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comments/comment1.xml" ContentType="application/vnd.openxmlformats-officedocument.presentationml.comments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8" r:id="rId3"/>
    <p:sldId id="257" r:id="rId4"/>
    <p:sldId id="264" r:id="rId5"/>
    <p:sldId id="288" r:id="rId6"/>
    <p:sldId id="279" r:id="rId7"/>
    <p:sldId id="286" r:id="rId8"/>
    <p:sldId id="287" r:id="rId9"/>
    <p:sldId id="280" r:id="rId10"/>
    <p:sldId id="281" r:id="rId11"/>
    <p:sldId id="285" r:id="rId12"/>
    <p:sldId id="282" r:id="rId13"/>
    <p:sldId id="283" r:id="rId14"/>
    <p:sldId id="284" r:id="rId15"/>
    <p:sldId id="270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tag1g09" initials="t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4681" autoAdjust="0"/>
    <p:restoredTop sz="94660"/>
  </p:normalViewPr>
  <p:slideViewPr>
    <p:cSldViewPr>
      <p:cViewPr>
        <p:scale>
          <a:sx n="101" d="100"/>
          <a:sy n="101" d="100"/>
        </p:scale>
        <p:origin x="-1144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 authorId="0" dt="2012-10-23T13:15:13.711" idx="4">
    <p:pos x="10" y="10"/>
    <p:text>This digram does seem to work, It needs finishing.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98EB7-082C-9949-BFCA-B4BAD2D6FDBD}" type="datetimeFigureOut">
              <a:rPr lang="en-US" smtClean="0"/>
              <a:pPr/>
              <a:t>11/19/12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4919-99E7-6D4E-8297-7B2819B26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01348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65251-34BA-484B-BD29-7371F8FBFAE2}" type="datetimeFigureOut">
              <a:rPr lang="en-GB" smtClean="0"/>
              <a:pPr/>
              <a:t>11/19/12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C83F9-B412-4659-B1AB-C5ADB3A69E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1979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11/19/12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11/19/12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11/19/12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11/19/12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11/19/12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11/19/12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11/19/12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11/19/12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11/19/12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11/19/12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11/19/12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BCD74-F7F5-4BD6-83D7-1EBC56D75222}" type="datetimeFigureOut">
              <a:rPr lang="en-GB" smtClean="0"/>
              <a:pPr/>
              <a:t>11/19/12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Trendubad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Trending Topic Malware Crawler</a:t>
            </a:r>
          </a:p>
          <a:p>
            <a:endParaRPr lang="en-GB" dirty="0"/>
          </a:p>
          <a:p>
            <a:r>
              <a:rPr lang="en-GB" dirty="0" smtClean="0"/>
              <a:t>Week 8 Progress Seminar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Clam AV HTML Scan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Low </a:t>
            </a:r>
            <a:r>
              <a:rPr lang="en-GB" dirty="0" smtClean="0"/>
              <a:t>interaction </a:t>
            </a:r>
            <a:r>
              <a:rPr lang="en-GB" dirty="0"/>
              <a:t>malware detection.</a:t>
            </a:r>
          </a:p>
          <a:p>
            <a:r>
              <a:rPr lang="en-GB" dirty="0"/>
              <a:t>Download the content of a suspicious URL then scan with </a:t>
            </a:r>
            <a:r>
              <a:rPr lang="en-GB" dirty="0" err="1"/>
              <a:t>ClamAV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Both high interactive and low interactive approaches are achieved with Python. </a:t>
            </a:r>
          </a:p>
          <a:p>
            <a:r>
              <a:rPr lang="en-GB" dirty="0"/>
              <a:t>Concurrent processing via threading.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Capture-HPC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 source high-interaction “client honeypot”</a:t>
            </a:r>
          </a:p>
          <a:p>
            <a:r>
              <a:rPr lang="en-GB" dirty="0" smtClean="0"/>
              <a:t>Uses VM APIs combined with kernel drivers to automatically browse for malicious sites.</a:t>
            </a:r>
          </a:p>
          <a:p>
            <a:r>
              <a:rPr lang="en-GB" dirty="0" smtClean="0"/>
              <a:t>Slow, but provides high quality emulation of a vulnerable </a:t>
            </a:r>
            <a:r>
              <a:rPr lang="en-GB" dirty="0" err="1" smtClean="0"/>
              <a:t>envrionment</a:t>
            </a:r>
            <a:endParaRPr lang="en-GB" dirty="0" smtClean="0"/>
          </a:p>
          <a:p>
            <a:r>
              <a:rPr lang="en-GB" dirty="0" smtClean="0"/>
              <a:t>Required customisation for ECS infrastructure.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Good/Bad URL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 Integration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of Analysis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Remaining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Web Reporting interface</a:t>
            </a:r>
          </a:p>
          <a:p>
            <a:pPr lvl="1"/>
            <a:r>
              <a:rPr lang="en-GB" dirty="0" smtClean="0"/>
              <a:t>Graphing</a:t>
            </a:r>
          </a:p>
          <a:p>
            <a:r>
              <a:rPr lang="en-GB" dirty="0" smtClean="0"/>
              <a:t>Compile sample data for report</a:t>
            </a:r>
          </a:p>
          <a:p>
            <a:r>
              <a:rPr lang="en-GB" dirty="0" smtClean="0"/>
              <a:t>Produce Report</a:t>
            </a:r>
          </a:p>
          <a:p>
            <a:pPr lvl="1"/>
            <a:r>
              <a:rPr lang="en-GB" dirty="0" smtClean="0"/>
              <a:t>Latex template already produce</a:t>
            </a:r>
          </a:p>
          <a:p>
            <a:pPr lvl="1"/>
            <a:r>
              <a:rPr lang="en-GB" dirty="0" smtClean="0"/>
              <a:t>Including productivity tools??!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Introduction / Recap</a:t>
            </a:r>
          </a:p>
          <a:p>
            <a:r>
              <a:rPr lang="en-GB" dirty="0" smtClean="0"/>
              <a:t>Architecture Recap</a:t>
            </a:r>
          </a:p>
          <a:p>
            <a:r>
              <a:rPr lang="en-GB" dirty="0" smtClean="0"/>
              <a:t>Implementation of Malware </a:t>
            </a:r>
            <a:r>
              <a:rPr lang="en-GB" dirty="0" smtClean="0"/>
              <a:t>Analysis</a:t>
            </a:r>
          </a:p>
          <a:p>
            <a:pPr lvl="1"/>
            <a:r>
              <a:rPr lang="en-GB" dirty="0" smtClean="0"/>
              <a:t>URL Classification</a:t>
            </a:r>
          </a:p>
          <a:p>
            <a:pPr lvl="1"/>
            <a:r>
              <a:rPr lang="en-GB" dirty="0" smtClean="0"/>
              <a:t>Internet Explorer under Wine</a:t>
            </a:r>
          </a:p>
          <a:p>
            <a:pPr lvl="1"/>
            <a:r>
              <a:rPr lang="en-GB" dirty="0" err="1" smtClean="0"/>
              <a:t>ClamAV</a:t>
            </a:r>
            <a:r>
              <a:rPr lang="en-GB" dirty="0" smtClean="0"/>
              <a:t> HTML </a:t>
            </a:r>
            <a:r>
              <a:rPr lang="en-GB" dirty="0" smtClean="0"/>
              <a:t>scan</a:t>
            </a:r>
          </a:p>
          <a:p>
            <a:pPr lvl="1"/>
            <a:r>
              <a:rPr lang="en-GB" dirty="0" smtClean="0"/>
              <a:t>Capture</a:t>
            </a:r>
            <a:r>
              <a:rPr lang="en-GB" dirty="0" smtClean="0"/>
              <a:t>-</a:t>
            </a:r>
            <a:r>
              <a:rPr lang="en-GB" dirty="0" smtClean="0"/>
              <a:t>HPC</a:t>
            </a:r>
          </a:p>
          <a:p>
            <a:pPr lvl="1"/>
            <a:r>
              <a:rPr lang="en-GB" dirty="0" smtClean="0"/>
              <a:t>Good/Bad URL </a:t>
            </a:r>
            <a:r>
              <a:rPr lang="en-GB" dirty="0" smtClean="0"/>
              <a:t>Lists</a:t>
            </a:r>
            <a:endParaRPr lang="en-GB" dirty="0" smtClean="0"/>
          </a:p>
          <a:p>
            <a:r>
              <a:rPr lang="en-GB" dirty="0" smtClean="0"/>
              <a:t>Integration and Reporting Database</a:t>
            </a:r>
          </a:p>
          <a:p>
            <a:r>
              <a:rPr lang="en-GB" dirty="0" smtClean="0"/>
              <a:t>Web Interface</a:t>
            </a:r>
          </a:p>
          <a:p>
            <a:r>
              <a:rPr lang="en-GB" dirty="0" smtClean="0"/>
              <a:t>Plan</a:t>
            </a:r>
          </a:p>
          <a:p>
            <a:r>
              <a:rPr lang="en-GB" dirty="0" smtClean="0"/>
              <a:t>Questions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/ 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Trending Topics</a:t>
            </a:r>
          </a:p>
          <a:p>
            <a:r>
              <a:rPr lang="en-GB" dirty="0" smtClean="0"/>
              <a:t>Is Malware targeted towards trends?</a:t>
            </a:r>
          </a:p>
          <a:p>
            <a:r>
              <a:rPr lang="en-GB" dirty="0" smtClean="0"/>
              <a:t>Distributed Framework</a:t>
            </a:r>
          </a:p>
          <a:p>
            <a:pPr lvl="1"/>
            <a:r>
              <a:rPr lang="en-GB" dirty="0" smtClean="0"/>
              <a:t>Gather Trends</a:t>
            </a:r>
          </a:p>
          <a:p>
            <a:pPr lvl="1"/>
            <a:r>
              <a:rPr lang="en-GB" dirty="0" smtClean="0"/>
              <a:t>Get URLs associated with trends</a:t>
            </a:r>
          </a:p>
          <a:p>
            <a:pPr lvl="1"/>
            <a:r>
              <a:rPr lang="en-GB" dirty="0" smtClean="0"/>
              <a:t>Analyse URLs </a:t>
            </a:r>
            <a:r>
              <a:rPr lang="en-GB" smtClean="0"/>
              <a:t>for malicious </a:t>
            </a:r>
            <a:r>
              <a:rPr lang="en-GB" dirty="0" smtClean="0"/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 Summary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467544" y="5229200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Trends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Twitter)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419872" y="3356992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Search Engine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Dogpile)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32240" y="1412776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Malware Scanner Dispatch</a:t>
            </a:r>
          </a:p>
        </p:txBody>
      </p:sp>
      <p:sp>
        <p:nvSpPr>
          <p:cNvPr id="30" name="Right Arrow 29"/>
          <p:cNvSpPr/>
          <p:nvPr/>
        </p:nvSpPr>
        <p:spPr>
          <a:xfrm rot="192481">
            <a:off x="2480979" y="5977074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Bees</a:t>
            </a:r>
          </a:p>
          <a:p>
            <a:pPr algn="ctr"/>
            <a:endParaRPr lang="en-GB" dirty="0"/>
          </a:p>
        </p:txBody>
      </p:sp>
      <p:sp>
        <p:nvSpPr>
          <p:cNvPr id="31" name="Right Arrow 30"/>
          <p:cNvSpPr/>
          <p:nvPr/>
        </p:nvSpPr>
        <p:spPr>
          <a:xfrm rot="19923443">
            <a:off x="2281151" y="4871887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Taken 2</a:t>
            </a:r>
          </a:p>
          <a:p>
            <a:pPr algn="ctr"/>
            <a:endParaRPr lang="en-GB" dirty="0" smtClean="0"/>
          </a:p>
        </p:txBody>
      </p:sp>
      <p:sp>
        <p:nvSpPr>
          <p:cNvPr id="32" name="Right Arrow 31"/>
          <p:cNvSpPr/>
          <p:nvPr/>
        </p:nvSpPr>
        <p:spPr>
          <a:xfrm rot="21267373">
            <a:off x="2414675" y="5650116"/>
            <a:ext cx="1728192" cy="14401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Russell Howard</a:t>
            </a:r>
          </a:p>
          <a:p>
            <a:pPr algn="ctr"/>
            <a:endParaRPr lang="en-GB" dirty="0"/>
          </a:p>
        </p:txBody>
      </p:sp>
      <p:sp>
        <p:nvSpPr>
          <p:cNvPr id="33" name="Right Arrow 32"/>
          <p:cNvSpPr/>
          <p:nvPr/>
        </p:nvSpPr>
        <p:spPr>
          <a:xfrm rot="20586153">
            <a:off x="2398492" y="5240296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Armstrong</a:t>
            </a:r>
          </a:p>
          <a:p>
            <a:pPr algn="ctr"/>
            <a:endParaRPr lang="en-GB" dirty="0" smtClean="0"/>
          </a:p>
        </p:txBody>
      </p:sp>
      <p:sp>
        <p:nvSpPr>
          <p:cNvPr id="34" name="Right Arrow 33"/>
          <p:cNvSpPr/>
          <p:nvPr/>
        </p:nvSpPr>
        <p:spPr>
          <a:xfrm rot="849122">
            <a:off x="2405326" y="6356780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Costa</a:t>
            </a:r>
          </a:p>
          <a:p>
            <a:pPr algn="ctr"/>
            <a:endParaRPr lang="en-GB" dirty="0" smtClean="0"/>
          </a:p>
        </p:txBody>
      </p:sp>
      <p:sp>
        <p:nvSpPr>
          <p:cNvPr id="36" name="Right Arrow 35"/>
          <p:cNvSpPr/>
          <p:nvPr/>
        </p:nvSpPr>
        <p:spPr>
          <a:xfrm rot="19495457">
            <a:off x="4964339" y="2682885"/>
            <a:ext cx="1711753" cy="152144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imdb.com/...</a:t>
            </a:r>
          </a:p>
          <a:p>
            <a:endParaRPr lang="en-GB" dirty="0" smtClean="0"/>
          </a:p>
        </p:txBody>
      </p:sp>
      <p:sp>
        <p:nvSpPr>
          <p:cNvPr id="13" name="Right Arrow 12"/>
          <p:cNvSpPr/>
          <p:nvPr/>
        </p:nvSpPr>
        <p:spPr>
          <a:xfrm rot="20664935">
            <a:off x="5198035" y="3029599"/>
            <a:ext cx="2409953" cy="16573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rottentomatoes.com/...</a:t>
            </a:r>
          </a:p>
          <a:p>
            <a:endParaRPr lang="en-GB" dirty="0" smtClean="0"/>
          </a:p>
        </p:txBody>
      </p:sp>
      <p:sp>
        <p:nvSpPr>
          <p:cNvPr id="16" name="Right Arrow 15"/>
          <p:cNvSpPr/>
          <p:nvPr/>
        </p:nvSpPr>
        <p:spPr>
          <a:xfrm rot="21076108">
            <a:off x="5284355" y="3440151"/>
            <a:ext cx="2964799" cy="12457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asklaila.com/.../Taken-2/8024</a:t>
            </a:r>
          </a:p>
          <a:p>
            <a:endParaRPr lang="en-GB" dirty="0" smtClean="0"/>
          </a:p>
        </p:txBody>
      </p:sp>
      <p:sp>
        <p:nvSpPr>
          <p:cNvPr id="17" name="Right Arrow 16"/>
          <p:cNvSpPr/>
          <p:nvPr/>
        </p:nvSpPr>
        <p:spPr>
          <a:xfrm rot="21353759">
            <a:off x="5293437" y="3822803"/>
            <a:ext cx="296101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movie2k.to/Taken-2-watch...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Analysis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URL Classification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Malware detection based on repetition of the trendy keyword</a:t>
            </a:r>
            <a:r>
              <a:rPr lang="en-GB" dirty="0" smtClean="0"/>
              <a:t>:</a:t>
            </a:r>
            <a:endParaRPr lang="en-GB" dirty="0"/>
          </a:p>
          <a:p>
            <a:pPr lvl="1"/>
            <a:r>
              <a:rPr lang="en-GB" dirty="0" smtClean="0"/>
              <a:t>Analyse </a:t>
            </a:r>
            <a:r>
              <a:rPr lang="en-GB" dirty="0"/>
              <a:t>the content of the given URL (Crawling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 smtClean="0"/>
              <a:t>Check </a:t>
            </a:r>
            <a:r>
              <a:rPr lang="en-GB" dirty="0"/>
              <a:t>content of each hyperlink on the </a:t>
            </a:r>
            <a:r>
              <a:rPr lang="en-GB" dirty="0" smtClean="0"/>
              <a:t>webpage</a:t>
            </a:r>
            <a:endParaRPr lang="en-GB" dirty="0"/>
          </a:p>
          <a:p>
            <a:pPr lvl="1"/>
            <a:r>
              <a:rPr lang="en-GB" dirty="0" smtClean="0"/>
              <a:t>Consider </a:t>
            </a:r>
            <a:r>
              <a:rPr lang="en-GB" dirty="0"/>
              <a:t>frequently of reappearances of trendy </a:t>
            </a:r>
            <a:r>
              <a:rPr lang="en-GB" dirty="0" smtClean="0"/>
              <a:t>keyword</a:t>
            </a:r>
            <a:endParaRPr lang="en-GB" dirty="0"/>
          </a:p>
          <a:p>
            <a:pPr lvl="1"/>
            <a:r>
              <a:rPr lang="en-GB" dirty="0" smtClean="0"/>
              <a:t>Used </a:t>
            </a:r>
            <a:r>
              <a:rPr lang="en-GB" dirty="0"/>
              <a:t>the result of this algorithm for URL classification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URL Classification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547664" y="1292996"/>
            <a:ext cx="6048672" cy="5140372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7083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URL Classification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Two machine-learning methods applied in classification algorithm:</a:t>
            </a:r>
          </a:p>
          <a:p>
            <a:pPr lvl="0"/>
            <a:r>
              <a:rPr lang="en-GB" dirty="0" err="1"/>
              <a:t>Levenshtein</a:t>
            </a:r>
            <a:r>
              <a:rPr lang="en-GB" dirty="0"/>
              <a:t> distance</a:t>
            </a:r>
          </a:p>
          <a:p>
            <a:pPr lvl="1"/>
            <a:r>
              <a:rPr lang="en-GB" dirty="0"/>
              <a:t>String metric for measuring the difference between two sequences</a:t>
            </a:r>
          </a:p>
          <a:p>
            <a:pPr lvl="1"/>
            <a:r>
              <a:rPr lang="en-GB" dirty="0"/>
              <a:t>Minimum number of edits needed to transform one string into the other</a:t>
            </a:r>
          </a:p>
          <a:p>
            <a:pPr lvl="0"/>
            <a:r>
              <a:rPr lang="en-GB" dirty="0"/>
              <a:t>K-mean Clustering </a:t>
            </a:r>
          </a:p>
          <a:p>
            <a:pPr lvl="1"/>
            <a:r>
              <a:rPr lang="en-GB" dirty="0"/>
              <a:t>Data mining</a:t>
            </a:r>
          </a:p>
          <a:p>
            <a:pPr lvl="1"/>
            <a:r>
              <a:rPr lang="en-GB" dirty="0"/>
              <a:t>Partition </a:t>
            </a:r>
            <a:r>
              <a:rPr lang="en-GB" i="1" dirty="0"/>
              <a:t>n</a:t>
            </a:r>
            <a:r>
              <a:rPr lang="en-GB" dirty="0"/>
              <a:t> observations into </a:t>
            </a:r>
            <a:r>
              <a:rPr lang="en-GB" i="1" dirty="0"/>
              <a:t>k</a:t>
            </a:r>
            <a:r>
              <a:rPr lang="en-GB" dirty="0"/>
              <a:t> clusters</a:t>
            </a:r>
          </a:p>
          <a:p>
            <a:pPr lvl="1"/>
            <a:r>
              <a:rPr lang="en-GB" dirty="0"/>
              <a:t>Applicable on large amount of </a:t>
            </a:r>
            <a:r>
              <a:rPr lang="en-GB" dirty="0" smtClean="0"/>
              <a:t>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257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Internet Explorer under Wine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High </a:t>
            </a:r>
            <a:r>
              <a:rPr lang="en-GB" dirty="0" smtClean="0"/>
              <a:t>interaction </a:t>
            </a:r>
            <a:r>
              <a:rPr lang="en-GB" dirty="0"/>
              <a:t>malware detection. </a:t>
            </a:r>
          </a:p>
          <a:p>
            <a:r>
              <a:rPr lang="en-GB" dirty="0"/>
              <a:t>Open suspicious URLs with Internet Explorer 6</a:t>
            </a:r>
            <a:r>
              <a:rPr lang="en-GB" dirty="0" smtClean="0"/>
              <a:t> </a:t>
            </a:r>
            <a:r>
              <a:rPr lang="en-GB" dirty="0" smtClean="0"/>
              <a:t>under</a:t>
            </a:r>
            <a:r>
              <a:rPr lang="en-GB" dirty="0" smtClean="0"/>
              <a:t> Wine.</a:t>
            </a:r>
            <a:endParaRPr lang="en-GB" dirty="0"/>
          </a:p>
          <a:p>
            <a:r>
              <a:rPr lang="en-GB" dirty="0" smtClean="0"/>
              <a:t>Wine is not </a:t>
            </a:r>
            <a:r>
              <a:rPr lang="en-GB" dirty="0"/>
              <a:t>a Windows emulator for non-Windows OS.</a:t>
            </a:r>
          </a:p>
          <a:p>
            <a:r>
              <a:rPr lang="en-GB" dirty="0"/>
              <a:t>Each IE instance is </a:t>
            </a:r>
            <a:r>
              <a:rPr lang="en-GB" dirty="0" smtClean="0"/>
              <a:t>run </a:t>
            </a:r>
            <a:r>
              <a:rPr lang="en-GB" dirty="0"/>
              <a:t>in a separate Wine-prefix, i.e. an isolated temp virtual Windows environment. </a:t>
            </a:r>
          </a:p>
          <a:p>
            <a:r>
              <a:rPr lang="en-GB" dirty="0"/>
              <a:t>Check for file system activities after that.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BF1D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409</Words>
  <Application>Microsoft Macintosh PowerPoint</Application>
  <PresentationFormat>On-screen Show (4:3)</PresentationFormat>
  <Paragraphs>85</Paragraphs>
  <Slides>17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Trendubad</vt:lpstr>
      <vt:lpstr>Contents</vt:lpstr>
      <vt:lpstr>Introduction / Recap</vt:lpstr>
      <vt:lpstr>Architecture Summary</vt:lpstr>
      <vt:lpstr>Malware Analysis Implementation</vt:lpstr>
      <vt:lpstr>URL Classification</vt:lpstr>
      <vt:lpstr>URL Classification</vt:lpstr>
      <vt:lpstr>URL Classification</vt:lpstr>
      <vt:lpstr>Internet Explorer under Wine</vt:lpstr>
      <vt:lpstr>Clam AV HTML Scan</vt:lpstr>
      <vt:lpstr>Capture-HPC</vt:lpstr>
      <vt:lpstr>Good/Bad URL Lists</vt:lpstr>
      <vt:lpstr>Framework Integration</vt:lpstr>
      <vt:lpstr>Storage of Analysis Results</vt:lpstr>
      <vt:lpstr>Remaining Work</vt:lpstr>
      <vt:lpstr>Any Questions?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MALUCRAWL</dc:title>
  <dc:creator>Chris</dc:creator>
  <cp:lastModifiedBy>Nafiseh Emamy</cp:lastModifiedBy>
  <cp:revision>92</cp:revision>
  <dcterms:created xsi:type="dcterms:W3CDTF">2012-11-19T15:35:48Z</dcterms:created>
  <dcterms:modified xsi:type="dcterms:W3CDTF">2012-11-19T16:13:10Z</dcterms:modified>
</cp:coreProperties>
</file>