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8" r:id="rId3"/>
    <p:sldId id="257" r:id="rId4"/>
    <p:sldId id="264" r:id="rId5"/>
    <p:sldId id="311" r:id="rId6"/>
    <p:sldId id="312" r:id="rId7"/>
    <p:sldId id="320" r:id="rId8"/>
    <p:sldId id="322" r:id="rId9"/>
    <p:sldId id="308" r:id="rId10"/>
    <p:sldId id="309" r:id="rId11"/>
    <p:sldId id="310" r:id="rId12"/>
    <p:sldId id="284" r:id="rId13"/>
    <p:sldId id="325" r:id="rId14"/>
    <p:sldId id="317" r:id="rId15"/>
    <p:sldId id="326" r:id="rId16"/>
    <p:sldId id="316" r:id="rId17"/>
    <p:sldId id="323" r:id="rId18"/>
    <p:sldId id="327" r:id="rId19"/>
    <p:sldId id="314" r:id="rId20"/>
    <p:sldId id="298" r:id="rId21"/>
    <p:sldId id="315" r:id="rId22"/>
    <p:sldId id="301" r:id="rId23"/>
    <p:sldId id="302" r:id="rId24"/>
    <p:sldId id="319" r:id="rId25"/>
    <p:sldId id="306" r:id="rId26"/>
    <p:sldId id="27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tag1g09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>
          <a:srgbClr val="FF0000"/>
        </p14:laserClr>
      </p:ext>
      <p:ext uri="{2FDB2607-1784-4EEB-B798-7EB5836EED8A}">
        <p14:showMediaCtrls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"/>
      </p:ext>
    </p:extLst>
  </p:showPr>
  <p:extLst>
    <p:ext uri="{E76CE94A-603C-4142-B9EB-6D1370010A27}">
      <p14:discardImageEditData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4833" autoAdjust="0"/>
    <p:restoredTop sz="83752" autoAdjust="0"/>
  </p:normalViewPr>
  <p:slideViewPr>
    <p:cSldViewPr>
      <p:cViewPr varScale="1">
        <p:scale>
          <a:sx n="103" d="100"/>
          <a:sy n="103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0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10-23T13:15:13.711" idx="4">
    <p:pos x="10" y="10"/>
    <p:text>This digram does seem to work, It needs finishing.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8EB7-082C-9949-BFCA-B4BAD2D6FDBD}" type="datetimeFigureOut">
              <a:rPr lang="en-US" smtClean="0"/>
              <a:pPr/>
              <a:t>1/9/13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4919-99E7-6D4E-8297-7B2819B26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90134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1/9/13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219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Note: run low task group</a:t>
            </a:r>
            <a:r>
              <a:rPr lang="en-GB" baseline="0" dirty="0" smtClean="0"/>
              <a:t> before high group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CAD5623-98A6-4E02-894D-852ACC6F999A}" type="slidenum">
              <a:rPr lang="en-GB"/>
              <a:pPr/>
              <a:t>9</a:t>
            </a:fld>
            <a:endParaRPr lang="en-GB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</p:spPr>
        <p:txBody>
          <a:bodyPr wrap="none" anchor="ctr"/>
          <a:lstStyle/>
          <a:p>
            <a:r>
              <a:rPr lang="en-US" dirty="0" smtClean="0"/>
              <a:t>Not deployed reasons</a:t>
            </a:r>
            <a:r>
              <a:rPr lang="en-US" baseline="0" dirty="0" smtClean="0"/>
              <a:t> explained later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7D4883F-3F0C-4B0D-AAD2-7EB59A04E56D}" type="slidenum">
              <a:rPr lang="en-GB"/>
              <a:pPr/>
              <a:t>10</a:t>
            </a:fld>
            <a:endParaRPr lang="en-GB"/>
          </a:p>
        </p:txBody>
      </p:sp>
      <p:sp>
        <p:nvSpPr>
          <p:cNvPr id="92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53BA33-BA82-47E2-B4DE-C263529ED7FE}" type="slidenum">
              <a:rPr lang="en-GB"/>
              <a:pPr/>
              <a:t>11</a:t>
            </a:fld>
            <a:endParaRPr lang="en-GB"/>
          </a:p>
        </p:txBody>
      </p:sp>
      <p:sp>
        <p:nvSpPr>
          <p:cNvPr id="102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specific</a:t>
            </a:r>
            <a:r>
              <a:rPr lang="en-GB" baseline="0" dirty="0" smtClean="0"/>
              <a:t> malware scanners</a:t>
            </a:r>
            <a:endParaRPr lang="en-GB" dirty="0" smtClean="0"/>
          </a:p>
          <a:p>
            <a:r>
              <a:rPr lang="en-GB" dirty="0" smtClean="0"/>
              <a:t>Some bugs</a:t>
            </a:r>
            <a:r>
              <a:rPr lang="en-GB" baseline="0" dirty="0" smtClean="0"/>
              <a:t> apparent with longer test runs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Gantt</a:t>
            </a:r>
            <a:r>
              <a:rPr lang="en-GB" baseline="0" dirty="0" smtClean="0"/>
              <a:t> charts handed out, high level plans explained in next two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1/9/13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1/9/13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1/9/13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1/9/13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1/9/13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1/9/13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1/9/13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1/9/13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1/9/13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1/9/13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1/9/13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1/9/13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Malucrawl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Final Presentation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Detection Subsystems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8"/>
            <a:ext cx="8033760" cy="4666090"/>
          </a:xfrm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Low Interaction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HTML Analysis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Focus on the frequency of trending keywords in a webpage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err="1" smtClean="0"/>
              <a:t>ClamAV</a:t>
            </a:r>
            <a:r>
              <a:rPr lang="en-GB" dirty="0" smtClean="0"/>
              <a:t> Malware Scan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Signature based detection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Scans web pages and downloadable objects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Detection Subsystems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8"/>
            <a:ext cx="8163360" cy="5057811"/>
          </a:xfrm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High Interaction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Capture-HPC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Virtual Machine based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Accurate simulation of user browsing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Low URL throughput (slow processing)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Wine Explorer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Internet Explorer under Wine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Compatibility layer instead of VM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Resource saving, higher URL throughput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Conclusions: Deployment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Previously mentioned malware scanners implemented, but not all deployed into framework.</a:t>
            </a:r>
          </a:p>
          <a:p>
            <a:r>
              <a:rPr lang="en-GB" dirty="0" smtClean="0"/>
              <a:t>High Interaction scanning deployed but exclusion lists not yet stable</a:t>
            </a:r>
          </a:p>
          <a:p>
            <a:r>
              <a:rPr lang="en-GB" dirty="0" smtClean="0"/>
              <a:t>Not enough execution time to test hypothesis of trending topics correlating with malware.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Conclusions: Systems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GB" dirty="0" smtClean="0"/>
              <a:t>To test the framework as a whole, a set of risky topics were created:</a:t>
            </a:r>
          </a:p>
        </p:txBody>
      </p:sp>
      <p:pic>
        <p:nvPicPr>
          <p:cNvPr id="4" name="Picture 3" descr="dodg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1214" y="2492896"/>
            <a:ext cx="5201066" cy="4104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Conclusions: Malware Found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sz="4500" dirty="0" smtClean="0"/>
              <a:t>Using the risky topic list, a large amount of malware was discovered (</a:t>
            </a:r>
            <a:r>
              <a:rPr lang="en-GB" sz="4500" dirty="0" err="1" smtClean="0"/>
              <a:t>e.g</a:t>
            </a:r>
            <a:r>
              <a:rPr lang="en-GB" sz="4500" dirty="0" smtClean="0"/>
              <a:t>):</a:t>
            </a:r>
          </a:p>
          <a:p>
            <a:pPr fontAlgn="t">
              <a:buNone/>
            </a:pPr>
            <a:r>
              <a:rPr lang="en-GB" dirty="0" smtClean="0"/>
              <a:t>{'stream': ('FOUND', 'winnow.botnet.ff.trojans.3793.UNOFFICIAL')}</a:t>
            </a:r>
          </a:p>
          <a:p>
            <a:pPr fontAlgn="t">
              <a:buNone/>
            </a:pPr>
            <a:r>
              <a:rPr lang="en-GB" dirty="0" smtClean="0"/>
              <a:t>	http://torrentz.eu/fb520fd9034543027172918dc430a171324fceff</a:t>
            </a:r>
          </a:p>
          <a:p>
            <a:pPr fontAlgn="t">
              <a:buNone/>
            </a:pPr>
            <a:r>
              <a:rPr lang="en-GB" dirty="0" smtClean="0"/>
              <a:t>{'stream': ('FOUND', 'winnow.botnet.ff.trojans.3793.UNOFFICIAL')}</a:t>
            </a:r>
          </a:p>
          <a:p>
            <a:pPr fontAlgn="t">
              <a:buNone/>
            </a:pPr>
            <a:r>
              <a:rPr lang="en-GB" dirty="0" smtClean="0"/>
              <a:t>	http://torrentz.eu/fe0a2b3e3240cb2652f15bec706b160678472b79</a:t>
            </a:r>
          </a:p>
          <a:p>
            <a:pPr fontAlgn="t">
              <a:buNone/>
            </a:pPr>
            <a:r>
              <a:rPr lang="en-GB" dirty="0" smtClean="0"/>
              <a:t>{'stream': ('FOUND', 'winnow.botnet.ff.trojans.3793.UNOFFICIAL')}</a:t>
            </a:r>
          </a:p>
          <a:p>
            <a:pPr fontAlgn="t">
              <a:buNone/>
            </a:pPr>
            <a:r>
              <a:rPr lang="en-GB" dirty="0" smtClean="0"/>
              <a:t>	http://torrentz.eu/2f3a1f3ea8d643a741b52349294cb729a99f553a</a:t>
            </a:r>
          </a:p>
          <a:p>
            <a:pPr fontAlgn="t">
              <a:buNone/>
            </a:pPr>
            <a:r>
              <a:rPr lang="en-GB" dirty="0" smtClean="0"/>
              <a:t>{'stream': ('FOUND', 'winnow.malware.m0.malware.740032.UNOFFICIAL')}</a:t>
            </a:r>
          </a:p>
          <a:p>
            <a:pPr fontAlgn="t">
              <a:buNone/>
            </a:pPr>
            <a:r>
              <a:rPr lang="en-GB" dirty="0" smtClean="0"/>
              <a:t>	http://www.egydown.com/35666-euro-truck-simulator-2-pc-fightclub.html</a:t>
            </a:r>
          </a:p>
          <a:p>
            <a:pPr fontAlgn="t">
              <a:buNone/>
            </a:pPr>
            <a:r>
              <a:rPr lang="en-GB" dirty="0" smtClean="0"/>
              <a:t>{'stream': ('FOUND', 'Win.Trojan.8060046-1')}</a:t>
            </a:r>
          </a:p>
          <a:p>
            <a:pPr fontAlgn="t">
              <a:buNone/>
            </a:pPr>
            <a:r>
              <a:rPr lang="en-GB" dirty="0" smtClean="0"/>
              <a:t>	https://dl.dropbox.com/u/85684172/FreeYouTubeDownloaderInstallerFull.exe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Conclusions: Testing Trends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Short term scanning of trending topics revealed occasional malware sites.</a:t>
            </a:r>
          </a:p>
          <a:p>
            <a:r>
              <a:rPr lang="en-GB" dirty="0" smtClean="0"/>
              <a:t>Longer term scanning of trends would be required to find a statistically significant result.</a:t>
            </a:r>
          </a:p>
          <a:p>
            <a:r>
              <a:rPr lang="en-GB" dirty="0" smtClean="0"/>
              <a:t>User agent matters</a:t>
            </a:r>
          </a:p>
          <a:p>
            <a:endParaRPr lang="en-GB" dirty="0" smtClean="0"/>
          </a:p>
          <a:p>
            <a:r>
              <a:rPr lang="en-GB" dirty="0" smtClean="0"/>
              <a:t>Framework is ready to begin testing of trending </a:t>
            </a:r>
            <a:r>
              <a:rPr lang="en-GB" dirty="0" smtClean="0"/>
              <a:t>topics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Autofit/>
          </a:bodyPr>
          <a:lstStyle/>
          <a:p>
            <a:r>
              <a:rPr lang="en-GB" sz="7200" dirty="0" smtClean="0"/>
              <a:t>Demo</a:t>
            </a:r>
            <a:endParaRPr lang="en-GB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Malware Screenshot</a:t>
            </a:r>
            <a:endParaRPr lang="en-GB" dirty="0"/>
          </a:p>
        </p:txBody>
      </p:sp>
      <p:pic>
        <p:nvPicPr>
          <p:cNvPr id="4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7544" y="1412776"/>
            <a:ext cx="8005173" cy="48531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Malware Screenshot</a:t>
            </a:r>
            <a:endParaRPr lang="en-GB" dirty="0"/>
          </a:p>
        </p:txBody>
      </p:sp>
      <p:pic>
        <p:nvPicPr>
          <p:cNvPr id="8" name="Content Placeholder 7" descr="4pan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9820" y="1267544"/>
            <a:ext cx="867266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GB" dirty="0" smtClean="0"/>
              <a:t>Plan created at the start of the project.</a:t>
            </a:r>
          </a:p>
          <a:p>
            <a:r>
              <a:rPr lang="en-GB" dirty="0" smtClean="0"/>
              <a:t>Plan reviewed at  4 week intervals</a:t>
            </a:r>
          </a:p>
          <a:p>
            <a:r>
              <a:rPr lang="en-GB" dirty="0" smtClean="0"/>
              <a:t>Gantt chart updated after each plan </a:t>
            </a:r>
            <a:r>
              <a:rPr lang="en-GB" dirty="0" smtClean="0"/>
              <a:t>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Introduction  &amp; Architecture Recap</a:t>
            </a:r>
          </a:p>
          <a:p>
            <a:r>
              <a:rPr lang="en-GB" dirty="0" smtClean="0"/>
              <a:t>Completed Work</a:t>
            </a:r>
          </a:p>
          <a:p>
            <a:pPr lvl="1"/>
            <a:r>
              <a:rPr lang="en-GB" dirty="0" smtClean="0"/>
              <a:t>Framework</a:t>
            </a:r>
          </a:p>
          <a:p>
            <a:pPr lvl="1"/>
            <a:r>
              <a:rPr lang="en-GB" dirty="0" smtClean="0"/>
              <a:t>Malware </a:t>
            </a:r>
            <a:r>
              <a:rPr lang="en-GB" dirty="0" smtClean="0"/>
              <a:t>Analysis</a:t>
            </a:r>
          </a:p>
          <a:p>
            <a:r>
              <a:rPr lang="en-GB" dirty="0" smtClean="0"/>
              <a:t>Conclusions</a:t>
            </a:r>
            <a:endParaRPr lang="en-GB" dirty="0" smtClean="0"/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Planning</a:t>
            </a:r>
          </a:p>
          <a:p>
            <a:r>
              <a:rPr lang="en-GB" dirty="0" smtClean="0"/>
              <a:t>Comparison </a:t>
            </a:r>
            <a:r>
              <a:rPr lang="en-GB" dirty="0" smtClean="0"/>
              <a:t>with similar systems</a:t>
            </a:r>
          </a:p>
          <a:p>
            <a:r>
              <a:rPr lang="en-GB" dirty="0" smtClean="0"/>
              <a:t>Future Work</a:t>
            </a:r>
          </a:p>
          <a:p>
            <a:r>
              <a:rPr lang="en-GB" dirty="0" smtClean="0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Plan: Predicted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6" name="Acrobat Document" r:id="rId4" imgW="0" imgH="0" progId="">
              <p:embed/>
            </p:oleObj>
          </a:graphicData>
        </a:graphic>
      </p:graphicFrame>
      <p:pic>
        <p:nvPicPr>
          <p:cNvPr id="6" name="Picture 5" descr="l1pla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1556792"/>
            <a:ext cx="8696821" cy="4033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Plan: Final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39938" name="Acrobat Document" r:id="rId4" imgW="0" imgH="0" progId="">
              <p:embed/>
            </p:oleObj>
          </a:graphicData>
        </a:graphic>
      </p:graphicFrame>
      <p:pic>
        <p:nvPicPr>
          <p:cNvPr id="5" name="Picture 4" descr="l1plan-fin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1586680"/>
            <a:ext cx="8784976" cy="4074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Wrote word count tool, “reportificate.py” to track contributions over time for each team member</a:t>
            </a:r>
          </a:p>
          <a:p>
            <a:r>
              <a:rPr lang="en-US" dirty="0" smtClean="0"/>
              <a:t>Uses GitHub API to track commits made to the report</a:t>
            </a:r>
          </a:p>
          <a:p>
            <a:r>
              <a:rPr lang="en-US" dirty="0" smtClean="0"/>
              <a:t>Uses texcount to calculate word count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Word Count Breakdown</a:t>
            </a:r>
            <a:endParaRPr lang="en-US" dirty="0"/>
          </a:p>
        </p:txBody>
      </p:sp>
      <p:pic>
        <p:nvPicPr>
          <p:cNvPr id="4" name="Content Placeholder 3" descr="gdp-report-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10089" r="-10089"/>
          <a:stretch>
            <a:fillRect/>
          </a:stretch>
        </p:blipFill>
        <p:spPr>
          <a:xfrm>
            <a:off x="-252536" y="1339552"/>
            <a:ext cx="9560306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against Existing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Existing systems are designed for academic study, focussing on a narrow range of trend sources.</a:t>
            </a:r>
          </a:p>
          <a:p>
            <a:r>
              <a:rPr lang="en-GB" dirty="0" err="1" smtClean="0"/>
              <a:t>Malucrawl</a:t>
            </a:r>
            <a:r>
              <a:rPr lang="en-GB" dirty="0" smtClean="0"/>
              <a:t> can be configured to use any list of words as a trend source.</a:t>
            </a:r>
          </a:p>
          <a:p>
            <a:r>
              <a:rPr lang="en-GB" dirty="0" err="1" smtClean="0"/>
              <a:t>Malucrawl</a:t>
            </a:r>
            <a:r>
              <a:rPr lang="en-GB" dirty="0" smtClean="0"/>
              <a:t> is designed to be deployed by others, and is easily customised to fit a user’s specific needs.</a:t>
            </a:r>
          </a:p>
          <a:p>
            <a:r>
              <a:rPr lang="en-GB" dirty="0" err="1" smtClean="0"/>
              <a:t>Malucrawl</a:t>
            </a:r>
            <a:r>
              <a:rPr lang="en-GB" dirty="0" smtClean="0"/>
              <a:t> is a distributed system so is scalable to larger deployments.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Deploy a suitable classifying method</a:t>
            </a:r>
          </a:p>
          <a:p>
            <a:r>
              <a:rPr lang="en-US" dirty="0" smtClean="0"/>
              <a:t>Using</a:t>
            </a:r>
            <a:r>
              <a:rPr lang="en-US" dirty="0" smtClean="0"/>
              <a:t> machine </a:t>
            </a:r>
            <a:r>
              <a:rPr lang="en-US" dirty="0" smtClean="0"/>
              <a:t>learning algorithms to improve accuracy and speed</a:t>
            </a:r>
          </a:p>
          <a:p>
            <a:r>
              <a:rPr lang="en-US" dirty="0" smtClean="0"/>
              <a:t>SVM, Decision Tree and Naïve Bayse are popular algorithm to implement classification algorithm</a:t>
            </a:r>
          </a:p>
          <a:p>
            <a:r>
              <a:rPr lang="en-US" dirty="0" smtClean="0"/>
              <a:t>Adding other malware scanning modules</a:t>
            </a:r>
          </a:p>
          <a:p>
            <a:r>
              <a:rPr lang="en-US" dirty="0" smtClean="0"/>
              <a:t>Running the system for significant amount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&amp; 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Trending Topics</a:t>
            </a:r>
          </a:p>
          <a:p>
            <a:r>
              <a:rPr lang="en-GB" dirty="0" smtClean="0"/>
              <a:t>Is Malware targeted towards trends?</a:t>
            </a:r>
          </a:p>
          <a:p>
            <a:r>
              <a:rPr lang="en-GB" dirty="0" smtClean="0"/>
              <a:t>Distributed Framework</a:t>
            </a:r>
          </a:p>
          <a:p>
            <a:pPr lvl="1"/>
            <a:r>
              <a:rPr lang="en-GB" dirty="0" smtClean="0"/>
              <a:t>Gather Trends</a:t>
            </a:r>
          </a:p>
          <a:p>
            <a:pPr lvl="1"/>
            <a:r>
              <a:rPr lang="en-GB" dirty="0" smtClean="0"/>
              <a:t>Get URLs associated with trends</a:t>
            </a:r>
          </a:p>
          <a:p>
            <a:pPr lvl="1"/>
            <a:r>
              <a:rPr lang="en-GB" dirty="0" smtClean="0"/>
              <a:t>Analyse URLs </a:t>
            </a:r>
            <a:r>
              <a:rPr lang="en-GB" smtClean="0"/>
              <a:t>for malicious </a:t>
            </a:r>
            <a:r>
              <a:rPr lang="en-GB" dirty="0" smtClean="0"/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Summary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5229200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419872" y="3356992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Dogpile)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32240" y="1412776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Malware Scanner Dispatch</a:t>
            </a:r>
          </a:p>
        </p:txBody>
      </p:sp>
      <p:sp>
        <p:nvSpPr>
          <p:cNvPr id="30" name="Right Arrow 29"/>
          <p:cNvSpPr/>
          <p:nvPr/>
        </p:nvSpPr>
        <p:spPr>
          <a:xfrm rot="192481">
            <a:off x="2480979" y="5977074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</a:p>
          <a:p>
            <a:pPr algn="ctr"/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19923443">
            <a:off x="2281151" y="487188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</a:t>
            </a:r>
          </a:p>
          <a:p>
            <a:pPr algn="ctr"/>
            <a:endParaRPr lang="en-GB" dirty="0" smtClean="0"/>
          </a:p>
        </p:txBody>
      </p:sp>
      <p:sp>
        <p:nvSpPr>
          <p:cNvPr id="32" name="Right Arrow 31"/>
          <p:cNvSpPr/>
          <p:nvPr/>
        </p:nvSpPr>
        <p:spPr>
          <a:xfrm rot="21267373">
            <a:off x="2414675" y="5650116"/>
            <a:ext cx="1728192" cy="14401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Howard</a:t>
            </a:r>
          </a:p>
          <a:p>
            <a:pPr algn="ctr"/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20586153">
            <a:off x="2398492" y="5240296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</a:p>
          <a:p>
            <a:pPr algn="ctr"/>
            <a:endParaRPr lang="en-GB" dirty="0" smtClean="0"/>
          </a:p>
        </p:txBody>
      </p:sp>
      <p:sp>
        <p:nvSpPr>
          <p:cNvPr id="34" name="Right Arrow 33"/>
          <p:cNvSpPr/>
          <p:nvPr/>
        </p:nvSpPr>
        <p:spPr>
          <a:xfrm rot="849122">
            <a:off x="2405326" y="6356780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</a:p>
          <a:p>
            <a:pPr algn="ctr"/>
            <a:endParaRPr lang="en-GB" dirty="0" smtClean="0"/>
          </a:p>
        </p:txBody>
      </p:sp>
      <p:sp>
        <p:nvSpPr>
          <p:cNvPr id="36" name="Right Arrow 35"/>
          <p:cNvSpPr/>
          <p:nvPr/>
        </p:nvSpPr>
        <p:spPr>
          <a:xfrm rot="19495457">
            <a:off x="4964339" y="2682885"/>
            <a:ext cx="1711753" cy="152144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imdb.com/...</a:t>
            </a:r>
          </a:p>
          <a:p>
            <a:endParaRPr lang="en-GB" dirty="0" smtClean="0"/>
          </a:p>
        </p:txBody>
      </p:sp>
      <p:sp>
        <p:nvSpPr>
          <p:cNvPr id="13" name="Right Arrow 12"/>
          <p:cNvSpPr/>
          <p:nvPr/>
        </p:nvSpPr>
        <p:spPr>
          <a:xfrm rot="20664935">
            <a:off x="5198035" y="3029599"/>
            <a:ext cx="2409953" cy="16573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rottentomatoes.com/...</a:t>
            </a:r>
          </a:p>
          <a:p>
            <a:endParaRPr lang="en-GB" dirty="0" smtClean="0"/>
          </a:p>
        </p:txBody>
      </p:sp>
      <p:sp>
        <p:nvSpPr>
          <p:cNvPr id="16" name="Right Arrow 15"/>
          <p:cNvSpPr/>
          <p:nvPr/>
        </p:nvSpPr>
        <p:spPr>
          <a:xfrm rot="21076108">
            <a:off x="5284355" y="3440151"/>
            <a:ext cx="2964799" cy="12457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asklaila.com/.../Taken-2/8024</a:t>
            </a:r>
          </a:p>
          <a:p>
            <a:endParaRPr lang="en-GB" dirty="0" smtClean="0"/>
          </a:p>
        </p:txBody>
      </p:sp>
      <p:sp>
        <p:nvSpPr>
          <p:cNvPr id="17" name="Right Arrow 16"/>
          <p:cNvSpPr/>
          <p:nvPr/>
        </p:nvSpPr>
        <p:spPr>
          <a:xfrm rot="21353759">
            <a:off x="5293437" y="3822803"/>
            <a:ext cx="296101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movie2k.to/Taken-2-watch...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Framework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Celery on top of </a:t>
            </a:r>
            <a:r>
              <a:rPr lang="en-US" dirty="0" err="1">
                <a:latin typeface="+mn-lt"/>
              </a:rPr>
              <a:t>RabbitMQ</a:t>
            </a:r>
            <a:endParaRPr lang="en-US" dirty="0">
              <a:latin typeface="+mn-lt"/>
            </a:endParaRPr>
          </a:p>
          <a:p>
            <a:pPr lvl="0"/>
            <a:r>
              <a:rPr lang="en-US" dirty="0" err="1">
                <a:latin typeface="+mn-lt"/>
              </a:rPr>
              <a:t>Celerybeat</a:t>
            </a:r>
            <a:r>
              <a:rPr lang="en-US" dirty="0">
                <a:latin typeface="+mn-lt"/>
              </a:rPr>
              <a:t> for daily trend scan/URL list updates</a:t>
            </a:r>
          </a:p>
          <a:p>
            <a:pPr lvl="0"/>
            <a:r>
              <a:rPr lang="en-US" dirty="0">
                <a:latin typeface="+mn-lt"/>
              </a:rPr>
              <a:t>Calls each </a:t>
            </a:r>
            <a:r>
              <a:rPr lang="en-US" dirty="0" smtClean="0">
                <a:latin typeface="+mn-lt"/>
              </a:rPr>
              <a:t>Task </a:t>
            </a:r>
            <a:r>
              <a:rPr lang="en-US" dirty="0">
                <a:latin typeface="+mn-lt"/>
              </a:rPr>
              <a:t>with the results of the previous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Asynchronous Tasks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Celery </a:t>
            </a:r>
            <a:r>
              <a:rPr lang="en-US" dirty="0" smtClean="0">
                <a:latin typeface="+mn-lt"/>
              </a:rPr>
              <a:t>Tasks </a:t>
            </a:r>
            <a:r>
              <a:rPr lang="en-US" dirty="0">
                <a:latin typeface="+mn-lt"/>
              </a:rPr>
              <a:t>cannot wait </a:t>
            </a:r>
            <a:r>
              <a:rPr lang="en-US" dirty="0" smtClean="0">
                <a:latin typeface="+mn-lt"/>
              </a:rPr>
              <a:t>on component tasks</a:t>
            </a:r>
            <a:endParaRPr lang="en-US" dirty="0"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Prevent task pool exhaustion</a:t>
            </a:r>
            <a:endParaRPr lang="en-US" dirty="0">
              <a:latin typeface="+mn-lt"/>
            </a:endParaRPr>
          </a:p>
          <a:p>
            <a:pPr lvl="0"/>
            <a:r>
              <a:rPr lang="en-US" dirty="0" smtClean="0">
                <a:latin typeface="+mn-lt"/>
              </a:rPr>
              <a:t>Tasks use callbacks to describe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Task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dependencies</a:t>
            </a:r>
          </a:p>
          <a:p>
            <a:pPr lvl="1"/>
            <a:r>
              <a:rPr lang="en-US" dirty="0" smtClean="0">
                <a:latin typeface="+mn-lt"/>
              </a:rPr>
              <a:t>Callback from Task returned to parent Task when child Tasks are complete</a:t>
            </a:r>
          </a:p>
          <a:p>
            <a:pPr lvl="1"/>
            <a:endParaRPr 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Asynchronous Tasks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Celery </a:t>
            </a:r>
            <a:r>
              <a:rPr lang="en-US" dirty="0" smtClean="0">
                <a:latin typeface="+mn-lt"/>
              </a:rPr>
              <a:t>Tasks </a:t>
            </a:r>
            <a:r>
              <a:rPr lang="en-US" dirty="0">
                <a:latin typeface="+mn-lt"/>
              </a:rPr>
              <a:t>grouped as</a:t>
            </a:r>
          </a:p>
          <a:p>
            <a:pPr lvl="1" rtl="0" hangingPunct="0"/>
            <a:r>
              <a:rPr lang="en-US" dirty="0">
                <a:latin typeface="+mn-lt"/>
              </a:rPr>
              <a:t>Source</a:t>
            </a:r>
          </a:p>
          <a:p>
            <a:pPr lvl="1" rtl="0" hangingPunct="0"/>
            <a:r>
              <a:rPr lang="en-US" dirty="0">
                <a:latin typeface="+mn-lt"/>
              </a:rPr>
              <a:t>Search</a:t>
            </a:r>
          </a:p>
          <a:p>
            <a:pPr lvl="1" rtl="0" hangingPunct="0"/>
            <a:r>
              <a:rPr lang="en-US" dirty="0">
                <a:latin typeface="+mn-lt"/>
              </a:rPr>
              <a:t>Scan</a:t>
            </a:r>
          </a:p>
          <a:p>
            <a:pPr lvl="0"/>
            <a:r>
              <a:rPr lang="en-US" dirty="0">
                <a:latin typeface="+mn-lt"/>
              </a:rPr>
              <a:t>Run each Source </a:t>
            </a:r>
            <a:r>
              <a:rPr lang="en-US" dirty="0" smtClean="0">
                <a:latin typeface="+mn-lt"/>
              </a:rPr>
              <a:t>Task </a:t>
            </a:r>
            <a:r>
              <a:rPr lang="en-US" dirty="0">
                <a:latin typeface="+mn-lt"/>
              </a:rPr>
              <a:t>with a callback to run the Search </a:t>
            </a:r>
            <a:r>
              <a:rPr lang="en-US" dirty="0" smtClean="0">
                <a:latin typeface="+mn-lt"/>
              </a:rPr>
              <a:t>Tasks</a:t>
            </a:r>
            <a:r>
              <a:rPr lang="en-US" dirty="0">
                <a:latin typeface="+mn-lt"/>
              </a:rPr>
              <a:t>, and so on.</a:t>
            </a:r>
          </a:p>
          <a:p>
            <a:pPr lvl="0"/>
            <a:r>
              <a:rPr lang="en-US" dirty="0">
                <a:latin typeface="+mn-lt"/>
              </a:rPr>
              <a:t>Finally call storage </a:t>
            </a:r>
            <a:r>
              <a:rPr lang="en-US" dirty="0" smtClean="0">
                <a:latin typeface="+mn-lt"/>
              </a:rPr>
              <a:t>Task </a:t>
            </a:r>
            <a:r>
              <a:rPr lang="en-US" dirty="0">
                <a:latin typeface="+mn-lt"/>
              </a:rPr>
              <a:t>to insert into </a:t>
            </a:r>
            <a:r>
              <a:rPr lang="en-US" dirty="0" err="1">
                <a:latin typeface="+mn-lt"/>
              </a:rPr>
              <a:t>MySQL</a:t>
            </a:r>
            <a:r>
              <a:rPr lang="en-US" dirty="0">
                <a:latin typeface="+mn-lt"/>
              </a:rPr>
              <a:t>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&amp;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Classification of URLs prior to malware analysis currently not implemented.</a:t>
            </a:r>
          </a:p>
          <a:p>
            <a:r>
              <a:rPr lang="en-GB" dirty="0" smtClean="0"/>
              <a:t>Classification unnecessary if high-interaction scanning not used.</a:t>
            </a:r>
          </a:p>
          <a:p>
            <a:r>
              <a:rPr lang="en-GB" dirty="0" smtClean="0"/>
              <a:t>However it is possible to adapt a zero-low interaction malware scanner to perform classification.</a:t>
            </a:r>
          </a:p>
          <a:p>
            <a:pPr lvl="1"/>
            <a:r>
              <a:rPr lang="en-GB" dirty="0" smtClean="0"/>
              <a:t>This can be achieved by separating high-interaction scanning tasks into another task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Detection Subsystems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8"/>
            <a:ext cx="8033760" cy="4666090"/>
          </a:xfrm>
        </p:spPr>
        <p:txBody>
          <a:bodyPr>
            <a:normAutofit lnSpcReduction="10000"/>
          </a:bodyPr>
          <a:lstStyle/>
          <a:p>
            <a:pPr marL="449287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6 subsystems using 3 interaction levels</a:t>
            </a:r>
          </a:p>
          <a:p>
            <a:pPr marL="449287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Not all implemented subsystems are currently deployed</a:t>
            </a:r>
          </a:p>
          <a:p>
            <a:pPr marL="449287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No Interaction</a:t>
            </a:r>
          </a:p>
          <a:p>
            <a:pPr marL="812172" lvl="1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URL Classification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Calculate the probability of a page having malware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From history of other pages, stored in a database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And the other no interaction scanners</a:t>
            </a:r>
          </a:p>
          <a:p>
            <a:pPr marL="812172" lvl="1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List Scanners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Uses </a:t>
            </a:r>
            <a:r>
              <a:rPr lang="en-GB" dirty="0" err="1" smtClean="0"/>
              <a:t>Alexa</a:t>
            </a:r>
            <a:r>
              <a:rPr lang="en-GB" dirty="0" smtClean="0"/>
              <a:t> and WOT (Web Of Trust)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  <a:p>
            <a:pPr marL="8121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F1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892</Words>
  <Application>Microsoft Macintosh PowerPoint</Application>
  <PresentationFormat>On-screen Show (4:3)</PresentationFormat>
  <Paragraphs>146</Paragraphs>
  <Slides>26</Slides>
  <Notes>9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Acrobat Document</vt:lpstr>
      <vt:lpstr>Malucrawl</vt:lpstr>
      <vt:lpstr>Contents</vt:lpstr>
      <vt:lpstr>Introduction &amp; Recap</vt:lpstr>
      <vt:lpstr>Architecture Summary</vt:lpstr>
      <vt:lpstr>Framework</vt:lpstr>
      <vt:lpstr>Asynchronous Tasks</vt:lpstr>
      <vt:lpstr>Asynchronous Tasks</vt:lpstr>
      <vt:lpstr>Framework &amp; Classification</vt:lpstr>
      <vt:lpstr>Malware Detection Subsystems</vt:lpstr>
      <vt:lpstr>Malware Detection Subsystems</vt:lpstr>
      <vt:lpstr>Malware Detection Subsystems</vt:lpstr>
      <vt:lpstr>Conclusions: Deployment Issues</vt:lpstr>
      <vt:lpstr>Conclusions: Systems Testing</vt:lpstr>
      <vt:lpstr>Conclusions: Malware Found</vt:lpstr>
      <vt:lpstr>Conclusions: Testing Trends</vt:lpstr>
      <vt:lpstr>Demo</vt:lpstr>
      <vt:lpstr>Malware Screenshot</vt:lpstr>
      <vt:lpstr>Malware Screenshot</vt:lpstr>
      <vt:lpstr>Planning</vt:lpstr>
      <vt:lpstr>Project Plan: Predicted</vt:lpstr>
      <vt:lpstr>Project Plan: Final</vt:lpstr>
      <vt:lpstr>Report Metrics</vt:lpstr>
      <vt:lpstr>Report Word Count Breakdown</vt:lpstr>
      <vt:lpstr>Evaluation against Existing Systems</vt:lpstr>
      <vt:lpstr>Future work 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Nafiseh Emamy</cp:lastModifiedBy>
  <cp:revision>209</cp:revision>
  <dcterms:created xsi:type="dcterms:W3CDTF">2013-01-09T10:28:40Z</dcterms:created>
  <dcterms:modified xsi:type="dcterms:W3CDTF">2013-01-09T10:58:38Z</dcterms:modified>
</cp:coreProperties>
</file>