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comments/comment1.xml" ContentType="application/vnd.openxmlformats-officedocument.presentationml.comment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78" r:id="rId3"/>
    <p:sldId id="257" r:id="rId4"/>
    <p:sldId id="264" r:id="rId5"/>
    <p:sldId id="289" r:id="rId6"/>
    <p:sldId id="290" r:id="rId7"/>
    <p:sldId id="287" r:id="rId8"/>
    <p:sldId id="279" r:id="rId9"/>
    <p:sldId id="292" r:id="rId10"/>
    <p:sldId id="280" r:id="rId11"/>
    <p:sldId id="281" r:id="rId12"/>
    <p:sldId id="285" r:id="rId13"/>
    <p:sldId id="282" r:id="rId14"/>
    <p:sldId id="291" r:id="rId15"/>
    <p:sldId id="283" r:id="rId16"/>
    <p:sldId id="284" r:id="rId17"/>
    <p:sldId id="270" r:id="rId18"/>
    <p:sldId id="272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ag1g09" initials="t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81" autoAdjust="0"/>
    <p:restoredTop sz="94660"/>
  </p:normalViewPr>
  <p:slideViewPr>
    <p:cSldViewPr>
      <p:cViewPr varScale="1">
        <p:scale>
          <a:sx n="65" d="100"/>
          <a:sy n="65" d="100"/>
        </p:scale>
        <p:origin x="-69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2-10-23T13:15:13.711" idx="4">
    <p:pos x="10" y="10"/>
    <p:text>This digram does seem to work, It needs finishing.</p:tex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F98EB7-082C-9949-BFCA-B4BAD2D6FDBD}" type="datetimeFigureOut">
              <a:rPr lang="en-US" smtClean="0"/>
              <a:pPr/>
              <a:t>11/21/2012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4A4919-99E7-6D4E-8297-7B2819B263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013485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465251-34BA-484B-BD29-7371F8FBFAE2}" type="datetimeFigureOut">
              <a:rPr lang="en-GB" smtClean="0"/>
              <a:pPr/>
              <a:t>21/11/2012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AC83F9-B412-4659-B1AB-C5ADB3A69EE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219798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CD74-F7F5-4BD6-83D7-1EBC56D75222}" type="datetimeFigureOut">
              <a:rPr lang="en-GB" smtClean="0"/>
              <a:pPr/>
              <a:t>21/11/2012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ADFA-A545-4490-B381-C9E2B0A0B2F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CD74-F7F5-4BD6-83D7-1EBC56D75222}" type="datetimeFigureOut">
              <a:rPr lang="en-GB" smtClean="0"/>
              <a:pPr/>
              <a:t>21/11/2012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ADFA-A545-4490-B381-C9E2B0A0B2F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CD74-F7F5-4BD6-83D7-1EBC56D75222}" type="datetimeFigureOut">
              <a:rPr lang="en-GB" smtClean="0"/>
              <a:pPr/>
              <a:t>21/11/2012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ADFA-A545-4490-B381-C9E2B0A0B2F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CD74-F7F5-4BD6-83D7-1EBC56D75222}" type="datetimeFigureOut">
              <a:rPr lang="en-GB" smtClean="0"/>
              <a:pPr/>
              <a:t>21/11/2012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ADFA-A545-4490-B381-C9E2B0A0B2F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CD74-F7F5-4BD6-83D7-1EBC56D75222}" type="datetimeFigureOut">
              <a:rPr lang="en-GB" smtClean="0"/>
              <a:pPr/>
              <a:t>21/11/2012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ADFA-A545-4490-B381-C9E2B0A0B2F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CD74-F7F5-4BD6-83D7-1EBC56D75222}" type="datetimeFigureOut">
              <a:rPr lang="en-GB" smtClean="0"/>
              <a:pPr/>
              <a:t>21/11/2012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ADFA-A545-4490-B381-C9E2B0A0B2F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CD74-F7F5-4BD6-83D7-1EBC56D75222}" type="datetimeFigureOut">
              <a:rPr lang="en-GB" smtClean="0"/>
              <a:pPr/>
              <a:t>21/11/2012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ADFA-A545-4490-B381-C9E2B0A0B2F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CD74-F7F5-4BD6-83D7-1EBC56D75222}" type="datetimeFigureOut">
              <a:rPr lang="en-GB" smtClean="0"/>
              <a:pPr/>
              <a:t>21/11/2012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ADFA-A545-4490-B381-C9E2B0A0B2F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CD74-F7F5-4BD6-83D7-1EBC56D75222}" type="datetimeFigureOut">
              <a:rPr lang="en-GB" smtClean="0"/>
              <a:pPr/>
              <a:t>21/11/2012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ADFA-A545-4490-B381-C9E2B0A0B2F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CD74-F7F5-4BD6-83D7-1EBC56D75222}" type="datetimeFigureOut">
              <a:rPr lang="en-GB" smtClean="0"/>
              <a:pPr/>
              <a:t>21/11/2012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ADFA-A545-4490-B381-C9E2B0A0B2F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CD74-F7F5-4BD6-83D7-1EBC56D75222}" type="datetimeFigureOut">
              <a:rPr lang="en-GB" smtClean="0"/>
              <a:pPr/>
              <a:t>21/11/2012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ADFA-A545-4490-B381-C9E2B0A0B2F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BCD74-F7F5-4BD6-83D7-1EBC56D75222}" type="datetimeFigureOut">
              <a:rPr lang="en-GB" smtClean="0"/>
              <a:pPr/>
              <a:t>21/11/2012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2ADFA-A545-4490-B381-C9E2B0A0B2FC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Malucrawl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 Trending Topic Malware Crawler</a:t>
            </a:r>
          </a:p>
          <a:p>
            <a:endParaRPr lang="en-GB" dirty="0"/>
          </a:p>
          <a:p>
            <a:r>
              <a:rPr lang="en-GB" dirty="0" smtClean="0"/>
              <a:t>Week 8 Progress Seminar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Internet Explorer under Wine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Wait for some time after opening URL then check for file system </a:t>
            </a:r>
            <a:r>
              <a:rPr lang="en-GB" dirty="0" smtClean="0"/>
              <a:t>change</a:t>
            </a:r>
            <a:r>
              <a:rPr lang="en-GB" dirty="0" smtClean="0"/>
              <a:t>s</a:t>
            </a:r>
            <a:r>
              <a:rPr lang="en-GB" dirty="0"/>
              <a:t>. </a:t>
            </a:r>
          </a:p>
          <a:p>
            <a:r>
              <a:rPr lang="en-GB" dirty="0"/>
              <a:t>File system changes are measured by running recursive diff, compared to the original copy before testing.</a:t>
            </a:r>
          </a:p>
          <a:p>
            <a:r>
              <a:rPr lang="en-GB" dirty="0"/>
              <a:t>White list is used to filter out normal system operations. </a:t>
            </a:r>
          </a:p>
          <a:p>
            <a:r>
              <a:rPr lang="en-GB" dirty="0"/>
              <a:t>The </a:t>
            </a:r>
            <a:r>
              <a:rPr lang="en-GB" dirty="0" smtClean="0"/>
              <a:t>temporary </a:t>
            </a:r>
            <a:r>
              <a:rPr lang="en-GB" dirty="0"/>
              <a:t>Wine-prefix is removed after giving results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5" name="Dodecagon 4"/>
          <p:cNvSpPr/>
          <p:nvPr/>
        </p:nvSpPr>
        <p:spPr>
          <a:xfrm>
            <a:off x="8028384" y="5805264"/>
            <a:ext cx="864096" cy="864096"/>
          </a:xfrm>
          <a:prstGeom prst="dodecagon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High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Clam AV HTML Scan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Low interaction malware detection.</a:t>
            </a:r>
          </a:p>
          <a:p>
            <a:r>
              <a:rPr lang="en-GB" dirty="0"/>
              <a:t>With given URL we download the HTML then scan it with </a:t>
            </a:r>
            <a:r>
              <a:rPr lang="en-GB" dirty="0" err="1"/>
              <a:t>ClamAV</a:t>
            </a:r>
            <a:r>
              <a:rPr lang="en-GB" dirty="0"/>
              <a:t>. </a:t>
            </a:r>
          </a:p>
          <a:p>
            <a:r>
              <a:rPr lang="en-GB" dirty="0"/>
              <a:t>Then the webpage is crawled and all links in it are </a:t>
            </a:r>
            <a:r>
              <a:rPr lang="en-GB" dirty="0" smtClean="0"/>
              <a:t>also scanned</a:t>
            </a:r>
            <a:r>
              <a:rPr lang="en-GB" dirty="0"/>
              <a:t>.  </a:t>
            </a:r>
          </a:p>
          <a:p>
            <a:endParaRPr lang="en-GB" dirty="0"/>
          </a:p>
          <a:p>
            <a:r>
              <a:rPr lang="en-GB" dirty="0"/>
              <a:t>Concurrent execution is achieved with Celery. </a:t>
            </a:r>
          </a:p>
        </p:txBody>
      </p:sp>
      <p:sp>
        <p:nvSpPr>
          <p:cNvPr id="5" name="Dodecagon 4"/>
          <p:cNvSpPr/>
          <p:nvPr/>
        </p:nvSpPr>
        <p:spPr>
          <a:xfrm>
            <a:off x="8028384" y="5805264"/>
            <a:ext cx="864096" cy="864096"/>
          </a:xfrm>
          <a:prstGeom prst="dodecagon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Low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Capture-HPC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Open source high-interaction “client honeypot”</a:t>
            </a:r>
          </a:p>
          <a:p>
            <a:r>
              <a:rPr lang="en-GB" dirty="0" smtClean="0"/>
              <a:t>Uses VM APIs combined with kernel drivers to automatically browse for malicious sites.</a:t>
            </a:r>
          </a:p>
          <a:p>
            <a:r>
              <a:rPr lang="en-GB" dirty="0" smtClean="0"/>
              <a:t>Slow, but provides high quality emulation of a vulnerable environment</a:t>
            </a:r>
          </a:p>
          <a:p>
            <a:r>
              <a:rPr lang="en-GB" dirty="0" smtClean="0"/>
              <a:t>Required </a:t>
            </a:r>
            <a:r>
              <a:rPr lang="en-GB" dirty="0" smtClean="0"/>
              <a:t>customisation for ECS infrastructure.</a:t>
            </a:r>
            <a:endParaRPr lang="en-GB" dirty="0"/>
          </a:p>
        </p:txBody>
      </p:sp>
      <p:sp>
        <p:nvSpPr>
          <p:cNvPr id="4" name="Dodecagon 3"/>
          <p:cNvSpPr/>
          <p:nvPr/>
        </p:nvSpPr>
        <p:spPr>
          <a:xfrm>
            <a:off x="8028384" y="5805264"/>
            <a:ext cx="864096" cy="864096"/>
          </a:xfrm>
          <a:prstGeom prst="dodecagon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High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Good/Bad URL Lists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Alexa</a:t>
            </a:r>
            <a:r>
              <a:rPr lang="en-GB" dirty="0" smtClean="0"/>
              <a:t>, Google “Safe Browsing Lookup API”, Web Of Trust “WOT” API</a:t>
            </a:r>
          </a:p>
          <a:p>
            <a:r>
              <a:rPr lang="en-GB" dirty="0" smtClean="0"/>
              <a:t>Make request to Google or WOT, return reformatted result</a:t>
            </a:r>
          </a:p>
          <a:p>
            <a:r>
              <a:rPr lang="en-GB" dirty="0" err="1" smtClean="0"/>
              <a:t>Alexa</a:t>
            </a:r>
            <a:r>
              <a:rPr lang="en-GB" dirty="0" smtClean="0"/>
              <a:t> provides daily ZIP of top million results… </a:t>
            </a:r>
            <a:endParaRPr lang="en-GB" dirty="0"/>
          </a:p>
        </p:txBody>
      </p:sp>
      <p:sp>
        <p:nvSpPr>
          <p:cNvPr id="4" name="Dodecagon 3"/>
          <p:cNvSpPr/>
          <p:nvPr/>
        </p:nvSpPr>
        <p:spPr>
          <a:xfrm>
            <a:off x="8028384" y="5805264"/>
            <a:ext cx="864096" cy="864096"/>
          </a:xfrm>
          <a:prstGeom prst="dodecagon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No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Good/Bad URL Lists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Daily </a:t>
            </a:r>
            <a:r>
              <a:rPr lang="en-GB" dirty="0" err="1" smtClean="0"/>
              <a:t>Celerybeat</a:t>
            </a:r>
            <a:r>
              <a:rPr lang="en-GB" dirty="0" smtClean="0"/>
              <a:t> Task</a:t>
            </a:r>
          </a:p>
          <a:p>
            <a:pPr lvl="1"/>
            <a:r>
              <a:rPr lang="en-GB" dirty="0" smtClean="0"/>
              <a:t>Download, extract and store </a:t>
            </a:r>
            <a:r>
              <a:rPr lang="en-GB" dirty="0" err="1" smtClean="0"/>
              <a:t>Alexa</a:t>
            </a:r>
            <a:r>
              <a:rPr lang="en-GB" dirty="0" smtClean="0"/>
              <a:t> Zipped CSV in </a:t>
            </a:r>
            <a:r>
              <a:rPr lang="en-GB" dirty="0" err="1" smtClean="0"/>
              <a:t>Redis</a:t>
            </a:r>
            <a:r>
              <a:rPr lang="en-GB" dirty="0" smtClean="0"/>
              <a:t> write master</a:t>
            </a:r>
          </a:p>
          <a:p>
            <a:pPr lvl="1"/>
            <a:r>
              <a:rPr lang="en-GB" dirty="0" err="1" smtClean="0"/>
              <a:t>Redis</a:t>
            </a:r>
            <a:r>
              <a:rPr lang="en-GB" dirty="0" smtClean="0"/>
              <a:t> read slaves on each worker machine mirror write master</a:t>
            </a:r>
          </a:p>
          <a:p>
            <a:r>
              <a:rPr lang="en-GB" dirty="0" smtClean="0"/>
              <a:t>Tasks check </a:t>
            </a:r>
            <a:r>
              <a:rPr lang="en-GB" dirty="0" err="1" smtClean="0"/>
              <a:t>Redis</a:t>
            </a:r>
            <a:r>
              <a:rPr lang="en-GB" dirty="0" smtClean="0"/>
              <a:t> read slave</a:t>
            </a:r>
            <a:endParaRPr lang="en-GB" dirty="0"/>
          </a:p>
        </p:txBody>
      </p:sp>
      <p:sp>
        <p:nvSpPr>
          <p:cNvPr id="4" name="Dodecagon 3"/>
          <p:cNvSpPr/>
          <p:nvPr/>
        </p:nvSpPr>
        <p:spPr>
          <a:xfrm>
            <a:off x="8028384" y="5805264"/>
            <a:ext cx="864096" cy="864096"/>
          </a:xfrm>
          <a:prstGeom prst="dodecagon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No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Framework Integration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Celery on top of </a:t>
            </a:r>
            <a:r>
              <a:rPr lang="en-GB" dirty="0" err="1" smtClean="0"/>
              <a:t>RabbitMQ</a:t>
            </a:r>
            <a:endParaRPr lang="en-GB" dirty="0" smtClean="0"/>
          </a:p>
          <a:p>
            <a:r>
              <a:rPr lang="en-GB" dirty="0" err="1" smtClean="0"/>
              <a:t>Celerybeat</a:t>
            </a:r>
            <a:r>
              <a:rPr lang="en-GB" dirty="0" smtClean="0"/>
              <a:t> for daily trend scan/URL list updates</a:t>
            </a:r>
          </a:p>
          <a:p>
            <a:r>
              <a:rPr lang="en-GB" dirty="0" smtClean="0"/>
              <a:t>Calls each task with the result of the previous</a:t>
            </a:r>
          </a:p>
          <a:p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Storage of Analysis Results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Want to use </a:t>
            </a:r>
            <a:r>
              <a:rPr lang="en-GB" dirty="0" err="1" smtClean="0"/>
              <a:t>Django</a:t>
            </a:r>
            <a:r>
              <a:rPr lang="en-GB" dirty="0" smtClean="0"/>
              <a:t> ORM for easy Analysis of Results</a:t>
            </a:r>
          </a:p>
          <a:p>
            <a:r>
              <a:rPr lang="en-GB" dirty="0" smtClean="0"/>
              <a:t>Bulk Insert, and strict database schema</a:t>
            </a:r>
          </a:p>
          <a:p>
            <a:pPr lvl="1"/>
            <a:r>
              <a:rPr lang="en-GB" dirty="0" smtClean="0"/>
              <a:t>Any error will result in the entire transaction being thrown out </a:t>
            </a:r>
          </a:p>
          <a:p>
            <a:r>
              <a:rPr lang="en-GB" dirty="0" smtClean="0"/>
              <a:t>Use JSON schema to validate data to be stored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Remaining Work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Web Reporting interface</a:t>
            </a:r>
          </a:p>
          <a:p>
            <a:pPr lvl="1"/>
            <a:r>
              <a:rPr lang="en-GB" dirty="0" smtClean="0"/>
              <a:t>Graphing</a:t>
            </a:r>
          </a:p>
          <a:p>
            <a:r>
              <a:rPr lang="en-GB" dirty="0" smtClean="0"/>
              <a:t>Compile sample data for report</a:t>
            </a:r>
          </a:p>
          <a:p>
            <a:r>
              <a:rPr lang="en-GB" dirty="0" smtClean="0"/>
              <a:t>Produce Report</a:t>
            </a:r>
          </a:p>
          <a:p>
            <a:pPr lvl="1"/>
            <a:r>
              <a:rPr lang="en-GB" dirty="0" smtClean="0"/>
              <a:t>Latex template already </a:t>
            </a:r>
            <a:r>
              <a:rPr lang="en-GB" dirty="0" smtClean="0"/>
              <a:t>produced</a:t>
            </a:r>
            <a:endParaRPr lang="en-GB" dirty="0" smtClean="0"/>
          </a:p>
          <a:p>
            <a:pPr lvl="1"/>
            <a:r>
              <a:rPr lang="en-GB" dirty="0" smtClean="0"/>
              <a:t>Use productivity tools to aid production.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Any Questions?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Introduction </a:t>
            </a:r>
            <a:r>
              <a:rPr lang="en-GB" dirty="0" smtClean="0"/>
              <a:t> </a:t>
            </a:r>
            <a:r>
              <a:rPr lang="en-GB" dirty="0" smtClean="0"/>
              <a:t>&amp; </a:t>
            </a:r>
            <a:r>
              <a:rPr lang="en-GB" dirty="0" smtClean="0"/>
              <a:t>Architecture Recap</a:t>
            </a:r>
            <a:endParaRPr lang="en-GB" dirty="0" smtClean="0"/>
          </a:p>
          <a:p>
            <a:r>
              <a:rPr lang="en-GB" dirty="0" smtClean="0"/>
              <a:t>Implementation </a:t>
            </a:r>
            <a:r>
              <a:rPr lang="en-GB" dirty="0" smtClean="0"/>
              <a:t>of Malware Analysis</a:t>
            </a:r>
          </a:p>
          <a:p>
            <a:pPr lvl="1"/>
            <a:r>
              <a:rPr lang="en-GB" dirty="0" smtClean="0"/>
              <a:t>URL </a:t>
            </a:r>
            <a:r>
              <a:rPr lang="en-GB" dirty="0" smtClean="0"/>
              <a:t>Classification</a:t>
            </a:r>
          </a:p>
          <a:p>
            <a:pPr lvl="1"/>
            <a:r>
              <a:rPr lang="en-GB" dirty="0" smtClean="0"/>
              <a:t>HTML Scanning</a:t>
            </a:r>
            <a:endParaRPr lang="en-GB" dirty="0" smtClean="0"/>
          </a:p>
          <a:p>
            <a:pPr lvl="1"/>
            <a:r>
              <a:rPr lang="en-GB" dirty="0" smtClean="0"/>
              <a:t>Internet </a:t>
            </a:r>
            <a:r>
              <a:rPr lang="en-GB" dirty="0" smtClean="0"/>
              <a:t>Explorer under Wine</a:t>
            </a:r>
          </a:p>
          <a:p>
            <a:pPr lvl="1"/>
            <a:r>
              <a:rPr lang="en-GB" dirty="0" err="1" smtClean="0"/>
              <a:t>ClamAV</a:t>
            </a:r>
            <a:r>
              <a:rPr lang="en-GB" dirty="0" smtClean="0"/>
              <a:t> HTML </a:t>
            </a:r>
            <a:r>
              <a:rPr lang="en-GB" dirty="0" smtClean="0"/>
              <a:t>S</a:t>
            </a:r>
            <a:r>
              <a:rPr lang="en-GB" dirty="0" smtClean="0"/>
              <a:t>canning</a:t>
            </a:r>
            <a:endParaRPr lang="en-GB" dirty="0" smtClean="0"/>
          </a:p>
          <a:p>
            <a:pPr lvl="1"/>
            <a:r>
              <a:rPr lang="en-GB" dirty="0" smtClean="0"/>
              <a:t>Capture-HPC</a:t>
            </a:r>
          </a:p>
          <a:p>
            <a:pPr lvl="1"/>
            <a:r>
              <a:rPr lang="en-GB" dirty="0" smtClean="0"/>
              <a:t>Good/Bad URL Lists</a:t>
            </a:r>
          </a:p>
          <a:p>
            <a:r>
              <a:rPr lang="en-GB" dirty="0" smtClean="0"/>
              <a:t>Integration and Reporting Database</a:t>
            </a:r>
          </a:p>
          <a:p>
            <a:r>
              <a:rPr lang="en-GB" dirty="0" smtClean="0"/>
              <a:t>Remaining Work</a:t>
            </a:r>
            <a:endParaRPr lang="en-GB" dirty="0" smtClean="0"/>
          </a:p>
          <a:p>
            <a:r>
              <a:rPr lang="en-GB" dirty="0" smtClean="0"/>
              <a:t>Questions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 </a:t>
            </a:r>
            <a:r>
              <a:rPr lang="en-GB" dirty="0" smtClean="0"/>
              <a:t>&amp; Recap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Trending Topics</a:t>
            </a:r>
          </a:p>
          <a:p>
            <a:r>
              <a:rPr lang="en-GB" dirty="0" smtClean="0"/>
              <a:t>Is Malware targeted towards trends?</a:t>
            </a:r>
          </a:p>
          <a:p>
            <a:r>
              <a:rPr lang="en-GB" dirty="0" smtClean="0"/>
              <a:t>Distributed Framework</a:t>
            </a:r>
          </a:p>
          <a:p>
            <a:pPr lvl="1"/>
            <a:r>
              <a:rPr lang="en-GB" dirty="0" smtClean="0"/>
              <a:t>Gather Trends</a:t>
            </a:r>
          </a:p>
          <a:p>
            <a:pPr lvl="1"/>
            <a:r>
              <a:rPr lang="en-GB" dirty="0" smtClean="0"/>
              <a:t>Get URLs associated with trends</a:t>
            </a:r>
          </a:p>
          <a:p>
            <a:pPr lvl="1"/>
            <a:r>
              <a:rPr lang="en-GB" dirty="0" smtClean="0"/>
              <a:t>Analyse URLs </a:t>
            </a:r>
            <a:r>
              <a:rPr lang="en-GB" smtClean="0"/>
              <a:t>for malicious </a:t>
            </a:r>
            <a:r>
              <a:rPr lang="en-GB" dirty="0" smtClean="0"/>
              <a:t>content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Architecture Summary</a:t>
            </a:r>
            <a:endParaRPr lang="en-GB" dirty="0"/>
          </a:p>
        </p:txBody>
      </p:sp>
      <p:sp>
        <p:nvSpPr>
          <p:cNvPr id="6" name="Rounded Rectangle 5"/>
          <p:cNvSpPr/>
          <p:nvPr/>
        </p:nvSpPr>
        <p:spPr>
          <a:xfrm>
            <a:off x="467544" y="5229200"/>
            <a:ext cx="1728192" cy="108012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Trends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eg</a:t>
            </a:r>
            <a:r>
              <a:rPr lang="en-GB" dirty="0" smtClean="0"/>
              <a:t>. Twitter)</a:t>
            </a:r>
            <a:endParaRPr lang="en-US" dirty="0" smtClean="0"/>
          </a:p>
        </p:txBody>
      </p:sp>
      <p:sp>
        <p:nvSpPr>
          <p:cNvPr id="7" name="Rounded Rectangle 6"/>
          <p:cNvSpPr/>
          <p:nvPr/>
        </p:nvSpPr>
        <p:spPr>
          <a:xfrm>
            <a:off x="3419872" y="3356992"/>
            <a:ext cx="1728192" cy="108012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Search Engine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eg</a:t>
            </a:r>
            <a:r>
              <a:rPr lang="en-GB" dirty="0" smtClean="0"/>
              <a:t>. Dogpile)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732240" y="1412776"/>
            <a:ext cx="1728192" cy="108012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Malware Scanner Dispatch</a:t>
            </a:r>
          </a:p>
        </p:txBody>
      </p:sp>
      <p:sp>
        <p:nvSpPr>
          <p:cNvPr id="30" name="Right Arrow 29"/>
          <p:cNvSpPr/>
          <p:nvPr/>
        </p:nvSpPr>
        <p:spPr>
          <a:xfrm rot="192481">
            <a:off x="2480979" y="5977074"/>
            <a:ext cx="1584176" cy="144016"/>
          </a:xfrm>
          <a:prstGeom prst="rightArrow">
            <a:avLst>
              <a:gd name="adj1" fmla="val 12335"/>
              <a:gd name="adj2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Bees</a:t>
            </a:r>
          </a:p>
          <a:p>
            <a:pPr algn="ctr"/>
            <a:endParaRPr lang="en-GB" dirty="0"/>
          </a:p>
        </p:txBody>
      </p:sp>
      <p:sp>
        <p:nvSpPr>
          <p:cNvPr id="31" name="Right Arrow 30"/>
          <p:cNvSpPr/>
          <p:nvPr/>
        </p:nvSpPr>
        <p:spPr>
          <a:xfrm rot="19923443">
            <a:off x="2281151" y="4871887"/>
            <a:ext cx="1584176" cy="144016"/>
          </a:xfrm>
          <a:prstGeom prst="rightArrow">
            <a:avLst>
              <a:gd name="adj1" fmla="val 12335"/>
              <a:gd name="adj2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Taken 2</a:t>
            </a:r>
          </a:p>
          <a:p>
            <a:pPr algn="ctr"/>
            <a:endParaRPr lang="en-GB" dirty="0" smtClean="0"/>
          </a:p>
        </p:txBody>
      </p:sp>
      <p:sp>
        <p:nvSpPr>
          <p:cNvPr id="32" name="Right Arrow 31"/>
          <p:cNvSpPr/>
          <p:nvPr/>
        </p:nvSpPr>
        <p:spPr>
          <a:xfrm rot="21267373">
            <a:off x="2414675" y="5650116"/>
            <a:ext cx="1728192" cy="144015"/>
          </a:xfrm>
          <a:prstGeom prst="rightArrow">
            <a:avLst>
              <a:gd name="adj1" fmla="val 12335"/>
              <a:gd name="adj2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Russell Howard</a:t>
            </a:r>
          </a:p>
          <a:p>
            <a:pPr algn="ctr"/>
            <a:endParaRPr lang="en-GB" dirty="0"/>
          </a:p>
        </p:txBody>
      </p:sp>
      <p:sp>
        <p:nvSpPr>
          <p:cNvPr id="33" name="Right Arrow 32"/>
          <p:cNvSpPr/>
          <p:nvPr/>
        </p:nvSpPr>
        <p:spPr>
          <a:xfrm rot="20586153">
            <a:off x="2398492" y="5240296"/>
            <a:ext cx="1584176" cy="144016"/>
          </a:xfrm>
          <a:prstGeom prst="rightArrow">
            <a:avLst>
              <a:gd name="adj1" fmla="val 12335"/>
              <a:gd name="adj2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Armstrong</a:t>
            </a:r>
          </a:p>
          <a:p>
            <a:pPr algn="ctr"/>
            <a:endParaRPr lang="en-GB" dirty="0" smtClean="0"/>
          </a:p>
        </p:txBody>
      </p:sp>
      <p:sp>
        <p:nvSpPr>
          <p:cNvPr id="34" name="Right Arrow 33"/>
          <p:cNvSpPr/>
          <p:nvPr/>
        </p:nvSpPr>
        <p:spPr>
          <a:xfrm rot="849122">
            <a:off x="2405326" y="6356780"/>
            <a:ext cx="1584176" cy="144016"/>
          </a:xfrm>
          <a:prstGeom prst="rightArrow">
            <a:avLst>
              <a:gd name="adj1" fmla="val 12335"/>
              <a:gd name="adj2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Costa</a:t>
            </a:r>
          </a:p>
          <a:p>
            <a:pPr algn="ctr"/>
            <a:endParaRPr lang="en-GB" dirty="0" smtClean="0"/>
          </a:p>
        </p:txBody>
      </p:sp>
      <p:sp>
        <p:nvSpPr>
          <p:cNvPr id="36" name="Right Arrow 35"/>
          <p:cNvSpPr/>
          <p:nvPr/>
        </p:nvSpPr>
        <p:spPr>
          <a:xfrm rot="19495457">
            <a:off x="4964339" y="2682885"/>
            <a:ext cx="1711753" cy="152144"/>
          </a:xfrm>
          <a:prstGeom prst="rightArrow">
            <a:avLst>
              <a:gd name="adj1" fmla="val 12335"/>
              <a:gd name="adj2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/>
              <a:t>imdb.com/...</a:t>
            </a:r>
          </a:p>
          <a:p>
            <a:endParaRPr lang="en-GB" dirty="0" smtClean="0"/>
          </a:p>
        </p:txBody>
      </p:sp>
      <p:sp>
        <p:nvSpPr>
          <p:cNvPr id="13" name="Right Arrow 12"/>
          <p:cNvSpPr/>
          <p:nvPr/>
        </p:nvSpPr>
        <p:spPr>
          <a:xfrm rot="20664935">
            <a:off x="5198035" y="3029599"/>
            <a:ext cx="2409953" cy="165735"/>
          </a:xfrm>
          <a:prstGeom prst="rightArrow">
            <a:avLst>
              <a:gd name="adj1" fmla="val 12335"/>
              <a:gd name="adj2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/>
              <a:t>rottentomatoes.com/...</a:t>
            </a:r>
          </a:p>
          <a:p>
            <a:endParaRPr lang="en-GB" dirty="0" smtClean="0"/>
          </a:p>
        </p:txBody>
      </p:sp>
      <p:sp>
        <p:nvSpPr>
          <p:cNvPr id="16" name="Right Arrow 15"/>
          <p:cNvSpPr/>
          <p:nvPr/>
        </p:nvSpPr>
        <p:spPr>
          <a:xfrm rot="21076108">
            <a:off x="5284355" y="3440151"/>
            <a:ext cx="2964799" cy="124575"/>
          </a:xfrm>
          <a:prstGeom prst="rightArrow">
            <a:avLst>
              <a:gd name="adj1" fmla="val 12335"/>
              <a:gd name="adj2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/>
              <a:t>asklaila.com/.../Taken-2/8024</a:t>
            </a:r>
          </a:p>
          <a:p>
            <a:endParaRPr lang="en-GB" dirty="0" smtClean="0"/>
          </a:p>
        </p:txBody>
      </p:sp>
      <p:sp>
        <p:nvSpPr>
          <p:cNvPr id="17" name="Right Arrow 16"/>
          <p:cNvSpPr/>
          <p:nvPr/>
        </p:nvSpPr>
        <p:spPr>
          <a:xfrm rot="21353759">
            <a:off x="5293437" y="3822803"/>
            <a:ext cx="2961016" cy="144016"/>
          </a:xfrm>
          <a:prstGeom prst="rightArrow">
            <a:avLst>
              <a:gd name="adj1" fmla="val 12335"/>
              <a:gd name="adj2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/>
              <a:t>movie2k.to/Taken-2-watch...</a:t>
            </a:r>
          </a:p>
          <a:p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Malware Detection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 interaction malware detection</a:t>
            </a:r>
          </a:p>
          <a:p>
            <a:r>
              <a:rPr lang="en-US" dirty="0" smtClean="0"/>
              <a:t>Low interaction malware detection</a:t>
            </a:r>
          </a:p>
          <a:p>
            <a:pPr lvl="1"/>
            <a:r>
              <a:rPr lang="en-US" dirty="0" smtClean="0"/>
              <a:t>Use lightweight or simulated clients to interact with the server.</a:t>
            </a:r>
          </a:p>
          <a:p>
            <a:r>
              <a:rPr lang="en-US" dirty="0" smtClean="0"/>
              <a:t>High interaction  malware detection</a:t>
            </a:r>
          </a:p>
          <a:p>
            <a:pPr lvl="1"/>
            <a:r>
              <a:rPr lang="en-US" dirty="0" smtClean="0"/>
              <a:t>Use emulated and </a:t>
            </a:r>
            <a:r>
              <a:rPr lang="en-US" dirty="0" err="1" smtClean="0"/>
              <a:t>virtualised</a:t>
            </a:r>
            <a:r>
              <a:rPr lang="en-US" dirty="0" smtClean="0"/>
              <a:t> clients, very closely resembling a </a:t>
            </a:r>
            <a:r>
              <a:rPr lang="en-US" dirty="0" smtClean="0"/>
              <a:t>real vulnerable </a:t>
            </a:r>
            <a:r>
              <a:rPr lang="en-US" dirty="0" smtClean="0"/>
              <a:t>system.</a:t>
            </a:r>
          </a:p>
          <a:p>
            <a:pPr lvl="1"/>
            <a:r>
              <a:rPr lang="en-US" dirty="0" smtClean="0"/>
              <a:t>Effective at detecting unknown attacks on clients</a:t>
            </a:r>
            <a:endParaRPr lang="en-US" dirty="0"/>
          </a:p>
        </p:txBody>
      </p:sp>
      <p:sp>
        <p:nvSpPr>
          <p:cNvPr id="4" name="Dodecagon 3"/>
          <p:cNvSpPr/>
          <p:nvPr/>
        </p:nvSpPr>
        <p:spPr>
          <a:xfrm>
            <a:off x="2699792" y="5805264"/>
            <a:ext cx="864096" cy="864096"/>
          </a:xfrm>
          <a:prstGeom prst="dodecagon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No</a:t>
            </a:r>
            <a:endParaRPr lang="en-GB" dirty="0"/>
          </a:p>
        </p:txBody>
      </p:sp>
      <p:sp>
        <p:nvSpPr>
          <p:cNvPr id="5" name="Dodecagon 4"/>
          <p:cNvSpPr/>
          <p:nvPr/>
        </p:nvSpPr>
        <p:spPr>
          <a:xfrm>
            <a:off x="4067944" y="5805264"/>
            <a:ext cx="864096" cy="864096"/>
          </a:xfrm>
          <a:prstGeom prst="dodecagon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Low</a:t>
            </a:r>
            <a:endParaRPr lang="en-GB" dirty="0"/>
          </a:p>
        </p:txBody>
      </p:sp>
      <p:sp>
        <p:nvSpPr>
          <p:cNvPr id="6" name="Dodecagon 5"/>
          <p:cNvSpPr/>
          <p:nvPr/>
        </p:nvSpPr>
        <p:spPr>
          <a:xfrm>
            <a:off x="5364088" y="5805264"/>
            <a:ext cx="864096" cy="864096"/>
          </a:xfrm>
          <a:prstGeom prst="dodecagon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High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URL Classification Algorithm</a:t>
            </a:r>
            <a:endParaRPr lang="en-US" dirty="0"/>
          </a:p>
        </p:txBody>
      </p:sp>
      <p:sp>
        <p:nvSpPr>
          <p:cNvPr id="5" name="Data 4"/>
          <p:cNvSpPr/>
          <p:nvPr/>
        </p:nvSpPr>
        <p:spPr>
          <a:xfrm>
            <a:off x="3733800" y="1600200"/>
            <a:ext cx="1447800" cy="762000"/>
          </a:xfrm>
          <a:prstGeom prst="flowChartInputOutput">
            <a:avLst/>
          </a:prstGeom>
          <a:solidFill>
            <a:schemeClr val="accent5">
              <a:lumMod val="50000"/>
            </a:schemeClr>
          </a:solidFill>
          <a:effectLst>
            <a:glow rad="101600">
              <a:schemeClr val="tx1">
                <a:alpha val="75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perspectiveFront"/>
              <a:lightRig rig="threePt" dir="t"/>
            </a:scene3d>
          </a:bodyPr>
          <a:lstStyle/>
          <a:p>
            <a:pPr algn="ctr"/>
            <a:r>
              <a:rPr lang="en-US" dirty="0" smtClean="0"/>
              <a:t>URL</a:t>
            </a:r>
            <a:endParaRPr lang="en-US" dirty="0"/>
          </a:p>
        </p:txBody>
      </p:sp>
      <p:sp>
        <p:nvSpPr>
          <p:cNvPr id="6" name="Process 5"/>
          <p:cNvSpPr/>
          <p:nvPr/>
        </p:nvSpPr>
        <p:spPr>
          <a:xfrm>
            <a:off x="3505200" y="2895600"/>
            <a:ext cx="1752600" cy="685800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  <a:effectLst>
            <a:glow rad="101600">
              <a:schemeClr val="tx1">
                <a:alpha val="75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Classification</a:t>
            </a:r>
          </a:p>
          <a:p>
            <a:pPr algn="ctr"/>
            <a:endParaRPr lang="en-US" dirty="0"/>
          </a:p>
        </p:txBody>
      </p:sp>
      <p:sp>
        <p:nvSpPr>
          <p:cNvPr id="7" name="Internal Storage 6"/>
          <p:cNvSpPr/>
          <p:nvPr/>
        </p:nvSpPr>
        <p:spPr>
          <a:xfrm>
            <a:off x="6172200" y="2895600"/>
            <a:ext cx="1524000" cy="685800"/>
          </a:xfrm>
          <a:prstGeom prst="flowChartInternalStorage">
            <a:avLst/>
          </a:prstGeom>
          <a:solidFill>
            <a:schemeClr val="accent5">
              <a:lumMod val="50000"/>
            </a:schemeClr>
          </a:solidFill>
          <a:effectLst>
            <a:glow rad="101600">
              <a:schemeClr val="tx1">
                <a:alpha val="75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URLs Database</a:t>
            </a:r>
            <a:endParaRPr lang="en-US" dirty="0"/>
          </a:p>
        </p:txBody>
      </p:sp>
      <p:sp>
        <p:nvSpPr>
          <p:cNvPr id="8" name="Decision 7"/>
          <p:cNvSpPr/>
          <p:nvPr/>
        </p:nvSpPr>
        <p:spPr>
          <a:xfrm>
            <a:off x="3429000" y="4038600"/>
            <a:ext cx="1828800" cy="914400"/>
          </a:xfrm>
          <a:prstGeom prst="flowChartDecision">
            <a:avLst/>
          </a:prstGeom>
          <a:solidFill>
            <a:schemeClr val="accent5">
              <a:lumMod val="50000"/>
            </a:schemeClr>
          </a:solidFill>
          <a:effectLst>
            <a:glow rad="101600">
              <a:schemeClr val="tx1">
                <a:alpha val="75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URL rating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04110" y="119460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rminator 10"/>
          <p:cNvSpPr/>
          <p:nvPr/>
        </p:nvSpPr>
        <p:spPr>
          <a:xfrm>
            <a:off x="990600" y="4114800"/>
            <a:ext cx="1828800" cy="762000"/>
          </a:xfrm>
          <a:prstGeom prst="flowChartTerminator">
            <a:avLst/>
          </a:prstGeom>
          <a:solidFill>
            <a:schemeClr val="accent5">
              <a:lumMod val="50000"/>
            </a:schemeClr>
          </a:solidFill>
          <a:effectLst>
            <a:glow rad="101600">
              <a:schemeClr val="tx1">
                <a:alpha val="75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Lightweight scanning</a:t>
            </a:r>
            <a:endParaRPr lang="en-US" dirty="0"/>
          </a:p>
        </p:txBody>
      </p:sp>
      <p:sp>
        <p:nvSpPr>
          <p:cNvPr id="12" name="Terminator 11"/>
          <p:cNvSpPr/>
          <p:nvPr/>
        </p:nvSpPr>
        <p:spPr>
          <a:xfrm>
            <a:off x="3505200" y="5489448"/>
            <a:ext cx="1828800" cy="758952"/>
          </a:xfrm>
          <a:prstGeom prst="flowChartTerminator">
            <a:avLst/>
          </a:prstGeom>
          <a:solidFill>
            <a:schemeClr val="accent5">
              <a:lumMod val="50000"/>
            </a:schemeClr>
          </a:solidFill>
          <a:effectLst>
            <a:glow rad="101600">
              <a:schemeClr val="tx1">
                <a:alpha val="75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Heavyweight scanning</a:t>
            </a:r>
            <a:endParaRPr lang="en-US" dirty="0"/>
          </a:p>
        </p:txBody>
      </p:sp>
      <p:sp>
        <p:nvSpPr>
          <p:cNvPr id="13" name="Left-Right Arrow 12"/>
          <p:cNvSpPr/>
          <p:nvPr/>
        </p:nvSpPr>
        <p:spPr>
          <a:xfrm>
            <a:off x="5334000" y="3048000"/>
            <a:ext cx="762000" cy="304800"/>
          </a:xfrm>
          <a:prstGeom prst="leftRightArrow">
            <a:avLst/>
          </a:prstGeom>
          <a:solidFill>
            <a:schemeClr val="accent5">
              <a:lumMod val="50000"/>
            </a:schemeClr>
          </a:solidFill>
          <a:effectLst>
            <a:glow rad="101600">
              <a:schemeClr val="tx1">
                <a:alpha val="75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4267200" y="2438400"/>
            <a:ext cx="304800" cy="381000"/>
          </a:xfrm>
          <a:prstGeom prst="downArrow">
            <a:avLst/>
          </a:prstGeom>
          <a:solidFill>
            <a:schemeClr val="accent5">
              <a:lumMod val="50000"/>
            </a:schemeClr>
          </a:solidFill>
          <a:effectLst>
            <a:glow rad="101600">
              <a:schemeClr val="tx1">
                <a:alpha val="75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4267200" y="3657600"/>
            <a:ext cx="228600" cy="304800"/>
          </a:xfrm>
          <a:prstGeom prst="downArrow">
            <a:avLst/>
          </a:prstGeom>
          <a:solidFill>
            <a:schemeClr val="accent5">
              <a:lumMod val="50000"/>
            </a:schemeClr>
          </a:solidFill>
          <a:effectLst>
            <a:glow rad="101600">
              <a:schemeClr val="tx1">
                <a:alpha val="75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4267200" y="5029200"/>
            <a:ext cx="304800" cy="381000"/>
          </a:xfrm>
          <a:prstGeom prst="downArrow">
            <a:avLst/>
          </a:prstGeom>
          <a:solidFill>
            <a:schemeClr val="accent5">
              <a:lumMod val="50000"/>
            </a:schemeClr>
          </a:solidFill>
          <a:effectLst>
            <a:glow rad="101600">
              <a:schemeClr val="tx1">
                <a:alpha val="75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Arrow 16"/>
          <p:cNvSpPr/>
          <p:nvPr/>
        </p:nvSpPr>
        <p:spPr>
          <a:xfrm>
            <a:off x="2895600" y="4343400"/>
            <a:ext cx="457200" cy="304800"/>
          </a:xfrm>
          <a:prstGeom prst="leftArrow">
            <a:avLst/>
          </a:prstGeom>
          <a:solidFill>
            <a:schemeClr val="accent5">
              <a:lumMod val="50000"/>
            </a:schemeClr>
          </a:solidFill>
          <a:effectLst>
            <a:glow rad="101600">
              <a:schemeClr val="tx1">
                <a:alpha val="75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decagon 17"/>
          <p:cNvSpPr/>
          <p:nvPr/>
        </p:nvSpPr>
        <p:spPr>
          <a:xfrm>
            <a:off x="8028384" y="5805264"/>
            <a:ext cx="864096" cy="864096"/>
          </a:xfrm>
          <a:prstGeom prst="dodecagon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No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URL Classification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Two machine-learning methods applied in classification algorithm:</a:t>
            </a:r>
          </a:p>
          <a:p>
            <a:pPr lvl="0"/>
            <a:r>
              <a:rPr lang="en-GB" dirty="0" err="1"/>
              <a:t>Levenshtein</a:t>
            </a:r>
            <a:r>
              <a:rPr lang="en-GB" dirty="0"/>
              <a:t> distance</a:t>
            </a:r>
          </a:p>
          <a:p>
            <a:pPr lvl="1"/>
            <a:r>
              <a:rPr lang="en-GB" dirty="0"/>
              <a:t>String metric for measuring the difference between two sequences</a:t>
            </a:r>
          </a:p>
          <a:p>
            <a:pPr lvl="1"/>
            <a:r>
              <a:rPr lang="en-GB" dirty="0"/>
              <a:t>Minimum number of edits needed to transform one string into the other</a:t>
            </a:r>
          </a:p>
          <a:p>
            <a:pPr lvl="0"/>
            <a:r>
              <a:rPr lang="en-GB" dirty="0"/>
              <a:t>K-mean Clustering </a:t>
            </a:r>
          </a:p>
          <a:p>
            <a:pPr lvl="1"/>
            <a:r>
              <a:rPr lang="en-GB" dirty="0"/>
              <a:t>Data mining</a:t>
            </a:r>
          </a:p>
          <a:p>
            <a:pPr lvl="1"/>
            <a:r>
              <a:rPr lang="en-GB" dirty="0"/>
              <a:t>Partition </a:t>
            </a:r>
            <a:r>
              <a:rPr lang="en-GB" i="1" dirty="0"/>
              <a:t>n</a:t>
            </a:r>
            <a:r>
              <a:rPr lang="en-GB" dirty="0"/>
              <a:t> observations into </a:t>
            </a:r>
            <a:r>
              <a:rPr lang="en-GB" i="1" dirty="0"/>
              <a:t>k</a:t>
            </a:r>
            <a:r>
              <a:rPr lang="en-GB" dirty="0"/>
              <a:t> clusters</a:t>
            </a:r>
          </a:p>
          <a:p>
            <a:pPr lvl="1"/>
            <a:r>
              <a:rPr lang="en-GB" dirty="0"/>
              <a:t>Applicable on large amount of </a:t>
            </a:r>
            <a:r>
              <a:rPr lang="en-GB" dirty="0" smtClean="0"/>
              <a:t>data</a:t>
            </a:r>
            <a:endParaRPr lang="en-GB" dirty="0"/>
          </a:p>
        </p:txBody>
      </p:sp>
      <p:sp>
        <p:nvSpPr>
          <p:cNvPr id="6" name="Dodecagon 5"/>
          <p:cNvSpPr/>
          <p:nvPr/>
        </p:nvSpPr>
        <p:spPr>
          <a:xfrm>
            <a:off x="8028384" y="5805264"/>
            <a:ext cx="864096" cy="864096"/>
          </a:xfrm>
          <a:prstGeom prst="dodecagon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No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7257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HTML Scanning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Malware detection based on repetition of the </a:t>
            </a:r>
            <a:r>
              <a:rPr lang="en-GB" dirty="0" smtClean="0"/>
              <a:t>trending </a:t>
            </a:r>
            <a:r>
              <a:rPr lang="en-GB" dirty="0"/>
              <a:t>keyword</a:t>
            </a:r>
            <a:r>
              <a:rPr lang="en-GB" dirty="0" smtClean="0"/>
              <a:t>:</a:t>
            </a:r>
            <a:endParaRPr lang="en-GB" dirty="0"/>
          </a:p>
          <a:p>
            <a:pPr lvl="1"/>
            <a:r>
              <a:rPr lang="en-GB" dirty="0" smtClean="0"/>
              <a:t>Analyse </a:t>
            </a:r>
            <a:r>
              <a:rPr lang="en-GB" dirty="0"/>
              <a:t>the content of the given </a:t>
            </a:r>
            <a:r>
              <a:rPr lang="en-GB" dirty="0" smtClean="0"/>
              <a:t>URL</a:t>
            </a:r>
            <a:endParaRPr lang="en-GB" dirty="0"/>
          </a:p>
          <a:p>
            <a:pPr lvl="1"/>
            <a:r>
              <a:rPr lang="en-GB" dirty="0" smtClean="0"/>
              <a:t>Also check </a:t>
            </a:r>
            <a:r>
              <a:rPr lang="en-GB" dirty="0"/>
              <a:t>content of each hyperlink on the </a:t>
            </a:r>
            <a:r>
              <a:rPr lang="en-GB" dirty="0" smtClean="0"/>
              <a:t>webpage (Crawling)</a:t>
            </a:r>
            <a:endParaRPr lang="en-GB" dirty="0"/>
          </a:p>
          <a:p>
            <a:pPr lvl="1"/>
            <a:r>
              <a:rPr lang="en-GB" dirty="0" smtClean="0"/>
              <a:t>Consider </a:t>
            </a:r>
            <a:r>
              <a:rPr lang="en-GB" dirty="0"/>
              <a:t>frequently of reappearances of </a:t>
            </a:r>
            <a:r>
              <a:rPr lang="en-GB" dirty="0" smtClean="0"/>
              <a:t>trending keyword</a:t>
            </a:r>
            <a:endParaRPr lang="en-GB" dirty="0"/>
          </a:p>
          <a:p>
            <a:pPr lvl="1"/>
            <a:r>
              <a:rPr lang="en-GB" dirty="0" smtClean="0"/>
              <a:t>Used </a:t>
            </a:r>
            <a:r>
              <a:rPr lang="en-GB" dirty="0"/>
              <a:t>the result of this algorithm for URL </a:t>
            </a:r>
            <a:r>
              <a:rPr lang="en-GB" dirty="0" smtClean="0"/>
              <a:t>classification database</a:t>
            </a:r>
            <a:endParaRPr lang="en-GB" dirty="0"/>
          </a:p>
        </p:txBody>
      </p:sp>
      <p:sp>
        <p:nvSpPr>
          <p:cNvPr id="6" name="Dodecagon 5"/>
          <p:cNvSpPr/>
          <p:nvPr/>
        </p:nvSpPr>
        <p:spPr>
          <a:xfrm>
            <a:off x="8028384" y="5805264"/>
            <a:ext cx="864096" cy="864096"/>
          </a:xfrm>
          <a:prstGeom prst="dodecagon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Low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Internet Explorer under Wine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/>
              <a:t>High interaction malware detection. </a:t>
            </a:r>
          </a:p>
          <a:p>
            <a:r>
              <a:rPr lang="en-GB" dirty="0"/>
              <a:t>Open suspicious URLs with Internet Explorer 6 under Wine.</a:t>
            </a:r>
          </a:p>
          <a:p>
            <a:r>
              <a:rPr lang="en-GB" dirty="0" smtClean="0"/>
              <a:t>“Open </a:t>
            </a:r>
            <a:r>
              <a:rPr lang="en-GB" dirty="0" smtClean="0"/>
              <a:t>Source Software for running Windows applications on other operating systems</a:t>
            </a:r>
            <a:r>
              <a:rPr lang="en-GB" dirty="0" smtClean="0"/>
              <a:t>.”</a:t>
            </a:r>
            <a:endParaRPr lang="en-GB" dirty="0" smtClean="0"/>
          </a:p>
          <a:p>
            <a:r>
              <a:rPr lang="en-GB" dirty="0" smtClean="0"/>
              <a:t>For </a:t>
            </a:r>
            <a:r>
              <a:rPr lang="en-GB" dirty="0"/>
              <a:t>each suspicious URL we create an isolated </a:t>
            </a:r>
            <a:r>
              <a:rPr lang="en-GB" dirty="0" smtClean="0"/>
              <a:t>temporary Wine </a:t>
            </a:r>
            <a:r>
              <a:rPr lang="en-GB" dirty="0"/>
              <a:t>environment then </a:t>
            </a:r>
            <a:r>
              <a:rPr lang="en-GB" dirty="0" smtClean="0"/>
              <a:t>execute an </a:t>
            </a:r>
            <a:r>
              <a:rPr lang="en-GB" dirty="0"/>
              <a:t>IE instance </a:t>
            </a:r>
            <a:r>
              <a:rPr lang="en-GB" dirty="0" smtClean="0"/>
              <a:t>within it. </a:t>
            </a:r>
            <a:endParaRPr lang="en-GB" dirty="0"/>
          </a:p>
          <a:p>
            <a:r>
              <a:rPr lang="en-GB" dirty="0" smtClean="0"/>
              <a:t>An original </a:t>
            </a:r>
            <a:r>
              <a:rPr lang="en-GB" dirty="0"/>
              <a:t>copy of Wine-prefix is </a:t>
            </a:r>
            <a:r>
              <a:rPr lang="en-GB" dirty="0" smtClean="0"/>
              <a:t>downloaded </a:t>
            </a:r>
            <a:r>
              <a:rPr lang="en-GB" dirty="0"/>
              <a:t>and unpacked(or checked via hash if local copy exists</a:t>
            </a:r>
            <a:r>
              <a:rPr lang="en-GB" dirty="0" smtClean="0"/>
              <a:t>) for each URL, </a:t>
            </a:r>
            <a:r>
              <a:rPr lang="en-GB" dirty="0"/>
              <a:t>to ensure consistency of results. </a:t>
            </a:r>
          </a:p>
        </p:txBody>
      </p:sp>
      <p:sp>
        <p:nvSpPr>
          <p:cNvPr id="4" name="Dodecagon 3"/>
          <p:cNvSpPr/>
          <p:nvPr/>
        </p:nvSpPr>
        <p:spPr>
          <a:xfrm>
            <a:off x="8028384" y="5805264"/>
            <a:ext cx="864096" cy="864096"/>
          </a:xfrm>
          <a:prstGeom prst="dodecagon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High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5298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EBF1DD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684</TotalTime>
  <Words>591</Words>
  <Application>Microsoft Office PowerPoint</Application>
  <PresentationFormat>On-screen Show (4:3)</PresentationFormat>
  <Paragraphs>127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Malucrawl</vt:lpstr>
      <vt:lpstr>Contents</vt:lpstr>
      <vt:lpstr>Introduction &amp; Recap</vt:lpstr>
      <vt:lpstr>Architecture Summary</vt:lpstr>
      <vt:lpstr>Malware Detection Methods</vt:lpstr>
      <vt:lpstr>URL Classification Algorithm</vt:lpstr>
      <vt:lpstr>URL Classification</vt:lpstr>
      <vt:lpstr>HTML Scanning</vt:lpstr>
      <vt:lpstr>Internet Explorer under Wine</vt:lpstr>
      <vt:lpstr>Internet Explorer under Wine</vt:lpstr>
      <vt:lpstr>Clam AV HTML Scan</vt:lpstr>
      <vt:lpstr>Capture-HPC</vt:lpstr>
      <vt:lpstr>Good/Bad URL Lists</vt:lpstr>
      <vt:lpstr>Good/Bad URL Lists</vt:lpstr>
      <vt:lpstr>Framework Integration</vt:lpstr>
      <vt:lpstr>Storage of Analysis Results</vt:lpstr>
      <vt:lpstr>Remaining Work</vt:lpstr>
      <vt:lpstr>Any 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MALUCRAWL</dc:title>
  <dc:creator>Chris</dc:creator>
  <cp:lastModifiedBy>Chris</cp:lastModifiedBy>
  <cp:revision>142</cp:revision>
  <dcterms:created xsi:type="dcterms:W3CDTF">2012-11-20T08:26:57Z</dcterms:created>
  <dcterms:modified xsi:type="dcterms:W3CDTF">2012-11-21T11:07:43Z</dcterms:modified>
</cp:coreProperties>
</file>