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57" r:id="rId4"/>
    <p:sldId id="264" r:id="rId5"/>
    <p:sldId id="289" r:id="rId6"/>
    <p:sldId id="279" r:id="rId7"/>
    <p:sldId id="290" r:id="rId8"/>
    <p:sldId id="287" r:id="rId9"/>
    <p:sldId id="292" r:id="rId10"/>
    <p:sldId id="280" r:id="rId11"/>
    <p:sldId id="281" r:id="rId12"/>
    <p:sldId id="285" r:id="rId13"/>
    <p:sldId id="293" r:id="rId14"/>
    <p:sldId id="282" r:id="rId15"/>
    <p:sldId id="291" r:id="rId16"/>
    <p:sldId id="283" r:id="rId17"/>
    <p:sldId id="284" r:id="rId18"/>
    <p:sldId id="270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 varScale="1">
        <p:scale>
          <a:sx n="65" d="100"/>
          <a:sy n="65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8 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Explorer under Wine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Wait for some time after opening URL then check for file system activities. </a:t>
            </a:r>
          </a:p>
          <a:p>
            <a:r>
              <a:rPr lang="en-GB" dirty="0"/>
              <a:t>File system changes are measured by running recursive diff, compared to the original copy before testing.</a:t>
            </a:r>
          </a:p>
          <a:p>
            <a:r>
              <a:rPr lang="en-GB" dirty="0"/>
              <a:t>White list is used to filter out normal system operations. </a:t>
            </a:r>
          </a:p>
          <a:p>
            <a:r>
              <a:rPr lang="en-GB" dirty="0"/>
              <a:t>The </a:t>
            </a:r>
            <a:r>
              <a:rPr lang="en-GB" dirty="0" smtClean="0"/>
              <a:t>temporary </a:t>
            </a:r>
            <a:r>
              <a:rPr lang="en-GB" dirty="0"/>
              <a:t>Wine-prefix is removed after giving results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Dodecagon 4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High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Clam AV HTML Scan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interaction malware detection.</a:t>
            </a:r>
          </a:p>
          <a:p>
            <a:r>
              <a:rPr lang="en-GB" dirty="0"/>
              <a:t>With given URL we download the HTML then scan it with </a:t>
            </a:r>
            <a:r>
              <a:rPr lang="en-GB" dirty="0" err="1"/>
              <a:t>ClamAV</a:t>
            </a:r>
            <a:r>
              <a:rPr lang="en-GB" dirty="0"/>
              <a:t>. </a:t>
            </a:r>
          </a:p>
          <a:p>
            <a:r>
              <a:rPr lang="en-GB" dirty="0"/>
              <a:t>Then the webpage is crawled and all links in it are scanned.  </a:t>
            </a:r>
          </a:p>
          <a:p>
            <a:endParaRPr lang="en-GB" dirty="0"/>
          </a:p>
          <a:p>
            <a:r>
              <a:rPr lang="en-GB" dirty="0"/>
              <a:t>Concurrent execution is achieved with Celery. </a:t>
            </a:r>
          </a:p>
        </p:txBody>
      </p:sp>
      <p:sp>
        <p:nvSpPr>
          <p:cNvPr id="5" name="Dodecagon 4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Capture-HPC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source high-interaction “client honeypot”</a:t>
            </a:r>
          </a:p>
          <a:p>
            <a:r>
              <a:rPr lang="en-GB" dirty="0" smtClean="0"/>
              <a:t>Uses VM APIs combined with kernel drivers to automatically browse for malicious sites.</a:t>
            </a:r>
          </a:p>
          <a:p>
            <a:r>
              <a:rPr lang="en-GB" dirty="0" smtClean="0"/>
              <a:t>Slow, but provides high quality emulation of a vulnerable </a:t>
            </a:r>
            <a:r>
              <a:rPr lang="en-GB" dirty="0" smtClean="0"/>
              <a:t>environment</a:t>
            </a:r>
            <a:endParaRPr lang="en-GB" dirty="0" smtClean="0"/>
          </a:p>
          <a:p>
            <a:r>
              <a:rPr lang="en-GB" dirty="0" smtClean="0"/>
              <a:t>Required customisation for ECS infrastructure.</a:t>
            </a:r>
            <a:endParaRPr lang="en-GB" dirty="0"/>
          </a:p>
        </p:txBody>
      </p:sp>
      <p:sp>
        <p:nvSpPr>
          <p:cNvPr id="4" name="Dodecagon 3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High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Capture-HPC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odecagon 3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High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Good/Bad URL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Alexa</a:t>
            </a:r>
            <a:r>
              <a:rPr lang="en-GB" dirty="0" smtClean="0"/>
              <a:t>, Google “Safe Browsing Lookup API”, Web Of Trust “WOT” API</a:t>
            </a:r>
          </a:p>
          <a:p>
            <a:r>
              <a:rPr lang="en-GB" dirty="0" smtClean="0"/>
              <a:t>Make request to Google or WOT, return reformatted result</a:t>
            </a:r>
          </a:p>
          <a:p>
            <a:r>
              <a:rPr lang="en-GB" dirty="0" err="1" smtClean="0"/>
              <a:t>Alexa</a:t>
            </a:r>
            <a:r>
              <a:rPr lang="en-GB" dirty="0" smtClean="0"/>
              <a:t> provides daily ZIP of top million results… </a:t>
            </a:r>
            <a:endParaRPr lang="en-GB" dirty="0"/>
          </a:p>
        </p:txBody>
      </p:sp>
      <p:sp>
        <p:nvSpPr>
          <p:cNvPr id="4" name="Dodecagon 3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Good/Bad URL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Daily </a:t>
            </a:r>
            <a:r>
              <a:rPr lang="en-GB" dirty="0" err="1" smtClean="0"/>
              <a:t>Celerybeat</a:t>
            </a:r>
            <a:r>
              <a:rPr lang="en-GB" dirty="0" smtClean="0"/>
              <a:t> Task</a:t>
            </a:r>
          </a:p>
          <a:p>
            <a:pPr lvl="1"/>
            <a:r>
              <a:rPr lang="en-GB" dirty="0" smtClean="0"/>
              <a:t>Download, extract and store </a:t>
            </a:r>
            <a:r>
              <a:rPr lang="en-GB" dirty="0" err="1" smtClean="0"/>
              <a:t>Alexa</a:t>
            </a:r>
            <a:r>
              <a:rPr lang="en-GB" dirty="0" smtClean="0"/>
              <a:t> Zipped CSV in </a:t>
            </a:r>
            <a:r>
              <a:rPr lang="en-GB" dirty="0" err="1" smtClean="0"/>
              <a:t>Redis</a:t>
            </a:r>
            <a:r>
              <a:rPr lang="en-GB" dirty="0" smtClean="0"/>
              <a:t> write master</a:t>
            </a:r>
          </a:p>
          <a:p>
            <a:pPr lvl="1"/>
            <a:r>
              <a:rPr lang="en-GB" dirty="0" err="1" smtClean="0"/>
              <a:t>Redis</a:t>
            </a:r>
            <a:r>
              <a:rPr lang="en-GB" dirty="0" smtClean="0"/>
              <a:t> read slaves on each worker machine mirror write master</a:t>
            </a:r>
          </a:p>
          <a:p>
            <a:r>
              <a:rPr lang="en-GB" dirty="0" smtClean="0"/>
              <a:t>Tasks check </a:t>
            </a:r>
            <a:r>
              <a:rPr lang="en-GB" dirty="0" err="1" smtClean="0"/>
              <a:t>Redis</a:t>
            </a:r>
            <a:r>
              <a:rPr lang="en-GB" dirty="0" smtClean="0"/>
              <a:t> read slave</a:t>
            </a:r>
            <a:endParaRPr lang="en-GB" dirty="0"/>
          </a:p>
        </p:txBody>
      </p:sp>
      <p:sp>
        <p:nvSpPr>
          <p:cNvPr id="4" name="Dodecagon 3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Celery on top of </a:t>
            </a:r>
            <a:r>
              <a:rPr lang="en-GB" dirty="0" err="1" smtClean="0"/>
              <a:t>RabbitMQ</a:t>
            </a:r>
            <a:endParaRPr lang="en-GB" dirty="0" smtClean="0"/>
          </a:p>
          <a:p>
            <a:r>
              <a:rPr lang="en-GB" dirty="0" err="1" smtClean="0"/>
              <a:t>Celerybeat</a:t>
            </a:r>
            <a:r>
              <a:rPr lang="en-GB" dirty="0" smtClean="0"/>
              <a:t> for daily trend scan/URL list updates</a:t>
            </a:r>
          </a:p>
          <a:p>
            <a:r>
              <a:rPr lang="en-GB" dirty="0" smtClean="0"/>
              <a:t>Calls each task with the result of the previous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of Analysis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 to use </a:t>
            </a:r>
            <a:r>
              <a:rPr lang="en-GB" dirty="0" err="1" smtClean="0"/>
              <a:t>Django</a:t>
            </a:r>
            <a:r>
              <a:rPr lang="en-GB" dirty="0" smtClean="0"/>
              <a:t> ORM for easy Analysis of Results</a:t>
            </a:r>
          </a:p>
          <a:p>
            <a:r>
              <a:rPr lang="en-GB" dirty="0" smtClean="0"/>
              <a:t>Bulk Insert, and strict database schema</a:t>
            </a:r>
          </a:p>
          <a:p>
            <a:pPr lvl="1"/>
            <a:r>
              <a:rPr lang="en-GB" dirty="0" smtClean="0"/>
              <a:t>Any error will result in the entire transaction being thrown out </a:t>
            </a:r>
          </a:p>
          <a:p>
            <a:r>
              <a:rPr lang="en-GB" dirty="0" smtClean="0"/>
              <a:t>Use JSON schema to validate data to be stored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Reporting interface</a:t>
            </a:r>
          </a:p>
          <a:p>
            <a:pPr lvl="1"/>
            <a:r>
              <a:rPr lang="en-GB" dirty="0" smtClean="0"/>
              <a:t>Graphing</a:t>
            </a:r>
          </a:p>
          <a:p>
            <a:r>
              <a:rPr lang="en-GB" dirty="0" smtClean="0"/>
              <a:t>Compile sample data for report</a:t>
            </a:r>
          </a:p>
          <a:p>
            <a:r>
              <a:rPr lang="en-GB" dirty="0" smtClean="0"/>
              <a:t>Produce Report</a:t>
            </a:r>
          </a:p>
          <a:p>
            <a:pPr lvl="1"/>
            <a:r>
              <a:rPr lang="en-GB" dirty="0" smtClean="0"/>
              <a:t>Latex template already produce</a:t>
            </a:r>
          </a:p>
          <a:p>
            <a:pPr lvl="1"/>
            <a:r>
              <a:rPr lang="en-GB" dirty="0" smtClean="0"/>
              <a:t>Use</a:t>
            </a:r>
            <a:r>
              <a:rPr lang="en-GB" dirty="0" smtClean="0"/>
              <a:t> </a:t>
            </a:r>
            <a:r>
              <a:rPr lang="en-GB" dirty="0" smtClean="0"/>
              <a:t>productivity </a:t>
            </a:r>
            <a:r>
              <a:rPr lang="en-GB" dirty="0" smtClean="0"/>
              <a:t>tools to aid production.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Introduction / Recap</a:t>
            </a:r>
          </a:p>
          <a:p>
            <a:r>
              <a:rPr lang="en-GB" dirty="0" smtClean="0"/>
              <a:t>Architecture Recap</a:t>
            </a:r>
          </a:p>
          <a:p>
            <a:r>
              <a:rPr lang="en-GB" dirty="0" smtClean="0"/>
              <a:t>Implementation of Malware Analysis</a:t>
            </a:r>
          </a:p>
          <a:p>
            <a:pPr lvl="1"/>
            <a:r>
              <a:rPr lang="en-GB" dirty="0" smtClean="0"/>
              <a:t>URL Classification</a:t>
            </a:r>
          </a:p>
          <a:p>
            <a:pPr lvl="1"/>
            <a:r>
              <a:rPr lang="en-GB" dirty="0" smtClean="0"/>
              <a:t>Internet Explorer under Wine</a:t>
            </a:r>
          </a:p>
          <a:p>
            <a:pPr lvl="1"/>
            <a:r>
              <a:rPr lang="en-GB" dirty="0" err="1" smtClean="0"/>
              <a:t>ClamAV</a:t>
            </a:r>
            <a:r>
              <a:rPr lang="en-GB" dirty="0" smtClean="0"/>
              <a:t> HTML scan</a:t>
            </a:r>
          </a:p>
          <a:p>
            <a:pPr lvl="1"/>
            <a:r>
              <a:rPr lang="en-GB" dirty="0" smtClean="0"/>
              <a:t>Capture-HPC</a:t>
            </a:r>
          </a:p>
          <a:p>
            <a:pPr lvl="1"/>
            <a:r>
              <a:rPr lang="en-GB" dirty="0" smtClean="0"/>
              <a:t>Good/Bad URL Lists</a:t>
            </a:r>
          </a:p>
          <a:p>
            <a:r>
              <a:rPr lang="en-GB" dirty="0" smtClean="0"/>
              <a:t>Integration and Reporting Database</a:t>
            </a:r>
          </a:p>
          <a:p>
            <a:r>
              <a:rPr lang="en-GB" dirty="0" smtClean="0"/>
              <a:t>Web Interface</a:t>
            </a:r>
          </a:p>
          <a:p>
            <a:r>
              <a:rPr lang="en-GB" dirty="0" smtClean="0"/>
              <a:t>Plan</a:t>
            </a:r>
          </a:p>
          <a:p>
            <a:r>
              <a:rPr lang="en-GB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/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interaction malware </a:t>
            </a:r>
            <a:r>
              <a:rPr lang="en-US" dirty="0" smtClean="0"/>
              <a:t>detection</a:t>
            </a:r>
            <a:endParaRPr lang="en-US" dirty="0" smtClean="0"/>
          </a:p>
          <a:p>
            <a:r>
              <a:rPr lang="en-US" dirty="0" smtClean="0"/>
              <a:t>Low interaction malware detection</a:t>
            </a:r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 lightweight </a:t>
            </a:r>
            <a:r>
              <a:rPr lang="en-US" dirty="0" smtClean="0"/>
              <a:t>or simulated clients to interact with the server.</a:t>
            </a:r>
          </a:p>
          <a:p>
            <a:r>
              <a:rPr lang="en-US" dirty="0" smtClean="0"/>
              <a:t>High interaction  malware detection</a:t>
            </a:r>
          </a:p>
          <a:p>
            <a:pPr lvl="1"/>
            <a:r>
              <a:rPr lang="en-US" dirty="0" smtClean="0"/>
              <a:t>Use emulated and </a:t>
            </a:r>
            <a:r>
              <a:rPr lang="en-US" dirty="0" err="1" smtClean="0"/>
              <a:t>virtualised</a:t>
            </a:r>
            <a:r>
              <a:rPr lang="en-US" dirty="0" smtClean="0"/>
              <a:t> clients, very closely resembling a generic vulnerable system.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ffective </a:t>
            </a:r>
            <a:r>
              <a:rPr lang="en-US" dirty="0" smtClean="0"/>
              <a:t>at detecting unknown attacks on clients</a:t>
            </a:r>
            <a:endParaRPr lang="en-US" dirty="0"/>
          </a:p>
        </p:txBody>
      </p:sp>
      <p:sp>
        <p:nvSpPr>
          <p:cNvPr id="4" name="Dodecagon 3"/>
          <p:cNvSpPr/>
          <p:nvPr/>
        </p:nvSpPr>
        <p:spPr>
          <a:xfrm>
            <a:off x="2699792" y="5805264"/>
            <a:ext cx="864096" cy="864096"/>
          </a:xfrm>
          <a:prstGeom prst="dodecagon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" name="Dodecagon 4"/>
          <p:cNvSpPr/>
          <p:nvPr/>
        </p:nvSpPr>
        <p:spPr>
          <a:xfrm>
            <a:off x="4067944" y="5805264"/>
            <a:ext cx="864096" cy="864096"/>
          </a:xfrm>
          <a:prstGeom prst="dodecag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Low</a:t>
            </a:r>
            <a:endParaRPr lang="en-GB" dirty="0"/>
          </a:p>
        </p:txBody>
      </p:sp>
      <p:sp>
        <p:nvSpPr>
          <p:cNvPr id="6" name="Dodecagon 5"/>
          <p:cNvSpPr/>
          <p:nvPr/>
        </p:nvSpPr>
        <p:spPr>
          <a:xfrm>
            <a:off x="5364088" y="5805264"/>
            <a:ext cx="864096" cy="864096"/>
          </a:xfrm>
          <a:prstGeom prst="dodec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High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Malware detection based on repetition of the </a:t>
            </a:r>
            <a:r>
              <a:rPr lang="en-GB" dirty="0" smtClean="0"/>
              <a:t>trending </a:t>
            </a:r>
            <a:r>
              <a:rPr lang="en-GB" dirty="0"/>
              <a:t>keyword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 smtClean="0"/>
              <a:t>Analyse </a:t>
            </a:r>
            <a:r>
              <a:rPr lang="en-GB" dirty="0"/>
              <a:t>the content of the given URL (Crawling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Check </a:t>
            </a:r>
            <a:r>
              <a:rPr lang="en-GB" dirty="0"/>
              <a:t>content of each hyperlink on the </a:t>
            </a:r>
            <a:r>
              <a:rPr lang="en-GB" dirty="0" smtClean="0"/>
              <a:t>webpage</a:t>
            </a:r>
            <a:endParaRPr lang="en-GB" dirty="0"/>
          </a:p>
          <a:p>
            <a:pPr lvl="1"/>
            <a:r>
              <a:rPr lang="en-GB" dirty="0" smtClean="0"/>
              <a:t>Consider </a:t>
            </a:r>
            <a:r>
              <a:rPr lang="en-GB" dirty="0"/>
              <a:t>frequently of reappearances of </a:t>
            </a:r>
            <a:r>
              <a:rPr lang="en-GB" dirty="0" smtClean="0"/>
              <a:t>trending </a:t>
            </a:r>
            <a:r>
              <a:rPr lang="en-GB" dirty="0" smtClean="0"/>
              <a:t>keyword</a:t>
            </a:r>
            <a:endParaRPr lang="en-GB" dirty="0"/>
          </a:p>
          <a:p>
            <a:pPr lvl="1"/>
            <a:r>
              <a:rPr lang="en-GB" dirty="0" smtClean="0"/>
              <a:t>Used </a:t>
            </a:r>
            <a:r>
              <a:rPr lang="en-GB" dirty="0"/>
              <a:t>the result of this algorithm for URL classification</a:t>
            </a:r>
          </a:p>
        </p:txBody>
      </p:sp>
      <p:sp>
        <p:nvSpPr>
          <p:cNvPr id="6" name="Dodecagon 5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Classification Algorithm</a:t>
            </a:r>
            <a:endParaRPr lang="en-US" dirty="0"/>
          </a:p>
        </p:txBody>
      </p:sp>
      <p:sp>
        <p:nvSpPr>
          <p:cNvPr id="5" name="Data 4"/>
          <p:cNvSpPr/>
          <p:nvPr/>
        </p:nvSpPr>
        <p:spPr>
          <a:xfrm>
            <a:off x="3733800" y="1600200"/>
            <a:ext cx="1447800" cy="762000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505200" y="2895600"/>
            <a:ext cx="1752600" cy="6858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</a:p>
          <a:p>
            <a:pPr algn="ctr"/>
            <a:endParaRPr lang="en-US" dirty="0"/>
          </a:p>
        </p:txBody>
      </p:sp>
      <p:sp>
        <p:nvSpPr>
          <p:cNvPr id="7" name="Internal Storage 6"/>
          <p:cNvSpPr/>
          <p:nvPr/>
        </p:nvSpPr>
        <p:spPr>
          <a:xfrm>
            <a:off x="6172200" y="2895600"/>
            <a:ext cx="1524000" cy="685800"/>
          </a:xfrm>
          <a:prstGeom prst="flowChartInternalStorage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URLs Database</a:t>
            </a:r>
            <a:endParaRPr lang="en-US" dirty="0"/>
          </a:p>
        </p:txBody>
      </p:sp>
      <p:sp>
        <p:nvSpPr>
          <p:cNvPr id="8" name="Decision 7"/>
          <p:cNvSpPr/>
          <p:nvPr/>
        </p:nvSpPr>
        <p:spPr>
          <a:xfrm>
            <a:off x="3429000" y="4038600"/>
            <a:ext cx="1828800" cy="914400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rating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110" y="1194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990600" y="4114800"/>
            <a:ext cx="1828800" cy="762000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Lightweight scanning</a:t>
            </a:r>
            <a:endParaRPr lang="en-US" dirty="0"/>
          </a:p>
        </p:txBody>
      </p:sp>
      <p:sp>
        <p:nvSpPr>
          <p:cNvPr id="12" name="Terminator 11"/>
          <p:cNvSpPr/>
          <p:nvPr/>
        </p:nvSpPr>
        <p:spPr>
          <a:xfrm>
            <a:off x="3505200" y="5489448"/>
            <a:ext cx="1828800" cy="75895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Heavyweight scanning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5334000" y="3048000"/>
            <a:ext cx="762000" cy="304800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2438400"/>
            <a:ext cx="304800" cy="3810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67200" y="3657600"/>
            <a:ext cx="228600" cy="3048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67200" y="5029200"/>
            <a:ext cx="304800" cy="3810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895600" y="4343400"/>
            <a:ext cx="457200" cy="304800"/>
          </a:xfrm>
          <a:prstGeom prst="left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decagon 20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machine-learning methods applied in classification algorithm:</a:t>
            </a:r>
          </a:p>
          <a:p>
            <a:pPr lvl="0"/>
            <a:r>
              <a:rPr lang="en-GB" dirty="0" err="1"/>
              <a:t>Levenshtein</a:t>
            </a:r>
            <a:r>
              <a:rPr lang="en-GB" dirty="0"/>
              <a:t> distance</a:t>
            </a:r>
          </a:p>
          <a:p>
            <a:pPr lvl="1"/>
            <a:r>
              <a:rPr lang="en-GB" dirty="0"/>
              <a:t>String metric for measuring the difference between two sequences</a:t>
            </a:r>
          </a:p>
          <a:p>
            <a:pPr lvl="1"/>
            <a:r>
              <a:rPr lang="en-GB" dirty="0"/>
              <a:t>Minimum number of edits needed to transform one string into the other</a:t>
            </a:r>
          </a:p>
          <a:p>
            <a:pPr lvl="0"/>
            <a:r>
              <a:rPr lang="en-GB" dirty="0"/>
              <a:t>K-mean Clustering </a:t>
            </a:r>
          </a:p>
          <a:p>
            <a:pPr lvl="1"/>
            <a:r>
              <a:rPr lang="en-GB" dirty="0"/>
              <a:t>Data mining</a:t>
            </a:r>
          </a:p>
          <a:p>
            <a:pPr lvl="1"/>
            <a:r>
              <a:rPr lang="en-GB" dirty="0"/>
              <a:t>Partition </a:t>
            </a:r>
            <a:r>
              <a:rPr lang="en-GB" i="1" dirty="0"/>
              <a:t>n</a:t>
            </a:r>
            <a:r>
              <a:rPr lang="en-GB" dirty="0"/>
              <a:t> observations into </a:t>
            </a:r>
            <a:r>
              <a:rPr lang="en-GB" i="1" dirty="0"/>
              <a:t>k</a:t>
            </a:r>
            <a:r>
              <a:rPr lang="en-GB" dirty="0"/>
              <a:t> clusters</a:t>
            </a:r>
          </a:p>
          <a:p>
            <a:pPr lvl="1"/>
            <a:r>
              <a:rPr lang="en-GB" dirty="0"/>
              <a:t>Applicable on large amount of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5" name="Dodecagon 4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2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Explorer under Wine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High interaction malware detection. </a:t>
            </a:r>
          </a:p>
          <a:p>
            <a:r>
              <a:rPr lang="en-GB" dirty="0"/>
              <a:t>Open suspicious URLs with Internet Explorer 6 under Wine.</a:t>
            </a:r>
          </a:p>
          <a:p>
            <a:r>
              <a:rPr lang="en-GB" dirty="0"/>
              <a:t>Wine is a </a:t>
            </a:r>
            <a:r>
              <a:rPr lang="en-GB" dirty="0" smtClean="0"/>
              <a:t>reimplementation of the </a:t>
            </a:r>
            <a:r>
              <a:rPr lang="en-GB" dirty="0" smtClean="0"/>
              <a:t>Windows architecture </a:t>
            </a:r>
            <a:r>
              <a:rPr lang="en-GB" dirty="0" smtClean="0"/>
              <a:t>for </a:t>
            </a:r>
            <a:r>
              <a:rPr lang="en-GB" dirty="0"/>
              <a:t>running Windows applications on </a:t>
            </a:r>
            <a:r>
              <a:rPr lang="en-GB" dirty="0" smtClean="0"/>
              <a:t>other OSs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For each suspicious URL we create an isolated </a:t>
            </a:r>
            <a:r>
              <a:rPr lang="en-GB" dirty="0" smtClean="0"/>
              <a:t>temporary Wine </a:t>
            </a:r>
            <a:r>
              <a:rPr lang="en-GB" dirty="0"/>
              <a:t>environment then </a:t>
            </a:r>
            <a:r>
              <a:rPr lang="en-GB" dirty="0" smtClean="0"/>
              <a:t>execute an </a:t>
            </a:r>
            <a:r>
              <a:rPr lang="en-GB" dirty="0"/>
              <a:t>IE instance </a:t>
            </a:r>
            <a:r>
              <a:rPr lang="en-GB" dirty="0" smtClean="0"/>
              <a:t>within it</a:t>
            </a:r>
            <a:r>
              <a:rPr lang="en-GB" dirty="0" smtClean="0"/>
              <a:t>. </a:t>
            </a:r>
            <a:endParaRPr lang="en-GB" dirty="0"/>
          </a:p>
          <a:p>
            <a:r>
              <a:rPr lang="en-GB" dirty="0" smtClean="0"/>
              <a:t>An original </a:t>
            </a:r>
            <a:r>
              <a:rPr lang="en-GB" dirty="0"/>
              <a:t>copy of Wine-prefix is </a:t>
            </a:r>
            <a:r>
              <a:rPr lang="en-GB" dirty="0" smtClean="0"/>
              <a:t>downloaded </a:t>
            </a:r>
            <a:r>
              <a:rPr lang="en-GB" dirty="0"/>
              <a:t>and unpacked(or checked via hash if local copy exists</a:t>
            </a:r>
            <a:r>
              <a:rPr lang="en-GB" dirty="0" smtClean="0"/>
              <a:t>) for each URL, </a:t>
            </a:r>
            <a:r>
              <a:rPr lang="en-GB" dirty="0"/>
              <a:t>to ensure consistency of results. </a:t>
            </a:r>
          </a:p>
          <a:p>
            <a:endParaRPr lang="en-GB" dirty="0"/>
          </a:p>
        </p:txBody>
      </p:sp>
      <p:sp>
        <p:nvSpPr>
          <p:cNvPr id="4" name="Dodecagon 3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29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649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Malucrawl</vt:lpstr>
      <vt:lpstr>Contents</vt:lpstr>
      <vt:lpstr>Introduction / Recap</vt:lpstr>
      <vt:lpstr>Architecture Summary</vt:lpstr>
      <vt:lpstr>Malware Detection Methods</vt:lpstr>
      <vt:lpstr>URL Classification</vt:lpstr>
      <vt:lpstr>URL Classification Algorithm</vt:lpstr>
      <vt:lpstr>URL Classification</vt:lpstr>
      <vt:lpstr>Internet Explorer under Wine</vt:lpstr>
      <vt:lpstr>Internet Explorer under Wine</vt:lpstr>
      <vt:lpstr>Clam AV HTML Scan</vt:lpstr>
      <vt:lpstr>Capture-HPC</vt:lpstr>
      <vt:lpstr>Capture-HPC</vt:lpstr>
      <vt:lpstr>Good/Bad URL Lists</vt:lpstr>
      <vt:lpstr>Good/Bad URL Lists</vt:lpstr>
      <vt:lpstr>Framework Integration</vt:lpstr>
      <vt:lpstr>Storage of Analysis Results</vt:lpstr>
      <vt:lpstr>Remaining Work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Chris</cp:lastModifiedBy>
  <cp:revision>126</cp:revision>
  <dcterms:created xsi:type="dcterms:W3CDTF">2012-11-20T08:26:57Z</dcterms:created>
  <dcterms:modified xsi:type="dcterms:W3CDTF">2012-11-21T09:09:28Z</dcterms:modified>
</cp:coreProperties>
</file>