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8" r:id="rId3"/>
    <p:sldId id="257" r:id="rId4"/>
    <p:sldId id="264" r:id="rId5"/>
    <p:sldId id="311" r:id="rId6"/>
    <p:sldId id="312" r:id="rId7"/>
    <p:sldId id="313" r:id="rId8"/>
    <p:sldId id="308" r:id="rId9"/>
    <p:sldId id="309" r:id="rId10"/>
    <p:sldId id="310" r:id="rId11"/>
    <p:sldId id="316" r:id="rId12"/>
    <p:sldId id="314" r:id="rId13"/>
    <p:sldId id="298" r:id="rId14"/>
    <p:sldId id="315" r:id="rId15"/>
    <p:sldId id="301" r:id="rId16"/>
    <p:sldId id="302" r:id="rId17"/>
    <p:sldId id="284" r:id="rId18"/>
    <p:sldId id="293" r:id="rId19"/>
    <p:sldId id="317" r:id="rId20"/>
    <p:sldId id="318" r:id="rId21"/>
    <p:sldId id="319" r:id="rId22"/>
    <p:sldId id="306" r:id="rId23"/>
    <p:sldId id="27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g1g09" initials="t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3" autoAdjust="0"/>
    <p:restoredTop sz="94660"/>
  </p:normalViewPr>
  <p:slideViewPr>
    <p:cSldViewPr>
      <p:cViewPr varScale="1">
        <p:scale>
          <a:sx n="73" d="100"/>
          <a:sy n="73" d="100"/>
        </p:scale>
        <p:origin x="-45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0-23T13:15:13.711" idx="4">
    <p:pos x="10" y="10"/>
    <p:text>This digram does seem to work, It needs finishing.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98EB7-082C-9949-BFCA-B4BAD2D6FDBD}" type="datetimeFigureOut">
              <a:rPr lang="en-US" smtClean="0"/>
              <a:pPr/>
              <a:t>1/8/2013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4919-99E7-6D4E-8297-7B2819B26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1348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65251-34BA-484B-BD29-7371F8FBFAE2}" type="datetimeFigureOut">
              <a:rPr lang="en-GB" smtClean="0"/>
              <a:pPr/>
              <a:t>08/01/2013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C83F9-B412-4659-B1AB-C5ADB3A69E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1979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CAD5623-98A6-4E02-894D-852ACC6F999A}" type="slidenum">
              <a:rPr lang="en-GB"/>
              <a:pPr/>
              <a:t>8</a:t>
            </a:fld>
            <a:endParaRPr lang="en-GB"/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7D4883F-3F0C-4B0D-AAD2-7EB59A04E56D}" type="slidenum">
              <a:rPr lang="en-GB"/>
              <a:pPr/>
              <a:t>9</a:t>
            </a:fld>
            <a:endParaRPr lang="en-GB"/>
          </a:p>
        </p:txBody>
      </p:sp>
      <p:sp>
        <p:nvSpPr>
          <p:cNvPr id="92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2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653BA33-BA82-47E2-B4DE-C263529ED7FE}" type="slidenum">
              <a:rPr lang="en-GB"/>
              <a:pPr/>
              <a:t>10</a:t>
            </a:fld>
            <a:endParaRPr lang="en-GB"/>
          </a:p>
        </p:txBody>
      </p:sp>
      <p:sp>
        <p:nvSpPr>
          <p:cNvPr id="102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Gantt</a:t>
            </a:r>
            <a:r>
              <a:rPr lang="en-GB" baseline="0" dirty="0" smtClean="0"/>
              <a:t> charts handed out, high level plans explained in next two slides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C83F9-B412-4659-B1AB-C5ADB3A69EE4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08/01/2013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08/01/2013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08/01/2013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08/01/2013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08/01/2013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08/01/2013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08/01/2013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08/01/2013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08/01/2013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08/01/2013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08/01/2013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BCD74-F7F5-4BD6-83D7-1EBC56D75222}" type="datetimeFigureOut">
              <a:rPr lang="en-GB" smtClean="0"/>
              <a:pPr/>
              <a:t>08/01/2013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Malucrawl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Trending Topic Malware Crawler</a:t>
            </a:r>
          </a:p>
          <a:p>
            <a:endParaRPr lang="en-GB" dirty="0"/>
          </a:p>
          <a:p>
            <a:r>
              <a:rPr lang="en-GB" dirty="0" smtClean="0"/>
              <a:t>Final Presentation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Malware Detection Subsystems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8"/>
            <a:ext cx="8163360" cy="5057811"/>
          </a:xfrm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High Interaction</a:t>
            </a:r>
          </a:p>
          <a:p>
            <a:pPr marL="783372" lvl="1" indent="-29376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Capture-HPC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Virtual Machine based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Accurate simulation of user browsing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Low URL throughput (slow processing)</a:t>
            </a:r>
          </a:p>
          <a:p>
            <a:pPr marL="783372" lvl="1" indent="-29376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Wine Explorer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Internet Explorer under Wine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Compatibility layer instead of VM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Resource saving, high URL throughput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2987824" y="3789040"/>
            <a:ext cx="3240360" cy="1872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/>
              <a:t>Launch Demo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Plan created at the start of the project.</a:t>
            </a:r>
          </a:p>
          <a:p>
            <a:r>
              <a:rPr lang="en-GB" dirty="0" smtClean="0"/>
              <a:t>Plan reviewed at  4 week intervals</a:t>
            </a:r>
          </a:p>
          <a:p>
            <a:r>
              <a:rPr lang="en-GB" dirty="0" smtClean="0"/>
              <a:t>Gantt chart updated after each plan review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(Gantt Chart Handouts)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</a:t>
            </a:r>
            <a:r>
              <a:rPr lang="en-GB" dirty="0" smtClean="0"/>
              <a:t>Plan: Predicted</a:t>
            </a:r>
            <a:endParaRPr lang="en-GB" dirty="0"/>
          </a:p>
        </p:txBody>
      </p:sp>
      <p:graphicFrame>
        <p:nvGraphicFramePr>
          <p:cNvPr id="3" name="Object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026" name="Acrobat Document" r:id="rId4" imgW="0" imgH="0" progId="AcroExch.Document.11">
              <p:embed/>
            </p:oleObj>
          </a:graphicData>
        </a:graphic>
      </p:graphicFrame>
      <p:pic>
        <p:nvPicPr>
          <p:cNvPr id="6" name="Picture 5" descr="l1pla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1520" y="1556792"/>
            <a:ext cx="8696821" cy="40336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</a:t>
            </a:r>
            <a:r>
              <a:rPr lang="en-GB" dirty="0" smtClean="0"/>
              <a:t>Plan: Final</a:t>
            </a:r>
            <a:endParaRPr lang="en-GB" dirty="0"/>
          </a:p>
        </p:txBody>
      </p:sp>
      <p:graphicFrame>
        <p:nvGraphicFramePr>
          <p:cNvPr id="3" name="Object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39938" name="Acrobat Document" r:id="rId4" imgW="0" imgH="0" progId="AcroExch.Document.11">
              <p:embed/>
            </p:oleObj>
          </a:graphicData>
        </a:graphic>
      </p:graphicFrame>
      <p:pic>
        <p:nvPicPr>
          <p:cNvPr id="6" name="Picture 5" descr="l1pla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1520" y="1556792"/>
            <a:ext cx="8696821" cy="40336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Wrote word count tool, “reportificate.py” to track contributions over time for each team member</a:t>
            </a:r>
          </a:p>
          <a:p>
            <a:r>
              <a:rPr lang="en-US" dirty="0" smtClean="0"/>
              <a:t>Uses GitHub API to track commits made to the report</a:t>
            </a:r>
          </a:p>
          <a:p>
            <a:r>
              <a:rPr lang="en-US" dirty="0" smtClean="0"/>
              <a:t>Uses texcount to calculate word count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Word Count Breakdown</a:t>
            </a:r>
            <a:endParaRPr lang="en-US" dirty="0"/>
          </a:p>
        </p:txBody>
      </p:sp>
      <p:pic>
        <p:nvPicPr>
          <p:cNvPr id="4" name="Content Placeholder 3" descr="gdp-report-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-10089" r="-10089"/>
          <a:stretch>
            <a:fillRect/>
          </a:stretch>
        </p:blipFill>
        <p:spPr>
          <a:xfrm>
            <a:off x="-252536" y="1339552"/>
            <a:ext cx="9560306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Results derived from scanning conducted over the Christmas break</a:t>
            </a:r>
          </a:p>
          <a:p>
            <a:r>
              <a:rPr lang="en-GB" dirty="0" smtClean="0"/>
              <a:t>Not enough running time to make conclusions about the relation between trending topics and malware</a:t>
            </a:r>
          </a:p>
          <a:p>
            <a:r>
              <a:rPr lang="en-GB" dirty="0" smtClean="0"/>
              <a:t>However more malware was found from the trend source than a control trend of dictionary words.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Malware Example?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Deployment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Introduction  &amp; Architecture Recap</a:t>
            </a:r>
          </a:p>
          <a:p>
            <a:r>
              <a:rPr lang="en-GB" dirty="0" smtClean="0"/>
              <a:t>Completed Work</a:t>
            </a:r>
          </a:p>
          <a:p>
            <a:pPr lvl="1"/>
            <a:r>
              <a:rPr lang="en-GB" dirty="0" smtClean="0"/>
              <a:t>Framework</a:t>
            </a:r>
          </a:p>
          <a:p>
            <a:pPr lvl="1"/>
            <a:r>
              <a:rPr lang="en-GB" dirty="0" smtClean="0"/>
              <a:t>Malware Analysis</a:t>
            </a:r>
          </a:p>
          <a:p>
            <a:pPr lvl="1"/>
            <a:r>
              <a:rPr lang="en-GB" dirty="0" smtClean="0"/>
              <a:t>Report</a:t>
            </a:r>
          </a:p>
          <a:p>
            <a:r>
              <a:rPr lang="en-GB" dirty="0" smtClean="0"/>
              <a:t>Results</a:t>
            </a:r>
          </a:p>
          <a:p>
            <a:r>
              <a:rPr lang="en-GB" dirty="0" smtClean="0"/>
              <a:t>Future Work</a:t>
            </a:r>
          </a:p>
          <a:p>
            <a:r>
              <a:rPr lang="en-GB" dirty="0" smtClean="0"/>
              <a:t>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Production Readiness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 against Existing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Future work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Make the classifier faster</a:t>
            </a:r>
          </a:p>
          <a:p>
            <a:r>
              <a:rPr lang="en-US" dirty="0" smtClean="0"/>
              <a:t>Using the machine learning algorithms</a:t>
            </a:r>
          </a:p>
          <a:p>
            <a:r>
              <a:rPr lang="en-US" dirty="0" smtClean="0"/>
              <a:t>SVM, Decision Tree and Naïve Bayse are popular algorithm to implement classification algorithm</a:t>
            </a:r>
          </a:p>
          <a:p>
            <a:r>
              <a:rPr lang="en-US" dirty="0" smtClean="0"/>
              <a:t>Using more feature of webpage for HTML malware detection to make it more accurate</a:t>
            </a:r>
          </a:p>
          <a:p>
            <a:r>
              <a:rPr lang="en-US" dirty="0" smtClean="0"/>
              <a:t>Adding other malware scanning modules</a:t>
            </a:r>
          </a:p>
          <a:p>
            <a:r>
              <a:rPr lang="en-US" dirty="0" smtClean="0"/>
              <a:t>Running the system for significant amount of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&amp; Recap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Trending Topics</a:t>
            </a:r>
          </a:p>
          <a:p>
            <a:r>
              <a:rPr lang="en-GB" dirty="0" smtClean="0"/>
              <a:t>Is Malware targeted towards trends?</a:t>
            </a:r>
          </a:p>
          <a:p>
            <a:r>
              <a:rPr lang="en-GB" dirty="0" smtClean="0"/>
              <a:t>Distributed Framework</a:t>
            </a:r>
          </a:p>
          <a:p>
            <a:pPr lvl="1"/>
            <a:r>
              <a:rPr lang="en-GB" dirty="0" smtClean="0"/>
              <a:t>Gather Trends</a:t>
            </a:r>
          </a:p>
          <a:p>
            <a:pPr lvl="1"/>
            <a:r>
              <a:rPr lang="en-GB" dirty="0" smtClean="0"/>
              <a:t>Get URLs associated with trends</a:t>
            </a:r>
          </a:p>
          <a:p>
            <a:pPr lvl="1"/>
            <a:r>
              <a:rPr lang="en-GB" dirty="0" smtClean="0"/>
              <a:t>Analyse URLs </a:t>
            </a:r>
            <a:r>
              <a:rPr lang="en-GB" smtClean="0"/>
              <a:t>for malicious </a:t>
            </a:r>
            <a:r>
              <a:rPr lang="en-GB" dirty="0" smtClean="0"/>
              <a:t>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 Summary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467544" y="5229200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Trends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Twitter)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419872" y="3356992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Search Engine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Dogpile)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732240" y="1412776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Malware Scanner Dispatch</a:t>
            </a:r>
          </a:p>
        </p:txBody>
      </p:sp>
      <p:sp>
        <p:nvSpPr>
          <p:cNvPr id="30" name="Right Arrow 29"/>
          <p:cNvSpPr/>
          <p:nvPr/>
        </p:nvSpPr>
        <p:spPr>
          <a:xfrm rot="192481">
            <a:off x="2480979" y="5977074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Bees</a:t>
            </a:r>
          </a:p>
          <a:p>
            <a:pPr algn="ctr"/>
            <a:endParaRPr lang="en-GB" dirty="0"/>
          </a:p>
        </p:txBody>
      </p:sp>
      <p:sp>
        <p:nvSpPr>
          <p:cNvPr id="31" name="Right Arrow 30"/>
          <p:cNvSpPr/>
          <p:nvPr/>
        </p:nvSpPr>
        <p:spPr>
          <a:xfrm rot="19923443">
            <a:off x="2281151" y="4871887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Taken 2</a:t>
            </a:r>
          </a:p>
          <a:p>
            <a:pPr algn="ctr"/>
            <a:endParaRPr lang="en-GB" dirty="0" smtClean="0"/>
          </a:p>
        </p:txBody>
      </p:sp>
      <p:sp>
        <p:nvSpPr>
          <p:cNvPr id="32" name="Right Arrow 31"/>
          <p:cNvSpPr/>
          <p:nvPr/>
        </p:nvSpPr>
        <p:spPr>
          <a:xfrm rot="21267373">
            <a:off x="2414675" y="5650116"/>
            <a:ext cx="1728192" cy="144015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Russell Howard</a:t>
            </a:r>
          </a:p>
          <a:p>
            <a:pPr algn="ctr"/>
            <a:endParaRPr lang="en-GB" dirty="0"/>
          </a:p>
        </p:txBody>
      </p:sp>
      <p:sp>
        <p:nvSpPr>
          <p:cNvPr id="33" name="Right Arrow 32"/>
          <p:cNvSpPr/>
          <p:nvPr/>
        </p:nvSpPr>
        <p:spPr>
          <a:xfrm rot="20586153">
            <a:off x="2398492" y="5240296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Armstrong</a:t>
            </a:r>
          </a:p>
          <a:p>
            <a:pPr algn="ctr"/>
            <a:endParaRPr lang="en-GB" dirty="0" smtClean="0"/>
          </a:p>
        </p:txBody>
      </p:sp>
      <p:sp>
        <p:nvSpPr>
          <p:cNvPr id="34" name="Right Arrow 33"/>
          <p:cNvSpPr/>
          <p:nvPr/>
        </p:nvSpPr>
        <p:spPr>
          <a:xfrm rot="849122">
            <a:off x="2405326" y="6356780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Costa</a:t>
            </a:r>
          </a:p>
          <a:p>
            <a:pPr algn="ctr"/>
            <a:endParaRPr lang="en-GB" dirty="0" smtClean="0"/>
          </a:p>
        </p:txBody>
      </p:sp>
      <p:sp>
        <p:nvSpPr>
          <p:cNvPr id="36" name="Right Arrow 35"/>
          <p:cNvSpPr/>
          <p:nvPr/>
        </p:nvSpPr>
        <p:spPr>
          <a:xfrm rot="19495457">
            <a:off x="4964339" y="2682885"/>
            <a:ext cx="1711753" cy="152144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imdb.com/...</a:t>
            </a:r>
          </a:p>
          <a:p>
            <a:endParaRPr lang="en-GB" dirty="0" smtClean="0"/>
          </a:p>
        </p:txBody>
      </p:sp>
      <p:sp>
        <p:nvSpPr>
          <p:cNvPr id="13" name="Right Arrow 12"/>
          <p:cNvSpPr/>
          <p:nvPr/>
        </p:nvSpPr>
        <p:spPr>
          <a:xfrm rot="20664935">
            <a:off x="5198035" y="3029599"/>
            <a:ext cx="2409953" cy="165735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rottentomatoes.com/...</a:t>
            </a:r>
          </a:p>
          <a:p>
            <a:endParaRPr lang="en-GB" dirty="0" smtClean="0"/>
          </a:p>
        </p:txBody>
      </p:sp>
      <p:sp>
        <p:nvSpPr>
          <p:cNvPr id="16" name="Right Arrow 15"/>
          <p:cNvSpPr/>
          <p:nvPr/>
        </p:nvSpPr>
        <p:spPr>
          <a:xfrm rot="21076108">
            <a:off x="5284355" y="3440151"/>
            <a:ext cx="2964799" cy="124575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asklaila.com/.../Taken-2/8024</a:t>
            </a:r>
          </a:p>
          <a:p>
            <a:endParaRPr lang="en-GB" dirty="0" smtClean="0"/>
          </a:p>
        </p:txBody>
      </p:sp>
      <p:sp>
        <p:nvSpPr>
          <p:cNvPr id="17" name="Right Arrow 16"/>
          <p:cNvSpPr/>
          <p:nvPr/>
        </p:nvSpPr>
        <p:spPr>
          <a:xfrm rot="21353759">
            <a:off x="5293437" y="3822803"/>
            <a:ext cx="296101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movie2k.to/Taken-2-watch...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8229600" cy="769441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Framework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>
                <a:latin typeface="+mn-lt"/>
              </a:rPr>
              <a:t>Celery on top of </a:t>
            </a:r>
            <a:r>
              <a:rPr lang="en-US" dirty="0" err="1">
                <a:latin typeface="+mn-lt"/>
              </a:rPr>
              <a:t>RabbitMQ</a:t>
            </a:r>
            <a:endParaRPr lang="en-US" dirty="0">
              <a:latin typeface="+mn-lt"/>
            </a:endParaRPr>
          </a:p>
          <a:p>
            <a:pPr lvl="0"/>
            <a:r>
              <a:rPr lang="en-US" dirty="0" err="1">
                <a:latin typeface="+mn-lt"/>
              </a:rPr>
              <a:t>Celerybeat</a:t>
            </a:r>
            <a:r>
              <a:rPr lang="en-US" dirty="0">
                <a:latin typeface="+mn-lt"/>
              </a:rPr>
              <a:t> for daily trend scan/URL list updates</a:t>
            </a:r>
          </a:p>
          <a:p>
            <a:pPr lvl="0"/>
            <a:r>
              <a:rPr lang="en-US" dirty="0">
                <a:latin typeface="+mn-lt"/>
              </a:rPr>
              <a:t>Calls each </a:t>
            </a:r>
            <a:r>
              <a:rPr lang="en-US" dirty="0" smtClean="0">
                <a:latin typeface="+mn-lt"/>
              </a:rPr>
              <a:t>Task </a:t>
            </a:r>
            <a:r>
              <a:rPr lang="en-US" dirty="0">
                <a:latin typeface="+mn-lt"/>
              </a:rPr>
              <a:t>with the results of the previous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Asynchronous Tasks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>
                <a:latin typeface="+mn-lt"/>
              </a:rPr>
              <a:t>Celery </a:t>
            </a:r>
            <a:r>
              <a:rPr lang="en-US" dirty="0" smtClean="0">
                <a:latin typeface="+mn-lt"/>
              </a:rPr>
              <a:t>Tasks </a:t>
            </a:r>
            <a:r>
              <a:rPr lang="en-US" dirty="0">
                <a:latin typeface="+mn-lt"/>
              </a:rPr>
              <a:t>cannot wait on each other</a:t>
            </a:r>
          </a:p>
          <a:p>
            <a:pPr lvl="0"/>
            <a:r>
              <a:rPr lang="en-US" dirty="0">
                <a:latin typeface="+mn-lt"/>
              </a:rPr>
              <a:t>The thread pools would starve</a:t>
            </a:r>
          </a:p>
          <a:p>
            <a:pPr lvl="0"/>
            <a:r>
              <a:rPr lang="en-US" dirty="0">
                <a:latin typeface="+mn-lt"/>
              </a:rPr>
              <a:t>So Tasks have optional callbacks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Asynchronous Tasks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>
                <a:latin typeface="+mn-lt"/>
              </a:rPr>
              <a:t>Celery </a:t>
            </a:r>
            <a:r>
              <a:rPr lang="en-US" dirty="0" smtClean="0">
                <a:latin typeface="+mn-lt"/>
              </a:rPr>
              <a:t>Tasks </a:t>
            </a:r>
            <a:r>
              <a:rPr lang="en-US" dirty="0">
                <a:latin typeface="+mn-lt"/>
              </a:rPr>
              <a:t>grouped as</a:t>
            </a:r>
          </a:p>
          <a:p>
            <a:pPr lvl="1" rtl="0" hangingPunct="0"/>
            <a:r>
              <a:rPr lang="en-US" dirty="0">
                <a:latin typeface="+mn-lt"/>
              </a:rPr>
              <a:t>Source</a:t>
            </a:r>
          </a:p>
          <a:p>
            <a:pPr lvl="1" rtl="0" hangingPunct="0"/>
            <a:r>
              <a:rPr lang="en-US" dirty="0">
                <a:latin typeface="+mn-lt"/>
              </a:rPr>
              <a:t>Search</a:t>
            </a:r>
          </a:p>
          <a:p>
            <a:pPr lvl="1" rtl="0" hangingPunct="0"/>
            <a:r>
              <a:rPr lang="en-US" dirty="0">
                <a:latin typeface="+mn-lt"/>
              </a:rPr>
              <a:t>Scan</a:t>
            </a:r>
          </a:p>
          <a:p>
            <a:pPr lvl="0"/>
            <a:r>
              <a:rPr lang="en-US" dirty="0">
                <a:latin typeface="+mn-lt"/>
              </a:rPr>
              <a:t>Run each Source </a:t>
            </a:r>
            <a:r>
              <a:rPr lang="en-US" dirty="0" smtClean="0">
                <a:latin typeface="+mn-lt"/>
              </a:rPr>
              <a:t>Task </a:t>
            </a:r>
            <a:r>
              <a:rPr lang="en-US" dirty="0">
                <a:latin typeface="+mn-lt"/>
              </a:rPr>
              <a:t>with a callback to run the Search </a:t>
            </a:r>
            <a:r>
              <a:rPr lang="en-US" dirty="0" smtClean="0">
                <a:latin typeface="+mn-lt"/>
              </a:rPr>
              <a:t>Tasks</a:t>
            </a:r>
            <a:r>
              <a:rPr lang="en-US" dirty="0">
                <a:latin typeface="+mn-lt"/>
              </a:rPr>
              <a:t>, and so on.</a:t>
            </a:r>
          </a:p>
          <a:p>
            <a:pPr lvl="0"/>
            <a:r>
              <a:rPr lang="en-US" dirty="0">
                <a:latin typeface="+mn-lt"/>
              </a:rPr>
              <a:t>Finally call storage </a:t>
            </a:r>
            <a:r>
              <a:rPr lang="en-US" dirty="0" smtClean="0">
                <a:latin typeface="+mn-lt"/>
              </a:rPr>
              <a:t>Task </a:t>
            </a:r>
            <a:r>
              <a:rPr lang="en-US" dirty="0">
                <a:latin typeface="+mn-lt"/>
              </a:rPr>
              <a:t>to insert into </a:t>
            </a:r>
            <a:r>
              <a:rPr lang="en-US" dirty="0" err="1">
                <a:latin typeface="+mn-lt"/>
              </a:rPr>
              <a:t>MySQL</a:t>
            </a:r>
            <a:r>
              <a:rPr lang="en-US" dirty="0">
                <a:latin typeface="+mn-lt"/>
              </a:rPr>
              <a:t> database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Malware Detection Subsystems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8"/>
            <a:ext cx="8033760" cy="4666090"/>
          </a:xfrm>
        </p:spPr>
        <p:txBody>
          <a:bodyPr/>
          <a:lstStyle/>
          <a:p>
            <a:pPr marL="449287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6 subsystems in 3 interaction </a:t>
            </a:r>
            <a:r>
              <a:rPr lang="en-GB" dirty="0" smtClean="0"/>
              <a:t>levels</a:t>
            </a:r>
            <a:endParaRPr lang="en-GB" dirty="0" smtClean="0"/>
          </a:p>
          <a:p>
            <a:pPr marL="449287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No </a:t>
            </a:r>
            <a:r>
              <a:rPr lang="en-GB" dirty="0" smtClean="0"/>
              <a:t>Interaction</a:t>
            </a:r>
          </a:p>
          <a:p>
            <a:pPr marL="812172" lvl="1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URL Classification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Calculate the probability of a page having malware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From history of other pages, stored in a database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And the other no interaction scanners</a:t>
            </a:r>
          </a:p>
          <a:p>
            <a:pPr marL="812172" lvl="1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Malware List Scanners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Uses </a:t>
            </a:r>
            <a:r>
              <a:rPr lang="en-GB" dirty="0" err="1" smtClean="0"/>
              <a:t>Alexa</a:t>
            </a:r>
            <a:r>
              <a:rPr lang="en-GB" dirty="0" smtClean="0"/>
              <a:t> and WOT (Web Of Trust)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dirty="0" smtClean="0"/>
          </a:p>
          <a:p>
            <a:pPr marL="8121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Malware Detection Subsystems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8"/>
            <a:ext cx="8033760" cy="4666090"/>
          </a:xfrm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Low Interaction</a:t>
            </a:r>
          </a:p>
          <a:p>
            <a:pPr marL="783372" lvl="1" indent="-29376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HTML Analysis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Focus on the frequency of trending keywords in a webpage</a:t>
            </a:r>
          </a:p>
          <a:p>
            <a:pPr marL="783372" lvl="1" indent="-29376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err="1" smtClean="0"/>
              <a:t>ClamAV</a:t>
            </a:r>
            <a:r>
              <a:rPr lang="en-GB" dirty="0" smtClean="0"/>
              <a:t> Malware Scan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Signature based detection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Scans </a:t>
            </a:r>
            <a:r>
              <a:rPr lang="en-GB" dirty="0" smtClean="0"/>
              <a:t>web pages </a:t>
            </a:r>
            <a:r>
              <a:rPr lang="en-GB" dirty="0" smtClean="0"/>
              <a:t>and </a:t>
            </a:r>
            <a:r>
              <a:rPr lang="en-GB" dirty="0" smtClean="0"/>
              <a:t>downloadable objects</a:t>
            </a: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BF1D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478</Words>
  <Application>Microsoft Office PowerPoint</Application>
  <PresentationFormat>On-screen Show (4:3)</PresentationFormat>
  <Paragraphs>115</Paragraphs>
  <Slides>23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Acrobat Document</vt:lpstr>
      <vt:lpstr>Malucrawl</vt:lpstr>
      <vt:lpstr>Contents</vt:lpstr>
      <vt:lpstr>Introduction &amp; Recap</vt:lpstr>
      <vt:lpstr>Architecture Summary</vt:lpstr>
      <vt:lpstr>Framework</vt:lpstr>
      <vt:lpstr>Asynchronous Tasks</vt:lpstr>
      <vt:lpstr>Asynchronous Tasks</vt:lpstr>
      <vt:lpstr>Malware Detection Subsystems</vt:lpstr>
      <vt:lpstr>Malware Detection Subsystems</vt:lpstr>
      <vt:lpstr>Malware Detection Subsystems</vt:lpstr>
      <vt:lpstr>Demo</vt:lpstr>
      <vt:lpstr>Planning</vt:lpstr>
      <vt:lpstr>Project Plan: Predicted</vt:lpstr>
      <vt:lpstr>Project Plan: Final</vt:lpstr>
      <vt:lpstr>Report Metrics</vt:lpstr>
      <vt:lpstr>Report Word Count Breakdown</vt:lpstr>
      <vt:lpstr>Results</vt:lpstr>
      <vt:lpstr>Results</vt:lpstr>
      <vt:lpstr>Deployment Issues</vt:lpstr>
      <vt:lpstr>Production Readiness</vt:lpstr>
      <vt:lpstr>Evaluation against Existing Systems</vt:lpstr>
      <vt:lpstr>Future work 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MALUCRAWL</dc:title>
  <dc:creator>Chris</dc:creator>
  <cp:lastModifiedBy>Chris</cp:lastModifiedBy>
  <cp:revision>177</cp:revision>
  <dcterms:created xsi:type="dcterms:W3CDTF">2012-11-20T08:26:57Z</dcterms:created>
  <dcterms:modified xsi:type="dcterms:W3CDTF">2013-01-08T17:09:38Z</dcterms:modified>
</cp:coreProperties>
</file>