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60" r:id="rId3"/>
    <p:sldId id="261" r:id="rId4"/>
    <p:sldId id="262" r:id="rId5"/>
    <p:sldId id="263" r:id="rId6"/>
    <p:sldId id="264" r:id="rId7"/>
    <p:sldId id="265" r:id="rId8"/>
    <p:sldId id="266" r:id="rId9"/>
    <p:sldId id="267" r:id="rId10"/>
    <p:sldId id="270" r:id="rId11"/>
    <p:sldId id="268" r:id="rId12"/>
    <p:sldId id="271" r:id="rId13"/>
    <p:sldId id="272" r:id="rId14"/>
    <p:sldId id="273" r:id="rId15"/>
    <p:sldId id="277" r:id="rId16"/>
    <p:sldId id="275" r:id="rId17"/>
    <p:sldId id="278" r:id="rId18"/>
    <p:sldId id="279" r:id="rId19"/>
    <p:sldId id="280" r:id="rId20"/>
    <p:sldId id="281" r:id="rId21"/>
    <p:sldId id="282" r:id="rId22"/>
    <p:sldId id="283" r:id="rId23"/>
    <p:sldId id="284" r:id="rId24"/>
    <p:sldId id="285" r:id="rId25"/>
    <p:sldId id="287" r:id="rId26"/>
    <p:sldId id="286" r:id="rId27"/>
    <p:sldId id="288" r:id="rId28"/>
    <p:sldId id="290" r:id="rId29"/>
    <p:sldId id="289" r:id="rId30"/>
    <p:sldId id="291" r:id="rId31"/>
    <p:sldId id="292" r:id="rId32"/>
    <p:sldId id="293" r:id="rId33"/>
    <p:sldId id="294" r:id="rId34"/>
    <p:sldId id="295" r:id="rId35"/>
    <p:sldId id="302" r:id="rId36"/>
    <p:sldId id="276" r:id="rId37"/>
    <p:sldId id="303" r:id="rId38"/>
    <p:sldId id="305" r:id="rId39"/>
    <p:sldId id="304" r:id="rId40"/>
    <p:sldId id="307" r:id="rId41"/>
    <p:sldId id="306" r:id="rId42"/>
    <p:sldId id="296" r:id="rId43"/>
    <p:sldId id="301" r:id="rId44"/>
    <p:sldId id="300" r:id="rId45"/>
    <p:sldId id="309" r:id="rId46"/>
    <p:sldId id="311" r:id="rId47"/>
    <p:sldId id="310" r:id="rId48"/>
    <p:sldId id="308" r:id="rId49"/>
    <p:sldId id="297" r:id="rId50"/>
    <p:sldId id="298" r:id="rId51"/>
    <p:sldId id="299" r:id="rId52"/>
    <p:sldId id="312" r:id="rId53"/>
    <p:sldId id="313" r:id="rId54"/>
    <p:sldId id="269"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434" y="4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7946992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Текст заголовка</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Заголовок и объект">
    <p:spTree>
      <p:nvGrpSpPr>
        <p:cNvPr id="1" name=""/>
        <p:cNvGrpSpPr/>
        <p:nvPr/>
      </p:nvGrpSpPr>
      <p:grpSpPr>
        <a:xfrm>
          <a:off x="0" y="0"/>
          <a:ext cx="0" cy="0"/>
          <a:chOff x="0" y="0"/>
          <a:chExt cx="0" cy="0"/>
        </a:xfrm>
      </p:grpSpPr>
      <p:sp>
        <p:nvSpPr>
          <p:cNvPr id="117" name="Shape 117"/>
          <p:cNvSpPr>
            <a:spLocks noGrp="1"/>
          </p:cNvSpPr>
          <p:nvPr>
            <p:ph type="title"/>
          </p:nvPr>
        </p:nvSpPr>
        <p:spPr>
          <a:xfrm>
            <a:off x="894079" y="327381"/>
            <a:ext cx="11216642" cy="2269064"/>
          </a:xfrm>
          <a:prstGeom prst="rect">
            <a:avLst/>
          </a:prstGeom>
        </p:spPr>
        <p:txBody>
          <a:bodyPr lIns="65023" tIns="65023" rIns="65023" bIns="65023"/>
          <a:lstStyle>
            <a:lvl1pPr algn="l" defTabSz="975360">
              <a:lnSpc>
                <a:spcPct val="90000"/>
              </a:lnSpc>
              <a:defRPr sz="4600">
                <a:latin typeface="Calibri Light"/>
                <a:ea typeface="Calibri Light"/>
                <a:cs typeface="Calibri Light"/>
                <a:sym typeface="Calibri Light"/>
              </a:defRPr>
            </a:lvl1pPr>
          </a:lstStyle>
          <a:p>
            <a:r>
              <a:t>Текст заголовка</a:t>
            </a:r>
          </a:p>
        </p:txBody>
      </p:sp>
      <p:sp>
        <p:nvSpPr>
          <p:cNvPr id="118" name="Shape 118"/>
          <p:cNvSpPr>
            <a:spLocks noGrp="1"/>
          </p:cNvSpPr>
          <p:nvPr>
            <p:ph type="body" idx="1"/>
          </p:nvPr>
        </p:nvSpPr>
        <p:spPr>
          <a:xfrm>
            <a:off x="894079" y="2596444"/>
            <a:ext cx="11216642" cy="7157157"/>
          </a:xfrm>
          <a:prstGeom prst="rect">
            <a:avLst/>
          </a:prstGeom>
        </p:spPr>
        <p:txBody>
          <a:bodyPr lIns="65023" tIns="65023" rIns="65023" bIns="65023" anchor="t"/>
          <a:lstStyle>
            <a:lvl1pPr marL="228600" indent="-228600" defTabSz="975360">
              <a:lnSpc>
                <a:spcPct val="90000"/>
              </a:lnSpc>
              <a:spcBef>
                <a:spcPts val="900"/>
              </a:spcBef>
              <a:buSzPct val="100000"/>
              <a:buFont typeface="Arial"/>
              <a:defRPr sz="2800">
                <a:latin typeface="Calibri"/>
                <a:ea typeface="Calibri"/>
                <a:cs typeface="Calibri"/>
                <a:sym typeface="Calibri"/>
              </a:defRPr>
            </a:lvl1pPr>
            <a:lvl2pPr marL="609600" indent="-266700" defTabSz="975360">
              <a:lnSpc>
                <a:spcPct val="90000"/>
              </a:lnSpc>
              <a:spcBef>
                <a:spcPts val="900"/>
              </a:spcBef>
              <a:buSzPct val="100000"/>
              <a:buFont typeface="Arial"/>
              <a:defRPr sz="2800">
                <a:latin typeface="Calibri"/>
                <a:ea typeface="Calibri"/>
                <a:cs typeface="Calibri"/>
                <a:sym typeface="Calibri"/>
              </a:defRPr>
            </a:lvl2pPr>
            <a:lvl3pPr marL="1005839" indent="-320039" defTabSz="975360">
              <a:lnSpc>
                <a:spcPct val="90000"/>
              </a:lnSpc>
              <a:spcBef>
                <a:spcPts val="900"/>
              </a:spcBef>
              <a:buSzPct val="100000"/>
              <a:buFont typeface="Arial"/>
              <a:defRPr sz="2800">
                <a:latin typeface="Calibri"/>
                <a:ea typeface="Calibri"/>
                <a:cs typeface="Calibri"/>
                <a:sym typeface="Calibri"/>
              </a:defRPr>
            </a:lvl3pPr>
            <a:lvl4pPr marL="1397976" indent="-369276" defTabSz="975360">
              <a:lnSpc>
                <a:spcPct val="90000"/>
              </a:lnSpc>
              <a:spcBef>
                <a:spcPts val="900"/>
              </a:spcBef>
              <a:buSzPct val="100000"/>
              <a:buFont typeface="Arial"/>
              <a:defRPr sz="2800">
                <a:latin typeface="Calibri"/>
                <a:ea typeface="Calibri"/>
                <a:cs typeface="Calibri"/>
                <a:sym typeface="Calibri"/>
              </a:defRPr>
            </a:lvl4pPr>
            <a:lvl5pPr marL="1740876" indent="-369276" defTabSz="975360">
              <a:lnSpc>
                <a:spcPct val="90000"/>
              </a:lnSpc>
              <a:spcBef>
                <a:spcPts val="900"/>
              </a:spcBef>
              <a:buSzPct val="100000"/>
              <a:buFont typeface="Arial"/>
              <a:defRPr sz="2800">
                <a:latin typeface="Calibri"/>
                <a:ea typeface="Calibri"/>
                <a:cs typeface="Calibri"/>
                <a:sym typeface="Calibri"/>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9" name="Shape 119"/>
          <p:cNvSpPr>
            <a:spLocks noGrp="1"/>
          </p:cNvSpPr>
          <p:nvPr>
            <p:ph type="sldNum" sz="quarter" idx="2"/>
          </p:nvPr>
        </p:nvSpPr>
        <p:spPr>
          <a:xfrm>
            <a:off x="9184640" y="9145864"/>
            <a:ext cx="2926081" cy="307849"/>
          </a:xfrm>
          <a:prstGeom prst="rect">
            <a:avLst/>
          </a:prstGeom>
        </p:spPr>
        <p:txBody>
          <a:bodyPr wrap="square" lIns="65023" tIns="65023" rIns="65023" bIns="65023" anchor="ctr"/>
          <a:lstStyle>
            <a:lvl1pPr algn="r" defTabSz="1300480">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Титульный слайд">
    <p:spTree>
      <p:nvGrpSpPr>
        <p:cNvPr id="1" name=""/>
        <p:cNvGrpSpPr/>
        <p:nvPr/>
      </p:nvGrpSpPr>
      <p:grpSpPr>
        <a:xfrm>
          <a:off x="0" y="0"/>
          <a:ext cx="0" cy="0"/>
          <a:chOff x="0" y="0"/>
          <a:chExt cx="0" cy="0"/>
        </a:xfrm>
      </p:grpSpPr>
      <p:sp>
        <p:nvSpPr>
          <p:cNvPr id="126" name="Shape 126"/>
          <p:cNvSpPr>
            <a:spLocks noGrp="1"/>
          </p:cNvSpPr>
          <p:nvPr>
            <p:ph type="title"/>
          </p:nvPr>
        </p:nvSpPr>
        <p:spPr>
          <a:xfrm>
            <a:off x="1625599" y="-1"/>
            <a:ext cx="9753602" cy="4991949"/>
          </a:xfrm>
          <a:prstGeom prst="rect">
            <a:avLst/>
          </a:prstGeom>
        </p:spPr>
        <p:txBody>
          <a:bodyPr lIns="65023" tIns="65023" rIns="65023" bIns="65023" anchor="b"/>
          <a:lstStyle>
            <a:lvl1pPr defTabSz="975360">
              <a:lnSpc>
                <a:spcPct val="90000"/>
              </a:lnSpc>
              <a:defRPr sz="6400">
                <a:latin typeface="Calibri Light"/>
                <a:ea typeface="Calibri Light"/>
                <a:cs typeface="Calibri Light"/>
                <a:sym typeface="Calibri Light"/>
              </a:defRPr>
            </a:lvl1pPr>
          </a:lstStyle>
          <a:p>
            <a:r>
              <a:t>Текст заголовка</a:t>
            </a:r>
          </a:p>
        </p:txBody>
      </p:sp>
      <p:sp>
        <p:nvSpPr>
          <p:cNvPr id="127" name="Shape 127"/>
          <p:cNvSpPr>
            <a:spLocks noGrp="1"/>
          </p:cNvSpPr>
          <p:nvPr>
            <p:ph type="body" sz="half" idx="1"/>
          </p:nvPr>
        </p:nvSpPr>
        <p:spPr>
          <a:xfrm>
            <a:off x="1625599" y="5122898"/>
            <a:ext cx="9753602" cy="4630702"/>
          </a:xfrm>
          <a:prstGeom prst="rect">
            <a:avLst/>
          </a:prstGeom>
        </p:spPr>
        <p:txBody>
          <a:bodyPr lIns="65023" tIns="65023" rIns="65023" bIns="65023" anchor="t"/>
          <a:lstStyle>
            <a:lvl1pPr marL="0" indent="0" algn="ctr" defTabSz="975360">
              <a:lnSpc>
                <a:spcPct val="90000"/>
              </a:lnSpc>
              <a:spcBef>
                <a:spcPts val="900"/>
              </a:spcBef>
              <a:buSzTx/>
              <a:buNone/>
              <a:defRPr sz="2400">
                <a:latin typeface="Calibri"/>
                <a:ea typeface="Calibri"/>
                <a:cs typeface="Calibri"/>
                <a:sym typeface="Calibri"/>
              </a:defRPr>
            </a:lvl1pPr>
            <a:lvl2pPr marL="0" indent="342900" algn="ctr" defTabSz="975360">
              <a:lnSpc>
                <a:spcPct val="90000"/>
              </a:lnSpc>
              <a:spcBef>
                <a:spcPts val="900"/>
              </a:spcBef>
              <a:buSzTx/>
              <a:buNone/>
              <a:defRPr sz="2400">
                <a:latin typeface="Calibri"/>
                <a:ea typeface="Calibri"/>
                <a:cs typeface="Calibri"/>
                <a:sym typeface="Calibri"/>
              </a:defRPr>
            </a:lvl2pPr>
            <a:lvl3pPr marL="0" indent="685800" algn="ctr" defTabSz="975360">
              <a:lnSpc>
                <a:spcPct val="90000"/>
              </a:lnSpc>
              <a:spcBef>
                <a:spcPts val="900"/>
              </a:spcBef>
              <a:buSzTx/>
              <a:buNone/>
              <a:defRPr sz="2400">
                <a:latin typeface="Calibri"/>
                <a:ea typeface="Calibri"/>
                <a:cs typeface="Calibri"/>
                <a:sym typeface="Calibri"/>
              </a:defRPr>
            </a:lvl3pPr>
            <a:lvl4pPr marL="0" indent="1028700" algn="ctr" defTabSz="975360">
              <a:lnSpc>
                <a:spcPct val="90000"/>
              </a:lnSpc>
              <a:spcBef>
                <a:spcPts val="900"/>
              </a:spcBef>
              <a:buSzTx/>
              <a:buNone/>
              <a:defRPr sz="2400">
                <a:latin typeface="Calibri"/>
                <a:ea typeface="Calibri"/>
                <a:cs typeface="Calibri"/>
                <a:sym typeface="Calibri"/>
              </a:defRPr>
            </a:lvl4pPr>
            <a:lvl5pPr marL="0" indent="1371600" algn="ctr" defTabSz="975360">
              <a:lnSpc>
                <a:spcPct val="90000"/>
              </a:lnSpc>
              <a:spcBef>
                <a:spcPts val="900"/>
              </a:spcBef>
              <a:buSzTx/>
              <a:buNone/>
              <a:defRPr sz="2400">
                <a:latin typeface="Calibri"/>
                <a:ea typeface="Calibri"/>
                <a:cs typeface="Calibri"/>
                <a:sym typeface="Calibri"/>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8" name="Shape 128"/>
          <p:cNvSpPr>
            <a:spLocks noGrp="1"/>
          </p:cNvSpPr>
          <p:nvPr>
            <p:ph type="sldNum" sz="quarter" idx="2"/>
          </p:nvPr>
        </p:nvSpPr>
        <p:spPr>
          <a:xfrm>
            <a:off x="9184640" y="9145864"/>
            <a:ext cx="2926081" cy="307849"/>
          </a:xfrm>
          <a:prstGeom prst="rect">
            <a:avLst/>
          </a:prstGeom>
        </p:spPr>
        <p:txBody>
          <a:bodyPr wrap="square" lIns="65023" tIns="65023" rIns="65023" bIns="65023" anchor="ctr"/>
          <a:lstStyle>
            <a:lvl1pPr algn="r" defTabSz="1300480">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Текст заголовка</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Текст заголовка</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Текст заголовка</a:t>
            </a:r>
          </a:p>
        </p:txBody>
      </p:sp>
      <p:sp>
        <p:nvSpPr>
          <p:cNvPr id="57" name="Shape 57"/>
          <p:cNvSpPr>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Текст заголовка</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Текст заголовка</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924154" y="3641339"/>
            <a:ext cx="11054081" cy="1073112"/>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b">
            <a:spAutoFit/>
          </a:bodyPr>
          <a:lstStyle/>
          <a:p>
            <a:pPr defTabSz="975360">
              <a:lnSpc>
                <a:spcPct val="90000"/>
              </a:lnSpc>
              <a:defRPr sz="6400">
                <a:latin typeface="Calibri Light"/>
                <a:ea typeface="Calibri Light"/>
                <a:cs typeface="Calibri Light"/>
                <a:sym typeface="Calibri Light"/>
              </a:defRPr>
            </a:pPr>
            <a:r>
              <a:rPr lang="ru-RU" sz="3400" cap="all" dirty="0">
                <a:latin typeface="Times New Roman"/>
                <a:ea typeface="Times New Roman"/>
                <a:cs typeface="Times New Roman"/>
                <a:sym typeface="Times New Roman"/>
              </a:rPr>
              <a:t>Программное обеспечение центров обработки данных</a:t>
            </a:r>
            <a:endParaRPr sz="3400" cap="all" dirty="0">
              <a:latin typeface="Times New Roman"/>
              <a:ea typeface="Times New Roman"/>
              <a:cs typeface="Times New Roman"/>
              <a:sym typeface="Times New Roman"/>
            </a:endParaRPr>
          </a:p>
        </p:txBody>
      </p:sp>
      <p:sp>
        <p:nvSpPr>
          <p:cNvPr id="138" name="Shape 138"/>
          <p:cNvSpPr/>
          <p:nvPr/>
        </p:nvSpPr>
        <p:spPr>
          <a:xfrm>
            <a:off x="664951" y="165876"/>
            <a:ext cx="11572487" cy="94467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spAutoFit/>
          </a:bodyPr>
          <a:lstStyle/>
          <a:p>
            <a:pPr defTabSz="1300480">
              <a:spcBef>
                <a:spcPts val="600"/>
              </a:spcBef>
              <a:defRPr sz="2400">
                <a:latin typeface="Calibri"/>
                <a:ea typeface="Calibri"/>
                <a:cs typeface="Calibri"/>
                <a:sym typeface="Calibri"/>
              </a:defRPr>
            </a:pPr>
            <a:r>
              <a:t>Санкт-Петербургский государственный университет телекоммуникаций </a:t>
            </a:r>
          </a:p>
          <a:p>
            <a:pPr defTabSz="1300480">
              <a:spcBef>
                <a:spcPts val="600"/>
              </a:spcBef>
              <a:defRPr sz="2400">
                <a:latin typeface="Calibri"/>
                <a:ea typeface="Calibri"/>
                <a:cs typeface="Calibri"/>
                <a:sym typeface="Calibri"/>
              </a:defRPr>
            </a:pPr>
            <a:r>
              <a:t>им. проф. М.А. Бонч-Бруевича</a:t>
            </a:r>
          </a:p>
        </p:txBody>
      </p:sp>
      <p:pic>
        <p:nvPicPr>
          <p:cNvPr id="139" name="image1.png" descr="http://www.sut.ru/images/struct/umir/logo_word.png"/>
          <p:cNvPicPr>
            <a:picLocks noChangeAspect="1"/>
          </p:cNvPicPr>
          <p:nvPr/>
        </p:nvPicPr>
        <p:blipFill>
          <a:blip r:embed="rId2">
            <a:extLst/>
          </a:blip>
          <a:stretch>
            <a:fillRect/>
          </a:stretch>
        </p:blipFill>
        <p:spPr>
          <a:xfrm>
            <a:off x="5273463" y="1101139"/>
            <a:ext cx="2194870" cy="498497"/>
          </a:xfrm>
          <a:prstGeom prst="rect">
            <a:avLst/>
          </a:prstGeom>
          <a:ln w="12700">
            <a:miter lim="400000"/>
          </a:ln>
        </p:spPr>
      </p:pic>
      <p:sp>
        <p:nvSpPr>
          <p:cNvPr id="140" name="Shape 140"/>
          <p:cNvSpPr/>
          <p:nvPr/>
        </p:nvSpPr>
        <p:spPr>
          <a:xfrm>
            <a:off x="1494097" y="8666020"/>
            <a:ext cx="9753601" cy="819292"/>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defTabSz="829056">
              <a:lnSpc>
                <a:spcPct val="90000"/>
              </a:lnSpc>
              <a:spcBef>
                <a:spcPts val="800"/>
              </a:spcBef>
              <a:defRPr sz="2040">
                <a:latin typeface="Calibri"/>
                <a:ea typeface="Calibri"/>
                <a:cs typeface="Calibri"/>
                <a:sym typeface="Calibri"/>
              </a:defRPr>
            </a:lvl1pPr>
          </a:lstStyle>
          <a:p>
            <a:r>
              <a:rPr dirty="0"/>
              <a:t>Выборнова Анастасия Игоревна</a:t>
            </a:r>
            <a:r>
              <a:rPr lang="ru-RU" dirty="0"/>
              <a:t>, к.т.н., доцент кафедры </a:t>
            </a:r>
            <a:r>
              <a:rPr lang="ru-RU" dirty="0" err="1"/>
              <a:t>ССиПД</a:t>
            </a:r>
            <a:endParaRPr dirty="0"/>
          </a:p>
        </p:txBody>
      </p:sp>
      <p:sp>
        <p:nvSpPr>
          <p:cNvPr id="141" name="Shape 141"/>
          <p:cNvSpPr/>
          <p:nvPr/>
        </p:nvSpPr>
        <p:spPr>
          <a:xfrm>
            <a:off x="2216077" y="5271758"/>
            <a:ext cx="8572729" cy="500648"/>
          </a:xfrm>
          <a:prstGeom prst="rect">
            <a:avLst/>
          </a:prstGeom>
          <a:ln w="12700">
            <a:miter lim="400000"/>
          </a:ln>
          <a:extLst>
            <a:ext uri="{C572A759-6A51-4108-AA02-DFA0A04FC94B}">
              <ma14:wrappingTextBoxFlag xmlns="" xmlns:ma14="http://schemas.microsoft.com/office/mac/drawingml/2011/main" val="1"/>
            </a:ext>
          </a:extLst>
        </p:spPr>
        <p:txBody>
          <a:bodyPr wrap="none" lIns="65023" tIns="65023" rIns="65023" bIns="65023">
            <a:spAutoFit/>
          </a:bodyPr>
          <a:lstStyle/>
          <a:p>
            <a:pPr defTabSz="1300480">
              <a:defRPr sz="2400">
                <a:latin typeface="Calibri"/>
                <a:ea typeface="Calibri"/>
                <a:cs typeface="Calibri"/>
                <a:sym typeface="Calibri"/>
              </a:defRPr>
            </a:pPr>
            <a:r>
              <a:rPr lang="ru-RU" dirty="0"/>
              <a:t>Лекция </a:t>
            </a:r>
            <a:r>
              <a:rPr lang="en-US" dirty="0"/>
              <a:t>2. </a:t>
            </a:r>
            <a:r>
              <a:rPr lang="ru-RU" dirty="0"/>
              <a:t>Методологии разработки программного обеспечения</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1885246"/>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r>
              <a:rPr lang="ru-RU" sz="4800" dirty="0">
                <a:latin typeface="Times New Roman" panose="02020603050405020304" pitchFamily="18" charset="0"/>
                <a:cs typeface="Times New Roman" panose="02020603050405020304" pitchFamily="18" charset="0"/>
              </a:rPr>
              <a:t>Пример жизненного цикла программного продукта</a:t>
            </a:r>
          </a:p>
        </p:txBody>
      </p:sp>
      <p:sp>
        <p:nvSpPr>
          <p:cNvPr id="154" name="Shape 154"/>
          <p:cNvSpPr>
            <a:spLocks noGrp="1"/>
          </p:cNvSpPr>
          <p:nvPr>
            <p:ph type="body" idx="1"/>
          </p:nvPr>
        </p:nvSpPr>
        <p:spPr>
          <a:xfrm>
            <a:off x="894079" y="2640428"/>
            <a:ext cx="11112175" cy="6188571"/>
          </a:xfrm>
          <a:prstGeom prst="rect">
            <a:avLst/>
          </a:prstGeom>
        </p:spPr>
        <p:txBody>
          <a:bodyPr>
            <a:normAutofit/>
          </a:bodyPr>
          <a:lstStyle/>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endParaRPr lang="ru-RU" sz="3200" b="0"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
        <p:nvSpPr>
          <p:cNvPr id="9" name="Прямоугольник: скругленные углы 8"/>
          <p:cNvSpPr/>
          <p:nvPr/>
        </p:nvSpPr>
        <p:spPr>
          <a:xfrm>
            <a:off x="656618" y="2640428"/>
            <a:ext cx="3478919"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Определение требований </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0" name="Стрелка: вправо 9"/>
          <p:cNvSpPr/>
          <p:nvPr/>
        </p:nvSpPr>
        <p:spPr>
          <a:xfrm>
            <a:off x="4125482" y="2929957"/>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Прямоугольник: скругленные углы 10"/>
          <p:cNvSpPr/>
          <p:nvPr/>
        </p:nvSpPr>
        <p:spPr>
          <a:xfrm>
            <a:off x="4844088" y="2874489"/>
            <a:ext cx="3472875"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Проектирование</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2" name="Прямоугольник: скругленные углы 11"/>
          <p:cNvSpPr/>
          <p:nvPr/>
        </p:nvSpPr>
        <p:spPr>
          <a:xfrm>
            <a:off x="9025514" y="2874488"/>
            <a:ext cx="3453550"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Разработка</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3" name="Прямоугольник: скругленные углы 12"/>
          <p:cNvSpPr/>
          <p:nvPr/>
        </p:nvSpPr>
        <p:spPr>
          <a:xfrm>
            <a:off x="9025514" y="4688537"/>
            <a:ext cx="3453550"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Тестирование</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4" name="Прямоугольник: скругленные углы 13"/>
          <p:cNvSpPr/>
          <p:nvPr/>
        </p:nvSpPr>
        <p:spPr>
          <a:xfrm>
            <a:off x="4818698" y="6740949"/>
            <a:ext cx="3453550"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Поставка</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5" name="Прямоугольник: скругленные углы 14"/>
          <p:cNvSpPr/>
          <p:nvPr/>
        </p:nvSpPr>
        <p:spPr>
          <a:xfrm>
            <a:off x="9025514" y="6740949"/>
            <a:ext cx="3453550"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Документация</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6" name="Стрелка: вправо 15"/>
          <p:cNvSpPr/>
          <p:nvPr/>
        </p:nvSpPr>
        <p:spPr>
          <a:xfrm>
            <a:off x="8308441" y="2929957"/>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7" name="Стрелка: вправо 16"/>
          <p:cNvSpPr/>
          <p:nvPr/>
        </p:nvSpPr>
        <p:spPr>
          <a:xfrm rot="5400000">
            <a:off x="10151223" y="3825118"/>
            <a:ext cx="1202131"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Стрелка: вправо 17"/>
          <p:cNvSpPr/>
          <p:nvPr/>
        </p:nvSpPr>
        <p:spPr>
          <a:xfrm rot="5400000">
            <a:off x="10022565" y="5746142"/>
            <a:ext cx="1459447"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Стрелка: вправо 18"/>
          <p:cNvSpPr/>
          <p:nvPr/>
        </p:nvSpPr>
        <p:spPr>
          <a:xfrm rot="10800000">
            <a:off x="8302273" y="6771694"/>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Прямоугольник: скругленные углы 20"/>
          <p:cNvSpPr/>
          <p:nvPr/>
        </p:nvSpPr>
        <p:spPr>
          <a:xfrm>
            <a:off x="1144553" y="3916694"/>
            <a:ext cx="2503048" cy="1066959"/>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Стейкхолдеры, аналитики</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0" name="Прямоугольник: скругленные углы 19"/>
          <p:cNvSpPr/>
          <p:nvPr/>
        </p:nvSpPr>
        <p:spPr>
          <a:xfrm>
            <a:off x="5074616" y="3624457"/>
            <a:ext cx="3011819" cy="1543685"/>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Аналитики, архитекторы, </a:t>
            </a:r>
            <a:r>
              <a:rPr lang="en-US" sz="2800" dirty="0">
                <a:solidFill>
                  <a:schemeClr val="accent2">
                    <a:lumMod val="75000"/>
                  </a:schemeClr>
                </a:solidFill>
                <a:latin typeface="Times New Roman" panose="02020603050405020304" pitchFamily="18" charset="0"/>
                <a:cs typeface="Times New Roman" panose="02020603050405020304" pitchFamily="18" charset="0"/>
              </a:rPr>
              <a:t>UI-</a:t>
            </a:r>
            <a:r>
              <a:rPr lang="ru-RU" sz="2800" dirty="0">
                <a:solidFill>
                  <a:schemeClr val="accent2">
                    <a:lumMod val="75000"/>
                  </a:schemeClr>
                </a:solidFill>
                <a:latin typeface="Times New Roman" panose="02020603050405020304" pitchFamily="18" charset="0"/>
                <a:cs typeface="Times New Roman" panose="02020603050405020304" pitchFamily="18" charset="0"/>
              </a:rPr>
              <a:t>дизайнеры…</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2" name="Прямоугольник: скругленные углы 21"/>
          <p:cNvSpPr/>
          <p:nvPr/>
        </p:nvSpPr>
        <p:spPr>
          <a:xfrm>
            <a:off x="656618" y="6738216"/>
            <a:ext cx="3478919"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Сопровождение</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3" name="Прямоугольник: скругленные углы 22"/>
          <p:cNvSpPr/>
          <p:nvPr/>
        </p:nvSpPr>
        <p:spPr>
          <a:xfrm>
            <a:off x="9500764" y="2098644"/>
            <a:ext cx="2503048" cy="590233"/>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Разработчики</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4" name="Прямоугольник: скругленные углы 23"/>
          <p:cNvSpPr/>
          <p:nvPr/>
        </p:nvSpPr>
        <p:spPr>
          <a:xfrm>
            <a:off x="10501752" y="5474815"/>
            <a:ext cx="2503048" cy="590233"/>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Тестировщики</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5" name="Прямоугольник: скругленные углы 24"/>
          <p:cNvSpPr/>
          <p:nvPr/>
        </p:nvSpPr>
        <p:spPr>
          <a:xfrm>
            <a:off x="9607673" y="7388597"/>
            <a:ext cx="2503048" cy="1066959"/>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Технические писатели</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6" name="Прямоугольник: скругленные углы 25"/>
          <p:cNvSpPr/>
          <p:nvPr/>
        </p:nvSpPr>
        <p:spPr>
          <a:xfrm>
            <a:off x="2939185" y="7469433"/>
            <a:ext cx="3065810" cy="1543685"/>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2800" dirty="0">
                <a:solidFill>
                  <a:schemeClr val="accent2">
                    <a:lumMod val="75000"/>
                  </a:schemeClr>
                </a:solidFill>
                <a:latin typeface="Times New Roman" panose="02020603050405020304" pitchFamily="18" charset="0"/>
                <a:cs typeface="Times New Roman" panose="02020603050405020304" pitchFamily="18" charset="0"/>
              </a:rPr>
              <a:t>Администраторы, техническая поддержка</a:t>
            </a:r>
            <a:endParaRPr kumimoji="0" lang="ru-RU" sz="1800"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7" name="Стрелка: вправо 26"/>
          <p:cNvSpPr/>
          <p:nvPr/>
        </p:nvSpPr>
        <p:spPr>
          <a:xfrm rot="10800000">
            <a:off x="4110470" y="6803743"/>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5" name="Дуга 4"/>
          <p:cNvSpPr/>
          <p:nvPr/>
        </p:nvSpPr>
        <p:spPr>
          <a:xfrm rot="11014957">
            <a:off x="3655040" y="4701582"/>
            <a:ext cx="9908647" cy="547972"/>
          </a:xfrm>
          <a:prstGeom prst="arc">
            <a:avLst>
              <a:gd name="adj1" fmla="val 16200000"/>
              <a:gd name="adj2" fmla="val 21552837"/>
            </a:avLst>
          </a:prstGeom>
          <a:ln w="571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69390409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Методологии разработки ПО</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b="1" dirty="0">
                <a:latin typeface="Times New Roman" panose="02020603050405020304" pitchFamily="18" charset="0"/>
                <a:cs typeface="Times New Roman" panose="02020603050405020304" pitchFamily="18" charset="0"/>
              </a:rPr>
              <a:t>Методология разработки программного обеспечения </a:t>
            </a:r>
            <a:r>
              <a:rPr lang="ru-RU" dirty="0">
                <a:latin typeface="Times New Roman" panose="02020603050405020304" pitchFamily="18" charset="0"/>
                <a:cs typeface="Times New Roman" panose="02020603050405020304" pitchFamily="18" charset="0"/>
              </a:rPr>
              <a:t>– структура, согласно которой построена разработка программного обеспечения (ПО).</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Фактически, методология разработки ПО определяет порядок и паттерн следования этапов жизненного цикла ПО, временные характеристики жизненного цикла, методы реализации этапов и т.д.</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29529185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Методологии разработки ПО</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b="1" dirty="0">
                <a:latin typeface="Times New Roman" panose="02020603050405020304" pitchFamily="18" charset="0"/>
                <a:cs typeface="Times New Roman" panose="02020603050405020304" pitchFamily="18" charset="0"/>
              </a:rPr>
              <a:t>Основные группы методологий разработки:</a:t>
            </a:r>
          </a:p>
          <a:p>
            <a:pPr fontAlgn="base">
              <a:spcBef>
                <a:spcPts val="1200"/>
              </a:spcBef>
            </a:pPr>
            <a:r>
              <a:rPr lang="ru-RU" dirty="0">
                <a:latin typeface="Times New Roman" panose="02020603050405020304" pitchFamily="18" charset="0"/>
                <a:cs typeface="Times New Roman" panose="02020603050405020304" pitchFamily="18" charset="0"/>
              </a:rPr>
              <a:t>Каскадная (водопадная, </a:t>
            </a:r>
            <a:r>
              <a:rPr lang="en-US" dirty="0">
                <a:latin typeface="Times New Roman" panose="02020603050405020304" pitchFamily="18" charset="0"/>
                <a:cs typeface="Times New Roman" panose="02020603050405020304" pitchFamily="18" charset="0"/>
              </a:rPr>
              <a:t>waterfall</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модель</a:t>
            </a:r>
            <a:r>
              <a:rPr lang="en-US" dirty="0">
                <a:latin typeface="Times New Roman" panose="02020603050405020304" pitchFamily="18" charset="0"/>
                <a:cs typeface="Times New Roman" panose="02020603050405020304" pitchFamily="18" charset="0"/>
              </a:rPr>
              <a:t>.</a:t>
            </a:r>
          </a:p>
          <a:p>
            <a:pPr fontAlgn="base">
              <a:spcBef>
                <a:spcPts val="1200"/>
              </a:spcBef>
            </a:pPr>
            <a:r>
              <a:rPr lang="ru-RU" dirty="0">
                <a:latin typeface="Times New Roman" panose="02020603050405020304" pitchFamily="18" charset="0"/>
                <a:cs typeface="Times New Roman" panose="02020603050405020304" pitchFamily="18" charset="0"/>
              </a:rPr>
              <a:t>Итеративная (итерационная) модель.</a:t>
            </a:r>
          </a:p>
          <a:p>
            <a:pPr fontAlgn="base">
              <a:spcBef>
                <a:spcPts val="1200"/>
              </a:spcBef>
            </a:pPr>
            <a:r>
              <a:rPr lang="ru-RU" dirty="0">
                <a:latin typeface="Times New Roman" panose="02020603050405020304" pitchFamily="18" charset="0"/>
                <a:cs typeface="Times New Roman" panose="02020603050405020304" pitchFamily="18" charset="0"/>
              </a:rPr>
              <a:t>Спиральная модель. </a:t>
            </a:r>
          </a:p>
          <a:p>
            <a:pPr fontAlgn="base">
              <a:spcBef>
                <a:spcPts val="1200"/>
              </a:spcBef>
            </a:pPr>
            <a:endParaRPr lang="ru-RU" dirty="0">
              <a:latin typeface="Times New Roman" panose="02020603050405020304" pitchFamily="18" charset="0"/>
              <a:cs typeface="Times New Roman" panose="02020603050405020304" pitchFamily="18" charset="0"/>
            </a:endParaRPr>
          </a:p>
          <a:p>
            <a:pPr fontAlgn="base">
              <a:spcBef>
                <a:spcPts val="1200"/>
              </a:spcBef>
            </a:pPr>
            <a:endParaRPr lang="ru-RU" dirty="0">
              <a:latin typeface="Times New Roman" panose="02020603050405020304" pitchFamily="18" charset="0"/>
              <a:cs typeface="Times New Roman" panose="02020603050405020304" pitchFamily="18" charset="0"/>
            </a:endParaRPr>
          </a:p>
          <a:p>
            <a:pPr fontAlgn="base">
              <a:spcBef>
                <a:spcPts val="1200"/>
              </a:spcBef>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320146171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Каскадная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fontScale="92500" lnSpcReduction="10000"/>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Водопадная модель жизненного цикла (англ. </a:t>
            </a:r>
            <a:r>
              <a:rPr lang="ru-RU" dirty="0" err="1">
                <a:latin typeface="Times New Roman" panose="02020603050405020304" pitchFamily="18" charset="0"/>
                <a:cs typeface="Times New Roman" panose="02020603050405020304" pitchFamily="18" charset="0"/>
              </a:rPr>
              <a:t>waterfall</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model</a:t>
            </a:r>
            <a:r>
              <a:rPr lang="ru-RU" dirty="0">
                <a:latin typeface="Times New Roman" panose="02020603050405020304" pitchFamily="18" charset="0"/>
                <a:cs typeface="Times New Roman" panose="02020603050405020304" pitchFamily="18" charset="0"/>
              </a:rPr>
              <a:t>) – считается, что была предложена в 1970 г. Уинстоном </a:t>
            </a:r>
            <a:r>
              <a:rPr lang="ru-RU" dirty="0" err="1">
                <a:latin typeface="Times New Roman" panose="02020603050405020304" pitchFamily="18" charset="0"/>
                <a:cs typeface="Times New Roman" panose="02020603050405020304" pitchFamily="18" charset="0"/>
              </a:rPr>
              <a:t>Ройсом</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 W. Royce</a:t>
            </a:r>
            <a:r>
              <a:rPr lang="ru-RU" dirty="0">
                <a:latin typeface="Times New Roman" panose="02020603050405020304" pitchFamily="18" charset="0"/>
                <a:cs typeface="Times New Roman" panose="02020603050405020304" pitchFamily="18" charset="0"/>
              </a:rPr>
              <a:t>).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Она предусматривает последовательное выполнение всех этапов проекта в строго фиксированном порядке. Переход на следующий этап означает полное завершение работ на предыдущем этапе.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Требования, определенные на стадии формирования требований, строго документируются в виде технического задания и фиксируются на все время разработки проекта.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Каждая стадия завершается выпуском полного комплекта документации, достаточной для того, чтобы разработка могла быть продолжена другой командой разработчиков.</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370177237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Каскадная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Этапы проекта в соответствии с каскадной моделью:</a:t>
            </a:r>
          </a:p>
          <a:p>
            <a:pPr fontAlgn="base">
              <a:spcBef>
                <a:spcPts val="1200"/>
              </a:spcBef>
            </a:pPr>
            <a:r>
              <a:rPr lang="ru-RU" dirty="0">
                <a:latin typeface="Times New Roman" panose="02020603050405020304" pitchFamily="18" charset="0"/>
                <a:cs typeface="Times New Roman" panose="02020603050405020304" pitchFamily="18" charset="0"/>
              </a:rPr>
              <a:t>Формирование требований;</a:t>
            </a:r>
          </a:p>
          <a:p>
            <a:pPr fontAlgn="base">
              <a:spcBef>
                <a:spcPts val="1200"/>
              </a:spcBef>
            </a:pPr>
            <a:r>
              <a:rPr lang="ru-RU" dirty="0">
                <a:latin typeface="Times New Roman" panose="02020603050405020304" pitchFamily="18" charset="0"/>
                <a:cs typeface="Times New Roman" panose="02020603050405020304" pitchFamily="18" charset="0"/>
              </a:rPr>
              <a:t>Проектирование;</a:t>
            </a:r>
          </a:p>
          <a:p>
            <a:pPr fontAlgn="base">
              <a:spcBef>
                <a:spcPts val="1200"/>
              </a:spcBef>
            </a:pPr>
            <a:r>
              <a:rPr lang="ru-RU" dirty="0">
                <a:latin typeface="Times New Roman" panose="02020603050405020304" pitchFamily="18" charset="0"/>
                <a:cs typeface="Times New Roman" panose="02020603050405020304" pitchFamily="18" charset="0"/>
              </a:rPr>
              <a:t>Реализация;</a:t>
            </a:r>
          </a:p>
          <a:p>
            <a:pPr fontAlgn="base">
              <a:spcBef>
                <a:spcPts val="1200"/>
              </a:spcBef>
            </a:pPr>
            <a:r>
              <a:rPr lang="ru-RU" dirty="0">
                <a:latin typeface="Times New Roman" panose="02020603050405020304" pitchFamily="18" charset="0"/>
                <a:cs typeface="Times New Roman" panose="02020603050405020304" pitchFamily="18" charset="0"/>
              </a:rPr>
              <a:t>Тестирование;</a:t>
            </a:r>
          </a:p>
          <a:p>
            <a:pPr fontAlgn="base">
              <a:spcBef>
                <a:spcPts val="1200"/>
              </a:spcBef>
            </a:pPr>
            <a:r>
              <a:rPr lang="ru-RU" dirty="0">
                <a:latin typeface="Times New Roman" panose="02020603050405020304" pitchFamily="18" charset="0"/>
                <a:cs typeface="Times New Roman" panose="02020603050405020304" pitchFamily="18" charset="0"/>
              </a:rPr>
              <a:t>Внедрение;</a:t>
            </a:r>
          </a:p>
          <a:p>
            <a:pPr fontAlgn="base">
              <a:spcBef>
                <a:spcPts val="1200"/>
              </a:spcBef>
            </a:pPr>
            <a:r>
              <a:rPr lang="ru-RU" dirty="0">
                <a:latin typeface="Times New Roman" panose="02020603050405020304" pitchFamily="18" charset="0"/>
                <a:cs typeface="Times New Roman" panose="02020603050405020304" pitchFamily="18" charset="0"/>
              </a:rPr>
              <a:t>Эксплуатация и сопровождение.</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2781630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Каскадная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16386" name="Picture 2" descr="Картинки по запросу каскадная модель разработк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158" y="2324717"/>
            <a:ext cx="11151279" cy="656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7058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Каскадная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lnSpcReduction="10000"/>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Преимущества:</a:t>
            </a:r>
          </a:p>
          <a:p>
            <a:pPr fontAlgn="base">
              <a:spcBef>
                <a:spcPts val="1200"/>
              </a:spcBef>
            </a:pPr>
            <a:r>
              <a:rPr lang="ru-RU" dirty="0">
                <a:latin typeface="Times New Roman" panose="02020603050405020304" pitchFamily="18" charset="0"/>
                <a:cs typeface="Times New Roman" panose="02020603050405020304" pitchFamily="18" charset="0"/>
              </a:rPr>
              <a:t>Полная документация на каждом этапе.</a:t>
            </a:r>
          </a:p>
          <a:p>
            <a:pPr fontAlgn="base">
              <a:spcBef>
                <a:spcPts val="1200"/>
              </a:spcBef>
            </a:pPr>
            <a:r>
              <a:rPr lang="ru-RU" dirty="0">
                <a:latin typeface="Times New Roman" panose="02020603050405020304" pitchFamily="18" charset="0"/>
                <a:cs typeface="Times New Roman" panose="02020603050405020304" pitchFamily="18" charset="0"/>
              </a:rPr>
              <a:t>Строгость требований и их неизменность.</a:t>
            </a:r>
          </a:p>
          <a:p>
            <a:pPr fontAlgn="base">
              <a:spcBef>
                <a:spcPts val="1200"/>
              </a:spcBef>
            </a:pPr>
            <a:r>
              <a:rPr lang="ru-RU" dirty="0">
                <a:latin typeface="Times New Roman" panose="02020603050405020304" pitchFamily="18" charset="0"/>
                <a:cs typeface="Times New Roman" panose="02020603050405020304" pitchFamily="18" charset="0"/>
              </a:rPr>
              <a:t>Жесткие сроки и затраты на проект.</a:t>
            </a:r>
          </a:p>
          <a:p>
            <a:pPr fontAlgn="base">
              <a:spcBef>
                <a:spcPts val="1200"/>
              </a:spcBef>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Недостатки:</a:t>
            </a:r>
          </a:p>
          <a:p>
            <a:pPr fontAlgn="base">
              <a:spcBef>
                <a:spcPts val="1200"/>
              </a:spcBef>
            </a:pPr>
            <a:r>
              <a:rPr lang="ru-RU" dirty="0">
                <a:latin typeface="Times New Roman" panose="02020603050405020304" pitchFamily="18" charset="0"/>
                <a:cs typeface="Times New Roman" panose="02020603050405020304" pitchFamily="18" charset="0"/>
              </a:rPr>
              <a:t>В классическом виде не работает в реальной жизни.</a:t>
            </a:r>
          </a:p>
          <a:p>
            <a:pPr fontAlgn="base">
              <a:spcBef>
                <a:spcPts val="1200"/>
              </a:spcBef>
            </a:pPr>
            <a:r>
              <a:rPr lang="ru-RU" dirty="0">
                <a:latin typeface="Times New Roman" panose="02020603050405020304" pitchFamily="18" charset="0"/>
                <a:cs typeface="Times New Roman" panose="02020603050405020304" pitchFamily="18" charset="0"/>
              </a:rPr>
              <a:t>Сложность исправления ошибок предыдущих этапов.</a:t>
            </a:r>
          </a:p>
          <a:p>
            <a:pPr fontAlgn="base">
              <a:spcBef>
                <a:spcPts val="1200"/>
              </a:spcBef>
            </a:pPr>
            <a:r>
              <a:rPr lang="ru-RU" dirty="0">
                <a:latin typeface="Times New Roman" panose="02020603050405020304" pitchFamily="18" charset="0"/>
                <a:cs typeface="Times New Roman" panose="02020603050405020304" pitchFamily="18" charset="0"/>
              </a:rPr>
              <a:t>Сложность внесения изменений в требования после старта проекта – негибкость. </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22784022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b="1" dirty="0">
                <a:latin typeface="Times New Roman" panose="02020603050405020304" pitchFamily="18" charset="0"/>
                <a:cs typeface="Times New Roman" panose="02020603050405020304" pitchFamily="18" charset="0"/>
              </a:rPr>
              <a:t>Итеративная модель разработки ПО </a:t>
            </a:r>
            <a:r>
              <a:rPr lang="ru-RU" dirty="0">
                <a:latin typeface="Times New Roman" panose="02020603050405020304" pitchFamily="18" charset="0"/>
                <a:cs typeface="Times New Roman" panose="02020603050405020304" pitchFamily="18" charset="0"/>
              </a:rPr>
              <a:t>(англ. </a:t>
            </a:r>
            <a:r>
              <a:rPr lang="ru-RU" dirty="0" err="1">
                <a:latin typeface="Times New Roman" panose="02020603050405020304" pitchFamily="18" charset="0"/>
                <a:cs typeface="Times New Roman" panose="02020603050405020304" pitchFamily="18" charset="0"/>
              </a:rPr>
              <a:t>iteration</a:t>
            </a:r>
            <a:r>
              <a:rPr lang="ru-RU" dirty="0">
                <a:latin typeface="Times New Roman" panose="02020603050405020304" pitchFamily="18" charset="0"/>
                <a:cs typeface="Times New Roman" panose="02020603050405020304" pitchFamily="18" charset="0"/>
              </a:rPr>
              <a:t> — повторение) — модель, в которой выполнение работ происходит параллельно с непрерывным анализом полученных ранее результатов и корректировкой предыдущих этапов работы.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Проект при этом подходе в каждой фазе развития проходит повторяющийся цикл: Планирование — Реализация — Проверка — Оценка (англ. </a:t>
            </a:r>
            <a:r>
              <a:rPr lang="ru-RU" dirty="0" err="1">
                <a:latin typeface="Times New Roman" panose="02020603050405020304" pitchFamily="18" charset="0"/>
                <a:cs typeface="Times New Roman" panose="02020603050405020304" pitchFamily="18" charset="0"/>
              </a:rPr>
              <a:t>plan-do-check-act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cycle</a:t>
            </a:r>
            <a:r>
              <a:rPr lang="ru-RU" dirty="0">
                <a:latin typeface="Times New Roman" panose="02020603050405020304" pitchFamily="18" charset="0"/>
                <a:cs typeface="Times New Roman" panose="02020603050405020304" pitchFamily="18" charset="0"/>
              </a:rPr>
              <a:t>).</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27055655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17410" name="Picture 2" descr="Картинки по запросу итеративная модель разработк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8" y="2846133"/>
            <a:ext cx="12646963" cy="542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50843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19458" name="Picture 2" descr="https://upload.wikimedia.org/wikipedia/commons/thumb/3/39/Iterative_development_model.svg/360px-Iterative_development_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165" y="3004592"/>
            <a:ext cx="977197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1850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1885246"/>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defRPr>
                <a:solidFill>
                  <a:srgbClr val="000000"/>
                </a:solidFill>
                <a:latin typeface="Calibri Light"/>
                <a:ea typeface="Calibri Light"/>
                <a:cs typeface="Calibri Light"/>
                <a:sym typeface="Calibri Light"/>
              </a:defRPr>
            </a:pPr>
            <a:r>
              <a:rPr lang="ru-RU" dirty="0">
                <a:solidFill>
                  <a:srgbClr val="A5C249"/>
                </a:solidFill>
                <a:latin typeface="Times New Roman"/>
                <a:ea typeface="Times New Roman"/>
                <a:cs typeface="Times New Roman"/>
                <a:sym typeface="Times New Roman"/>
              </a:rPr>
              <a:t>Жизненный цикл ПО</a:t>
            </a:r>
            <a:endParaRPr dirty="0">
              <a:solidFill>
                <a:srgbClr val="A5C249"/>
              </a:solidFill>
              <a:latin typeface="Times New Roman"/>
              <a:ea typeface="Times New Roman"/>
              <a:cs typeface="Times New Roman"/>
              <a:sym typeface="Times New Roman"/>
            </a:endParaRPr>
          </a:p>
        </p:txBody>
      </p:sp>
      <p:sp>
        <p:nvSpPr>
          <p:cNvPr id="154" name="Shape 154"/>
          <p:cNvSpPr>
            <a:spLocks noGrp="1"/>
          </p:cNvSpPr>
          <p:nvPr>
            <p:ph type="body" idx="1"/>
          </p:nvPr>
        </p:nvSpPr>
        <p:spPr>
          <a:xfrm>
            <a:off x="862833" y="2642429"/>
            <a:ext cx="11112175" cy="6188571"/>
          </a:xfrm>
          <a:prstGeom prst="rect">
            <a:avLst/>
          </a:prstGeom>
        </p:spPr>
        <p:txBody>
          <a:bodyPr>
            <a:normAutofit/>
          </a:bodyPr>
          <a:lstStyle/>
          <a:p>
            <a:pPr marL="0" lvl="0" indent="0">
              <a:buNone/>
            </a:pPr>
            <a:r>
              <a:rPr lang="ru-RU" sz="3600" b="1" dirty="0">
                <a:latin typeface="Times New Roman" panose="02020603050405020304" pitchFamily="18" charset="0"/>
                <a:cs typeface="Times New Roman" panose="02020603050405020304" pitchFamily="18" charset="0"/>
              </a:rPr>
              <a:t>Жизненный цикл программного обеспечения </a:t>
            </a:r>
            <a:r>
              <a:rPr lang="ru-RU" sz="3600" dirty="0">
                <a:latin typeface="Times New Roman" panose="02020603050405020304" pitchFamily="18" charset="0"/>
                <a:cs typeface="Times New Roman" panose="02020603050405020304" pitchFamily="18" charset="0"/>
              </a:rPr>
              <a:t>– это период времени от возникновения идеи создания ПО до вывода его из эксплуатации.</a:t>
            </a:r>
            <a:endParaRPr lang="en-US" sz="3600" dirty="0">
              <a:latin typeface="Times New Roman" panose="02020603050405020304" pitchFamily="18" charset="0"/>
              <a:cs typeface="Times New Roman" panose="02020603050405020304" pitchFamily="18" charset="0"/>
            </a:endParaRPr>
          </a:p>
          <a:p>
            <a:pPr marL="0" lvl="0" indent="0">
              <a:buNone/>
            </a:pPr>
            <a:endParaRPr lang="en-US" sz="3600" dirty="0">
              <a:latin typeface="Times New Roman" panose="02020603050405020304" pitchFamily="18" charset="0"/>
              <a:cs typeface="Times New Roman" panose="02020603050405020304" pitchFamily="18" charset="0"/>
            </a:endParaRPr>
          </a:p>
          <a:p>
            <a:pPr marL="0" lvl="0" indent="0">
              <a:buNone/>
            </a:pPr>
            <a:r>
              <a:rPr lang="ru-RU" sz="3600" dirty="0">
                <a:latin typeface="Times New Roman" panose="02020603050405020304" pitchFamily="18" charset="0"/>
                <a:cs typeface="Times New Roman" panose="02020603050405020304" pitchFamily="18" charset="0"/>
              </a:rPr>
              <a:t>Стандарты:</a:t>
            </a:r>
          </a:p>
          <a:p>
            <a:r>
              <a:rPr lang="ru-RU" sz="3600" dirty="0">
                <a:latin typeface="Times New Roman" panose="02020603050405020304" pitchFamily="18" charset="0"/>
                <a:cs typeface="Times New Roman" panose="02020603050405020304" pitchFamily="18" charset="0"/>
              </a:rPr>
              <a:t>ГОСТ 34.601-90</a:t>
            </a:r>
          </a:p>
          <a:p>
            <a:r>
              <a:rPr lang="en-US" sz="3600" dirty="0">
                <a:latin typeface="Times New Roman" panose="02020603050405020304" pitchFamily="18" charset="0"/>
                <a:cs typeface="Times New Roman" panose="02020603050405020304" pitchFamily="18" charset="0"/>
              </a:rPr>
              <a:t>ISO/IEC 12207:2008</a:t>
            </a: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endParaRPr lang="ru-RU" sz="3200" b="0"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28371060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модель</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Преимущества:</a:t>
            </a:r>
          </a:p>
          <a:p>
            <a:pPr fontAlgn="base">
              <a:spcBef>
                <a:spcPts val="1200"/>
              </a:spcBef>
            </a:pPr>
            <a:r>
              <a:rPr lang="ru-RU" dirty="0">
                <a:latin typeface="Times New Roman" panose="02020603050405020304" pitchFamily="18" charset="0"/>
                <a:cs typeface="Times New Roman" panose="02020603050405020304" pitchFamily="18" charset="0"/>
              </a:rPr>
              <a:t>Возможность внесения изменений в требования к продукту после старта проекта, часто – эффективная обратная связь от стейкхолдеров.</a:t>
            </a:r>
          </a:p>
          <a:p>
            <a:pPr fontAlgn="base">
              <a:spcBef>
                <a:spcPts val="1200"/>
              </a:spcBef>
            </a:pPr>
            <a:r>
              <a:rPr lang="ru-RU" dirty="0">
                <a:latin typeface="Times New Roman" panose="02020603050405020304" pitchFamily="18" charset="0"/>
                <a:cs typeface="Times New Roman" panose="02020603050405020304" pitchFamily="18" charset="0"/>
              </a:rPr>
              <a:t>Снижения влияния ошибок на ранних этапах на сроки и стоимость проекта.</a:t>
            </a:r>
          </a:p>
          <a:p>
            <a:pPr fontAlgn="base">
              <a:spcBef>
                <a:spcPts val="1200"/>
              </a:spcBef>
            </a:pPr>
            <a:r>
              <a:rPr lang="ru-RU" dirty="0">
                <a:latin typeface="Times New Roman" panose="02020603050405020304" pitchFamily="18" charset="0"/>
                <a:cs typeface="Times New Roman" panose="02020603050405020304" pitchFamily="18" charset="0"/>
              </a:rPr>
              <a:t>Более равномерная загрузка участников проекта.</a:t>
            </a:r>
          </a:p>
          <a:p>
            <a:pPr fontAlgn="base">
              <a:spcBef>
                <a:spcPts val="1200"/>
              </a:spcBef>
            </a:pPr>
            <a:r>
              <a:rPr lang="ru-RU" dirty="0">
                <a:latin typeface="Times New Roman" panose="02020603050405020304" pitchFamily="18" charset="0"/>
                <a:cs typeface="Times New Roman" panose="02020603050405020304" pitchFamily="18" charset="0"/>
              </a:rPr>
              <a:t>Эффективное использование накопленного опыта.</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Недостатки:</a:t>
            </a:r>
          </a:p>
          <a:p>
            <a:pPr fontAlgn="base">
              <a:spcBef>
                <a:spcPts val="1200"/>
              </a:spcBef>
            </a:pPr>
            <a:r>
              <a:rPr lang="ru-RU" dirty="0">
                <a:latin typeface="Times New Roman" panose="02020603050405020304" pitchFamily="18" charset="0"/>
                <a:cs typeface="Times New Roman" panose="02020603050405020304" pitchFamily="18" charset="0"/>
              </a:rPr>
              <a:t>Отсутствие жестких требований, их рассогласованность.</a:t>
            </a:r>
          </a:p>
          <a:p>
            <a:pPr fontAlgn="base">
              <a:spcBef>
                <a:spcPts val="1200"/>
              </a:spcBef>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261026529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и инкрементная модели</a:t>
            </a:r>
          </a:p>
        </p:txBody>
      </p:sp>
      <p:sp>
        <p:nvSpPr>
          <p:cNvPr id="154" name="Shape 154"/>
          <p:cNvSpPr>
            <a:spLocks noGrp="1"/>
          </p:cNvSpPr>
          <p:nvPr>
            <p:ph type="body" idx="1"/>
          </p:nvPr>
        </p:nvSpPr>
        <p:spPr>
          <a:xfrm>
            <a:off x="896333" y="2603500"/>
            <a:ext cx="11155967" cy="7217166"/>
          </a:xfrm>
          <a:prstGeom prst="rect">
            <a:avLst/>
          </a:prstGeom>
        </p:spPr>
        <p:txBody>
          <a:bodyPr>
            <a:normAutofit/>
          </a:bodyPr>
          <a:lstStyle/>
          <a:p>
            <a:pPr marL="0" indent="0" fontAlgn="base">
              <a:spcBef>
                <a:spcPts val="1200"/>
              </a:spcBef>
              <a:buNone/>
            </a:pPr>
            <a:r>
              <a:rPr lang="ru-RU" b="1" dirty="0">
                <a:latin typeface="Times New Roman" panose="02020603050405020304" pitchFamily="18" charset="0"/>
                <a:cs typeface="Times New Roman" panose="02020603050405020304" pitchFamily="18" charset="0"/>
              </a:rPr>
              <a:t>Инкрементная модель </a:t>
            </a:r>
            <a:r>
              <a:rPr lang="ru-RU" dirty="0">
                <a:latin typeface="Times New Roman" panose="02020603050405020304" pitchFamily="18" charset="0"/>
                <a:cs typeface="Times New Roman" panose="02020603050405020304" pitchFamily="18" charset="0"/>
              </a:rPr>
              <a:t>может рассматриваться как подвид итеративной.</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Инкрементная – с каждой итерацией появляется подсистема общей системы в рабочем состоянии.</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Итеративная –  все части общей системы разрабатываются на каждой итерации, до последней итерации нет полностью рабочих частей.</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04152615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и инкрементная модели</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20482" name="Picture 2" descr="https://habrastorage.org/files/880/01d/a78/88001da784ab41ec880f84a7bb204a0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12" y="2081135"/>
            <a:ext cx="10374436" cy="7596393"/>
          </a:xfrm>
          <a:prstGeom prst="rect">
            <a:avLst/>
          </a:prstGeom>
          <a:noFill/>
          <a:extLst>
            <a:ext uri="{909E8E84-426E-40DD-AFC4-6F175D3DCCD1}">
              <a14:hiddenFill xmlns:a14="http://schemas.microsoft.com/office/drawing/2010/main">
                <a:solidFill>
                  <a:srgbClr val="FFFFFF"/>
                </a:solidFill>
              </a14:hiddenFill>
            </a:ext>
          </a:extLst>
        </p:spPr>
      </p:pic>
      <p:sp>
        <p:nvSpPr>
          <p:cNvPr id="3" name="Текст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3746226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Итеративная модель</a:t>
            </a:r>
          </a:p>
        </p:txBody>
      </p:sp>
      <p:sp>
        <p:nvSpPr>
          <p:cNvPr id="154" name="Shape 154"/>
          <p:cNvSpPr>
            <a:spLocks noGrp="1"/>
          </p:cNvSpPr>
          <p:nvPr>
            <p:ph type="body" idx="1"/>
          </p:nvPr>
        </p:nvSpPr>
        <p:spPr>
          <a:xfrm>
            <a:off x="896333" y="2603500"/>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Примеры итеративных моделей разработки:</a:t>
            </a:r>
          </a:p>
          <a:p>
            <a:pPr fontAlgn="base">
              <a:spcBef>
                <a:spcPts val="1200"/>
              </a:spcBef>
            </a:pPr>
            <a:r>
              <a:rPr lang="en-US" dirty="0">
                <a:latin typeface="Times New Roman" panose="02020603050405020304" pitchFamily="18" charset="0"/>
                <a:cs typeface="Times New Roman" panose="02020603050405020304" pitchFamily="18" charset="0"/>
              </a:rPr>
              <a:t>RUP – Rational Unified Process.</a:t>
            </a:r>
          </a:p>
          <a:p>
            <a:pPr fontAlgn="base">
              <a:spcBef>
                <a:spcPts val="1200"/>
              </a:spcBef>
            </a:pPr>
            <a:r>
              <a:rPr lang="en-US" dirty="0">
                <a:latin typeface="Times New Roman" panose="02020603050405020304" pitchFamily="18" charset="0"/>
                <a:cs typeface="Times New Roman" panose="02020603050405020304" pitchFamily="18" charset="0"/>
              </a:rPr>
              <a:t>Scrum (Agile-</a:t>
            </a:r>
            <a:r>
              <a:rPr lang="ru-RU" dirty="0">
                <a:latin typeface="Times New Roman" panose="02020603050405020304" pitchFamily="18" charset="0"/>
                <a:cs typeface="Times New Roman" panose="02020603050405020304" pitchFamily="18" charset="0"/>
              </a:rPr>
              <a:t>методологии</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7162628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Rational Unified Process</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RUP – методология разработки программного обеспечения, созданная компанией </a:t>
            </a:r>
            <a:r>
              <a:rPr lang="ru-RU" dirty="0" err="1">
                <a:latin typeface="Times New Roman" panose="02020603050405020304" pitchFamily="18" charset="0"/>
                <a:cs typeface="Times New Roman" panose="02020603050405020304" pitchFamily="18" charset="0"/>
              </a:rPr>
              <a:t>Rational</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Software</a:t>
            </a:r>
            <a:r>
              <a:rPr lang="ru-RU" dirty="0">
                <a:latin typeface="Times New Roman" panose="02020603050405020304" pitchFamily="18" charset="0"/>
                <a:cs typeface="Times New Roman" panose="02020603050405020304" pitchFamily="18" charset="0"/>
              </a:rPr>
              <a:t>.</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В основе RUP лежат следующие принципы:</a:t>
            </a:r>
          </a:p>
          <a:p>
            <a:pPr fontAlgn="base">
              <a:spcBef>
                <a:spcPts val="1200"/>
              </a:spcBef>
            </a:pPr>
            <a:r>
              <a:rPr lang="ru-RU" dirty="0">
                <a:latin typeface="Times New Roman" panose="02020603050405020304" pitchFamily="18" charset="0"/>
                <a:cs typeface="Times New Roman" panose="02020603050405020304" pitchFamily="18" charset="0"/>
              </a:rPr>
              <a:t>Ожидание изменений в требованиях, проектных решениях и реализации в процессе разработки.</a:t>
            </a:r>
          </a:p>
          <a:p>
            <a:pPr fontAlgn="base">
              <a:spcBef>
                <a:spcPts val="1200"/>
              </a:spcBef>
            </a:pPr>
            <a:r>
              <a:rPr lang="ru-RU" dirty="0">
                <a:latin typeface="Times New Roman" panose="02020603050405020304" pitchFamily="18" charset="0"/>
                <a:cs typeface="Times New Roman" panose="02020603050405020304" pitchFamily="18" charset="0"/>
              </a:rPr>
              <a:t>Прототипы, реализуемые и тестируемые на ранних этапах проекта.</a:t>
            </a:r>
          </a:p>
          <a:p>
            <a:pPr fontAlgn="base">
              <a:spcBef>
                <a:spcPts val="1200"/>
              </a:spcBef>
            </a:pPr>
            <a:r>
              <a:rPr lang="ru-RU" dirty="0">
                <a:latin typeface="Times New Roman" panose="02020603050405020304" pitchFamily="18" charset="0"/>
                <a:cs typeface="Times New Roman" panose="02020603050405020304" pitchFamily="18" charset="0"/>
              </a:rPr>
              <a:t>Постоянное тестирование на всех этапах разработки проекта (продукта).</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04983218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Rational Unified Process</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fontAlgn="base">
              <a:spcBef>
                <a:spcPts val="1200"/>
              </a:spcBef>
            </a:pPr>
            <a:r>
              <a:rPr lang="ru-RU" dirty="0">
                <a:latin typeface="Times New Roman" panose="02020603050405020304" pitchFamily="18" charset="0"/>
                <a:cs typeface="Times New Roman" panose="02020603050405020304" pitchFamily="18" charset="0"/>
              </a:rPr>
              <a:t>Ранняя идентификация и непрерывное устранение основных рисков.</a:t>
            </a:r>
          </a:p>
          <a:p>
            <a:pPr fontAlgn="base">
              <a:spcBef>
                <a:spcPts val="1200"/>
              </a:spcBef>
            </a:pPr>
            <a:r>
              <a:rPr lang="ru-RU" dirty="0">
                <a:latin typeface="Times New Roman" panose="02020603050405020304" pitchFamily="18" charset="0"/>
                <a:cs typeface="Times New Roman" panose="02020603050405020304" pitchFamily="18" charset="0"/>
              </a:rPr>
              <a:t>Концентрация на выполнении требований заказчиков к исполняемой программе.</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Каждая итерация – 2-6 недель.</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Преимущества – возможность учитывать изменение требований, масштабируемость (подходит для разного размера проектов).</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1472648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Rational Unified Process</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603500"/>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22530" name="Picture 2" descr="https://upload.wikimedia.org/wikipedia/ru/d/da/RUP_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42" y="2133968"/>
            <a:ext cx="11602521" cy="731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6098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Спиральная модель</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b="1" dirty="0">
                <a:latin typeface="Times New Roman" panose="02020603050405020304" pitchFamily="18" charset="0"/>
                <a:cs typeface="Times New Roman" panose="02020603050405020304" pitchFamily="18" charset="0"/>
              </a:rPr>
              <a:t>Спиральная методология</a:t>
            </a:r>
            <a:r>
              <a:rPr lang="ru-RU" dirty="0">
                <a:latin typeface="Times New Roman" panose="02020603050405020304" pitchFamily="18" charset="0"/>
                <a:cs typeface="Times New Roman" panose="02020603050405020304" pitchFamily="18" charset="0"/>
              </a:rPr>
              <a:t> разработки ПО создана как ответ на недостатки каскадной модели. Применяется в том случае, если цена ошибки на ранних этапах очень высока или есть высокий риск изменения требований после старта проекта.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fontAlgn="base">
              <a:spcBef>
                <a:spcPts val="1200"/>
              </a:spcBef>
            </a:pPr>
            <a:r>
              <a:rPr lang="ru-RU" dirty="0">
                <a:latin typeface="Times New Roman" panose="02020603050405020304" pitchFamily="18" charset="0"/>
                <a:cs typeface="Times New Roman" panose="02020603050405020304" pitchFamily="18" charset="0"/>
              </a:rPr>
              <a:t>Акцент спиральной модели делается на рисках проекта. </a:t>
            </a:r>
          </a:p>
          <a:p>
            <a:pPr fontAlgn="base">
              <a:spcBef>
                <a:spcPts val="1200"/>
              </a:spcBef>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9195798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Спиральная модель</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Спиральная модель предполагает 4 этапа для каждого витка:</a:t>
            </a:r>
          </a:p>
          <a:p>
            <a:pPr fontAlgn="base">
              <a:spcBef>
                <a:spcPts val="1200"/>
              </a:spcBef>
            </a:pPr>
            <a:r>
              <a:rPr lang="ru-RU" dirty="0">
                <a:latin typeface="Times New Roman" panose="02020603050405020304" pitchFamily="18" charset="0"/>
                <a:cs typeface="Times New Roman" panose="02020603050405020304" pitchFamily="18" charset="0"/>
              </a:rPr>
              <a:t>планирование;</a:t>
            </a:r>
          </a:p>
          <a:p>
            <a:pPr fontAlgn="base">
              <a:spcBef>
                <a:spcPts val="1200"/>
              </a:spcBef>
            </a:pPr>
            <a:r>
              <a:rPr lang="ru-RU" dirty="0">
                <a:latin typeface="Times New Roman" panose="02020603050405020304" pitchFamily="18" charset="0"/>
                <a:cs typeface="Times New Roman" panose="02020603050405020304" pitchFamily="18" charset="0"/>
              </a:rPr>
              <a:t>анализ рисков;</a:t>
            </a:r>
          </a:p>
          <a:p>
            <a:pPr fontAlgn="base">
              <a:spcBef>
                <a:spcPts val="1200"/>
              </a:spcBef>
            </a:pPr>
            <a:r>
              <a:rPr lang="ru-RU" dirty="0">
                <a:latin typeface="Times New Roman" panose="02020603050405020304" pitchFamily="18" charset="0"/>
                <a:cs typeface="Times New Roman" panose="02020603050405020304" pitchFamily="18" charset="0"/>
              </a:rPr>
              <a:t>конструирование;</a:t>
            </a:r>
          </a:p>
          <a:p>
            <a:pPr fontAlgn="base">
              <a:spcBef>
                <a:spcPts val="1200"/>
              </a:spcBef>
            </a:pPr>
            <a:r>
              <a:rPr lang="ru-RU" dirty="0">
                <a:latin typeface="Times New Roman" panose="02020603050405020304" pitchFamily="18" charset="0"/>
                <a:cs typeface="Times New Roman" panose="02020603050405020304" pitchFamily="18" charset="0"/>
              </a:rPr>
              <a:t>оценка результата и при удовлетворительном качестве переход к новому витку.</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375042503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444500"/>
            <a:ext cx="2525564" cy="6304508"/>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Спиральная модель</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fontAlgn="base">
              <a:spcBef>
                <a:spcPts val="1200"/>
              </a:spcBef>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26626" name="Picture 2" descr="Картинки по запросу спиральная модель разработк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803" y="455929"/>
            <a:ext cx="9185020" cy="888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172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1885246"/>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r>
              <a:rPr lang="ru-RU" sz="4800" dirty="0">
                <a:latin typeface="Times New Roman" panose="02020603050405020304" pitchFamily="18" charset="0"/>
                <a:cs typeface="Times New Roman" panose="02020603050405020304" pitchFamily="18" charset="0"/>
              </a:rPr>
              <a:t>ГОСТ 34.601-90</a:t>
            </a:r>
          </a:p>
        </p:txBody>
      </p:sp>
      <p:sp>
        <p:nvSpPr>
          <p:cNvPr id="154" name="Shape 154"/>
          <p:cNvSpPr>
            <a:spLocks noGrp="1"/>
          </p:cNvSpPr>
          <p:nvPr>
            <p:ph type="body" idx="1"/>
          </p:nvPr>
        </p:nvSpPr>
        <p:spPr>
          <a:xfrm>
            <a:off x="946312" y="2909457"/>
            <a:ext cx="11112175" cy="6188571"/>
          </a:xfrm>
          <a:prstGeom prst="rect">
            <a:avLst/>
          </a:prstGeom>
        </p:spPr>
        <p:txBody>
          <a:bodyPr>
            <a:normAutofit/>
          </a:bodyPr>
          <a:lstStyle/>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endParaRPr lang="ru-RU" sz="3200" b="0"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
        <p:nvSpPr>
          <p:cNvPr id="2" name="Прямоугольник: скругленные углы 1"/>
          <p:cNvSpPr/>
          <p:nvPr/>
        </p:nvSpPr>
        <p:spPr>
          <a:xfrm>
            <a:off x="1223281" y="2640428"/>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Формирование требований к АС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7" name="Прямоугольник: скругленные углы 6"/>
          <p:cNvSpPr/>
          <p:nvPr/>
        </p:nvSpPr>
        <p:spPr>
          <a:xfrm>
            <a:off x="4910903" y="2640429"/>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Разработка концепции АС</a:t>
            </a:r>
          </a:p>
        </p:txBody>
      </p:sp>
      <p:sp>
        <p:nvSpPr>
          <p:cNvPr id="8" name="Прямоугольник: скругленные углы 7"/>
          <p:cNvSpPr/>
          <p:nvPr/>
        </p:nvSpPr>
        <p:spPr>
          <a:xfrm>
            <a:off x="8598523" y="7122209"/>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Рабочая документация</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9" name="Прямоугольник: скругленные углы 8"/>
          <p:cNvSpPr/>
          <p:nvPr/>
        </p:nvSpPr>
        <p:spPr>
          <a:xfrm>
            <a:off x="8620151" y="5466025"/>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Технический проект</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0" name="Прямоугольник: скругленные углы 9"/>
          <p:cNvSpPr/>
          <p:nvPr/>
        </p:nvSpPr>
        <p:spPr>
          <a:xfrm>
            <a:off x="8598524" y="4300736"/>
            <a:ext cx="3016033"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Эскизный проект</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1" name="Прямоугольник: скругленные углы 10"/>
          <p:cNvSpPr/>
          <p:nvPr/>
        </p:nvSpPr>
        <p:spPr>
          <a:xfrm>
            <a:off x="8598525" y="2649202"/>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kumimoji="0" lang="ru-RU" sz="2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rPr>
              <a:t>Техническое задание</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2" name="Прямоугольник: скругленные углы 11"/>
          <p:cNvSpPr/>
          <p:nvPr/>
        </p:nvSpPr>
        <p:spPr>
          <a:xfrm>
            <a:off x="1223280" y="7095473"/>
            <a:ext cx="3016033"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Сопровождение АС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3" name="Прямоугольник: скругленные углы 12"/>
          <p:cNvSpPr/>
          <p:nvPr/>
        </p:nvSpPr>
        <p:spPr>
          <a:xfrm>
            <a:off x="4910902" y="7360571"/>
            <a:ext cx="3016033"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Ввод в действие</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0" name="Стрелка: вправо 19"/>
          <p:cNvSpPr/>
          <p:nvPr/>
        </p:nvSpPr>
        <p:spPr>
          <a:xfrm>
            <a:off x="7926935" y="2962775"/>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Стрелка: вправо 20"/>
          <p:cNvSpPr/>
          <p:nvPr/>
        </p:nvSpPr>
        <p:spPr>
          <a:xfrm>
            <a:off x="4239313" y="2944746"/>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Стрелка: вправо 23"/>
          <p:cNvSpPr/>
          <p:nvPr/>
        </p:nvSpPr>
        <p:spPr>
          <a:xfrm rot="5400000">
            <a:off x="9781559" y="3752157"/>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Стрелка: вправо 24"/>
          <p:cNvSpPr/>
          <p:nvPr/>
        </p:nvSpPr>
        <p:spPr>
          <a:xfrm rot="10800000">
            <a:off x="7928969" y="7395493"/>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Стрелка: вправо 25"/>
          <p:cNvSpPr/>
          <p:nvPr/>
        </p:nvSpPr>
        <p:spPr>
          <a:xfrm rot="10800000">
            <a:off x="4217685" y="7397080"/>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8" name="Стрелка: вправо 27"/>
          <p:cNvSpPr/>
          <p:nvPr/>
        </p:nvSpPr>
        <p:spPr>
          <a:xfrm rot="5400000">
            <a:off x="9781559" y="6604088"/>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9" name="Стрелка: вправо 28"/>
          <p:cNvSpPr/>
          <p:nvPr/>
        </p:nvSpPr>
        <p:spPr>
          <a:xfrm rot="5400000">
            <a:off x="9781559" y="4950294"/>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89996287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Спиральная модель</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В целом более или менее рабочая версия продукта получается только на финальном витке (отличие от итеративной модели), но при этом анализ рисков на ранних витках позволяет избежать обнаружения проблем только на последнем этапе (каскадная модель).</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331868535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Модели и размер команд/компаний</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Крупные компании – </a:t>
            </a:r>
            <a:r>
              <a:rPr lang="en-US" dirty="0">
                <a:latin typeface="Times New Roman" panose="02020603050405020304" pitchFamily="18" charset="0"/>
                <a:cs typeface="Times New Roman" panose="02020603050405020304" pitchFamily="18" charset="0"/>
              </a:rPr>
              <a:t>waterfall </a:t>
            </a:r>
            <a:r>
              <a:rPr lang="ru-RU" dirty="0">
                <a:latin typeface="Times New Roman" panose="02020603050405020304" pitchFamily="18" charset="0"/>
                <a:cs typeface="Times New Roman" panose="02020603050405020304" pitchFamily="18" charset="0"/>
              </a:rPr>
              <a:t>или спиральная модель.</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Мелкие компании – итеративные модели.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В целом чистые методологии чаще всего не применяются, используется некоторая смесь подходов или их модификация под нужды компании и специфику отрасли.</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8158700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Гибкие методологии разработки</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Гибкие методологии разработки ПО (</a:t>
            </a:r>
            <a:r>
              <a:rPr lang="en-US" dirty="0">
                <a:latin typeface="Times New Roman" panose="02020603050405020304" pitchFamily="18" charset="0"/>
                <a:cs typeface="Times New Roman" panose="02020603050405020304" pitchFamily="18" charset="0"/>
              </a:rPr>
              <a:t>Agile-</a:t>
            </a:r>
            <a:r>
              <a:rPr lang="ru-RU" dirty="0">
                <a:latin typeface="Times New Roman" panose="02020603050405020304" pitchFamily="18" charset="0"/>
                <a:cs typeface="Times New Roman" panose="02020603050405020304" pitchFamily="18" charset="0"/>
              </a:rPr>
              <a:t>методологии) – серия подходов к разработке программного обеспечения, основанных на:</a:t>
            </a:r>
          </a:p>
          <a:p>
            <a:pPr fontAlgn="base">
              <a:spcBef>
                <a:spcPts val="1200"/>
              </a:spcBef>
            </a:pPr>
            <a:r>
              <a:rPr lang="ru-RU" dirty="0">
                <a:latin typeface="Times New Roman" panose="02020603050405020304" pitchFamily="18" charset="0"/>
                <a:cs typeface="Times New Roman" panose="02020603050405020304" pitchFamily="18" charset="0"/>
              </a:rPr>
              <a:t>итеративной разработке;</a:t>
            </a:r>
          </a:p>
          <a:p>
            <a:pPr fontAlgn="base">
              <a:spcBef>
                <a:spcPts val="1200"/>
              </a:spcBef>
            </a:pPr>
            <a:r>
              <a:rPr lang="ru-RU" dirty="0">
                <a:latin typeface="Times New Roman" panose="02020603050405020304" pitchFamily="18" charset="0"/>
                <a:cs typeface="Times New Roman" panose="02020603050405020304" pitchFamily="18" charset="0"/>
              </a:rPr>
              <a:t>динамическое формировании и постоянном изменении требований;</a:t>
            </a:r>
          </a:p>
          <a:p>
            <a:pPr fontAlgn="base">
              <a:spcBef>
                <a:spcPts val="1200"/>
              </a:spcBef>
            </a:pPr>
            <a:r>
              <a:rPr lang="ru-RU" dirty="0">
                <a:latin typeface="Times New Roman" panose="02020603050405020304" pitchFamily="18" charset="0"/>
                <a:cs typeface="Times New Roman" panose="02020603050405020304" pitchFamily="18" charset="0"/>
              </a:rPr>
              <a:t>взаимодействии внутри самоорганизующихся рабочих групп, состоящих из специалистов различного профиля.</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86191496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Гибкие методологии разработки</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К </a:t>
            </a:r>
            <a:r>
              <a:rPr lang="en-US" dirty="0">
                <a:latin typeface="Times New Roman" panose="02020603050405020304" pitchFamily="18" charset="0"/>
                <a:cs typeface="Times New Roman" panose="02020603050405020304" pitchFamily="18" charset="0"/>
              </a:rPr>
              <a:t>Agile-</a:t>
            </a:r>
            <a:r>
              <a:rPr lang="ru-RU" dirty="0">
                <a:latin typeface="Times New Roman" panose="02020603050405020304" pitchFamily="18" charset="0"/>
                <a:cs typeface="Times New Roman" panose="02020603050405020304" pitchFamily="18" charset="0"/>
              </a:rPr>
              <a:t>методологиям можно отнести:</a:t>
            </a:r>
          </a:p>
          <a:p>
            <a:pPr fontAlgn="base">
              <a:spcBef>
                <a:spcPts val="1200"/>
              </a:spcBef>
            </a:pPr>
            <a:r>
              <a:rPr lang="en-US" dirty="0">
                <a:latin typeface="Times New Roman" panose="02020603050405020304" pitchFamily="18" charset="0"/>
                <a:cs typeface="Times New Roman" panose="02020603050405020304" pitchFamily="18" charset="0"/>
              </a:rPr>
              <a:t>Scrum</a:t>
            </a:r>
          </a:p>
          <a:p>
            <a:pPr fontAlgn="base">
              <a:spcBef>
                <a:spcPts val="1200"/>
              </a:spcBef>
            </a:pPr>
            <a:r>
              <a:rPr lang="en-US" dirty="0">
                <a:latin typeface="Times New Roman" panose="02020603050405020304" pitchFamily="18" charset="0"/>
                <a:cs typeface="Times New Roman" panose="02020603050405020304" pitchFamily="18" charset="0"/>
              </a:rPr>
              <a:t>XP – </a:t>
            </a:r>
            <a:r>
              <a:rPr lang="ru-RU" dirty="0">
                <a:latin typeface="Times New Roman" panose="02020603050405020304" pitchFamily="18" charset="0"/>
                <a:cs typeface="Times New Roman" panose="02020603050405020304" pitchFamily="18" charset="0"/>
              </a:rPr>
              <a:t>экстремальное программирование</a:t>
            </a:r>
          </a:p>
          <a:p>
            <a:pPr fontAlgn="base">
              <a:spcBef>
                <a:spcPts val="1200"/>
              </a:spcBef>
            </a:pPr>
            <a:r>
              <a:rPr lang="en-US" i="1" dirty="0">
                <a:latin typeface="Times New Roman" panose="02020603050405020304" pitchFamily="18" charset="0"/>
                <a:cs typeface="Times New Roman" panose="02020603050405020304" pitchFamily="18" charset="0"/>
              </a:rPr>
              <a:t>Kanban</a:t>
            </a:r>
            <a:endParaRPr lang="ru-RU" i="1"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23411421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en-US" dirty="0">
                <a:latin typeface="Times New Roman" panose="02020603050405020304" pitchFamily="18" charset="0"/>
                <a:cs typeface="Times New Roman" panose="02020603050405020304" pitchFamily="18" charset="0"/>
              </a:rPr>
              <a:t>Scrum –  </a:t>
            </a:r>
            <a:r>
              <a:rPr lang="ru-RU" dirty="0">
                <a:latin typeface="Times New Roman" panose="02020603050405020304" pitchFamily="18" charset="0"/>
                <a:cs typeface="Times New Roman" panose="02020603050405020304" pitchFamily="18" charset="0"/>
              </a:rPr>
              <a:t>это набор принципов, на которых строится процесс разработки:</a:t>
            </a:r>
          </a:p>
          <a:p>
            <a:pPr fontAlgn="base">
              <a:spcBef>
                <a:spcPts val="1200"/>
              </a:spcBef>
            </a:pPr>
            <a:r>
              <a:rPr lang="ru-RU" dirty="0">
                <a:latin typeface="Times New Roman" panose="02020603050405020304" pitchFamily="18" charset="0"/>
                <a:cs typeface="Times New Roman" panose="02020603050405020304" pitchFamily="18" charset="0"/>
              </a:rPr>
              <a:t>Жёстко фиксированные и небольшие по времени итерации, называемые спринтами (</a:t>
            </a:r>
            <a:r>
              <a:rPr lang="ru-RU" dirty="0" err="1">
                <a:latin typeface="Times New Roman" panose="02020603050405020304" pitchFamily="18" charset="0"/>
                <a:cs typeface="Times New Roman" panose="02020603050405020304" pitchFamily="18" charset="0"/>
              </a:rPr>
              <a:t>sprints</a:t>
            </a:r>
            <a:r>
              <a:rPr lang="ru-RU" dirty="0">
                <a:latin typeface="Times New Roman" panose="02020603050405020304" pitchFamily="18" charset="0"/>
                <a:cs typeface="Times New Roman" panose="02020603050405020304" pitchFamily="18" charset="0"/>
              </a:rPr>
              <a:t>).</a:t>
            </a:r>
          </a:p>
          <a:p>
            <a:pPr fontAlgn="base">
              <a:spcBef>
                <a:spcPts val="1200"/>
              </a:spcBef>
            </a:pPr>
            <a:r>
              <a:rPr lang="ru-RU" dirty="0">
                <a:latin typeface="Times New Roman" panose="02020603050405020304" pitchFamily="18" charset="0"/>
                <a:cs typeface="Times New Roman" panose="02020603050405020304" pitchFamily="18" charset="0"/>
              </a:rPr>
              <a:t>Регулярное предоставление конечному пользователю работающего ПО с новыми возможностями.</a:t>
            </a:r>
          </a:p>
          <a:p>
            <a:pPr fontAlgn="base">
              <a:spcBef>
                <a:spcPts val="1200"/>
              </a:spcBef>
            </a:pPr>
            <a:r>
              <a:rPr lang="ru-RU" dirty="0">
                <a:latin typeface="Times New Roman" panose="02020603050405020304" pitchFamily="18" charset="0"/>
                <a:cs typeface="Times New Roman" panose="02020603050405020304" pitchFamily="18" charset="0"/>
              </a:rPr>
              <a:t>Самоорганизация команды, состоящей из небольшого количества специалистов.</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88666053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Спринт – итерация разработки, в итоге которой реализуется значимое изменение функциональности программного продукта. Длительность – 1-4 недели.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Возможности ПО к реализации в очередном спринте определяются в начале спринта на этапе планирования и не могут изменяться на всём его протяжении.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Строго фиксированная небольшая длительность спринта придаёт процессу разработки предсказуемость и гибкость.</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22947283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Спринты</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9218" name="Picture 2" descr="https://habrastorage.org/files/f51/3f0/e8c/f513f0e8c58c492584f53b0c211226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849" y="1890056"/>
            <a:ext cx="11371898" cy="708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1585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Задачи в проекте:</a:t>
            </a:r>
          </a:p>
          <a:p>
            <a:pPr fontAlgn="base">
              <a:spcBef>
                <a:spcPts val="1200"/>
              </a:spcBef>
            </a:pPr>
            <a:r>
              <a:rPr lang="ru-RU" dirty="0" err="1">
                <a:latin typeface="Times New Roman" panose="02020603050405020304" pitchFamily="18" charset="0"/>
                <a:cs typeface="Times New Roman" panose="02020603050405020304" pitchFamily="18" charset="0"/>
              </a:rPr>
              <a:t>Бэклог</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backlog</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список всех задач, которые нужно реализовать.</a:t>
            </a:r>
          </a:p>
          <a:p>
            <a:pPr fontAlgn="base">
              <a:spcBef>
                <a:spcPts val="1200"/>
              </a:spcBef>
            </a:pPr>
            <a:r>
              <a:rPr lang="ru-RU" dirty="0">
                <a:latin typeface="Times New Roman" panose="02020603050405020304" pitchFamily="18" charset="0"/>
                <a:cs typeface="Times New Roman" panose="02020603050405020304" pitchFamily="18" charset="0"/>
              </a:rPr>
              <a:t>Задачи спринта (</a:t>
            </a:r>
            <a:r>
              <a:rPr lang="en-US" dirty="0">
                <a:latin typeface="Times New Roman" panose="02020603050405020304" pitchFamily="18" charset="0"/>
                <a:cs typeface="Times New Roman" panose="02020603050405020304" pitchFamily="18" charset="0"/>
              </a:rPr>
              <a:t>sprint backlog</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задачи, решаемые только в данном спринте. Список фиксируется в начале спринта. Если что-то не сделано к концу спринта – переходит в следующий спринт.</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00511058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1887456"/>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Прогресс решения задач в рамках спринта (</a:t>
            </a:r>
            <a:r>
              <a:rPr lang="en-US" dirty="0">
                <a:latin typeface="Times New Roman" panose="02020603050405020304" pitchFamily="18" charset="0"/>
                <a:cs typeface="Times New Roman" panose="02020603050405020304" pitchFamily="18" charset="0"/>
              </a:rPr>
              <a:t>Burndown chart</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fontAlgn="base">
              <a:spcBef>
                <a:spcPts val="1200"/>
              </a:spcBef>
              <a:buNone/>
            </a:pPr>
            <a:endParaRPr lang="en-US" dirty="0">
              <a:latin typeface="Times New Roman" panose="02020603050405020304" pitchFamily="18" charset="0"/>
              <a:cs typeface="Times New Roman" panose="02020603050405020304" pitchFamily="18" charset="0"/>
            </a:endParaRPr>
          </a:p>
          <a:p>
            <a:pPr marL="0" indent="0" fontAlgn="base">
              <a:spcBef>
                <a:spcPts val="1200"/>
              </a:spcBef>
              <a:buNone/>
            </a:pPr>
            <a:endParaRPr lang="en-US" dirty="0">
              <a:latin typeface="Times New Roman" panose="02020603050405020304" pitchFamily="18" charset="0"/>
              <a:cs typeface="Times New Roman" panose="02020603050405020304" pitchFamily="18" charset="0"/>
            </a:endParaRPr>
          </a:p>
          <a:p>
            <a:pPr marL="0" indent="0" fontAlgn="base">
              <a:spcBef>
                <a:spcPts val="1200"/>
              </a:spcBef>
              <a:buNone/>
            </a:pPr>
            <a:endParaRPr lang="en-US" dirty="0">
              <a:latin typeface="Times New Roman" panose="02020603050405020304" pitchFamily="18" charset="0"/>
              <a:cs typeface="Times New Roman" panose="02020603050405020304" pitchFamily="18" charset="0"/>
            </a:endParaRPr>
          </a:p>
          <a:p>
            <a:pPr marL="0" indent="0" fontAlgn="base">
              <a:spcBef>
                <a:spcPts val="1200"/>
              </a:spcBef>
              <a:buNone/>
            </a:pPr>
            <a:endParaRPr lang="en-US" dirty="0">
              <a:latin typeface="Times New Roman" panose="02020603050405020304" pitchFamily="18" charset="0"/>
              <a:cs typeface="Times New Roman" panose="02020603050405020304" pitchFamily="18" charset="0"/>
            </a:endParaRPr>
          </a:p>
          <a:p>
            <a:pPr marL="0" indent="0" fontAlgn="base">
              <a:spcBef>
                <a:spcPts val="1200"/>
              </a:spcBef>
              <a:buNone/>
            </a:pPr>
            <a:endParaRPr lang="en-US"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41986" name="Picture 2" descr="https://upload.wikimedia.org/wikipedia/commons/0/05/SampleBurndown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786" y="2935525"/>
            <a:ext cx="10631591" cy="675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149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Роли:</a:t>
            </a:r>
          </a:p>
          <a:p>
            <a:pPr marL="0" indent="0" fontAlgn="base">
              <a:spcBef>
                <a:spcPts val="1200"/>
              </a:spcBef>
              <a:buNone/>
            </a:pPr>
            <a:r>
              <a:rPr lang="ru-RU" dirty="0">
                <a:latin typeface="Times New Roman" panose="02020603050405020304" pitchFamily="18" charset="0"/>
                <a:cs typeface="Times New Roman" panose="02020603050405020304" pitchFamily="18" charset="0"/>
              </a:rPr>
              <a:t>Основные:</a:t>
            </a:r>
          </a:p>
          <a:p>
            <a:pPr fontAlgn="base">
              <a:spcBef>
                <a:spcPts val="1200"/>
              </a:spcBef>
            </a:pPr>
            <a:r>
              <a:rPr lang="en-US" dirty="0">
                <a:latin typeface="Times New Roman" panose="02020603050405020304" pitchFamily="18" charset="0"/>
                <a:cs typeface="Times New Roman" panose="02020603050405020304" pitchFamily="18" charset="0"/>
              </a:rPr>
              <a:t>Scrum-maser – </a:t>
            </a:r>
            <a:r>
              <a:rPr lang="ru-RU" dirty="0">
                <a:latin typeface="Times New Roman" panose="02020603050405020304" pitchFamily="18" charset="0"/>
                <a:cs typeface="Times New Roman" panose="02020603050405020304" pitchFamily="18" charset="0"/>
              </a:rPr>
              <a:t>проводит встречи (</a:t>
            </a:r>
            <a:r>
              <a:rPr lang="en-US" dirty="0">
                <a:latin typeface="Times New Roman" panose="02020603050405020304" pitchFamily="18" charset="0"/>
                <a:cs typeface="Times New Roman" panose="02020603050405020304" pitchFamily="18" charset="0"/>
              </a:rPr>
              <a:t>Scrum meetings</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следит за соблюдением принципов </a:t>
            </a:r>
            <a:r>
              <a:rPr lang="en-US" dirty="0">
                <a:latin typeface="Times New Roman" panose="02020603050405020304" pitchFamily="18" charset="0"/>
                <a:cs typeface="Times New Roman" panose="02020603050405020304" pitchFamily="18" charset="0"/>
              </a:rPr>
              <a:t>Scrum. </a:t>
            </a:r>
            <a:r>
              <a:rPr lang="ru-RU" dirty="0">
                <a:latin typeface="Times New Roman" panose="02020603050405020304" pitchFamily="18" charset="0"/>
                <a:cs typeface="Times New Roman" panose="02020603050405020304" pitchFamily="18" charset="0"/>
              </a:rPr>
              <a:t>Чаще всего совмещена с другой ролью.</a:t>
            </a:r>
          </a:p>
          <a:p>
            <a:pPr fontAlgn="base">
              <a:spcBef>
                <a:spcPts val="1200"/>
              </a:spcBef>
            </a:pPr>
            <a:r>
              <a:rPr lang="en-US" dirty="0">
                <a:latin typeface="Times New Roman" panose="02020603050405020304" pitchFamily="18" charset="0"/>
                <a:cs typeface="Times New Roman" panose="02020603050405020304" pitchFamily="18" charset="0"/>
              </a:rPr>
              <a:t>Product owner (</a:t>
            </a:r>
            <a:r>
              <a:rPr lang="ru-RU" dirty="0">
                <a:latin typeface="Times New Roman" panose="02020603050405020304" pitchFamily="18" charset="0"/>
                <a:cs typeface="Times New Roman" panose="02020603050405020304" pitchFamily="18" charset="0"/>
              </a:rPr>
              <a:t>«владелец продукта»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 представляет интересы стейкхолдеров.</a:t>
            </a:r>
          </a:p>
          <a:p>
            <a:pPr fontAlgn="base">
              <a:spcBef>
                <a:spcPts val="1200"/>
              </a:spcBef>
            </a:pPr>
            <a:r>
              <a:rPr lang="en-US" dirty="0">
                <a:latin typeface="Times New Roman" panose="02020603050405020304" pitchFamily="18" charset="0"/>
                <a:cs typeface="Times New Roman" panose="02020603050405020304" pitchFamily="18" charset="0"/>
              </a:rPr>
              <a:t>Team (</a:t>
            </a:r>
            <a:r>
              <a:rPr lang="ru-RU" dirty="0">
                <a:latin typeface="Times New Roman" panose="02020603050405020304" pitchFamily="18" charset="0"/>
                <a:cs typeface="Times New Roman" panose="02020603050405020304" pitchFamily="18" charset="0"/>
              </a:rPr>
              <a:t>команда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 небольшая (до 10 человек) команда специалистов разных профилей (аналитики, дизайнеры, разработчики, тестировщики, администраторы и сопровождение).</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0860815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5725662"/>
          </a:xfrm>
          <a:prstGeom prst="rect">
            <a:avLst/>
          </a:prstGeom>
        </p:spPr>
        <p:txBody>
          <a:bodyPr>
            <a:normAutofit/>
          </a:bodyPr>
          <a:lstStyle>
            <a:lvl1pPr>
              <a:defRPr>
                <a:solidFill>
                  <a:srgbClr val="A5C249"/>
                </a:solidFill>
                <a:latin typeface="Times New Roman"/>
                <a:ea typeface="Times New Roman"/>
                <a:cs typeface="Times New Roman"/>
                <a:sym typeface="Times New Roman"/>
              </a:defRPr>
            </a:lvl1pPr>
          </a:lstStyle>
          <a:p>
            <a:r>
              <a:rPr lang="en-US" sz="4800" dirty="0">
                <a:latin typeface="Times New Roman" panose="02020603050405020304" pitchFamily="18" charset="0"/>
                <a:cs typeface="Times New Roman" panose="02020603050405020304" pitchFamily="18" charset="0"/>
              </a:rPr>
              <a:t>ISO/IEC</a:t>
            </a:r>
            <a:br>
              <a:rPr lang="ru-RU"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12207:2008</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62833" y="2642429"/>
            <a:ext cx="11112175" cy="6188571"/>
          </a:xfrm>
          <a:prstGeom prst="rect">
            <a:avLst/>
          </a:prstGeom>
        </p:spPr>
        <p:txBody>
          <a:bodyPr>
            <a:normAutofit/>
          </a:bodyPr>
          <a:lstStyle/>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r>
              <a:rPr lang="ru-RU" sz="3600" dirty="0">
                <a:solidFill>
                  <a:srgbClr val="A5C249"/>
                </a:solidFill>
                <a:latin typeface="Times New Roman" panose="02020603050405020304" pitchFamily="18" charset="0"/>
                <a:cs typeface="Times New Roman" panose="02020603050405020304" pitchFamily="18" charset="0"/>
                <a:sym typeface="Times New Roman"/>
              </a:rPr>
              <a:t>ГОСТ Р </a:t>
            </a:r>
            <a:endParaRPr lang="en-US" sz="3600" dirty="0">
              <a:solidFill>
                <a:srgbClr val="A5C249"/>
              </a:solidFill>
              <a:latin typeface="Times New Roman" panose="02020603050405020304" pitchFamily="18" charset="0"/>
              <a:cs typeface="Times New Roman" panose="02020603050405020304" pitchFamily="18" charset="0"/>
              <a:sym typeface="Times New Roman"/>
            </a:endParaRPr>
          </a:p>
          <a:p>
            <a:pPr marL="0" indent="0">
              <a:buSzTx/>
              <a:buFontTx/>
              <a:buNone/>
              <a:defRPr sz="3800" b="1">
                <a:latin typeface="Times New Roman"/>
                <a:ea typeface="Times New Roman"/>
                <a:cs typeface="Times New Roman"/>
                <a:sym typeface="Times New Roman"/>
              </a:defRPr>
            </a:pPr>
            <a:r>
              <a:rPr lang="ru-RU" sz="3600" dirty="0">
                <a:solidFill>
                  <a:srgbClr val="A5C249"/>
                </a:solidFill>
                <a:latin typeface="Times New Roman" panose="02020603050405020304" pitchFamily="18" charset="0"/>
                <a:cs typeface="Times New Roman" panose="02020603050405020304" pitchFamily="18" charset="0"/>
                <a:sym typeface="Times New Roman"/>
              </a:rPr>
              <a:t>ИСО/МЭК </a:t>
            </a:r>
            <a:endParaRPr lang="en-US" sz="3600" dirty="0">
              <a:solidFill>
                <a:srgbClr val="A5C249"/>
              </a:solidFill>
              <a:latin typeface="Times New Roman" panose="02020603050405020304" pitchFamily="18" charset="0"/>
              <a:cs typeface="Times New Roman" panose="02020603050405020304" pitchFamily="18" charset="0"/>
              <a:sym typeface="Times New Roman"/>
            </a:endParaRPr>
          </a:p>
          <a:p>
            <a:pPr marL="0" indent="0">
              <a:buSzTx/>
              <a:buFontTx/>
              <a:buNone/>
              <a:defRPr sz="3800" b="1">
                <a:latin typeface="Times New Roman"/>
                <a:ea typeface="Times New Roman"/>
                <a:cs typeface="Times New Roman"/>
                <a:sym typeface="Times New Roman"/>
              </a:defRPr>
            </a:pPr>
            <a:r>
              <a:rPr lang="ru-RU" sz="3600" dirty="0">
                <a:solidFill>
                  <a:srgbClr val="A5C249"/>
                </a:solidFill>
                <a:latin typeface="Times New Roman" panose="02020603050405020304" pitchFamily="18" charset="0"/>
                <a:cs typeface="Times New Roman" panose="02020603050405020304" pitchFamily="18" charset="0"/>
                <a:sym typeface="Times New Roman"/>
              </a:rPr>
              <a:t>12207-99</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1026" name="Picture 2" descr="http://docs.cntd.ru/picture/get?id=P0154&amp;doc_id=1200082859&amp;size=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231" y="784006"/>
            <a:ext cx="8746209" cy="870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21389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Дополнительные:</a:t>
            </a:r>
          </a:p>
          <a:p>
            <a:pPr fontAlgn="base">
              <a:spcBef>
                <a:spcPts val="1200"/>
              </a:spcBef>
            </a:pPr>
            <a:r>
              <a:rPr lang="ru-RU" dirty="0">
                <a:latin typeface="Times New Roman" panose="02020603050405020304" pitchFamily="18" charset="0"/>
                <a:cs typeface="Times New Roman" panose="02020603050405020304" pitchFamily="18" charset="0"/>
              </a:rPr>
              <a:t>Клиенты, менеджеры проекта, </a:t>
            </a:r>
            <a:r>
              <a:rPr lang="en-US" dirty="0">
                <a:latin typeface="Times New Roman" panose="02020603050405020304" pitchFamily="18" charset="0"/>
                <a:cs typeface="Times New Roman" panose="02020603050405020304" pitchFamily="18" charset="0"/>
              </a:rPr>
              <a:t>sales-</a:t>
            </a:r>
            <a:r>
              <a:rPr lang="ru-RU" dirty="0">
                <a:latin typeface="Times New Roman" panose="02020603050405020304" pitchFamily="18" charset="0"/>
                <a:cs typeface="Times New Roman" panose="02020603050405020304" pitchFamily="18" charset="0"/>
              </a:rPr>
              <a:t>менеджеры, консультанты.</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28523035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Scrum</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Встречи в рамках спринта:</a:t>
            </a:r>
          </a:p>
          <a:p>
            <a:pPr fontAlgn="base">
              <a:spcBef>
                <a:spcPts val="1200"/>
              </a:spcBef>
            </a:pPr>
            <a:r>
              <a:rPr lang="en-US" dirty="0">
                <a:latin typeface="Times New Roman" panose="02020603050405020304" pitchFamily="18" charset="0"/>
                <a:cs typeface="Times New Roman" panose="02020603050405020304" pitchFamily="18" charset="0"/>
              </a:rPr>
              <a:t>Sprint planning.</a:t>
            </a:r>
          </a:p>
          <a:p>
            <a:pPr fontAlgn="base">
              <a:spcBef>
                <a:spcPts val="1200"/>
              </a:spcBef>
            </a:pPr>
            <a:r>
              <a:rPr lang="en-US" dirty="0">
                <a:latin typeface="Times New Roman" panose="02020603050405020304" pitchFamily="18" charset="0"/>
                <a:cs typeface="Times New Roman" panose="02020603050405020304" pitchFamily="18" charset="0"/>
              </a:rPr>
              <a:t>Daily meeting (Stand-up).</a:t>
            </a:r>
          </a:p>
          <a:p>
            <a:pPr fontAlgn="base">
              <a:spcBef>
                <a:spcPts val="1200"/>
              </a:spcBef>
            </a:pPr>
            <a:r>
              <a:rPr lang="en-US" dirty="0">
                <a:latin typeface="Times New Roman" panose="02020603050405020304" pitchFamily="18" charset="0"/>
                <a:cs typeface="Times New Roman" panose="02020603050405020304" pitchFamily="18" charset="0"/>
              </a:rPr>
              <a:t>Sprint review.</a:t>
            </a:r>
          </a:p>
          <a:p>
            <a:pPr fontAlgn="base">
              <a:spcBef>
                <a:spcPts val="1200"/>
              </a:spcBef>
            </a:pPr>
            <a:r>
              <a:rPr lang="en-US">
                <a:latin typeface="Times New Roman" panose="02020603050405020304" pitchFamily="18" charset="0"/>
                <a:cs typeface="Times New Roman" panose="02020603050405020304" pitchFamily="18" charset="0"/>
              </a:rPr>
              <a:t>Retrospective. </a:t>
            </a: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23229078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XP – </a:t>
            </a:r>
            <a:r>
              <a:rPr lang="ru-RU" sz="4800" dirty="0">
                <a:latin typeface="Times New Roman" panose="02020603050405020304" pitchFamily="18" charset="0"/>
                <a:cs typeface="Times New Roman" panose="02020603050405020304" pitchFamily="18" charset="0"/>
              </a:rPr>
              <a:t>экстремальное программирование</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Экстремальное программирование – заимствование традиционных техник программирования, но приведение их к некоторому экстремальному варианту.</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fontAlgn="base">
              <a:spcBef>
                <a:spcPts val="1200"/>
              </a:spcBef>
            </a:pPr>
            <a:r>
              <a:rPr lang="ru-RU" dirty="0">
                <a:latin typeface="Times New Roman" panose="02020603050405020304" pitchFamily="18" charset="0"/>
                <a:cs typeface="Times New Roman" panose="02020603050405020304" pitchFamily="18" charset="0"/>
              </a:rPr>
              <a:t>Очень короткие циклы.</a:t>
            </a:r>
          </a:p>
          <a:p>
            <a:pPr fontAlgn="base">
              <a:spcBef>
                <a:spcPts val="1200"/>
              </a:spcBef>
            </a:pPr>
            <a:r>
              <a:rPr lang="ru-RU" dirty="0">
                <a:latin typeface="Times New Roman" panose="02020603050405020304" pitchFamily="18" charset="0"/>
                <a:cs typeface="Times New Roman" panose="02020603050405020304" pitchFamily="18" charset="0"/>
              </a:rPr>
              <a:t>Коллективное владение кодом, парное программирование.</a:t>
            </a:r>
          </a:p>
          <a:p>
            <a:pPr fontAlgn="base">
              <a:spcBef>
                <a:spcPts val="1200"/>
              </a:spcBef>
            </a:pPr>
            <a:r>
              <a:rPr lang="ru-RU" dirty="0">
                <a:latin typeface="Times New Roman" panose="02020603050405020304" pitchFamily="18" charset="0"/>
                <a:cs typeface="Times New Roman" panose="02020603050405020304" pitchFamily="18" charset="0"/>
              </a:rPr>
              <a:t>«Заказчик всегда рядом».</a:t>
            </a:r>
          </a:p>
          <a:p>
            <a:pPr fontAlgn="base">
              <a:spcBef>
                <a:spcPts val="1200"/>
              </a:spcBef>
            </a:pPr>
            <a:r>
              <a:rPr lang="ru-RU" dirty="0">
                <a:latin typeface="Times New Roman" panose="02020603050405020304" pitchFamily="18" charset="0"/>
                <a:cs typeface="Times New Roman" panose="02020603050405020304" pitchFamily="18" charset="0"/>
              </a:rPr>
              <a:t>Непрерывная интеграция – рабочие ветки сливаются в общую несколько раз в день, постоянные сборки версий.</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226654316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XP – </a:t>
            </a:r>
            <a:r>
              <a:rPr lang="ru-RU" sz="4800" dirty="0">
                <a:latin typeface="Times New Roman" panose="02020603050405020304" pitchFamily="18" charset="0"/>
                <a:cs typeface="Times New Roman" panose="02020603050405020304" pitchFamily="18" charset="0"/>
              </a:rPr>
              <a:t>экстремальное программирование</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39938" name="Picture 2" descr="Картинки по запросу extrem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020" y="2894300"/>
            <a:ext cx="6840760" cy="524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65160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444500"/>
            <a:ext cx="11099800" cy="2159000"/>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Менеджмент проекта</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Менеджмент проекта (управление проектом) – это деятельность по достижению поставленной цели, осуществляемая методом балансирования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1) объема работ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2) ресурсов (деньги, люди)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3) времени выполнения проекта </a:t>
            </a:r>
          </a:p>
          <a:p>
            <a:pPr marL="0" indent="0" fontAlgn="base">
              <a:spcBef>
                <a:spcPts val="1200"/>
              </a:spcBef>
              <a:buNone/>
            </a:pPr>
            <a:r>
              <a:rPr lang="ru-RU" dirty="0">
                <a:latin typeface="Times New Roman" panose="02020603050405020304" pitchFamily="18" charset="0"/>
                <a:cs typeface="Times New Roman" panose="02020603050405020304" pitchFamily="18" charset="0"/>
              </a:rPr>
              <a:t>4) качества продукта.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56342447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444500"/>
            <a:ext cx="11099800" cy="2159000"/>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Project management triangle</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1026" name="Picture 2" descr="Картинки по запросу project management triangle">
            <a:extLst>
              <a:ext uri="{FF2B5EF4-FFF2-40B4-BE49-F238E27FC236}">
                <a16:creationId xmlns:a16="http://schemas.microsoft.com/office/drawing/2014/main" id="{B687C1A5-5F56-4457-A0A1-920B0EA03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088" y="2613907"/>
            <a:ext cx="5544616" cy="462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41292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444500"/>
            <a:ext cx="11099800" cy="2159000"/>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Инструменты менеджмента проектов</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ru-RU" dirty="0">
                <a:latin typeface="Times New Roman" panose="02020603050405020304" pitchFamily="18" charset="0"/>
                <a:cs typeface="Times New Roman" panose="02020603050405020304" pitchFamily="18" charset="0"/>
              </a:rPr>
              <a:t>Существует огромное количество различных стандартов и инструментов менеджмента проектов. Одни из простых и часто используемых:</a:t>
            </a:r>
          </a:p>
          <a:p>
            <a:pPr fontAlgn="base">
              <a:spcBef>
                <a:spcPts val="1200"/>
              </a:spcBef>
            </a:pPr>
            <a:r>
              <a:rPr lang="ru-RU" dirty="0">
                <a:latin typeface="Times New Roman" panose="02020603050405020304" pitchFamily="18" charset="0"/>
                <a:cs typeface="Times New Roman" panose="02020603050405020304" pitchFamily="18" charset="0"/>
              </a:rPr>
              <a:t>Диаграмма </a:t>
            </a:r>
            <a:r>
              <a:rPr lang="ru-RU" dirty="0" err="1">
                <a:latin typeface="Times New Roman" panose="02020603050405020304" pitchFamily="18" charset="0"/>
                <a:cs typeface="Times New Roman" panose="02020603050405020304" pitchFamily="18" charset="0"/>
              </a:rPr>
              <a:t>Ганта</a:t>
            </a:r>
            <a:endParaRPr lang="ru-RU" dirty="0">
              <a:latin typeface="Times New Roman" panose="02020603050405020304" pitchFamily="18" charset="0"/>
              <a:cs typeface="Times New Roman" panose="02020603050405020304" pitchFamily="18" charset="0"/>
            </a:endParaRPr>
          </a:p>
          <a:p>
            <a:pPr fontAlgn="base">
              <a:spcBef>
                <a:spcPts val="1200"/>
              </a:spcBef>
            </a:pPr>
            <a:r>
              <a:rPr lang="en-US" dirty="0">
                <a:latin typeface="Times New Roman" panose="02020603050405020304" pitchFamily="18" charset="0"/>
                <a:cs typeface="Times New Roman" panose="02020603050405020304" pitchFamily="18" charset="0"/>
              </a:rPr>
              <a:t>Kanban</a:t>
            </a: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1501345445"/>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952500" y="444500"/>
            <a:ext cx="11099800" cy="2159000"/>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Диаграмма </a:t>
            </a:r>
            <a:r>
              <a:rPr lang="ru-RU" sz="4800" dirty="0" err="1">
                <a:latin typeface="Times New Roman" panose="02020603050405020304" pitchFamily="18" charset="0"/>
                <a:cs typeface="Times New Roman" panose="02020603050405020304" pitchFamily="18" charset="0"/>
              </a:rPr>
              <a:t>Ганта</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2050" name="Picture 2" descr="Картинки по запросу диаграмма ганта">
            <a:extLst>
              <a:ext uri="{FF2B5EF4-FFF2-40B4-BE49-F238E27FC236}">
                <a16:creationId xmlns:a16="http://schemas.microsoft.com/office/drawing/2014/main" id="{AF6981EF-EA7E-4D16-BF5D-63F93B54A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 y="2094060"/>
            <a:ext cx="12896899" cy="937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6890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Kanban</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en-US" dirty="0">
                <a:latin typeface="Times New Roman" panose="02020603050405020304" pitchFamily="18" charset="0"/>
                <a:cs typeface="Times New Roman" panose="02020603050405020304" pitchFamily="18" charset="0"/>
              </a:rPr>
              <a:t>Kanban –</a:t>
            </a:r>
            <a:r>
              <a:rPr lang="ru-RU" dirty="0">
                <a:latin typeface="Times New Roman" panose="02020603050405020304" pitchFamily="18" charset="0"/>
                <a:cs typeface="Times New Roman" panose="02020603050405020304" pitchFamily="18" charset="0"/>
              </a:rPr>
              <a:t> подход не только к разработке ПО, но и в целом к организации производства. </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Метод управления разработкой, реализующий принцип «точно в срок» и способствующий равномерному распределению нагрузки между работниками.</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287553766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Kanban</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r>
              <a:rPr lang="ru-RU" dirty="0">
                <a:latin typeface="Times New Roman" panose="02020603050405020304" pitchFamily="18" charset="0"/>
                <a:cs typeface="Times New Roman" panose="02020603050405020304" pitchFamily="18" charset="0"/>
              </a:rPr>
              <a:t>Принципы:</a:t>
            </a:r>
          </a:p>
          <a:p>
            <a:pPr fontAlgn="base">
              <a:spcBef>
                <a:spcPts val="1200"/>
              </a:spcBef>
            </a:pPr>
            <a:r>
              <a:rPr lang="ru-RU" dirty="0">
                <a:latin typeface="Times New Roman" panose="02020603050405020304" pitchFamily="18" charset="0"/>
                <a:cs typeface="Times New Roman" panose="02020603050405020304" pitchFamily="18" charset="0"/>
              </a:rPr>
              <a:t>визуализация разработки:</a:t>
            </a:r>
          </a:p>
          <a:p>
            <a:pPr fontAlgn="base">
              <a:spcBef>
                <a:spcPts val="1200"/>
              </a:spcBef>
            </a:pPr>
            <a:r>
              <a:rPr lang="ru-RU" dirty="0">
                <a:latin typeface="Times New Roman" panose="02020603050405020304" pitchFamily="18" charset="0"/>
                <a:cs typeface="Times New Roman" panose="02020603050405020304" pitchFamily="18" charset="0"/>
              </a:rPr>
              <a:t>разделение работы на задачи;</a:t>
            </a:r>
          </a:p>
          <a:p>
            <a:pPr fontAlgn="base">
              <a:spcBef>
                <a:spcPts val="1200"/>
              </a:spcBef>
            </a:pPr>
            <a:r>
              <a:rPr lang="ru-RU" dirty="0">
                <a:latin typeface="Times New Roman" panose="02020603050405020304" pitchFamily="18" charset="0"/>
                <a:cs typeface="Times New Roman" panose="02020603050405020304" pitchFamily="18" charset="0"/>
              </a:rPr>
              <a:t>использование отметок о положение задачи в разработке;</a:t>
            </a:r>
          </a:p>
          <a:p>
            <a:pPr fontAlgn="base">
              <a:spcBef>
                <a:spcPts val="1200"/>
              </a:spcBef>
            </a:pPr>
            <a:r>
              <a:rPr lang="ru-RU" dirty="0">
                <a:latin typeface="Times New Roman" panose="02020603050405020304" pitchFamily="18" charset="0"/>
                <a:cs typeface="Times New Roman" panose="02020603050405020304" pitchFamily="18" charset="0"/>
              </a:rPr>
              <a:t>ограничение работ, выполняющихся одновременно, на каждом этапе разработки.</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6938858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1885246"/>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r>
              <a:rPr lang="en-US" sz="4800" dirty="0">
                <a:latin typeface="Times New Roman" panose="02020603050405020304" pitchFamily="18" charset="0"/>
                <a:cs typeface="Times New Roman" panose="02020603050405020304" pitchFamily="18" charset="0"/>
              </a:rPr>
              <a:t>ISO/IEC</a:t>
            </a:r>
            <a:r>
              <a:rPr lang="ru-RU" sz="48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12207:2008</a:t>
            </a:r>
            <a:r>
              <a:rPr lang="ru-RU" sz="4800" dirty="0">
                <a:latin typeface="Times New Roman" panose="02020603050405020304" pitchFamily="18" charset="0"/>
                <a:cs typeface="Times New Roman" panose="02020603050405020304" pitchFamily="18" charset="0"/>
              </a:rPr>
              <a:t> – Специальные процессы программных средств</a:t>
            </a:r>
          </a:p>
        </p:txBody>
      </p:sp>
      <p:sp>
        <p:nvSpPr>
          <p:cNvPr id="154" name="Shape 154"/>
          <p:cNvSpPr>
            <a:spLocks noGrp="1"/>
          </p:cNvSpPr>
          <p:nvPr>
            <p:ph type="body" idx="1"/>
          </p:nvPr>
        </p:nvSpPr>
        <p:spPr>
          <a:xfrm>
            <a:off x="862833" y="2642429"/>
            <a:ext cx="11112175" cy="6188571"/>
          </a:xfrm>
          <a:prstGeom prst="rect">
            <a:avLst/>
          </a:prstGeom>
        </p:spPr>
        <p:txBody>
          <a:bodyPr>
            <a:normAutofit/>
          </a:bodyPr>
          <a:lstStyle/>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endParaRPr lang="ru-RU" sz="3200" b="0"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
        <p:nvSpPr>
          <p:cNvPr id="9" name="Прямоугольник: скругленные углы 8"/>
          <p:cNvSpPr/>
          <p:nvPr/>
        </p:nvSpPr>
        <p:spPr>
          <a:xfrm>
            <a:off x="656618" y="2640428"/>
            <a:ext cx="3478919"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анализа требований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0" name="Стрелка: вправо 9"/>
          <p:cNvSpPr/>
          <p:nvPr/>
        </p:nvSpPr>
        <p:spPr>
          <a:xfrm>
            <a:off x="4125482" y="2929957"/>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Прямоугольник: скругленные углы 10"/>
          <p:cNvSpPr/>
          <p:nvPr/>
        </p:nvSpPr>
        <p:spPr>
          <a:xfrm>
            <a:off x="4844088" y="2397763"/>
            <a:ext cx="3472875" cy="15436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проектирования архитектуры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2" name="Прямоугольник: скругленные углы 11"/>
          <p:cNvSpPr/>
          <p:nvPr/>
        </p:nvSpPr>
        <p:spPr>
          <a:xfrm>
            <a:off x="9025514" y="2636125"/>
            <a:ext cx="3453550"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детального проектирования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3" name="Прямоугольник: скругленные углы 12"/>
          <p:cNvSpPr/>
          <p:nvPr/>
        </p:nvSpPr>
        <p:spPr>
          <a:xfrm>
            <a:off x="9025514" y="4450174"/>
            <a:ext cx="3453550"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конструирования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4" name="Прямоугольник: скругленные углы 13"/>
          <p:cNvSpPr/>
          <p:nvPr/>
        </p:nvSpPr>
        <p:spPr>
          <a:xfrm>
            <a:off x="4818698" y="6264223"/>
            <a:ext cx="3453550" cy="15436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комплексирования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5" name="Прямоугольник: скругленные углы 14"/>
          <p:cNvSpPr/>
          <p:nvPr/>
        </p:nvSpPr>
        <p:spPr>
          <a:xfrm>
            <a:off x="9025514" y="6264223"/>
            <a:ext cx="3453550" cy="15436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квалификационного тестирования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6" name="Стрелка: вправо 15"/>
          <p:cNvSpPr/>
          <p:nvPr/>
        </p:nvSpPr>
        <p:spPr>
          <a:xfrm>
            <a:off x="8308441" y="2929957"/>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7" name="Стрелка: вправо 16"/>
          <p:cNvSpPr/>
          <p:nvPr/>
        </p:nvSpPr>
        <p:spPr>
          <a:xfrm rot="5400000">
            <a:off x="10405681" y="3787339"/>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Стрелка: вправо 17"/>
          <p:cNvSpPr/>
          <p:nvPr/>
        </p:nvSpPr>
        <p:spPr>
          <a:xfrm rot="5400000">
            <a:off x="10405681" y="5601388"/>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Стрелка: вправо 18"/>
          <p:cNvSpPr/>
          <p:nvPr/>
        </p:nvSpPr>
        <p:spPr>
          <a:xfrm rot="10800000">
            <a:off x="8302273" y="6771694"/>
            <a:ext cx="693216" cy="52470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ru-RU" sz="24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Прямоугольник: скругленные углы 20"/>
          <p:cNvSpPr/>
          <p:nvPr/>
        </p:nvSpPr>
        <p:spPr>
          <a:xfrm>
            <a:off x="398952" y="4377711"/>
            <a:ext cx="4545221" cy="1611789"/>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4400" b="1" dirty="0">
                <a:solidFill>
                  <a:schemeClr val="accent2">
                    <a:lumMod val="75000"/>
                  </a:schemeClr>
                </a:solidFill>
                <a:latin typeface="Times New Roman" panose="02020603050405020304" pitchFamily="18" charset="0"/>
                <a:cs typeface="Times New Roman" panose="02020603050405020304" pitchFamily="18" charset="0"/>
              </a:rPr>
              <a:t>Процессы реализации ПС</a:t>
            </a:r>
            <a:endParaRPr kumimoji="0" lang="ru-RU" sz="3200" b="1"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24814965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Kanban</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r>
              <a:rPr lang="en-US" dirty="0">
                <a:latin typeface="Times New Roman" panose="02020603050405020304" pitchFamily="18" charset="0"/>
                <a:cs typeface="Times New Roman" panose="02020603050405020304" pitchFamily="18" charset="0"/>
              </a:rPr>
              <a:t>Kanban-</a:t>
            </a:r>
            <a:r>
              <a:rPr lang="ru-RU" dirty="0">
                <a:latin typeface="Times New Roman" panose="02020603050405020304" pitchFamily="18" charset="0"/>
                <a:cs typeface="Times New Roman" panose="02020603050405020304" pitchFamily="18" charset="0"/>
              </a:rPr>
              <a:t>доска</a:t>
            </a: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dirty="0"/>
          </a:p>
        </p:txBody>
      </p:sp>
      <p:pic>
        <p:nvPicPr>
          <p:cNvPr id="30722" name="Picture 2" descr="https://upload.wikimedia.org/wikipedia/commons/thumb/d/d3/Simple-kanban-board-.jpg/400px-Simple-kanban-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022" y="3505847"/>
            <a:ext cx="9361040" cy="556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65634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Kanban</a:t>
            </a:r>
            <a:endParaRPr lang="ru-RU" sz="4800" dirty="0">
              <a:latin typeface="Times New Roman" panose="02020603050405020304" pitchFamily="18" charset="0"/>
              <a:cs typeface="Times New Roman" panose="02020603050405020304" pitchFamily="18" charset="0"/>
            </a:endParaRP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dirty="0"/>
          </a:p>
        </p:txBody>
      </p:sp>
      <p:pic>
        <p:nvPicPr>
          <p:cNvPr id="29698" name="Picture 2" descr="Картинки по запросу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20" y="2603500"/>
            <a:ext cx="12413172" cy="61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77145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Риск-менеджмент</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dirty="0"/>
          </a:p>
        </p:txBody>
      </p:sp>
      <p:pic>
        <p:nvPicPr>
          <p:cNvPr id="3076" name="Picture 4" descr="Похожее изображение">
            <a:extLst>
              <a:ext uri="{FF2B5EF4-FFF2-40B4-BE49-F238E27FC236}">
                <a16:creationId xmlns:a16="http://schemas.microsoft.com/office/drawing/2014/main" id="{6FA5661A-295B-46F3-AC44-15F5EB1A7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150" y="3148608"/>
            <a:ext cx="8596006" cy="462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79658"/>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Риск-менеджмент</a:t>
            </a:r>
          </a:p>
        </p:txBody>
      </p:sp>
      <p:sp>
        <p:nvSpPr>
          <p:cNvPr id="154" name="Shape 154"/>
          <p:cNvSpPr>
            <a:spLocks noGrp="1"/>
          </p:cNvSpPr>
          <p:nvPr>
            <p:ph type="body" idx="1"/>
          </p:nvPr>
        </p:nvSpPr>
        <p:spPr>
          <a:xfrm>
            <a:off x="896333" y="2318065"/>
            <a:ext cx="11155967" cy="7217166"/>
          </a:xfrm>
          <a:prstGeom prst="rect">
            <a:avLst/>
          </a:prstGeom>
        </p:spPr>
        <p:txBody>
          <a:bodyPr>
            <a:normAutofit/>
          </a:bodyPr>
          <a:lstStyle/>
          <a:p>
            <a:pPr marL="0" indent="0" fontAlgn="base">
              <a:spcBef>
                <a:spcPts val="1200"/>
              </a:spcBef>
              <a:buNone/>
            </a:pPr>
            <a:endParaRPr lang="ru-RU" dirty="0">
              <a:latin typeface="Times New Roman" panose="02020603050405020304" pitchFamily="18" charset="0"/>
              <a:cs typeface="Times New Roman" panose="02020603050405020304" pitchFamily="18" charset="0"/>
            </a:endParaRP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dirty="0"/>
          </a:p>
        </p:txBody>
      </p:sp>
      <p:pic>
        <p:nvPicPr>
          <p:cNvPr id="3074" name="Picture 2" descr="Картинки по запросу риск-менеджмент таблица">
            <a:extLst>
              <a:ext uri="{FF2B5EF4-FFF2-40B4-BE49-F238E27FC236}">
                <a16:creationId xmlns:a16="http://schemas.microsoft.com/office/drawing/2014/main" id="{C765DB50-996E-4CBC-8AB7-7324321EE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421" y="2867786"/>
            <a:ext cx="10617958" cy="427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81016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525736" y="444499"/>
            <a:ext cx="4536504" cy="8226685"/>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ru-RU" sz="4800" dirty="0">
                <a:latin typeface="Times New Roman" panose="02020603050405020304" pitchFamily="18" charset="0"/>
                <a:cs typeface="Times New Roman" panose="02020603050405020304" pitchFamily="18" charset="0"/>
              </a:rPr>
              <a:t>Сущности проекта разработки программного продукта</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pic>
        <p:nvPicPr>
          <p:cNvPr id="2050" name="Picture 2" descr="https://upload.wikimedia.org/wikipedia/ru/thumb/9/9f/OMG_Essense_ALPHAs.svg/500px-OMG_Essense_ALPHA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128" y="317141"/>
            <a:ext cx="9098987" cy="898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6118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94079" y="519290"/>
            <a:ext cx="11216642" cy="1885246"/>
          </a:xfrm>
          <a:prstGeom prst="rect">
            <a:avLst/>
          </a:prstGeom>
        </p:spPr>
        <p:txBody>
          <a:bodyPr/>
          <a:lstStyle>
            <a:lvl1pPr>
              <a:defRPr>
                <a:solidFill>
                  <a:srgbClr val="A5C249"/>
                </a:solidFill>
                <a:latin typeface="Times New Roman"/>
                <a:ea typeface="Times New Roman"/>
                <a:cs typeface="Times New Roman"/>
                <a:sym typeface="Times New Roman"/>
              </a:defRPr>
            </a:lvl1pPr>
          </a:lstStyle>
          <a:p>
            <a:r>
              <a:rPr lang="en-US" sz="4800" dirty="0">
                <a:latin typeface="Times New Roman" panose="02020603050405020304" pitchFamily="18" charset="0"/>
                <a:cs typeface="Times New Roman" panose="02020603050405020304" pitchFamily="18" charset="0"/>
              </a:rPr>
              <a:t>ISO/IEC</a:t>
            </a:r>
            <a:r>
              <a:rPr lang="ru-RU" sz="48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12207:2008</a:t>
            </a:r>
            <a:r>
              <a:rPr lang="ru-RU" sz="4800" dirty="0">
                <a:latin typeface="Times New Roman" panose="02020603050405020304" pitchFamily="18" charset="0"/>
                <a:cs typeface="Times New Roman" panose="02020603050405020304" pitchFamily="18" charset="0"/>
              </a:rPr>
              <a:t> – Специальные процессы программных средств</a:t>
            </a:r>
          </a:p>
        </p:txBody>
      </p:sp>
      <p:sp>
        <p:nvSpPr>
          <p:cNvPr id="154" name="Shape 154"/>
          <p:cNvSpPr>
            <a:spLocks noGrp="1"/>
          </p:cNvSpPr>
          <p:nvPr>
            <p:ph type="body" idx="1"/>
          </p:nvPr>
        </p:nvSpPr>
        <p:spPr>
          <a:xfrm>
            <a:off x="862833" y="2642429"/>
            <a:ext cx="11112175" cy="6188571"/>
          </a:xfrm>
          <a:prstGeom prst="rect">
            <a:avLst/>
          </a:prstGeom>
        </p:spPr>
        <p:txBody>
          <a:bodyPr>
            <a:normAutofit/>
          </a:bodyPr>
          <a:lstStyle/>
          <a:p>
            <a:pPr marL="0" lvl="0" indent="0">
              <a:buNone/>
            </a:pPr>
            <a:endParaRPr lang="ru-RU" sz="3600" dirty="0">
              <a:latin typeface="Times New Roman" panose="02020603050405020304" pitchFamily="18" charset="0"/>
              <a:cs typeface="Times New Roman" panose="02020603050405020304" pitchFamily="18" charset="0"/>
            </a:endParaRPr>
          </a:p>
          <a:p>
            <a:pPr marL="0" lvl="0" indent="0">
              <a:buNone/>
            </a:pPr>
            <a:endParaRPr lang="ru-RU" sz="3600" dirty="0">
              <a:latin typeface="Times New Roman" panose="02020603050405020304" pitchFamily="18" charset="0"/>
              <a:cs typeface="Times New Roman" panose="02020603050405020304" pitchFamily="18" charset="0"/>
            </a:endParaRPr>
          </a:p>
          <a:p>
            <a:pPr marL="0" indent="0">
              <a:buSzTx/>
              <a:buFontTx/>
              <a:buNone/>
              <a:defRPr sz="3800" b="1">
                <a:latin typeface="Times New Roman"/>
                <a:ea typeface="Times New Roman"/>
                <a:cs typeface="Times New Roman"/>
                <a:sym typeface="Times New Roman"/>
              </a:defRPr>
            </a:pPr>
            <a:endParaRPr lang="ru-RU" sz="3200" b="0"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
        <p:nvSpPr>
          <p:cNvPr id="9" name="Прямоугольник: скругленные углы 8"/>
          <p:cNvSpPr/>
          <p:nvPr/>
        </p:nvSpPr>
        <p:spPr>
          <a:xfrm>
            <a:off x="656618" y="2402065"/>
            <a:ext cx="3478919" cy="15436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менеджмента документации</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1" name="Прямоугольник: скругленные углы 10"/>
          <p:cNvSpPr/>
          <p:nvPr/>
        </p:nvSpPr>
        <p:spPr>
          <a:xfrm>
            <a:off x="4844088" y="2397763"/>
            <a:ext cx="3472875" cy="15436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менеджмента конфигурации</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2" name="Прямоугольник: скругленные углы 11"/>
          <p:cNvSpPr/>
          <p:nvPr/>
        </p:nvSpPr>
        <p:spPr>
          <a:xfrm>
            <a:off x="9025513" y="2636125"/>
            <a:ext cx="3658045"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обеспечения гарантий качества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3" name="Прямоугольник: скругленные углы 12"/>
          <p:cNvSpPr/>
          <p:nvPr/>
        </p:nvSpPr>
        <p:spPr>
          <a:xfrm>
            <a:off x="9025514" y="4569503"/>
            <a:ext cx="3658044"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верификации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4" name="Прямоугольник: скругленные углы 13"/>
          <p:cNvSpPr/>
          <p:nvPr/>
        </p:nvSpPr>
        <p:spPr>
          <a:xfrm>
            <a:off x="4818698" y="6740949"/>
            <a:ext cx="3453550"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ревизии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15" name="Прямоугольник: скругленные углы 14"/>
          <p:cNvSpPr/>
          <p:nvPr/>
        </p:nvSpPr>
        <p:spPr>
          <a:xfrm>
            <a:off x="9025514" y="6502586"/>
            <a:ext cx="3658044"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валидации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1" name="Прямоугольник: скругленные углы 20"/>
          <p:cNvSpPr/>
          <p:nvPr/>
        </p:nvSpPr>
        <p:spPr>
          <a:xfrm>
            <a:off x="4220933" y="4435236"/>
            <a:ext cx="4545221" cy="1611789"/>
          </a:xfrm>
          <a:prstGeom prst="roundRect">
            <a:avLst/>
          </a:prstGeom>
          <a:ln>
            <a:no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r>
              <a:rPr lang="ru-RU" sz="4400" b="1" dirty="0">
                <a:solidFill>
                  <a:schemeClr val="accent2">
                    <a:lumMod val="75000"/>
                  </a:schemeClr>
                </a:solidFill>
                <a:latin typeface="Times New Roman" panose="02020603050405020304" pitchFamily="18" charset="0"/>
                <a:cs typeface="Times New Roman" panose="02020603050405020304" pitchFamily="18" charset="0"/>
              </a:rPr>
              <a:t>Процессы поддержки ПС</a:t>
            </a:r>
            <a:endParaRPr kumimoji="0" lang="ru-RU" sz="3200" b="1" i="0" u="none" strike="noStrike" cap="none" spc="0" normalizeH="0" baseline="0" dirty="0">
              <a:ln>
                <a:noFill/>
              </a:ln>
              <a:solidFill>
                <a:schemeClr val="accent2">
                  <a:lumMod val="75000"/>
                </a:schemeClr>
              </a:solidFill>
              <a:effectLst/>
              <a:uFillTx/>
              <a:latin typeface="Times New Roman" panose="02020603050405020304" pitchFamily="18" charset="0"/>
              <a:cs typeface="Times New Roman" panose="02020603050405020304" pitchFamily="18" charset="0"/>
              <a:sym typeface="Helvetica Light"/>
            </a:endParaRPr>
          </a:p>
        </p:txBody>
      </p:sp>
      <p:sp>
        <p:nvSpPr>
          <p:cNvPr id="22" name="Прямоугольник: скругленные углы 21"/>
          <p:cNvSpPr/>
          <p:nvPr/>
        </p:nvSpPr>
        <p:spPr>
          <a:xfrm>
            <a:off x="656618" y="6753186"/>
            <a:ext cx="3466234" cy="59023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аудита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
        <p:nvSpPr>
          <p:cNvPr id="23" name="Прямоугольник: скругленные углы 22"/>
          <p:cNvSpPr/>
          <p:nvPr/>
        </p:nvSpPr>
        <p:spPr>
          <a:xfrm>
            <a:off x="656618" y="4782577"/>
            <a:ext cx="3480121" cy="106695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ru-RU" sz="2800" dirty="0">
                <a:latin typeface="Times New Roman" panose="02020603050405020304" pitchFamily="18" charset="0"/>
                <a:cs typeface="Times New Roman" panose="02020603050405020304" pitchFamily="18" charset="0"/>
              </a:rPr>
              <a:t>Процесс решения проблем в ПС</a:t>
            </a:r>
            <a:endParaRPr kumimoji="0" lang="ru-RU" sz="1800" b="0" i="0" u="none" strike="noStrike" cap="none" spc="0" normalizeH="0" baseline="0" dirty="0">
              <a:ln>
                <a:noFill/>
              </a:ln>
              <a:solidFill>
                <a:srgbClr val="FFFFFF"/>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426257961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ISO/IEC</a:t>
            </a:r>
            <a:r>
              <a:rPr lang="ru-RU" sz="48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12207:2008</a:t>
            </a:r>
            <a:r>
              <a:rPr lang="ru-RU" sz="4800" dirty="0">
                <a:latin typeface="Times New Roman" panose="02020603050405020304" pitchFamily="18" charset="0"/>
                <a:cs typeface="Times New Roman" panose="02020603050405020304" pitchFamily="18" charset="0"/>
              </a:rPr>
              <a:t> – Специальные процессы программных средств</a:t>
            </a:r>
          </a:p>
        </p:txBody>
      </p:sp>
      <p:sp>
        <p:nvSpPr>
          <p:cNvPr id="154" name="Shape 154"/>
          <p:cNvSpPr>
            <a:spLocks noGrp="1"/>
          </p:cNvSpPr>
          <p:nvPr>
            <p:ph type="body" idx="1"/>
          </p:nvPr>
        </p:nvSpPr>
        <p:spPr>
          <a:xfrm>
            <a:off x="952500" y="2603499"/>
            <a:ext cx="11814596" cy="6682155"/>
          </a:xfrm>
          <a:prstGeom prst="rect">
            <a:avLst/>
          </a:prstGeom>
        </p:spPr>
        <p:txBody>
          <a:bodyPr>
            <a:normAutofit fontScale="92500" lnSpcReduction="10000"/>
          </a:bodyPr>
          <a:lstStyle/>
          <a:p>
            <a:pPr fontAlgn="base">
              <a:spcBef>
                <a:spcPts val="1200"/>
              </a:spcBef>
            </a:pPr>
            <a:r>
              <a:rPr lang="ru-RU" b="1" dirty="0"/>
              <a:t>Валидация</a:t>
            </a:r>
            <a:r>
              <a:rPr lang="ru-RU" dirty="0"/>
              <a:t> (</a:t>
            </a:r>
            <a:r>
              <a:rPr lang="ru-RU" dirty="0" err="1"/>
              <a:t>validation</a:t>
            </a:r>
            <a:r>
              <a:rPr lang="ru-RU" dirty="0"/>
              <a:t>) – подтверждение того, что требования, предназначенные для конкретного использования или применения, выполнены.</a:t>
            </a:r>
          </a:p>
          <a:p>
            <a:pPr marL="0" indent="0" fontAlgn="base">
              <a:spcBef>
                <a:spcPts val="1200"/>
              </a:spcBef>
              <a:buNone/>
            </a:pPr>
            <a:r>
              <a:rPr lang="ru-RU" dirty="0"/>
              <a:t>Валидация в контексте жизненного цикла представляет собой совокупность действий, гарантирующих и обеспечивающих уверенность в том, что система способна реализовать свое предназначение, текущие и перспективные цели.</a:t>
            </a:r>
          </a:p>
          <a:p>
            <a:pPr fontAlgn="base">
              <a:spcBef>
                <a:spcPts val="1200"/>
              </a:spcBef>
            </a:pPr>
            <a:r>
              <a:rPr lang="ru-RU" b="1" dirty="0"/>
              <a:t>Верификация</a:t>
            </a:r>
            <a:r>
              <a:rPr lang="ru-RU" dirty="0"/>
              <a:t> (</a:t>
            </a:r>
            <a:r>
              <a:rPr lang="ru-RU" dirty="0" err="1"/>
              <a:t>verification</a:t>
            </a:r>
            <a:r>
              <a:rPr lang="ru-RU" dirty="0"/>
              <a:t>) – подтверждение того, что заданные требования </a:t>
            </a:r>
            <a:r>
              <a:rPr lang="ru-RU" b="1" dirty="0"/>
              <a:t>полностью</a:t>
            </a:r>
            <a:r>
              <a:rPr lang="ru-RU" dirty="0"/>
              <a:t> выполнены.</a:t>
            </a:r>
          </a:p>
          <a:p>
            <a:pPr marL="0" indent="0" fontAlgn="base">
              <a:spcBef>
                <a:spcPts val="1200"/>
              </a:spcBef>
              <a:buNone/>
            </a:pPr>
            <a:r>
              <a:rPr lang="ru-RU" dirty="0"/>
              <a:t>Верификация в контексте жизненного цикла представляет собой совокупность действий по сравнению полученного результата жизненного цикла с требуемыми характеристиками для этого результата. </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427510132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ISO/IEC</a:t>
            </a:r>
            <a:r>
              <a:rPr lang="ru-RU" sz="48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12207:2008</a:t>
            </a:r>
            <a:r>
              <a:rPr lang="ru-RU" sz="4800" dirty="0">
                <a:latin typeface="Times New Roman" panose="02020603050405020304" pitchFamily="18" charset="0"/>
                <a:cs typeface="Times New Roman" panose="02020603050405020304" pitchFamily="18" charset="0"/>
              </a:rPr>
              <a:t> – Специальные процессы программных средств</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fontAlgn="base">
              <a:spcBef>
                <a:spcPts val="1200"/>
              </a:spcBef>
            </a:pPr>
            <a:r>
              <a:rPr lang="ru-RU" b="1" dirty="0"/>
              <a:t>Аудит</a:t>
            </a:r>
            <a:r>
              <a:rPr lang="ru-RU" dirty="0"/>
              <a:t> (</a:t>
            </a:r>
            <a:r>
              <a:rPr lang="ru-RU" dirty="0" err="1"/>
              <a:t>audit</a:t>
            </a:r>
            <a:r>
              <a:rPr lang="ru-RU" dirty="0"/>
              <a:t>) – независимая оценка программных продуктов и процессов, проводимая уполномоченным лицом с целью оценить их соответствие требованиям.</a:t>
            </a:r>
          </a:p>
          <a:p>
            <a:pPr fontAlgn="base">
              <a:spcBef>
                <a:spcPts val="1200"/>
              </a:spcBef>
            </a:pPr>
            <a:r>
              <a:rPr lang="ru-RU" b="1" dirty="0"/>
              <a:t>Ревизия</a:t>
            </a:r>
            <a:r>
              <a:rPr lang="ru-RU" dirty="0"/>
              <a:t> – процесс, проводимый с целью составления и поддержки общего с правообладателями понимания относительно целей соглашения и того, что именно необходимо сделать для помощи в обеспечении разработки продукта, удовлетворяющего правообладателей.</a:t>
            </a:r>
          </a:p>
          <a:p>
            <a:pPr fontAlgn="base">
              <a:spcBef>
                <a:spcPts val="1200"/>
              </a:spcBef>
            </a:pPr>
            <a:r>
              <a:rPr lang="ru-RU" dirty="0"/>
              <a:t>Правообладатель – </a:t>
            </a:r>
            <a:r>
              <a:rPr lang="en-US" dirty="0"/>
              <a:t>stakeholder.</a:t>
            </a:r>
            <a:endParaRPr lang="ru-RU" dirty="0"/>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68988118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A5C249"/>
                </a:solidFill>
                <a:latin typeface="Times New Roman"/>
                <a:ea typeface="Times New Roman"/>
                <a:cs typeface="Times New Roman"/>
                <a:sym typeface="Times New Roman"/>
              </a:defRPr>
            </a:lvl1pPr>
          </a:lstStyle>
          <a:p>
            <a:pPr algn="l"/>
            <a:r>
              <a:rPr lang="en-US" sz="4800" dirty="0">
                <a:latin typeface="Times New Roman" panose="02020603050405020304" pitchFamily="18" charset="0"/>
                <a:cs typeface="Times New Roman" panose="02020603050405020304" pitchFamily="18" charset="0"/>
              </a:rPr>
              <a:t>ISO/IEC</a:t>
            </a:r>
            <a:r>
              <a:rPr lang="ru-RU" sz="48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12207:2008</a:t>
            </a:r>
            <a:r>
              <a:rPr lang="ru-RU" sz="4800" dirty="0">
                <a:latin typeface="Times New Roman" panose="02020603050405020304" pitchFamily="18" charset="0"/>
                <a:cs typeface="Times New Roman" panose="02020603050405020304" pitchFamily="18" charset="0"/>
              </a:rPr>
              <a:t> – Специальные процессы программных средств</a:t>
            </a:r>
          </a:p>
        </p:txBody>
      </p:sp>
      <p:sp>
        <p:nvSpPr>
          <p:cNvPr id="154" name="Shape 154"/>
          <p:cNvSpPr>
            <a:spLocks noGrp="1"/>
          </p:cNvSpPr>
          <p:nvPr>
            <p:ph type="body" idx="1"/>
          </p:nvPr>
        </p:nvSpPr>
        <p:spPr>
          <a:xfrm>
            <a:off x="952500" y="2603499"/>
            <a:ext cx="11814596" cy="6682155"/>
          </a:xfrm>
          <a:prstGeom prst="rect">
            <a:avLst/>
          </a:prstGeom>
        </p:spPr>
        <p:txBody>
          <a:bodyPr>
            <a:normAutofit/>
          </a:bodyPr>
          <a:lstStyle/>
          <a:p>
            <a:pPr marL="0" indent="0" fontAlgn="base">
              <a:spcBef>
                <a:spcPts val="1200"/>
              </a:spcBef>
              <a:buNone/>
            </a:pPr>
            <a:r>
              <a:rPr lang="ru-RU" dirty="0"/>
              <a:t>Правообладатель</a:t>
            </a:r>
            <a:r>
              <a:rPr lang="en-US" dirty="0"/>
              <a:t>, </a:t>
            </a:r>
            <a:r>
              <a:rPr lang="ru-RU" dirty="0"/>
              <a:t>стейкхолдер, </a:t>
            </a:r>
            <a:r>
              <a:rPr lang="en-US" dirty="0"/>
              <a:t>stakeholder</a:t>
            </a:r>
            <a:r>
              <a:rPr lang="ru-RU" dirty="0"/>
              <a:t> – сторона, причастная к программному продукту или заинтересованная в нем, имеющая права, долю, требования или интересы относительно продукта или его свойств.</a:t>
            </a:r>
          </a:p>
          <a:p>
            <a:pPr fontAlgn="base">
              <a:spcBef>
                <a:spcPts val="1200"/>
              </a:spcBef>
            </a:pPr>
            <a:r>
              <a:rPr lang="ru-RU" dirty="0"/>
              <a:t>Бенефициар компании-разработчика.</a:t>
            </a:r>
          </a:p>
          <a:p>
            <a:pPr fontAlgn="base">
              <a:spcBef>
                <a:spcPts val="1200"/>
              </a:spcBef>
            </a:pPr>
            <a:r>
              <a:rPr lang="ru-RU" dirty="0"/>
              <a:t>Менеджмент компании-разработчика.</a:t>
            </a:r>
          </a:p>
          <a:p>
            <a:pPr fontAlgn="base">
              <a:spcBef>
                <a:spcPts val="1200"/>
              </a:spcBef>
            </a:pPr>
            <a:r>
              <a:rPr lang="ru-RU" dirty="0"/>
              <a:t>Клиенты – пользователи программного продукта.</a:t>
            </a:r>
          </a:p>
          <a:p>
            <a:pPr fontAlgn="base">
              <a:spcBef>
                <a:spcPts val="1200"/>
              </a:spcBef>
            </a:pPr>
            <a:r>
              <a:rPr lang="ru-RU" dirty="0"/>
              <a:t>И др.</a:t>
            </a:r>
          </a:p>
        </p:txBody>
      </p:sp>
      <p:pic>
        <p:nvPicPr>
          <p:cNvPr id="155" name="image2.png" descr="http://www.sut.ru/images/struct/umir/logo_word.png"/>
          <p:cNvPicPr>
            <a:picLocks noChangeAspect="1"/>
          </p:cNvPicPr>
          <p:nvPr/>
        </p:nvPicPr>
        <p:blipFill>
          <a:blip r:embed="rId2">
            <a:extLst/>
          </a:blip>
          <a:stretch>
            <a:fillRect/>
          </a:stretch>
        </p:blipFill>
        <p:spPr>
          <a:xfrm>
            <a:off x="10565" y="9285655"/>
            <a:ext cx="1780912" cy="404480"/>
          </a:xfrm>
          <a:prstGeom prst="rect">
            <a:avLst/>
          </a:prstGeom>
          <a:ln w="12700">
            <a:miter lim="400000"/>
          </a:ln>
        </p:spPr>
      </p:pic>
      <p:sp>
        <p:nvSpPr>
          <p:cNvPr id="156" name="Shape 156"/>
          <p:cNvSpPr/>
          <p:nvPr/>
        </p:nvSpPr>
        <p:spPr>
          <a:xfrm>
            <a:off x="50483" y="9075666"/>
            <a:ext cx="12841340" cy="1"/>
          </a:xfrm>
          <a:prstGeom prst="line">
            <a:avLst/>
          </a:prstGeom>
          <a:ln w="12700">
            <a:solidFill>
              <a:srgbClr val="A3C044"/>
            </a:solidFill>
            <a:bevel/>
          </a:ln>
        </p:spPr>
        <p:txBody>
          <a:bodyPr lIns="65023" tIns="65023" rIns="65023" bIns="65023"/>
          <a:lstStyle/>
          <a:p>
            <a:pPr algn="l" defTabSz="650240">
              <a:defRPr sz="1600">
                <a:latin typeface="Helvetica"/>
                <a:ea typeface="Helvetica"/>
                <a:cs typeface="Helvetica"/>
                <a:sym typeface="Helvetica"/>
              </a:defRPr>
            </a:pPr>
            <a:endParaRPr/>
          </a:p>
        </p:txBody>
      </p:sp>
    </p:spTree>
    <p:extLst>
      <p:ext uri="{BB962C8B-B14F-4D97-AF65-F5344CB8AC3E}">
        <p14:creationId xmlns:p14="http://schemas.microsoft.com/office/powerpoint/2010/main" val="383620473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1738</TotalTime>
  <Words>1500</Words>
  <Application>Microsoft Office PowerPoint</Application>
  <PresentationFormat>Произвольный</PresentationFormat>
  <Paragraphs>262</Paragraphs>
  <Slides>54</Slides>
  <Notes>0</Notes>
  <HiddenSlides>1</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54</vt:i4>
      </vt:variant>
    </vt:vector>
  </HeadingPairs>
  <TitlesOfParts>
    <vt:vector size="62" baseType="lpstr">
      <vt:lpstr>Arial</vt:lpstr>
      <vt:lpstr>Calibri</vt:lpstr>
      <vt:lpstr>Calibri Light</vt:lpstr>
      <vt:lpstr>Helvetica</vt:lpstr>
      <vt:lpstr>Helvetica Light</vt:lpstr>
      <vt:lpstr>Helvetica Neue</vt:lpstr>
      <vt:lpstr>Times New Roman</vt:lpstr>
      <vt:lpstr>White</vt:lpstr>
      <vt:lpstr>Презентация PowerPoint</vt:lpstr>
      <vt:lpstr>Жизненный цикл ПО</vt:lpstr>
      <vt:lpstr>ГОСТ 34.601-90</vt:lpstr>
      <vt:lpstr>ISO/IEC 12207:2008  </vt:lpstr>
      <vt:lpstr>ISO/IEC 12207:2008 – Специальные процессы программных средств</vt:lpstr>
      <vt:lpstr>ISO/IEC 12207:2008 – Специальные процессы программных средств</vt:lpstr>
      <vt:lpstr>ISO/IEC 12207:2008 – Специальные процессы программных средств</vt:lpstr>
      <vt:lpstr>ISO/IEC 12207:2008 – Специальные процессы программных средств</vt:lpstr>
      <vt:lpstr>ISO/IEC 12207:2008 – Специальные процессы программных средств</vt:lpstr>
      <vt:lpstr>Пример жизненного цикла программного продукта</vt:lpstr>
      <vt:lpstr>Методологии разработки ПО</vt:lpstr>
      <vt:lpstr>Методологии разработки ПО</vt:lpstr>
      <vt:lpstr>Каскадная модель</vt:lpstr>
      <vt:lpstr>Каскадная модель</vt:lpstr>
      <vt:lpstr>Каскадная модель</vt:lpstr>
      <vt:lpstr>Каскадная модель</vt:lpstr>
      <vt:lpstr>Итеративная модель</vt:lpstr>
      <vt:lpstr>Итеративная модель</vt:lpstr>
      <vt:lpstr>Итеративная модель</vt:lpstr>
      <vt:lpstr>Итеративная модель</vt:lpstr>
      <vt:lpstr>Итеративная и инкрементная модели</vt:lpstr>
      <vt:lpstr>Итеративная и инкрементная модели</vt:lpstr>
      <vt:lpstr>Итеративная модель</vt:lpstr>
      <vt:lpstr>Rational Unified Process</vt:lpstr>
      <vt:lpstr>Rational Unified Process</vt:lpstr>
      <vt:lpstr>Rational Unified Process</vt:lpstr>
      <vt:lpstr>Спиральная модель</vt:lpstr>
      <vt:lpstr>Спиральная модель</vt:lpstr>
      <vt:lpstr>Спиральная модель</vt:lpstr>
      <vt:lpstr>Спиральная модель</vt:lpstr>
      <vt:lpstr>Модели и размер команд/компаний</vt:lpstr>
      <vt:lpstr>Гибкие методологии разработки</vt:lpstr>
      <vt:lpstr>Гибкие методологии разработки</vt:lpstr>
      <vt:lpstr>Scrum</vt:lpstr>
      <vt:lpstr>Scrum</vt:lpstr>
      <vt:lpstr>Спринты</vt:lpstr>
      <vt:lpstr>Scrum</vt:lpstr>
      <vt:lpstr>Scrum</vt:lpstr>
      <vt:lpstr>Scrum</vt:lpstr>
      <vt:lpstr>Scrum</vt:lpstr>
      <vt:lpstr>Scrum</vt:lpstr>
      <vt:lpstr>XP – экстремальное программирование</vt:lpstr>
      <vt:lpstr>XP – экстремальное программирование</vt:lpstr>
      <vt:lpstr>Менеджмент проекта</vt:lpstr>
      <vt:lpstr>Project management triangle</vt:lpstr>
      <vt:lpstr>Инструменты менеджмента проектов</vt:lpstr>
      <vt:lpstr>Диаграмма Ганта</vt:lpstr>
      <vt:lpstr>Kanban</vt:lpstr>
      <vt:lpstr>Kanban</vt:lpstr>
      <vt:lpstr>Kanban</vt:lpstr>
      <vt:lpstr>Kanban</vt:lpstr>
      <vt:lpstr>Риск-менеджмент</vt:lpstr>
      <vt:lpstr>Риск-менеджмент</vt:lpstr>
      <vt:lpstr>Сущности проекта разработки программного продукта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Anastasia Vybornova</cp:lastModifiedBy>
  <cp:revision>73</cp:revision>
  <dcterms:modified xsi:type="dcterms:W3CDTF">2018-02-13T06:21:36Z</dcterms:modified>
</cp:coreProperties>
</file>