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2"/>
    <p:sldId id="260" r:id="rId3"/>
    <p:sldId id="290" r:id="rId4"/>
    <p:sldId id="291" r:id="rId5"/>
    <p:sldId id="292" r:id="rId6"/>
    <p:sldId id="271" r:id="rId7"/>
    <p:sldId id="293" r:id="rId8"/>
    <p:sldId id="272" r:id="rId9"/>
    <p:sldId id="266" r:id="rId10"/>
    <p:sldId id="284" r:id="rId11"/>
    <p:sldId id="285" r:id="rId12"/>
    <p:sldId id="283" r:id="rId13"/>
    <p:sldId id="273" r:id="rId14"/>
    <p:sldId id="277" r:id="rId15"/>
    <p:sldId id="281" r:id="rId16"/>
    <p:sldId id="282" r:id="rId17"/>
    <p:sldId id="294" r:id="rId18"/>
    <p:sldId id="267" r:id="rId19"/>
    <p:sldId id="274" r:id="rId20"/>
    <p:sldId id="279" r:id="rId21"/>
    <p:sldId id="276" r:id="rId22"/>
    <p:sldId id="278" r:id="rId23"/>
    <p:sldId id="265" r:id="rId24"/>
    <p:sldId id="262" r:id="rId25"/>
    <p:sldId id="264" r:id="rId26"/>
    <p:sldId id="261" r:id="rId27"/>
    <p:sldId id="263" r:id="rId28"/>
    <p:sldId id="270" r:id="rId29"/>
    <p:sldId id="268" r:id="rId30"/>
    <p:sldId id="286" r:id="rId31"/>
    <p:sldId id="287" r:id="rId32"/>
    <p:sldId id="288" r:id="rId33"/>
    <p:sldId id="269" r:id="rId34"/>
    <p:sldId id="289" r:id="rId3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1434" y="48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946992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894079" y="327381"/>
            <a:ext cx="11216642" cy="2269064"/>
          </a:xfrm>
          <a:prstGeom prst="rect">
            <a:avLst/>
          </a:prstGeom>
        </p:spPr>
        <p:txBody>
          <a:bodyPr lIns="65023" tIns="65023" rIns="65023" bIns="65023"/>
          <a:lstStyle>
            <a:lvl1pPr algn="l" defTabSz="975360">
              <a:lnSpc>
                <a:spcPct val="90000"/>
              </a:lnSpc>
              <a:defRPr sz="46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idx="1"/>
          </p:nvPr>
        </p:nvSpPr>
        <p:spPr>
          <a:xfrm>
            <a:off x="894079" y="2596444"/>
            <a:ext cx="11216642" cy="7157157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228600" indent="-228600" defTabSz="975360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609600" indent="-266700" defTabSz="975360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marL="1005839" indent="-320039" defTabSz="975360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 marL="1397976" indent="-369276" defTabSz="975360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defRPr sz="2800">
                <a:latin typeface="Calibri"/>
                <a:ea typeface="Calibri"/>
                <a:cs typeface="Calibri"/>
                <a:sym typeface="Calibri"/>
              </a:defRPr>
            </a:lvl4pPr>
            <a:lvl5pPr marL="1740876" indent="-369276" defTabSz="975360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defRPr sz="2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xfrm>
            <a:off x="9184640" y="9145864"/>
            <a:ext cx="2926081" cy="307849"/>
          </a:xfrm>
          <a:prstGeom prst="rect">
            <a:avLst/>
          </a:prstGeom>
        </p:spPr>
        <p:txBody>
          <a:bodyPr wrap="square" lIns="65023" tIns="65023" rIns="65023" bIns="65023" anchor="ctr"/>
          <a:lstStyle>
            <a:lvl1pPr algn="r" defTabSz="130048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xfrm>
            <a:off x="1625599" y="-1"/>
            <a:ext cx="9753602" cy="4991949"/>
          </a:xfrm>
          <a:prstGeom prst="rect">
            <a:avLst/>
          </a:prstGeom>
        </p:spPr>
        <p:txBody>
          <a:bodyPr lIns="65023" tIns="65023" rIns="65023" bIns="65023" anchor="b"/>
          <a:lstStyle>
            <a:lvl1pPr defTabSz="975360">
              <a:lnSpc>
                <a:spcPct val="90000"/>
              </a:lnSpc>
              <a:defRPr sz="6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27" name="Shape 127"/>
          <p:cNvSpPr>
            <a:spLocks noGrp="1"/>
          </p:cNvSpPr>
          <p:nvPr>
            <p:ph type="body" sz="half" idx="1"/>
          </p:nvPr>
        </p:nvSpPr>
        <p:spPr>
          <a:xfrm>
            <a:off x="1625599" y="5122898"/>
            <a:ext cx="9753602" cy="4630702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0" indent="0" algn="ctr" defTabSz="975360">
              <a:lnSpc>
                <a:spcPct val="90000"/>
              </a:lnSpc>
              <a:spcBef>
                <a:spcPts val="900"/>
              </a:spcBef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0" indent="342900" algn="ctr" defTabSz="975360">
              <a:lnSpc>
                <a:spcPct val="90000"/>
              </a:lnSpc>
              <a:spcBef>
                <a:spcPts val="900"/>
              </a:spcBef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0" indent="685800" algn="ctr" defTabSz="975360">
              <a:lnSpc>
                <a:spcPct val="90000"/>
              </a:lnSpc>
              <a:spcBef>
                <a:spcPts val="900"/>
              </a:spcBef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marL="0" indent="1028700" algn="ctr" defTabSz="975360">
              <a:lnSpc>
                <a:spcPct val="90000"/>
              </a:lnSpc>
              <a:spcBef>
                <a:spcPts val="900"/>
              </a:spcBef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marL="0" indent="1371600" algn="ctr" defTabSz="975360">
              <a:lnSpc>
                <a:spcPct val="90000"/>
              </a:lnSpc>
              <a:spcBef>
                <a:spcPts val="900"/>
              </a:spcBef>
              <a:buSzTx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28" name="Shape 128"/>
          <p:cNvSpPr>
            <a:spLocks noGrp="1"/>
          </p:cNvSpPr>
          <p:nvPr>
            <p:ph type="sldNum" sz="quarter" idx="2"/>
          </p:nvPr>
        </p:nvSpPr>
        <p:spPr>
          <a:xfrm>
            <a:off x="9184640" y="9145864"/>
            <a:ext cx="2926081" cy="307849"/>
          </a:xfrm>
          <a:prstGeom prst="rect">
            <a:avLst/>
          </a:prstGeom>
        </p:spPr>
        <p:txBody>
          <a:bodyPr wrap="square" lIns="65023" tIns="65023" rIns="65023" bIns="65023" anchor="ctr"/>
          <a:lstStyle>
            <a:lvl1pPr algn="r" defTabSz="130048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в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3 ш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–Иван Арсентьев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«Место ввода цитаты».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924154" y="3641339"/>
            <a:ext cx="11054081" cy="1073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3" tIns="65023" rIns="65023" bIns="65023" anchor="b">
            <a:spAutoFit/>
          </a:bodyPr>
          <a:lstStyle/>
          <a:p>
            <a:pPr defTabSz="975360">
              <a:lnSpc>
                <a:spcPct val="90000"/>
              </a:lnSpc>
              <a:defRPr sz="6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sz="3400" cap="all" dirty="0">
                <a:latin typeface="Times New Roman"/>
                <a:ea typeface="Times New Roman"/>
                <a:cs typeface="Times New Roman"/>
                <a:sym typeface="Times New Roman"/>
              </a:rPr>
              <a:t>Программное обеспечение центров обработки данных</a:t>
            </a:r>
            <a:endParaRPr sz="3400" cap="all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664951" y="165876"/>
            <a:ext cx="11572487" cy="944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defTabSz="1300480">
              <a:spcBef>
                <a:spcPts val="600"/>
              </a:spcBef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Санкт-Петербургский государственный университет телекоммуникаций </a:t>
            </a:r>
          </a:p>
          <a:p>
            <a:pPr defTabSz="1300480">
              <a:spcBef>
                <a:spcPts val="600"/>
              </a:spcBef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им. проф. М.А. Бонч-Бруевича</a:t>
            </a:r>
          </a:p>
        </p:txBody>
      </p:sp>
      <p:pic>
        <p:nvPicPr>
          <p:cNvPr id="139" name="image1.png" descr="http://www.sut.ru/images/struct/umir/logo_wor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73463" y="1101139"/>
            <a:ext cx="2194870" cy="498497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hape 140"/>
          <p:cNvSpPr/>
          <p:nvPr/>
        </p:nvSpPr>
        <p:spPr>
          <a:xfrm>
            <a:off x="1494097" y="8666020"/>
            <a:ext cx="9753601" cy="819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3" tIns="65023" rIns="65023" bIns="65023">
            <a:normAutofit/>
          </a:bodyPr>
          <a:lstStyle>
            <a:lvl1pPr defTabSz="829056">
              <a:lnSpc>
                <a:spcPct val="90000"/>
              </a:lnSpc>
              <a:spcBef>
                <a:spcPts val="800"/>
              </a:spcBef>
              <a:defRPr sz="204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dirty="0"/>
              <a:t>Выборнова Анастасия Игоревна</a:t>
            </a:r>
            <a:r>
              <a:rPr lang="ru-RU" dirty="0"/>
              <a:t>, к.т.н., доцент кафедры </a:t>
            </a:r>
            <a:r>
              <a:rPr lang="ru-RU" dirty="0" err="1"/>
              <a:t>ССиПД</a:t>
            </a:r>
            <a:endParaRPr dirty="0"/>
          </a:p>
        </p:txBody>
      </p:sp>
      <p:sp>
        <p:nvSpPr>
          <p:cNvPr id="141" name="Shape 141"/>
          <p:cNvSpPr/>
          <p:nvPr/>
        </p:nvSpPr>
        <p:spPr>
          <a:xfrm>
            <a:off x="1926744" y="5271758"/>
            <a:ext cx="9151414" cy="500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defTabSz="1300480"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rPr lang="ru-RU" dirty="0"/>
              <a:t>Лекция </a:t>
            </a:r>
            <a:r>
              <a:rPr lang="en-US" dirty="0"/>
              <a:t>3. </a:t>
            </a:r>
            <a:r>
              <a:rPr lang="ru-RU" dirty="0"/>
              <a:t>Анализ требований к ПО. Проектирование, </a:t>
            </a:r>
            <a:r>
              <a:rPr lang="en-US" dirty="0"/>
              <a:t>UI </a:t>
            </a:r>
            <a:r>
              <a:rPr lang="ru-RU" dirty="0"/>
              <a:t>и </a:t>
            </a:r>
            <a:r>
              <a:rPr lang="en-US" dirty="0"/>
              <a:t>UX </a:t>
            </a:r>
            <a:r>
              <a:rPr lang="ru-RU" dirty="0"/>
              <a:t>дизайн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en-US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Stories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xfrm>
            <a:off x="862833" y="2642429"/>
            <a:ext cx="11112175" cy="664322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Stories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часто используются как единственный способ описания требований в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agile-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методологиях.</a:t>
            </a:r>
          </a:p>
          <a:p>
            <a:pPr marL="0" lv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более традиционных методологиях могут использоваться как первый этап описания требований.</a:t>
            </a:r>
          </a:p>
          <a:p>
            <a:pPr marL="0" indent="0">
              <a:buSzTx/>
              <a:buFontTx/>
              <a:buNone/>
              <a:defRPr sz="38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ru-RU" sz="3200" b="0" dirty="0"/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4568847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en-US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Stories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xfrm>
            <a:off x="862833" y="2642429"/>
            <a:ext cx="11112175" cy="6643226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владелец малого бизнеса я хотел бы, чтобы звонки, приходящие на номер моей компании попадали бы в очередь при занятости всех сотрудников, чтобы ни один звонок не был пропущен, даже в часы максимальной активности клиентов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владелец малого бизнеса я хотел бы, чтобы звонки, приходящие на номер моей компании равномерно распределялись между сотрудниками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владелец малого бизнеса я хотел бы, чтобы клиент мог бы указать, в какой именно отдел компании он хочет дозвониться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владелец малого бизнеса я хотел бы, чтобы клиент мог послушать музыку или важную информацию, пока он ждет ответа сотрудника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владелец малого бизнеса я хотел бы, чтобы звонок от клиента был бы переадресован на мой личный номер, если никто из сотрудников не ответил клиенту за две минуты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SzTx/>
              <a:buFontTx/>
              <a:buNone/>
              <a:defRPr sz="38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ru-RU" sz="3200" b="0" dirty="0"/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2985121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en-US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Stories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xfrm>
            <a:off x="862833" y="2642429"/>
            <a:ext cx="11112175" cy="618857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клиент компании я бы хотел, чтобы у меня была возможность оставить голосовое сообщение и прекратить ждать ответа сотрудника, если я жду больше минуты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сотрудник компании я бы хотел, чтобы у меня была возможность самостоятельно настраивать, куда и в какие часы мне будут переадресовываться звонки от клиентов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сотрудник компании я бы хотел иметь возможность отклонять любой звонок или переадресовывать его на другой номер, так чтобы звонок не был потерян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SzTx/>
              <a:buFontTx/>
              <a:buNone/>
              <a:defRPr sz="38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ru-RU" sz="3200" b="0" dirty="0"/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7777663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en-US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Cases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xfrm>
            <a:off x="862833" y="2642429"/>
            <a:ext cx="11247888" cy="618857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(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прецедент, сценарий использования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описание (графическое или письменное) последовательности, в том числе разветвленной,  действий которые совершает система при взаимодействии со внешними участниками.</a:t>
            </a:r>
          </a:p>
          <a:p>
            <a:pPr marL="0" lv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Предназначены для документирования функциональных требований системы. </a:t>
            </a:r>
          </a:p>
          <a:p>
            <a:pPr marL="0" lv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SzTx/>
              <a:buFontTx/>
              <a:buNone/>
              <a:defRPr sz="38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ru-RU" sz="3200" b="0" dirty="0"/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31824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en-US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UML</a:t>
            </a: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Диаграммы вариантов использования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B1DFD7-D1A9-4B4B-A0B4-79FEB2E020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 descr="https://upload.wikimedia.org/wikipedia/commons/thumb/1/1d/Use_case_restaurant_model.svg/320px-Use_case_restaurant_model.svg.png">
            <a:extLst>
              <a:ext uri="{FF2B5EF4-FFF2-40B4-BE49-F238E27FC236}">
                <a16:creationId xmlns:a16="http://schemas.microsoft.com/office/drawing/2014/main" id="{504F0651-6FD9-4FA2-90D7-753BBC194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723" y="1769255"/>
            <a:ext cx="7920880" cy="7920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575933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en-US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Cases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xfrm>
            <a:off x="862833" y="2642429"/>
            <a:ext cx="11247888" cy="618857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обработки звонка, поступившего на номер компании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Участники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(C)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Звонящий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(A)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Сотрудник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(S)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Сценарий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Брошенный вызов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Активность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Звонит по телефону компании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Отвечает на звонок, проигрывает приветствие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Завершает звонок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Помечает звонок как брошенный</a:t>
            </a:r>
          </a:p>
          <a:p>
            <a:pPr marL="0" indent="0">
              <a:buSzTx/>
              <a:buFontTx/>
              <a:buNone/>
              <a:defRPr sz="38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ru-RU" sz="3200" b="0" dirty="0"/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2060606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en-US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Cases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xfrm>
            <a:off x="862833" y="2212504"/>
            <a:ext cx="11247888" cy="727280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Сценарий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Звонок при наличии свободных сотрудников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Условия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минимум один сотрудник свободен и готов принять вызов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Активность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Звонит по телефону компании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Отвечает на звонок, проигрывает приветствие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Выбирает сотрудника, которому будет распределен вызов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6857695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en-US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Cases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xfrm>
            <a:off x="862833" y="2212504"/>
            <a:ext cx="11247888" cy="727280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Отвечает на звонок, проигрывает приветствие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Выбирает сотрудника, которому будет распределен вызов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Проигрывает КПВ клиенту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(C), (S)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устанавливает соединение с выбранным сотрудником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Следующие сценарии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Сценарий 5: Соединение с сотрудником.</a:t>
            </a:r>
          </a:p>
          <a:p>
            <a:pPr marL="0" lvl="0" indent="0">
              <a:buNone/>
            </a:pPr>
            <a:r>
              <a:rPr lang="ru-RU"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Сценарий 7: Сотрудник отклонил вызов.</a:t>
            </a:r>
            <a:endParaRPr lang="ru-RU" sz="3200" b="0" dirty="0"/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3651231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en-US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Unified Modelling Language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xfrm>
            <a:off x="862833" y="2642429"/>
            <a:ext cx="11112175" cy="618857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(Unified Modelling Language,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унифицированный язык моделирования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для визуального представления различных типов объектов и взаимосвязей в области разработки программного обеспечения и других областях.</a:t>
            </a:r>
          </a:p>
          <a:p>
            <a:pPr marL="0" lv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объектно-ориентирован, поэтому хорошо подходит для проектирования систем, которые будут реализовываться на объектно-ориентированных языках программирования.</a:t>
            </a:r>
          </a:p>
          <a:p>
            <a:pPr marL="0" lv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SzTx/>
              <a:buFontTx/>
              <a:buNone/>
              <a:defRPr sz="38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ru-RU" sz="3200" b="0" dirty="0"/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5526237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en-US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UML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xfrm>
            <a:off x="862833" y="2642429"/>
            <a:ext cx="11112175" cy="6643226"/>
          </a:xfrm>
          <a:prstGeom prst="rect">
            <a:avLst/>
          </a:prstGeom>
        </p:spPr>
        <p:txBody>
          <a:bodyPr numCol="2">
            <a:normAutofit fontScale="85000" lnSpcReduction="20000"/>
          </a:bodyPr>
          <a:lstStyle/>
          <a:p>
            <a:pPr marL="0" lv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Структурные диаграммы:</a:t>
            </a:r>
          </a:p>
          <a:p>
            <a:pPr marL="0" lv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классов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компонентов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составной структуры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кооперации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развёртывания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объектов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пакетов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профилей </a:t>
            </a:r>
          </a:p>
          <a:p>
            <a:pPr marL="0" lv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Диаграммы поведения:</a:t>
            </a:r>
          </a:p>
          <a:p>
            <a:pPr marL="0" lv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деятельности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состояний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Диаграммы взаимодействия:</a:t>
            </a:r>
          </a:p>
          <a:p>
            <a:pPr lvl="1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коммуникации </a:t>
            </a:r>
          </a:p>
          <a:p>
            <a:pPr lvl="1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обзора взаимодействия </a:t>
            </a:r>
          </a:p>
          <a:p>
            <a:pPr lvl="1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последовательности</a:t>
            </a:r>
          </a:p>
          <a:p>
            <a:pPr lvl="1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синхронизации</a:t>
            </a: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0586540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Анализ требований к ПО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xfrm>
            <a:off x="862833" y="2642429"/>
            <a:ext cx="11112175" cy="618857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требований к ПО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один из этапов разработки ПО, включающий в себя:</a:t>
            </a:r>
          </a:p>
          <a:p>
            <a:pPr marL="0" lv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Сбор требований к ПО от заказчика/стейкхолдеров.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Обработку и систематизацию требований.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Исключение противоречий.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Документацию требований.</a:t>
            </a:r>
          </a:p>
          <a:p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SzTx/>
              <a:buFontTx/>
              <a:buNone/>
              <a:defRPr sz="38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ru-RU" sz="3200" b="0" dirty="0"/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3710605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en-US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UML</a:t>
            </a: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Диаграммы вариантов использования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B1DFD7-D1A9-4B4B-A0B4-79FEB2E020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 descr="https://upload.wikimedia.org/wikipedia/commons/thumb/1/1d/Use_case_restaurant_model.svg/320px-Use_case_restaurant_model.svg.png">
            <a:extLst>
              <a:ext uri="{FF2B5EF4-FFF2-40B4-BE49-F238E27FC236}">
                <a16:creationId xmlns:a16="http://schemas.microsoft.com/office/drawing/2014/main" id="{504F0651-6FD9-4FA2-90D7-753BBC194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723" y="1769255"/>
            <a:ext cx="7920880" cy="7920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28153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en-US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UML</a:t>
            </a: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Диаграммы классов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B1DFD7-D1A9-4B4B-A0B4-79FEB2E020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https://upload.wikimedia.org/wikipedia/commons/thumb/1/11/Class_diagram_relations.png/800px-Class_diagram_relations.png">
            <a:extLst>
              <a:ext uri="{FF2B5EF4-FFF2-40B4-BE49-F238E27FC236}">
                <a16:creationId xmlns:a16="http://schemas.microsoft.com/office/drawing/2014/main" id="{E3909FFA-C0E6-4B9C-AE6D-534BAE369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832" y="1985963"/>
            <a:ext cx="9343925" cy="708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508878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en-US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UML</a:t>
            </a: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Диаграмма деятельности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B1DFD7-D1A9-4B4B-A0B4-79FEB2E020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4" name="Picture 2" descr="https://upload.wikimedia.org/wikipedia/commons/thumb/e/e7/Activity_conducting.svg/578px-Activity_conducting.svg.png">
            <a:extLst>
              <a:ext uri="{FF2B5EF4-FFF2-40B4-BE49-F238E27FC236}">
                <a16:creationId xmlns:a16="http://schemas.microsoft.com/office/drawing/2014/main" id="{735213B0-F975-4D4B-A5B6-343015717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016" y="1852464"/>
            <a:ext cx="7272808" cy="787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538821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Техническое задание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xfrm>
            <a:off x="862833" y="2642429"/>
            <a:ext cx="11112175" cy="618857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Техническое задание (ТЗ)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документ, определяющий требования заказчика с создаваемому исполнителем объекту (в том числе ПО).</a:t>
            </a:r>
          </a:p>
          <a:p>
            <a:pPr marL="0" lv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 полноты описания объекта и требований к нему в ТЗ зависит качество и полнота выполнения работ по созданию объекта, а также удовлетворенность всех сторон.</a:t>
            </a:r>
          </a:p>
          <a:p>
            <a:pPr marL="0" lv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SzTx/>
              <a:buFontTx/>
              <a:buNone/>
              <a:defRPr sz="38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ru-RU" sz="3200" b="0" dirty="0"/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0682408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Техническое задание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xfrm>
            <a:off x="862833" y="2642429"/>
            <a:ext cx="11112175" cy="618857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Российские стандарты: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ГОСТ 34.602-89 Техническое задание на создание автоматизированной системы.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ГОСТ 19.201-78 Техническое задание, требования к содержанию и оформлению (в рамках ЕСПД – Единой системы программной документации).</a:t>
            </a:r>
          </a:p>
          <a:p>
            <a:pPr marL="0" lv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SzTx/>
              <a:buFontTx/>
              <a:buNone/>
              <a:defRPr sz="38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3600" b="0" dirty="0"/>
              <a:t>Шаблоны обоих документов можно найти в интернете (если надо «оформить по ГОСТ»).</a:t>
            </a: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358016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Техническое задание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xfrm>
            <a:off x="862833" y="2642429"/>
            <a:ext cx="11112175" cy="618857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Международные стандарты: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830-1998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Recommended Practice for Software Requirements Specifications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ISO/IEC/ IEEE 29148-2011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 and software engineering -- Life cycle processes -- Requirements engineering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Rational Unified Process.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другие.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589278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ГОСТ 34.602-89</a:t>
            </a: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xfrm>
            <a:off x="901021" y="2404536"/>
            <a:ext cx="11112175" cy="667113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ТЗ на АС содержит следующие разделы, которые могут быть разделены на подразделы:</a:t>
            </a:r>
          </a:p>
          <a:p>
            <a:pPr marL="0" indent="0" fontAlgn="base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общие сведения;</a:t>
            </a:r>
          </a:p>
          <a:p>
            <a:pPr marL="0" indent="0" fontAlgn="base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назначение и цели создания (развития) системы;</a:t>
            </a:r>
          </a:p>
          <a:p>
            <a:pPr marL="0" indent="0" fontAlgn="base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характеристика объектов автоматизации;</a:t>
            </a:r>
          </a:p>
          <a:p>
            <a:pPr marL="0" indent="0" fontAlgn="base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требования к системе;</a:t>
            </a:r>
          </a:p>
          <a:p>
            <a:pPr marL="0" indent="0" fontAlgn="base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состав и содержание работ по созданию системы;</a:t>
            </a:r>
          </a:p>
          <a:p>
            <a:pPr marL="0" indent="0" fontAlgn="base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6) порядок контроля и приемки системы;</a:t>
            </a:r>
          </a:p>
          <a:p>
            <a:pPr marL="0" indent="0" fontAlgn="base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7) требования к составу и содержанию работ по подготовке объекта автоматизации к вводу системы в действие;</a:t>
            </a:r>
          </a:p>
          <a:p>
            <a:pPr marL="0" indent="0" fontAlgn="base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8) требования к документированию;</a:t>
            </a:r>
          </a:p>
          <a:p>
            <a:pPr marL="0" indent="0" fontAlgn="base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9) источники разработки.</a:t>
            </a:r>
          </a:p>
          <a:p>
            <a:pPr marL="0" indent="0" fontAlgn="base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ТЗ на АС могут включаться приложения.</a:t>
            </a:r>
          </a:p>
          <a:p>
            <a:pPr marL="0" lv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SzTx/>
              <a:buFontTx/>
              <a:buNone/>
              <a:defRPr sz="38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ru-RU" sz="3200" b="0" dirty="0"/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9962879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ГОСТ 19.201-78</a:t>
            </a: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xfrm>
            <a:off x="901021" y="2404536"/>
            <a:ext cx="11112175" cy="667113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Техническое задание должно содержать следующие разделы: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введение;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основания для разработки;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назначение разработки;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программе или программному изделию;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программной документации;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технико-экономические показатели;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стадии и этапы разработки;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порядок контроля и приемки;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техническое задание допускается включать приложения.</a:t>
            </a:r>
          </a:p>
          <a:p>
            <a:pPr marL="0" lv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SzTx/>
              <a:buFontTx/>
              <a:buNone/>
              <a:defRPr sz="38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ru-RU" sz="3200" b="0" dirty="0"/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3565723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Необходимый минимум</a:t>
            </a: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xfrm>
            <a:off x="901021" y="2140497"/>
            <a:ext cx="11112175" cy="714515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742950" lvl="0" indent="-742950">
              <a:buFont typeface="+mj-lt"/>
              <a:buAutoNum type="arabicPeriod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Общее описание –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мы будем создавать и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зачем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0" indent="-742950">
              <a:buFont typeface="+mj-lt"/>
              <a:buAutoNum type="arabicPeriod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какие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части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делится итоговый продукт. Что это за блоки и зачем они.</a:t>
            </a:r>
          </a:p>
          <a:p>
            <a:pPr marL="742950" lvl="0" indent="-742950">
              <a:buFont typeface="+mj-lt"/>
              <a:buAutoNum type="arabicPeriod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части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продукта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взаимодействуют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между собой.</a:t>
            </a:r>
          </a:p>
          <a:p>
            <a:pPr marL="742950" lvl="0" indent="-742950">
              <a:buFont typeface="+mj-lt"/>
              <a:buAutoNum type="arabicPeriod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продукт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взаимодействует с другими информационными системами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Ясное и однозначное описание формата взаимодействия.</a:t>
            </a:r>
          </a:p>
          <a:p>
            <a:pPr marL="742950" lvl="0" indent="-742950">
              <a:buFont typeface="+mj-lt"/>
              <a:buAutoNum type="arabicPeriod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продукт взаимодействует с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пользователями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0" indent="-742950">
              <a:buFont typeface="+mj-lt"/>
              <a:buAutoNum type="arabicPeriod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продукт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администрируется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0" indent="-742950">
              <a:buFont typeface="+mj-lt"/>
              <a:buAutoNum type="arabicPeriod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Нефункциональные требования, например, требования по обеспечению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безопасности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данных, требования к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производительности, качеству кода, документации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SzTx/>
              <a:buFontTx/>
              <a:buNone/>
              <a:defRPr sz="38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ru-RU" sz="3200" b="0" dirty="0"/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2028164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Принципы создания пользовательского интерфейса </a:t>
            </a: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xfrm>
            <a:off x="901021" y="2932584"/>
            <a:ext cx="11112175" cy="614308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интерфейс (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Interface, UI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для взаимодействия пользователя с программным продуктом или сервисом. </a:t>
            </a: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SzTx/>
              <a:buFontTx/>
              <a:buNone/>
              <a:defRPr sz="38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ru-RU" sz="3200" b="0" dirty="0"/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60512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Анализ требований к ПО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xfrm>
            <a:off x="862833" y="2642429"/>
            <a:ext cx="11112175" cy="618857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требований к ПО обычно выполняется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системным аналитиком. 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 аналитика требуется умение понять пожелания всех стейкхолдеров, «увязать» их друг с другом, предложить альтернативы, если требования противоречивы, систематизировать их и описать языком, понятным как стейкхолдерам, так и разработчикам. </a:t>
            </a:r>
          </a:p>
          <a:p>
            <a:pPr marL="0" lv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SzTx/>
              <a:buFontTx/>
              <a:buNone/>
              <a:defRPr sz="38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ru-RU" sz="3200" b="0" dirty="0"/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8299341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Принципы создания пользовательского интерфейса </a:t>
            </a: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xfrm>
            <a:off x="901021" y="2932584"/>
            <a:ext cx="11112175" cy="614308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Принципы создания хорошего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UI: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должен отражать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логику работы пользователя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не логику работы системы. </a:t>
            </a:r>
          </a:p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Простота: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интерфейс должен быть простым, не содержать ненужных и лишних элементов.</a:t>
            </a:r>
          </a:p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Понятность: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интерфейс должен быть интуитивно понятен. Хороший интерфейс не требует чтения руководства пользователя для работы. </a:t>
            </a:r>
          </a:p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Привычность: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конструировании интерфейса желательно использовать устоявшиеся приемы и элементы.</a:t>
            </a:r>
          </a:p>
          <a:p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SzTx/>
              <a:buFontTx/>
              <a:buNone/>
              <a:defRPr sz="38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ru-RU" sz="3200" b="0" dirty="0"/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4080663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Принципы создания пользовательского интерфейса </a:t>
            </a: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xfrm>
            <a:off x="901021" y="2932584"/>
            <a:ext cx="11112175" cy="614308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Принципы создания хорошего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UI:</a:t>
            </a:r>
          </a:p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Группировка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элементы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должны быть (визуально) разделены на группы, в каждой группе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более 5-7 элементов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Доступность информации: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одного раздела в другой должно быть не больше трех переходов.</a:t>
            </a:r>
          </a:p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Защита от дурака.</a:t>
            </a:r>
          </a:p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Качественные тексты и картинки.</a:t>
            </a:r>
          </a:p>
          <a:p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SzTx/>
              <a:buFontTx/>
              <a:buNone/>
              <a:defRPr sz="38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ru-RU" sz="3200" b="0" dirty="0"/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3701715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Принципы создания пользовательского интерфейса </a:t>
            </a: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xfrm>
            <a:off x="901021" y="2932584"/>
            <a:ext cx="11112175" cy="614308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может помочь в создании хорошего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UI: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Прототипирование: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Axure, Marvel,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InVision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UI-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тестирование.</a:t>
            </a:r>
          </a:p>
          <a:p>
            <a:pPr marL="0" lv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SzTx/>
              <a:buFontTx/>
              <a:buNone/>
              <a:defRPr sz="38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ru-RU" sz="3200" b="0" dirty="0"/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5042864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UX – User Experience 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xfrm>
            <a:off x="901021" y="2404536"/>
            <a:ext cx="11112175" cy="667113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UX (User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eXpirience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опыт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это совокупность впечатлений пользователя от взаимодействия с программным обеспечением или сервисом.</a:t>
            </a: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UX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складывается из многих составляющих, таких как качество пользовательского интерфейса, качество текстов, простота и интуитивная понятность процессов, качество работы технической поддержки и т.д.</a:t>
            </a:r>
          </a:p>
          <a:p>
            <a:pPr marL="0" lv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SzTx/>
              <a:buFontTx/>
              <a:buNone/>
              <a:defRPr sz="38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ru-RU" sz="3200" b="0" dirty="0"/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731507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самостоятельного изучения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445613-10F7-440B-AF76-7686F6B83E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 descr="http://qrcoder.ru/code/?https%3A%2F%2Fhabrahabr.ru%2Fpost%2F178475%2F&amp;4&amp;0">
            <a:extLst>
              <a:ext uri="{FF2B5EF4-FFF2-40B4-BE49-F238E27FC236}">
                <a16:creationId xmlns:a16="http://schemas.microsoft.com/office/drawing/2014/main" id="{AD3D3670-9F0A-4A3A-9377-501AEA3ED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988" y="2071071"/>
            <a:ext cx="7416824" cy="7416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431169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Анализ требований к ПО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xfrm>
            <a:off x="862833" y="2642429"/>
            <a:ext cx="11112175" cy="618857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Системного аналитика не следует путать с бизнес-аналитиком. </a:t>
            </a: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Системный аналитик занимается анализом требований стейкхолдеров  к программному продукту или сервису, который реализует компания.</a:t>
            </a: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Бизнес-аналитик занимается анализом бизнес-процессов, то есть процессов, происходящих в компании, а также процессов взаимодействия компании с другими организациями или людьми. </a:t>
            </a:r>
          </a:p>
          <a:p>
            <a:pPr marL="0" lv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SzTx/>
              <a:buFontTx/>
              <a:buNone/>
              <a:defRPr sz="38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ru-RU" sz="3200" b="0" dirty="0"/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9471973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Анализ требований к ПО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xfrm>
            <a:off x="862833" y="2642429"/>
            <a:ext cx="11112175" cy="618857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Другие роли, близкие к системному аналитику: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Менеджер продукта.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Owner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Менеджер проекта.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Технический писатель.</a:t>
            </a:r>
          </a:p>
          <a:p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Копирайрер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UI/UX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дизайнер.</a:t>
            </a:r>
          </a:p>
          <a:p>
            <a:pPr marL="0" lv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SzTx/>
              <a:buFontTx/>
              <a:buNone/>
              <a:defRPr sz="38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ru-RU" sz="3200" b="0" dirty="0"/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410948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Анализ требований к ПО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xfrm>
            <a:off x="862833" y="2642429"/>
            <a:ext cx="11112175" cy="618857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анализа требований к ПО сопряжен с рядом сложностей, связанных с тем, что анализ требований захватывает интересы большого количества людей с совершенно разными интересами, в частности пользователей, разработчиков, дизайнеров и т.д.</a:t>
            </a:r>
          </a:p>
          <a:p>
            <a:pPr marL="0" lv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SzTx/>
              <a:buFontTx/>
              <a:buNone/>
              <a:defRPr sz="38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ru-RU" sz="3200" b="0" dirty="0"/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3928365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Анализ требований к ПО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xfrm>
            <a:off x="862833" y="2642429"/>
            <a:ext cx="11112175" cy="618857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Проблемы со стороны пользователей: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пользователи не понимают то, что они хотят, или у пользователей нет ясного представления об их требованиях;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пользователи не соглашаются с ранее записанными требованиями;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пользователи настаивают на новых требованиях после того, как стоимость и график работ были установлены;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коммуникация с пользователями является медленной;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пользователи технически не подготовлены;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пользователи не понимают процесса разработки ПО.</a:t>
            </a:r>
          </a:p>
          <a:p>
            <a:pPr marL="0" lv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SzTx/>
              <a:buFontTx/>
              <a:buNone/>
              <a:defRPr sz="38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ru-RU" sz="3200" b="0" dirty="0"/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6904698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ru-RU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Анализ требований к ПО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xfrm>
            <a:off x="862833" y="2642429"/>
            <a:ext cx="11112175" cy="618857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Проблемы со стороны разработчиков и </a:t>
            </a:r>
            <a:r>
              <a:rPr lang="ru-RU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др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технического персонала и конечных пользователей могут быть различные мнения;</a:t>
            </a:r>
          </a:p>
          <a:p>
            <a:pPr>
              <a:lnSpc>
                <a:spcPct val="100000"/>
              </a:lnSpc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разработчики могут попытаться подкорректировать требования чтобы они соответствовали существующей системе или модели, вместо того, чтобы разработать систему, соответствующую потребностям клиента;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разработчики не имеют опыта работы в предметной области.</a:t>
            </a:r>
          </a:p>
          <a:p>
            <a:pPr marL="0" lv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SzTx/>
              <a:buFontTx/>
              <a:buNone/>
              <a:defRPr sz="38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ru-RU" sz="3200" b="0" dirty="0"/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8253973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en-US" dirty="0">
                <a:solidFill>
                  <a:srgbClr val="A5C2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Stories</a:t>
            </a:r>
            <a:endParaRPr dirty="0">
              <a:solidFill>
                <a:srgbClr val="A5C24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xfrm>
            <a:off x="862833" y="2642429"/>
            <a:ext cx="11112175" cy="664322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Stories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простейший способ фиксации требований к программному обеспечению простыми короткими  описаниями на обычном языке. </a:t>
            </a:r>
          </a:p>
          <a:p>
            <a:pPr marL="0" lv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… я хочу, чтобы … для того, чтобы …</a:t>
            </a:r>
          </a:p>
          <a:p>
            <a:pPr marL="0" lv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… I want … so that …</a:t>
            </a:r>
          </a:p>
          <a:p>
            <a:pPr marL="0" lvl="0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Пишутся или самим заказчиком/стейкхолдером (экстремальное программирование), или аналитиком в процессе беседы с заказчиком/стейкхолдером.</a:t>
            </a:r>
          </a:p>
          <a:p>
            <a:pPr marL="0" indent="0">
              <a:buSzTx/>
              <a:buFontTx/>
              <a:buNone/>
              <a:defRPr sz="38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ru-RU" sz="3200" b="0" dirty="0"/>
          </a:p>
        </p:txBody>
      </p:sp>
      <p:pic>
        <p:nvPicPr>
          <p:cNvPr id="155" name="image2.png" descr="http://www.sut.ru/images/struct/umir/logo_wor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65" y="9285655"/>
            <a:ext cx="1780912" cy="40448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50483" y="9075666"/>
            <a:ext cx="12841340" cy="1"/>
          </a:xfrm>
          <a:prstGeom prst="line">
            <a:avLst/>
          </a:prstGeom>
          <a:ln w="12700">
            <a:solidFill>
              <a:srgbClr val="A3C044"/>
            </a:solidFill>
            <a:bevel/>
          </a:ln>
        </p:spPr>
        <p:txBody>
          <a:bodyPr lIns="65023" tIns="65023" rIns="65023" bIns="65023"/>
          <a:lstStyle/>
          <a:p>
            <a:pPr algn="l" defTabSz="65024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8177156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2704</TotalTime>
  <Words>1606</Words>
  <Application>Microsoft Office PowerPoint</Application>
  <PresentationFormat>Произвольный</PresentationFormat>
  <Paragraphs>230</Paragraphs>
  <Slides>34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42" baseType="lpstr">
      <vt:lpstr>Arial</vt:lpstr>
      <vt:lpstr>Calibri</vt:lpstr>
      <vt:lpstr>Calibri Light</vt:lpstr>
      <vt:lpstr>Helvetica</vt:lpstr>
      <vt:lpstr>Helvetica Light</vt:lpstr>
      <vt:lpstr>Helvetica Neue</vt:lpstr>
      <vt:lpstr>Times New Roman</vt:lpstr>
      <vt:lpstr>White</vt:lpstr>
      <vt:lpstr>Презентация PowerPoint</vt:lpstr>
      <vt:lpstr>Анализ требований к ПО</vt:lpstr>
      <vt:lpstr>Анализ требований к ПО</vt:lpstr>
      <vt:lpstr>Анализ требований к ПО</vt:lpstr>
      <vt:lpstr>Анализ требований к ПО</vt:lpstr>
      <vt:lpstr>Анализ требований к ПО</vt:lpstr>
      <vt:lpstr>Анализ требований к ПО</vt:lpstr>
      <vt:lpstr>Анализ требований к ПО</vt:lpstr>
      <vt:lpstr>User Stories</vt:lpstr>
      <vt:lpstr>User Stories</vt:lpstr>
      <vt:lpstr>User Stories</vt:lpstr>
      <vt:lpstr>User Stories</vt:lpstr>
      <vt:lpstr>Use Cases</vt:lpstr>
      <vt:lpstr>UML Диаграммы вариантов использования</vt:lpstr>
      <vt:lpstr>Use Cases</vt:lpstr>
      <vt:lpstr>Use Cases</vt:lpstr>
      <vt:lpstr>Use Cases</vt:lpstr>
      <vt:lpstr>Unified Modelling Language</vt:lpstr>
      <vt:lpstr>UML</vt:lpstr>
      <vt:lpstr>UML Диаграммы вариантов использования</vt:lpstr>
      <vt:lpstr>UML Диаграммы классов</vt:lpstr>
      <vt:lpstr>UML Диаграмма деятельности</vt:lpstr>
      <vt:lpstr>Техническое задание</vt:lpstr>
      <vt:lpstr>Техническое задание</vt:lpstr>
      <vt:lpstr>Техническое задание</vt:lpstr>
      <vt:lpstr>ГОСТ 34.602-89</vt:lpstr>
      <vt:lpstr>ГОСТ 19.201-78</vt:lpstr>
      <vt:lpstr>Необходимый минимум</vt:lpstr>
      <vt:lpstr>Принципы создания пользовательского интерфейса </vt:lpstr>
      <vt:lpstr>Принципы создания пользовательского интерфейса </vt:lpstr>
      <vt:lpstr>Принципы создания пользовательского интерфейса </vt:lpstr>
      <vt:lpstr>Принципы создания пользовательского интерфейса </vt:lpstr>
      <vt:lpstr>UX – User Experience  </vt:lpstr>
      <vt:lpstr>Для самостоятельного изучения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Anastasia Vybornova</cp:lastModifiedBy>
  <cp:revision>97</cp:revision>
  <dcterms:modified xsi:type="dcterms:W3CDTF">2018-02-20T11:10:00Z</dcterms:modified>
</cp:coreProperties>
</file>