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60" r:id="rId4"/>
    <p:sldId id="262" r:id="rId5"/>
    <p:sldId id="263" r:id="rId6"/>
    <p:sldId id="266" r:id="rId7"/>
    <p:sldId id="264" r:id="rId8"/>
    <p:sldId id="265" r:id="rId9"/>
    <p:sldId id="267" r:id="rId10"/>
    <p:sldId id="281" r:id="rId11"/>
    <p:sldId id="293" r:id="rId12"/>
    <p:sldId id="295" r:id="rId13"/>
    <p:sldId id="296" r:id="rId14"/>
    <p:sldId id="297" r:id="rId15"/>
    <p:sldId id="298" r:id="rId16"/>
    <p:sldId id="299" r:id="rId17"/>
    <p:sldId id="283" r:id="rId18"/>
    <p:sldId id="285" r:id="rId19"/>
    <p:sldId id="290" r:id="rId20"/>
    <p:sldId id="287" r:id="rId21"/>
    <p:sldId id="289" r:id="rId22"/>
    <p:sldId id="288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92" r:id="rId33"/>
    <p:sldId id="278" r:id="rId34"/>
    <p:sldId id="279" r:id="rId35"/>
    <p:sldId id="280" r:id="rId36"/>
    <p:sldId id="284" r:id="rId37"/>
    <p:sldId id="291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46" d="100"/>
          <a:sy n="46" d="100"/>
        </p:scale>
        <p:origin x="1404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3641339"/>
            <a:ext cx="11054081" cy="107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Программное обеспечение центров обработки данных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2983930" y="5271758"/>
            <a:ext cx="7037054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</a:t>
            </a:r>
            <a:r>
              <a:rPr lang="en-US" dirty="0"/>
              <a:t>4. </a:t>
            </a:r>
            <a:r>
              <a:rPr lang="ru-RU" dirty="0"/>
              <a:t>Тестирование программного обеспечения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Нефункциональное тестирование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Нефункциональное 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проверка выполнения требований к ПО, не связанных непосредственно с функциональностью ПО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виды тестирования производительности:</a:t>
            </a: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тестирование.</a:t>
            </a: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Стрессовое тестирование.</a:t>
            </a: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стабильности или надежности.</a:t>
            </a: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Объемное тестирование.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30265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 делится на: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тестирование.</a:t>
            </a:r>
          </a:p>
          <a:p>
            <a:pPr lvl="2">
              <a:spcBef>
                <a:spcPts val="200"/>
              </a:spcBef>
              <a:defRPr sz="16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Стрессовое тестирование.</a:t>
            </a:r>
          </a:p>
          <a:p>
            <a:pPr lvl="2">
              <a:spcBef>
                <a:spcPts val="200"/>
              </a:spcBef>
              <a:defRPr sz="16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стабильности или надежности.</a:t>
            </a:r>
          </a:p>
          <a:p>
            <a:pPr lvl="2">
              <a:spcBef>
                <a:spcPts val="200"/>
              </a:spcBef>
              <a:defRPr sz="16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Объемное тестирование.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20631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2028990" cy="68428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тестирование поведения ПО под нагрузкой (запросы, пользователи и т.д.).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нагрузочного тестирования создается поток запросов к ПО определенной интенсивности (обычно в несколько ступеней) и измеряется: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системы и время выполнения операций.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операций в единицу времени.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соответствие этих величин требуемым.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определение корректности работы системы.</a:t>
            </a:r>
          </a:p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расчетных нагрузках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83548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26" name="Picture 2" descr="Картинки по запросу нагрузочное тестирование">
            <a:extLst>
              <a:ext uri="{FF2B5EF4-FFF2-40B4-BE49-F238E27FC236}">
                <a16:creationId xmlns:a16="http://schemas.microsoft.com/office/drawing/2014/main" id="{F1986457-6042-46A9-B517-FD76D82F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32" y="3352632"/>
            <a:ext cx="9485920" cy="599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995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Стрессовое тестирование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тестирование поведения системы при больших (значительно больше расчетных) нагрузках или в условиях отказа смежных систем.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определения корректности поведения системы при больших нагрузках или при отказе смежных систем.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7362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стабильности и надежности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поведения системы при длительной (несколько часов или дней) работе на расчетных или чуть больших нагрузках.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проверить, что система сможет долго работать при расчетных нагрузках (нет накопления ошибок и т.д.).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769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производительности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Объемное тестирование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поведения системы при увеличении объема обрабатываемых и хранимых данных.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определение оптимальной конфигурации программно-аппаратного комплекса хранения данных (какое железо нужно для БД, нужна ли репликация,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партиционирование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шардирование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 способы увеличения производительности </a:t>
            </a:r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БД),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и </a:t>
            </a:r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0160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Нефункциональное тестирование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типы нефункционального тестирования: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установки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удобства пользования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на отказ и восстановление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Конфигурационное тестирование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Интернационализация и локализация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323" indent="-235323">
              <a:spcBef>
                <a:spcPts val="200"/>
              </a:spcBef>
              <a:buSzPct val="40000"/>
              <a:buBlip>
                <a:blip r:embed="rId2"/>
              </a:buBlip>
              <a:defRPr sz="16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документации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8959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видов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процесса разработки (и разработчика):</a:t>
            </a:r>
          </a:p>
          <a:p>
            <a:pPr marL="0" indent="0">
              <a:buSzPct val="40000"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(тестирование отдельных функциональных сервисов).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(тестирование корректности работы всей программы в целом).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(проверка того, что ПО удовлетворяет всем требованиям заказчика – доп. виды тестирования).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Приемо-сдаточные испытания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(ПСИ, тестирование функциональности совместно с заказчиком).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400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1384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пользе </a:t>
            </a: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часто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пишуться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разработчиком параллельно с написанием кода и предназначены для проверки функциональности каждого функционального блока кода.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приводит к дополнительной нагрузке на разработчика, но позволяет решить ряд задач:</a:t>
            </a:r>
          </a:p>
          <a:p>
            <a:pPr>
              <a:buSzPct val="400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проверка работоспособности функционального блока.</a:t>
            </a:r>
          </a:p>
          <a:p>
            <a:pPr>
              <a:buSzPct val="400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Быстрое проведение регресса – проверки, что новые изменения не повредили функциональность ПО.</a:t>
            </a:r>
          </a:p>
          <a:p>
            <a:pPr>
              <a:buSzPct val="40000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рефакторинга кода.</a:t>
            </a:r>
          </a:p>
          <a:p>
            <a:pPr marL="0" indent="0">
              <a:buSzPct val="40000"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400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1451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тестирование ПО?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40000"/>
              <a:buFont typeface="Arial" panose="020B0604020202020204" pitchFamily="34" charset="0"/>
              <a:buChar char="•"/>
            </a:pPr>
            <a:r>
              <a:rPr lang="ru-RU" sz="3600" dirty="0"/>
              <a:t>Проверка соответствия между реальным и ожидаемым поведением программы, осуществляемая на конечном наборе тестов, выбранном определенным образом. </a:t>
            </a:r>
          </a:p>
          <a:p>
            <a:pPr marL="0" indent="0">
              <a:buSzPct val="40000"/>
              <a:buNone/>
            </a:pPr>
            <a:r>
              <a:rPr lang="ru-RU" sz="3600" dirty="0"/>
              <a:t>[IEEE </a:t>
            </a:r>
            <a:r>
              <a:rPr lang="ru-RU" sz="3600" dirty="0" err="1"/>
              <a:t>Guide</a:t>
            </a:r>
            <a:r>
              <a:rPr lang="ru-RU" sz="3600" dirty="0"/>
              <a:t> </a:t>
            </a:r>
            <a:r>
              <a:rPr lang="ru-RU" sz="3600" dirty="0" err="1"/>
              <a:t>to</a:t>
            </a:r>
            <a:r>
              <a:rPr lang="ru-RU" sz="3600" dirty="0"/>
              <a:t> </a:t>
            </a:r>
            <a:r>
              <a:rPr lang="ru-RU" sz="3600" dirty="0" err="1"/>
              <a:t>Software</a:t>
            </a:r>
            <a:r>
              <a:rPr lang="ru-RU" sz="3600" dirty="0"/>
              <a:t> </a:t>
            </a:r>
            <a:r>
              <a:rPr lang="ru-RU" sz="3600" dirty="0" err="1"/>
              <a:t>Engineering</a:t>
            </a:r>
            <a:r>
              <a:rPr lang="ru-RU" sz="3600" dirty="0"/>
              <a:t> </a:t>
            </a:r>
            <a:r>
              <a:rPr lang="ru-RU" sz="3600" dirty="0" err="1"/>
              <a:t>Body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Knowledge</a:t>
            </a:r>
            <a:r>
              <a:rPr lang="ru-RU" sz="3600" dirty="0"/>
              <a:t>, SWEBOK, 2004]</a:t>
            </a:r>
          </a:p>
          <a:p>
            <a:pPr>
              <a:buSzPct val="40000"/>
              <a:buFont typeface="Arial" panose="020B0604020202020204" pitchFamily="34" charset="0"/>
              <a:buChar char="•"/>
            </a:pPr>
            <a:endParaRPr lang="ru-RU" sz="3600" dirty="0"/>
          </a:p>
          <a:p>
            <a:pPr>
              <a:buSzPct val="40000"/>
              <a:buFont typeface="Arial" panose="020B0604020202020204" pitchFamily="34" charset="0"/>
              <a:buChar char="•"/>
            </a:pPr>
            <a:endParaRPr lang="ru-RU" sz="3600" dirty="0"/>
          </a:p>
          <a:p>
            <a:pPr>
              <a:buSzPct val="40000"/>
              <a:buFont typeface="Arial" panose="020B0604020202020204" pitchFamily="34" charset="0"/>
              <a:buChar char="•"/>
            </a:pPr>
            <a:r>
              <a:rPr lang="ru-RU" sz="3600" dirty="0"/>
              <a:t>«Любое тестирование — это поиск багов» </a:t>
            </a:r>
          </a:p>
          <a:p>
            <a:pPr marL="0" indent="0">
              <a:buSzPct val="40000"/>
              <a:buNone/>
            </a:pPr>
            <a:r>
              <a:rPr lang="ru-RU" sz="3600" dirty="0"/>
              <a:t>[</a:t>
            </a:r>
            <a:r>
              <a:rPr lang="ru-RU" sz="3600" dirty="0" err="1"/>
              <a:t>Р.Савин</a:t>
            </a:r>
            <a:r>
              <a:rPr lang="ru-RU" sz="3600" dirty="0"/>
              <a:t> Тестирование дот ком]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2851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видов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544223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процесса тестирования (и тестировщика):</a:t>
            </a:r>
          </a:p>
          <a:p>
            <a:pPr marL="0" indent="0">
              <a:buSzPct val="40000"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Дымовое тестирование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верификацию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билда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Дымовое тестирование направлено на выявление грубых ошибок программы, которые делают бессмысленным дальнейшее тестирование (собирается, устанавливается, запускается, соединяется с БД). Хорошо если автоматизировано. 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 тестирование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 testing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подвид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400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2644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видов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544223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процесса тестирования (и тестировщика):</a:t>
            </a:r>
          </a:p>
          <a:p>
            <a:pPr marL="0" indent="0">
              <a:buSzPct val="40000"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Регрессионное тестирование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 testing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подвид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Регрессионное тестирование направлено на подтверждение того, что при создании новой версии программы не была испорчена предыдущая функциональность и не вернулись ранее уже исправленные дефекты. 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предназначено для более глубокого исследования новой или уже существующей функциональности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400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97025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видов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544223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работы тестировщика:</a:t>
            </a:r>
          </a:p>
          <a:p>
            <a:pPr marL="0" indent="0">
              <a:buSzPct val="40000"/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автотесты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все виды нагрузочного тестирования)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40000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3484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Артефакты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соответствие с процессами или методологиями разработки ПО, во время проведения тестирования создается и используется определенное количество тестовых артефактов, в том числе: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тестирования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–документ описывающий весь объем работ по тестированию.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кейсов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репорты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398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94079" y="2404536"/>
            <a:ext cx="11112175" cy="74189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Тест-план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Testplan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план тестирования)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документ, описывающий весь объем работ по тестированию, включая: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тестируемых объектов, стратегии, расписания, критериев начала и окончания тестирования.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Необходимое в процессе работы оборудование.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Требуемые специальные знания.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рисков с вариантами их разрешения.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Тест-план является важной составляющей процесса тестирования, так как содержит в себе всю необходимую информацию, описывающую данный процесс.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20034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70477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реальной жизни тест-план будет играть более формальную роль, но, все же, его присутствие имеет много преимуществ: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Приоритезация задач по тестированию.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стратегии тестирования, согласованной со всей командой.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вести учет всех требуемых ресурсов, как технических, так и человеческих.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использования ресурсов на тестирование.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Просчет рисков, возможных при проведении тестирования.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11901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случай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описывает совокупность шагов, конкретных условий и параметров, необходимых для проверки реализации тестируемой функции или её части.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кейс должен содержать: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Выполняемое действие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Ожидаемый результат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Фактический результат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349570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Дополнительной полезной информацией будет: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Предусловия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шагов, которые приводят проверяемую систему в состояние, пригодное для тестирования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либо список проверок условий того, что система уже находиться в необходимом состоянии.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Постусловия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действий, которые возвращают систему в исходное состояние.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40632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 (баг,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несоответствие фактического результата выполнения программы ожидаемому результату.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репорт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технический документ, содержащий в себе полное описание дефекта, включающее информацию, как о самом баге, так и о условиях его возникновения. Баг-репорт должен содержать единую терминологию, описывающую элементы пользовательского интерфейса и события данных элементов, приводящие к возникновению бага.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904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 в баг-репорте: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Короткое описание проблемы.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проекта, в котором найден дефект.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приложения, в котором возник дефект.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приложения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билда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 котором найден баг.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Серьезность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градация степени влияния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дефекта на приложение.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срочность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исправления бага.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бага в своем жизненном цикле (открыт, отклонен, исправлен, проверен и т.д.).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баг-репорта.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(кто должен исправить дефект).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34639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тестирование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 программного обеспечения </a:t>
            </a:r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– это один из этапов его разработки.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154">
            <a:extLst>
              <a:ext uri="{FF2B5EF4-FFF2-40B4-BE49-F238E27FC236}">
                <a16:creationId xmlns:a16="http://schemas.microsoft.com/office/drawing/2014/main" id="{24F967F8-F430-426F-BD3E-97B2FF4E8832}"/>
              </a:ext>
            </a:extLst>
          </p:cNvPr>
          <p:cNvSpPr txBox="1">
            <a:spLocks/>
          </p:cNvSpPr>
          <p:nvPr/>
        </p:nvSpPr>
        <p:spPr>
          <a:xfrm>
            <a:off x="792291" y="4084712"/>
            <a:ext cx="11112175" cy="618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t">
            <a:normAutofit/>
          </a:bodyPr>
          <a:lstStyle>
            <a:lvl1pPr marL="228600" marR="0" indent="-228600" algn="l" defTabSz="975360" rtl="0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609600" marR="0" indent="-266700" algn="l" defTabSz="975360" rtl="0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005839" marR="0" indent="-320039" algn="l" defTabSz="975360" rtl="0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397976" marR="0" indent="-369276" algn="l" defTabSz="975360" rtl="0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740876" marR="0" indent="-369276" algn="l" defTabSz="975360" rtl="0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 typeface="Arial"/>
              <a:buNone/>
            </a:pPr>
            <a:endParaRPr 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1">
              <a:buFont typeface="Arial"/>
              <a:buNone/>
            </a:pPr>
            <a:endParaRPr 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1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BD041DC-5821-4FE3-9B56-BEBDE5078BAF}"/>
              </a:ext>
            </a:extLst>
          </p:cNvPr>
          <p:cNvSpPr/>
          <p:nvPr/>
        </p:nvSpPr>
        <p:spPr>
          <a:xfrm>
            <a:off x="554830" y="4084712"/>
            <a:ext cx="3478919" cy="106695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требований 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065A0BCB-DE58-4D65-9EB7-EB03F1A8305C}"/>
              </a:ext>
            </a:extLst>
          </p:cNvPr>
          <p:cNvSpPr/>
          <p:nvPr/>
        </p:nvSpPr>
        <p:spPr>
          <a:xfrm>
            <a:off x="4023694" y="4374241"/>
            <a:ext cx="693216" cy="524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5D773F4-2927-432E-A0E4-349366E8682A}"/>
              </a:ext>
            </a:extLst>
          </p:cNvPr>
          <p:cNvSpPr/>
          <p:nvPr/>
        </p:nvSpPr>
        <p:spPr>
          <a:xfrm>
            <a:off x="4742300" y="4318773"/>
            <a:ext cx="3472875" cy="59023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BF8F9E2-80B6-4283-8765-481FA4433C55}"/>
              </a:ext>
            </a:extLst>
          </p:cNvPr>
          <p:cNvSpPr/>
          <p:nvPr/>
        </p:nvSpPr>
        <p:spPr>
          <a:xfrm>
            <a:off x="8923726" y="4318772"/>
            <a:ext cx="3453550" cy="59023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FC5AD3D-8DEE-4C88-A168-42929DB641C9}"/>
              </a:ext>
            </a:extLst>
          </p:cNvPr>
          <p:cNvSpPr/>
          <p:nvPr/>
        </p:nvSpPr>
        <p:spPr>
          <a:xfrm>
            <a:off x="8923726" y="5715373"/>
            <a:ext cx="3453550" cy="59023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8D027D3-453E-44B2-9EB4-C12B64E58CD8}"/>
              </a:ext>
            </a:extLst>
          </p:cNvPr>
          <p:cNvSpPr/>
          <p:nvPr/>
        </p:nvSpPr>
        <p:spPr>
          <a:xfrm>
            <a:off x="4716910" y="7255797"/>
            <a:ext cx="3453550" cy="59023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Поставка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3C15DDE-0806-4274-BB8B-1C24E522C0BA}"/>
              </a:ext>
            </a:extLst>
          </p:cNvPr>
          <p:cNvSpPr/>
          <p:nvPr/>
        </p:nvSpPr>
        <p:spPr>
          <a:xfrm>
            <a:off x="8923726" y="7226390"/>
            <a:ext cx="3453550" cy="59023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637D7A70-3745-47C3-A529-691EE5412966}"/>
              </a:ext>
            </a:extLst>
          </p:cNvPr>
          <p:cNvSpPr/>
          <p:nvPr/>
        </p:nvSpPr>
        <p:spPr>
          <a:xfrm>
            <a:off x="8206653" y="4374241"/>
            <a:ext cx="693216" cy="524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6568DBE9-BDD2-4CCE-A789-A7AB0DDDE7DA}"/>
              </a:ext>
            </a:extLst>
          </p:cNvPr>
          <p:cNvSpPr/>
          <p:nvPr/>
        </p:nvSpPr>
        <p:spPr>
          <a:xfrm rot="5400000">
            <a:off x="10281401" y="5037438"/>
            <a:ext cx="738200" cy="524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C97374E-765D-4D6E-B3E0-BE1D2334729A}"/>
              </a:ext>
            </a:extLst>
          </p:cNvPr>
          <p:cNvSpPr/>
          <p:nvPr/>
        </p:nvSpPr>
        <p:spPr>
          <a:xfrm rot="5400000">
            <a:off x="10212775" y="6480980"/>
            <a:ext cx="875451" cy="524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8380DA50-979F-43F4-A907-661A2B075FC3}"/>
              </a:ext>
            </a:extLst>
          </p:cNvPr>
          <p:cNvSpPr/>
          <p:nvPr/>
        </p:nvSpPr>
        <p:spPr>
          <a:xfrm rot="10800000">
            <a:off x="8200485" y="7286542"/>
            <a:ext cx="693216" cy="524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CD06023-25E9-46B9-A6E9-B66BCD4F1EB6}"/>
              </a:ext>
            </a:extLst>
          </p:cNvPr>
          <p:cNvSpPr/>
          <p:nvPr/>
        </p:nvSpPr>
        <p:spPr>
          <a:xfrm>
            <a:off x="554830" y="7253064"/>
            <a:ext cx="3478919" cy="59023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EA680993-69A9-4D41-B781-5E63F7CDA408}"/>
              </a:ext>
            </a:extLst>
          </p:cNvPr>
          <p:cNvSpPr/>
          <p:nvPr/>
        </p:nvSpPr>
        <p:spPr>
          <a:xfrm rot="10800000">
            <a:off x="4008682" y="7318591"/>
            <a:ext cx="693216" cy="524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371060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дефекта в баг-репорте: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воспроизведения (описание пути, который приводит к возникновению дефекта).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Фактический результат (результат, к которому приходим выполнив все шаги воспроизведения).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Ожидаемый результат (результат, который быть в соответствии с требованиями).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4559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Дефекты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Окружение:</a:t>
            </a: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система, разрядность, версия операционной системы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Pack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браузер и его версия и т.д.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Дополнения.</a:t>
            </a: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Прикрепленный файл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скриншоты, другие документы, которые могут помочь воспроизвести проблему или решить ее).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5356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полноты и достаточности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быстрой оценки полноты и достаточности функциональных тестов используется понятие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тестового покрытия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процента всех функциональных возможностей ПО, для которых есть (и проводятся)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182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разных методологиях разработки ПО используются различные процессы тестирования во всевозможных видах и комбинациях.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конкретном случае организации тестирования в компании могут применяться различные варианты и комбинации процессов тестирования.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1222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E62D8008-0A68-4693-B1F5-222D4F098604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334048" y="2047283"/>
            <a:ext cx="6779673" cy="1405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20406630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E62D8008-0A68-4693-B1F5-222D4F098604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056029" y="-4649030"/>
            <a:ext cx="6779673" cy="1405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408210210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Дополнительное чтение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определений и полезной информации для тестировщиков: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protesting.ru 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2225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Дополнительное чтение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89779" y="2379353"/>
            <a:ext cx="11112175" cy="70477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26" name="Picture 2" descr="http://qrcoder.ru/code/?https%3A%2F%2Fhabrahabr.ru%2Fpost%2F279535%2F&amp;4&amp;0">
            <a:extLst>
              <a:ext uri="{FF2B5EF4-FFF2-40B4-BE49-F238E27FC236}">
                <a16:creationId xmlns:a16="http://schemas.microsoft.com/office/drawing/2014/main" id="{41B8464E-E979-42EB-A249-3A8DACD5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10" y="2116277"/>
            <a:ext cx="6408712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1696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тестирование ПО?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  <a:defRPr sz="2400"/>
            </a:pPr>
            <a:r>
              <a:rPr lang="ru-RU" sz="3600" dirty="0"/>
              <a:t>Основной задачей тестирования является получение информации о статусе готовности ПО.</a:t>
            </a:r>
          </a:p>
          <a:p>
            <a:pPr marL="0" indent="0">
              <a:buSzPct val="40000"/>
              <a:buNone/>
              <a:defRPr sz="2400"/>
            </a:pPr>
            <a:endParaRPr lang="ru-RU" sz="3600" dirty="0"/>
          </a:p>
          <a:p>
            <a:pPr marL="0" indent="0">
              <a:buSzPct val="40000"/>
              <a:buNone/>
              <a:defRPr sz="2400"/>
            </a:pPr>
            <a:r>
              <a:rPr lang="ru-RU" sz="3600" dirty="0"/>
              <a:t>Оценка системы с целью найти различия между тем, какой система </a:t>
            </a:r>
            <a:r>
              <a:rPr lang="ru-RU" sz="3600" b="1" dirty="0"/>
              <a:t>должна быть </a:t>
            </a:r>
            <a:r>
              <a:rPr lang="ru-RU" sz="3600" dirty="0"/>
              <a:t>и </a:t>
            </a:r>
            <a:r>
              <a:rPr lang="ru-RU" sz="3600" b="1" dirty="0"/>
              <a:t>какой она есть</a:t>
            </a:r>
            <a:r>
              <a:rPr lang="ru-RU" sz="3600" dirty="0"/>
              <a:t>.</a:t>
            </a:r>
          </a:p>
          <a:p>
            <a:pPr marL="0" indent="0">
              <a:buSzPct val="40000"/>
              <a:buNone/>
              <a:defRPr sz="2400"/>
            </a:pPr>
            <a:endParaRPr lang="ru-RU" sz="3600" dirty="0"/>
          </a:p>
          <a:p>
            <a:pPr marL="0" indent="0">
              <a:buSzPct val="40000"/>
              <a:buNone/>
              <a:defRPr sz="2400"/>
            </a:pPr>
            <a:endParaRPr lang="ru-RU" sz="3600" dirty="0"/>
          </a:p>
          <a:p>
            <a:pPr marL="0" indent="0">
              <a:buSzPct val="40000"/>
              <a:buNone/>
              <a:defRPr sz="2400"/>
            </a:pPr>
            <a:r>
              <a:rPr lang="ru-RU" sz="3600" dirty="0"/>
              <a:t>Выявленные ошибки это побочный результат отработки задачи тестирования ПО, так как напрямую не являются нужной и полезной заказчику тестирования информацией.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50430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тестирование ПО?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  <a:defRPr sz="2400"/>
            </a:pPr>
            <a:r>
              <a:rPr lang="ru-RU" sz="3600" dirty="0"/>
              <a:t>Тестирование – это исследование программы для получения информации о ее качестве с точки зрения определенного круга заинтересованных лиц.</a:t>
            </a:r>
          </a:p>
          <a:p>
            <a:pPr marL="0" indent="0">
              <a:buNone/>
              <a:defRPr sz="4800"/>
            </a:pPr>
            <a:r>
              <a:rPr lang="en-US" sz="3600" dirty="0"/>
              <a:t>[</a:t>
            </a:r>
            <a:r>
              <a:rPr lang="ru-RU" sz="3600" dirty="0"/>
              <a:t>С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Kaner</a:t>
            </a:r>
            <a:r>
              <a:rPr lang="en-US" sz="3600" dirty="0"/>
              <a:t>, «Testing Computer Software» 1999]</a:t>
            </a:r>
            <a:endParaRPr lang="ru-RU" sz="3600" dirty="0"/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6403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Assurance 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40000"/>
              <a:buNone/>
              <a:defRPr sz="2400"/>
            </a:pPr>
            <a:r>
              <a:rPr lang="en-US" sz="3600" dirty="0"/>
              <a:t>Quality Assurance (QA) – </a:t>
            </a:r>
            <a:r>
              <a:rPr lang="ru-RU" sz="3600" dirty="0"/>
              <a:t>процесс формирования, контроля и поддержания требуемых свойств и требуемого качества продукции.</a:t>
            </a:r>
          </a:p>
          <a:p>
            <a:pPr marL="0" indent="0">
              <a:buSzPct val="40000"/>
              <a:buNone/>
              <a:defRPr sz="2400"/>
            </a:pPr>
            <a:endParaRPr lang="ru-RU" sz="3600" dirty="0"/>
          </a:p>
          <a:p>
            <a:pPr marL="0" indent="0">
              <a:buSzPct val="40000"/>
              <a:buNone/>
              <a:defRPr sz="2400"/>
            </a:pPr>
            <a:r>
              <a:rPr lang="en-US" sz="3600" dirty="0"/>
              <a:t>Software QA – </a:t>
            </a:r>
            <a:r>
              <a:rPr lang="ru-RU" sz="3600" dirty="0"/>
              <a:t>тот же процесс, </a:t>
            </a:r>
          </a:p>
          <a:p>
            <a:pPr marL="0" indent="0">
              <a:buSzPct val="40000"/>
              <a:buNone/>
              <a:defRPr sz="2400"/>
            </a:pPr>
            <a:r>
              <a:rPr lang="ru-RU" sz="3600" dirty="0"/>
              <a:t>где продукцией выступает </a:t>
            </a:r>
          </a:p>
          <a:p>
            <a:pPr marL="0" indent="0">
              <a:buSzPct val="40000"/>
              <a:buNone/>
              <a:defRPr sz="2400"/>
            </a:pPr>
            <a:r>
              <a:rPr lang="ru-RU" sz="3600" dirty="0"/>
              <a:t>ПО.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215">
            <a:extLst>
              <a:ext uri="{FF2B5EF4-FFF2-40B4-BE49-F238E27FC236}">
                <a16:creationId xmlns:a16="http://schemas.microsoft.com/office/drawing/2014/main" id="{9181F5C5-4C42-44AA-A42F-083AAF569A6C}"/>
              </a:ext>
            </a:extLst>
          </p:cNvPr>
          <p:cNvSpPr/>
          <p:nvPr/>
        </p:nvSpPr>
        <p:spPr>
          <a:xfrm>
            <a:off x="6855593" y="4336321"/>
            <a:ext cx="5804894" cy="4466581"/>
          </a:xfrm>
          <a:prstGeom prst="rect">
            <a:avLst/>
          </a:prstGeom>
          <a:solidFill>
            <a:schemeClr val="accent3">
              <a:alpha val="8852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7" name="Shape 216">
            <a:extLst>
              <a:ext uri="{FF2B5EF4-FFF2-40B4-BE49-F238E27FC236}">
                <a16:creationId xmlns:a16="http://schemas.microsoft.com/office/drawing/2014/main" id="{6C8192F0-2464-4EFE-8AD8-379E9774C0ED}"/>
              </a:ext>
            </a:extLst>
          </p:cNvPr>
          <p:cNvSpPr/>
          <p:nvPr/>
        </p:nvSpPr>
        <p:spPr>
          <a:xfrm>
            <a:off x="8348047" y="5493510"/>
            <a:ext cx="4312440" cy="3309393"/>
          </a:xfrm>
          <a:prstGeom prst="rect">
            <a:avLst/>
          </a:prstGeom>
          <a:solidFill>
            <a:schemeClr val="accent4">
              <a:alpha val="775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/>
          </a:p>
        </p:txBody>
      </p:sp>
      <p:sp>
        <p:nvSpPr>
          <p:cNvPr id="8" name="Shape 217">
            <a:extLst>
              <a:ext uri="{FF2B5EF4-FFF2-40B4-BE49-F238E27FC236}">
                <a16:creationId xmlns:a16="http://schemas.microsoft.com/office/drawing/2014/main" id="{516D061A-E58F-449C-91CD-E3B2743FD80F}"/>
              </a:ext>
            </a:extLst>
          </p:cNvPr>
          <p:cNvSpPr/>
          <p:nvPr/>
        </p:nvSpPr>
        <p:spPr>
          <a:xfrm>
            <a:off x="9603342" y="6438122"/>
            <a:ext cx="3057146" cy="2364780"/>
          </a:xfrm>
          <a:prstGeom prst="rect">
            <a:avLst/>
          </a:prstGeom>
          <a:solidFill>
            <a:schemeClr val="accent1">
              <a:alpha val="7369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Alternate"/>
              </a:defRPr>
            </a:pPr>
            <a:endParaRPr dirty="0"/>
          </a:p>
        </p:txBody>
      </p:sp>
      <p:sp>
        <p:nvSpPr>
          <p:cNvPr id="9" name="Shape 218">
            <a:extLst>
              <a:ext uri="{FF2B5EF4-FFF2-40B4-BE49-F238E27FC236}">
                <a16:creationId xmlns:a16="http://schemas.microsoft.com/office/drawing/2014/main" id="{02D3C282-B0B7-4333-94BC-572EA858B173}"/>
              </a:ext>
            </a:extLst>
          </p:cNvPr>
          <p:cNvSpPr/>
          <p:nvPr/>
        </p:nvSpPr>
        <p:spPr>
          <a:xfrm>
            <a:off x="9866344" y="7361760"/>
            <a:ext cx="25311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  <a:endParaRPr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hape 219">
            <a:extLst>
              <a:ext uri="{FF2B5EF4-FFF2-40B4-BE49-F238E27FC236}">
                <a16:creationId xmlns:a16="http://schemas.microsoft.com/office/drawing/2014/main" id="{9941D32B-FA31-4F0B-BA69-B11A75BCC4BA}"/>
              </a:ext>
            </a:extLst>
          </p:cNvPr>
          <p:cNvSpPr/>
          <p:nvPr/>
        </p:nvSpPr>
        <p:spPr>
          <a:xfrm>
            <a:off x="8463825" y="5720754"/>
            <a:ext cx="419666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Контроль</a:t>
            </a:r>
            <a:r>
              <a:rPr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качества</a:t>
            </a:r>
            <a:r>
              <a:rPr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(QC)</a:t>
            </a:r>
          </a:p>
        </p:txBody>
      </p:sp>
      <p:sp>
        <p:nvSpPr>
          <p:cNvPr id="11" name="Shape 220">
            <a:extLst>
              <a:ext uri="{FF2B5EF4-FFF2-40B4-BE49-F238E27FC236}">
                <a16:creationId xmlns:a16="http://schemas.microsoft.com/office/drawing/2014/main" id="{B9E9D5CE-1C8F-42DD-A8FD-ABFE4B51FBC0}"/>
              </a:ext>
            </a:extLst>
          </p:cNvPr>
          <p:cNvSpPr/>
          <p:nvPr/>
        </p:nvSpPr>
        <p:spPr>
          <a:xfrm>
            <a:off x="7084933" y="4653465"/>
            <a:ext cx="4885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Обеспечение</a:t>
            </a:r>
            <a:r>
              <a:rPr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качества</a:t>
            </a:r>
            <a:r>
              <a:rPr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(QA)</a:t>
            </a:r>
          </a:p>
        </p:txBody>
      </p:sp>
    </p:spTree>
    <p:extLst>
      <p:ext uri="{BB962C8B-B14F-4D97-AF65-F5344CB8AC3E}">
        <p14:creationId xmlns:p14="http://schemas.microsoft.com/office/powerpoint/2010/main" val="15593175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Мифы о тестировании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Тестирование - это скучно.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Тестировать не нужно вообще.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Тестирование - это просто.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Тестирование - это дорого.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Тестирование - это слишком долго.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Машины заменят тестировщиков, и они станут ненужными.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Можно полностью протестировать всю систему.</a:t>
            </a:r>
          </a:p>
          <a:p>
            <a:pPr marL="261470" indent="-261470">
              <a:buSzPct val="40000"/>
              <a:buBlip>
                <a:blip r:embed="rId2"/>
              </a:buBlip>
            </a:pPr>
            <a:r>
              <a:rPr lang="ru-RU" sz="3600" dirty="0"/>
              <a:t>Тестирование улучшает качество продукта.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7300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видов тестирования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сути работ: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проверка выполнения функциональных требований к ПО.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Нефункциональное тестирование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безопасности, производительности и других нефункциональных характеристик ПО.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изменений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неполное тестирование, проводимое с целью контроля качества изменений ПО.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3241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Функциональное тестирование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проверка выполнения функциональных требований к ПО.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пригодность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suitability)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accuracy)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к взаимодействию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interoperability)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стандартам и правилам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compliance)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9870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1581</Words>
  <Application>Microsoft Office PowerPoint</Application>
  <PresentationFormat>Произвольный</PresentationFormat>
  <Paragraphs>245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Arial</vt:lpstr>
      <vt:lpstr>Avenir Next Medium</vt:lpstr>
      <vt:lpstr>Calibri</vt:lpstr>
      <vt:lpstr>Calibri Light</vt:lpstr>
      <vt:lpstr>DIN Alternate</vt:lpstr>
      <vt:lpstr>Helvetica</vt:lpstr>
      <vt:lpstr>Helvetica Light</vt:lpstr>
      <vt:lpstr>Helvetica Neue</vt:lpstr>
      <vt:lpstr>Times New Roman</vt:lpstr>
      <vt:lpstr>White</vt:lpstr>
      <vt:lpstr>Презентация PowerPoint</vt:lpstr>
      <vt:lpstr>Что такое тестирование ПО?</vt:lpstr>
      <vt:lpstr>Что такое тестирование ПО</vt:lpstr>
      <vt:lpstr>Что такое тестирование ПО?</vt:lpstr>
      <vt:lpstr>Что такое тестирование ПО?</vt:lpstr>
      <vt:lpstr>Quality Assurance </vt:lpstr>
      <vt:lpstr>Мифы о тестировании</vt:lpstr>
      <vt:lpstr>Классификация видов тестирования</vt:lpstr>
      <vt:lpstr>Функциональное тестирование</vt:lpstr>
      <vt:lpstr>Нефункциональное тестирование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Тестирование производительности</vt:lpstr>
      <vt:lpstr>Нефункциональное тестирование</vt:lpstr>
      <vt:lpstr>Классификация видов тестирования</vt:lpstr>
      <vt:lpstr>О пользе Unit-тестирования</vt:lpstr>
      <vt:lpstr>Классификация видов тестирования</vt:lpstr>
      <vt:lpstr>Классификация видов тестирования</vt:lpstr>
      <vt:lpstr>Классификация видов тестирования</vt:lpstr>
      <vt:lpstr>Артефакты тестирования</vt:lpstr>
      <vt:lpstr>План тестирования</vt:lpstr>
      <vt:lpstr>План тестирования</vt:lpstr>
      <vt:lpstr>Test Case</vt:lpstr>
      <vt:lpstr>Test Case</vt:lpstr>
      <vt:lpstr>Дефекты</vt:lpstr>
      <vt:lpstr>Дефекты</vt:lpstr>
      <vt:lpstr>Дефекты</vt:lpstr>
      <vt:lpstr>Дефекты</vt:lpstr>
      <vt:lpstr>Оценка полноты и достаточности тестирования</vt:lpstr>
      <vt:lpstr>Процесс тестирования</vt:lpstr>
      <vt:lpstr>Процесс тестирования</vt:lpstr>
      <vt:lpstr>Презентация PowerPoint</vt:lpstr>
      <vt:lpstr>Дополнительное чтение</vt:lpstr>
      <vt:lpstr>Дополнительное чтение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116</cp:revision>
  <dcterms:modified xsi:type="dcterms:W3CDTF">2018-03-06T11:05:45Z</dcterms:modified>
</cp:coreProperties>
</file>