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gif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gif"/>
  <Override PartName="/ppt/notesSlides/notesSlide6.xml" ContentType="application/vnd.openxmlformats-officedocument.presentationml.notesSlide+xml"/>
  <Override PartName="/ppt/media/image14.jpg" ContentType="image/png"/>
  <Override PartName="/ppt/notesSlides/notesSlide7.xml" ContentType="application/vnd.openxmlformats-officedocument.presentationml.notesSlide+xml"/>
  <Override PartName="/ppt/media/image18.jpg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4" r:id="rId7"/>
    <p:sldId id="260" r:id="rId8"/>
    <p:sldId id="476" r:id="rId9"/>
    <p:sldId id="477" r:id="rId10"/>
    <p:sldId id="267" r:id="rId11"/>
    <p:sldId id="472" r:id="rId12"/>
    <p:sldId id="461" r:id="rId13"/>
    <p:sldId id="478" r:id="rId14"/>
    <p:sldId id="479" r:id="rId15"/>
    <p:sldId id="484" r:id="rId16"/>
    <p:sldId id="481" r:id="rId17"/>
    <p:sldId id="482" r:id="rId18"/>
    <p:sldId id="48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32">
          <p15:clr>
            <a:srgbClr val="A4A3A4"/>
          </p15:clr>
        </p15:guide>
        <p15:guide id="4" orient="horz" pos="1668">
          <p15:clr>
            <a:srgbClr val="A4A3A4"/>
          </p15:clr>
        </p15:guide>
        <p15:guide id="5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A00"/>
    <a:srgbClr val="464646"/>
    <a:srgbClr val="006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87048" autoAdjust="0"/>
  </p:normalViewPr>
  <p:slideViewPr>
    <p:cSldViewPr snapToObjects="1">
      <p:cViewPr>
        <p:scale>
          <a:sx n="147" d="100"/>
          <a:sy n="147" d="100"/>
        </p:scale>
        <p:origin x="560" y="144"/>
      </p:cViewPr>
      <p:guideLst>
        <p:guide orient="horz" pos="1620"/>
        <p:guide pos="2880"/>
        <p:guide orient="horz" pos="1332"/>
        <p:guide orient="horz" pos="166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BFC0-CA6E-104A-B9B8-E9AFF765686B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05817-F7F5-2B4E-855B-AB13E19F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3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5693-EF44-BA42-A9E9-BBD3B8D3E1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2F96-62E9-6949-B3AF-23120F9F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6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3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00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55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115" y="0"/>
            <a:ext cx="68557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7172"/>
            <a:ext cx="9143998" cy="50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1192"/>
            <a:ext cx="9139711" cy="5081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658" y="131683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2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3999" cy="508349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666750"/>
            <a:ext cx="7315200" cy="35052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9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3999" cy="508349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895350"/>
            <a:ext cx="7620000" cy="32766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10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961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955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415446"/>
            <a:ext cx="7620000" cy="2756504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1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526"/>
            <a:ext cx="9143999" cy="508349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7620000" cy="37338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48415637-7590-AF4E-9A0E-4CAFD5D216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44"/>
            <a:ext cx="9143999" cy="51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extLst>
    <p:ext uri="{DCECCB84-F9BA-43D5-87BE-67443E8EF086}">
      <p15:sldGuideLst xmlns:p15="http://schemas.microsoft.com/office/powerpoint/2012/main">
        <p15:guide id="1" orient="horz" pos="32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5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49" r:id="rId3"/>
    <p:sldLayoutId id="2147483659" r:id="rId4"/>
    <p:sldLayoutId id="2147483650" r:id="rId5"/>
    <p:sldLayoutId id="2147483658" r:id="rId6"/>
    <p:sldLayoutId id="2147483660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6F53"/>
          </a:solidFill>
          <a:latin typeface="+mj-lt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6F53"/>
        </a:buClr>
        <a:buFont typeface="Lucida Grande"/>
        <a:buChar char="»"/>
        <a:defRPr sz="3000" kern="1200">
          <a:solidFill>
            <a:srgbClr val="464646"/>
          </a:solidFill>
          <a:latin typeface="+mn-lt"/>
          <a:ea typeface="+mn-ea"/>
          <a:cs typeface="Open Sans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2600" kern="1200">
          <a:solidFill>
            <a:srgbClr val="464646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6F53"/>
        </a:buClr>
        <a:buFont typeface="Lucida Grande"/>
        <a:buChar char="-"/>
        <a:defRPr sz="2200" kern="1200">
          <a:solidFill>
            <a:srgbClr val="464646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1800" kern="1200">
          <a:solidFill>
            <a:srgbClr val="464646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1800" kern="1200">
          <a:solidFill>
            <a:srgbClr val="464646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tftime.org/(ctftime)" TargetMode="External"/><Relationship Id="rId3" Type="http://schemas.openxmlformats.org/officeDocument/2006/relationships/hyperlink" Target="https://ctf.bugku.com/(bugku)" TargetMode="External"/><Relationship Id="rId7" Type="http://schemas.openxmlformats.org/officeDocument/2006/relationships/hyperlink" Target="https://www.pwnthebox.com/(pwnthebox)" TargetMode="External"/><Relationship Id="rId12" Type="http://schemas.openxmlformats.org/officeDocument/2006/relationships/hyperlink" Target="https://ctf.show/(ctfshow)" TargetMode="External"/><Relationship Id="rId2" Type="http://schemas.openxmlformats.org/officeDocument/2006/relationships/hyperlink" Target="https://adworld.xctf.org.cn/(xctf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tf.wgpsec.org/(wgpsec)" TargetMode="External"/><Relationship Id="rId11" Type="http://schemas.openxmlformats.org/officeDocument/2006/relationships/hyperlink" Target="https://www.ctfhub.com/(ctfhub)" TargetMode="External"/><Relationship Id="rId5" Type="http://schemas.openxmlformats.org/officeDocument/2006/relationships/hyperlink" Target="https://buuoj.cn/(buuctf)" TargetMode="External"/><Relationship Id="rId10" Type="http://schemas.openxmlformats.org/officeDocument/2006/relationships/hyperlink" Target="https://www.hackthebox.com/(htb)" TargetMode="External"/><Relationship Id="rId4" Type="http://schemas.openxmlformats.org/officeDocument/2006/relationships/hyperlink" Target="https://www.qsnctf.com/(qsnctf)" TargetMode="External"/><Relationship Id="rId9" Type="http://schemas.openxmlformats.org/officeDocument/2006/relationships/hyperlink" Target="https://catf1ag.cn/(catf1ag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6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EAA583F1-DF9B-A64F-BAC9-AF8C2E8529CA}"/>
              </a:ext>
            </a:extLst>
          </p:cNvPr>
          <p:cNvSpPr txBox="1">
            <a:spLocks/>
          </p:cNvSpPr>
          <p:nvPr/>
        </p:nvSpPr>
        <p:spPr>
          <a:xfrm>
            <a:off x="3234560" y="431751"/>
            <a:ext cx="2674880" cy="539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6F53"/>
                </a:solidFill>
                <a:latin typeface="+mj-lt"/>
                <a:ea typeface="+mj-ea"/>
                <a:cs typeface="Open Sans"/>
              </a:defRPr>
            </a:lvl1pPr>
          </a:lstStyle>
          <a:p>
            <a:pPr algn="dist"/>
            <a:endParaRPr kumimoji="1"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636645-929E-C447-A9DE-585140EE8EDB}"/>
              </a:ext>
            </a:extLst>
          </p:cNvPr>
          <p:cNvSpPr txBox="1"/>
          <p:nvPr/>
        </p:nvSpPr>
        <p:spPr>
          <a:xfrm>
            <a:off x="342900" y="525729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参考网上难易程度排名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python</a:t>
            </a:r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php</a:t>
            </a:r>
            <a:r>
              <a:rPr kumimoji="1" lang="zh-CN" altLang="en-US" sz="1600" dirty="0"/>
              <a:t>、</a:t>
            </a:r>
            <a:r>
              <a:rPr kumimoji="1" lang="en-US" altLang="zh-CN" sz="1600" dirty="0" err="1"/>
              <a:t>golang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c</a:t>
            </a:r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看到有人调查问卷里面有学员提出了，说道：</a:t>
            </a:r>
            <a:r>
              <a:rPr kumimoji="1" lang="zh-CN" altLang="en-US" sz="1600" dirty="0">
                <a:solidFill>
                  <a:srgbClr val="FF0000"/>
                </a:solidFill>
              </a:rPr>
              <a:t>太枯燥</a:t>
            </a:r>
            <a:r>
              <a:rPr kumimoji="1" lang="zh-CN" altLang="en-US" sz="1600" dirty="0"/>
              <a:t>，</a:t>
            </a:r>
            <a:r>
              <a:rPr kumimoji="1" lang="zh-CN" altLang="en-US" sz="1600" dirty="0">
                <a:solidFill>
                  <a:srgbClr val="FF0000"/>
                </a:solidFill>
              </a:rPr>
              <a:t>学不太懂</a:t>
            </a:r>
            <a:r>
              <a:rPr kumimoji="1" lang="zh-CN" altLang="en-US" sz="1600" dirty="0"/>
              <a:t>，这类语言无法跟前端语言拟比，自己需要明白不同的语言有自己的优缺点，以及最佳应用处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切记：学习过程中最好可以用当前所学的内容，运用到一些案例中去，不要进行三天晒网两天打鱼的</a:t>
            </a:r>
            <a:r>
              <a:rPr kumimoji="1" lang="en-US" altLang="zh-CN" sz="1600" dirty="0"/>
              <a:t>”</a:t>
            </a:r>
            <a:r>
              <a:rPr kumimoji="1" lang="zh-CN" altLang="en-US" sz="1600" dirty="0">
                <a:solidFill>
                  <a:srgbClr val="C00000"/>
                </a:solidFill>
              </a:rPr>
              <a:t>无效</a:t>
            </a:r>
            <a:r>
              <a:rPr kumimoji="1" lang="en-US" altLang="zh-CN" sz="1600" dirty="0"/>
              <a:t>”</a:t>
            </a:r>
            <a:r>
              <a:rPr kumimoji="1" lang="zh-CN" altLang="en-US" sz="1600" dirty="0"/>
              <a:t>学习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学习路径：可视频，可文档，具体看自己</a:t>
            </a:r>
          </a:p>
        </p:txBody>
      </p:sp>
      <p:pic>
        <p:nvPicPr>
          <p:cNvPr id="1028" name="Picture 4" descr="九大编程语言优缺点&amp;入门难易度对比">
            <a:extLst>
              <a:ext uri="{FF2B5EF4-FFF2-40B4-BE49-F238E27FC236}">
                <a16:creationId xmlns:a16="http://schemas.microsoft.com/office/drawing/2014/main" id="{5779EE75-6318-3F4A-9BD9-DCF68587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646"/>
            <a:ext cx="3111572" cy="17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248730-8052-1D4F-B0F2-638DF8EE5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440" y="4198854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23A00C-DBC4-B649-B5C0-99895C0C6267}"/>
              </a:ext>
            </a:extLst>
          </p:cNvPr>
          <p:cNvSpPr txBox="1"/>
          <p:nvPr/>
        </p:nvSpPr>
        <p:spPr>
          <a:xfrm>
            <a:off x="353922" y="285750"/>
            <a:ext cx="84361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C00000"/>
                </a:solidFill>
              </a:rPr>
              <a:t>CTF</a:t>
            </a:r>
            <a:r>
              <a:rPr kumimoji="1" lang="zh-CN" altLang="en-US" sz="3600" dirty="0">
                <a:solidFill>
                  <a:srgbClr val="C00000"/>
                </a:solidFill>
              </a:rPr>
              <a:t>篇</a:t>
            </a:r>
            <a:endParaRPr kumimoji="1" lang="en-US" altLang="zh-CN" sz="3600" dirty="0">
              <a:solidFill>
                <a:srgbClr val="C00000"/>
              </a:solidFill>
            </a:endParaRPr>
          </a:p>
          <a:p>
            <a:pPr algn="ctr"/>
            <a:endParaRPr kumimoji="1" lang="en-US" altLang="zh-CN" sz="1600" dirty="0"/>
          </a:p>
          <a:p>
            <a:r>
              <a:rPr kumimoji="1" lang="zh-CN" altLang="en-US" sz="1600" dirty="0"/>
              <a:t>在调查问卷里面已经看到很多学员已经接触</a:t>
            </a:r>
            <a:r>
              <a:rPr kumimoji="1" lang="en-US" altLang="zh-CN" sz="1600" dirty="0"/>
              <a:t>CTF</a:t>
            </a:r>
            <a:r>
              <a:rPr kumimoji="1" lang="zh-CN" altLang="en-US" sz="1600" dirty="0"/>
              <a:t>了，大多数都是从</a:t>
            </a:r>
            <a:r>
              <a:rPr kumimoji="1" lang="en-US" altLang="zh-CN" sz="1600" dirty="0">
                <a:solidFill>
                  <a:srgbClr val="C00000"/>
                </a:solidFill>
              </a:rPr>
              <a:t>web</a:t>
            </a:r>
            <a:r>
              <a:rPr kumimoji="1" lang="zh-CN" altLang="en-US" sz="1600" dirty="0"/>
              <a:t>以及</a:t>
            </a:r>
            <a:r>
              <a:rPr kumimoji="1" lang="zh-CN" altLang="en-US" sz="1600" dirty="0">
                <a:solidFill>
                  <a:srgbClr val="C00000"/>
                </a:solidFill>
              </a:rPr>
              <a:t>杂项</a:t>
            </a:r>
            <a:r>
              <a:rPr kumimoji="1" lang="zh-CN" altLang="en-US" sz="1600" dirty="0"/>
              <a:t>开始入门的，</a:t>
            </a:r>
            <a:endParaRPr kumimoji="1" lang="en-US" altLang="zh-CN" sz="1600" dirty="0"/>
          </a:p>
          <a:p>
            <a:r>
              <a:rPr kumimoji="1" lang="zh-CN" altLang="en-US" sz="1600" dirty="0"/>
              <a:t>也看到少部分人提及到了逆向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CTF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kali</a:t>
            </a:r>
            <a:r>
              <a:rPr kumimoji="1" lang="zh-CN" altLang="en-US" sz="1600" dirty="0"/>
              <a:t>可谓是</a:t>
            </a:r>
            <a:r>
              <a:rPr kumimoji="1" lang="en-US" altLang="zh-CN" sz="1600" dirty="0"/>
              <a:t>“</a:t>
            </a:r>
            <a:r>
              <a:rPr kumimoji="1" lang="zh-CN" altLang="en-US" sz="1600" dirty="0">
                <a:solidFill>
                  <a:srgbClr val="C00000"/>
                </a:solidFill>
              </a:rPr>
              <a:t>常客</a:t>
            </a:r>
            <a:r>
              <a:rPr kumimoji="1" lang="en-US" altLang="zh-CN" sz="1600" dirty="0"/>
              <a:t>”</a:t>
            </a:r>
            <a:r>
              <a:rPr kumimoji="1" lang="zh-CN" altLang="en-US" sz="1600" dirty="0"/>
              <a:t>，经常会使用到，细化在各个方向中，批量脚本也是很常用的</a:t>
            </a:r>
            <a:endParaRPr kumimoji="1" lang="en-US" altLang="zh-CN" sz="1600" dirty="0"/>
          </a:p>
          <a:p>
            <a:r>
              <a:rPr kumimoji="1" lang="zh-CN" altLang="en-US" sz="1600" dirty="0"/>
              <a:t>学习</a:t>
            </a:r>
            <a:r>
              <a:rPr kumimoji="1" lang="en-US" altLang="zh-CN" sz="1600" dirty="0"/>
              <a:t>web</a:t>
            </a:r>
            <a:r>
              <a:rPr kumimoji="1" lang="zh-CN" altLang="en-US" sz="1600" dirty="0"/>
              <a:t>方向的建议学习一下</a:t>
            </a:r>
            <a:r>
              <a:rPr kumimoji="1" lang="en-US" altLang="zh-CN" sz="1600" dirty="0"/>
              <a:t>php</a:t>
            </a:r>
            <a:r>
              <a:rPr kumimoji="1" lang="zh-CN" altLang="en-US" sz="1600" dirty="0"/>
              <a:t>语言，</a:t>
            </a:r>
            <a:r>
              <a:rPr kumimoji="1" lang="zh-CN" altLang="en-US" sz="1600" dirty="0">
                <a:solidFill>
                  <a:srgbClr val="C00000"/>
                </a:solidFill>
              </a:rPr>
              <a:t>鉴于</a:t>
            </a:r>
            <a:r>
              <a:rPr kumimoji="1" lang="en-US" altLang="zh-CN" sz="1600" dirty="0">
                <a:solidFill>
                  <a:srgbClr val="C00000"/>
                </a:solidFill>
              </a:rPr>
              <a:t>web</a:t>
            </a:r>
            <a:r>
              <a:rPr kumimoji="1" lang="zh-CN" altLang="en-US" sz="1600" dirty="0">
                <a:solidFill>
                  <a:srgbClr val="C00000"/>
                </a:solidFill>
              </a:rPr>
              <a:t>方向开始内容里面有很多</a:t>
            </a:r>
            <a:r>
              <a:rPr kumimoji="1" lang="en-US" altLang="zh-CN" sz="1600" dirty="0">
                <a:solidFill>
                  <a:srgbClr val="C00000"/>
                </a:solidFill>
              </a:rPr>
              <a:t>php</a:t>
            </a:r>
            <a:r>
              <a:rPr kumimoji="1" lang="zh-CN" altLang="en-US" sz="1600" dirty="0">
                <a:solidFill>
                  <a:srgbClr val="C00000"/>
                </a:solidFill>
              </a:rPr>
              <a:t>相关的知识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还有学习逆向，首要的是了解汇编指令，而不是一开始的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语言，了解程序逻辑结构之后</a:t>
            </a:r>
            <a:endParaRPr kumimoji="1" lang="en-US" altLang="zh-CN" sz="1600" dirty="0"/>
          </a:p>
          <a:p>
            <a:r>
              <a:rPr kumimoji="1" lang="zh-CN" altLang="en-US" sz="1600" dirty="0"/>
              <a:t>再进行逆向，分析伪代码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各方向难度划分</a:t>
            </a:r>
            <a:r>
              <a:rPr kumimoji="1" lang="en-US" altLang="zh-CN" sz="1600" dirty="0"/>
              <a:t>:</a:t>
            </a:r>
          </a:p>
          <a:p>
            <a:endParaRPr kumimoji="1" lang="en-US" altLang="zh-CN" sz="1200" dirty="0"/>
          </a:p>
          <a:p>
            <a:r>
              <a:rPr kumimoji="1" lang="en" altLang="zh-CN" sz="1200" dirty="0"/>
              <a:t>①</a:t>
            </a:r>
            <a:r>
              <a:rPr kumimoji="1" lang="en" altLang="zh-CN" sz="1200" dirty="0" err="1"/>
              <a:t>Misc</a:t>
            </a:r>
            <a:r>
              <a:rPr kumimoji="1" lang="zh-CN" altLang="en" sz="1200" dirty="0"/>
              <a:t>（</a:t>
            </a:r>
            <a:r>
              <a:rPr kumimoji="1" lang="zh-CN" altLang="en-US" sz="1200" dirty="0"/>
              <a:t>杂项）</a:t>
            </a:r>
            <a:r>
              <a:rPr kumimoji="1" lang="en-US" altLang="zh-CN" sz="1200" dirty="0"/>
              <a:t>——》②</a:t>
            </a:r>
            <a:r>
              <a:rPr kumimoji="1" lang="en" altLang="zh-CN" sz="1200" dirty="0"/>
              <a:t> web</a:t>
            </a:r>
            <a:r>
              <a:rPr kumimoji="1" lang="zh-CN" altLang="en-US" sz="1200" dirty="0"/>
              <a:t>安全</a:t>
            </a:r>
            <a:r>
              <a:rPr kumimoji="1" lang="en-US" altLang="zh-CN" sz="1200" dirty="0"/>
              <a:t>——》③</a:t>
            </a:r>
            <a:r>
              <a:rPr kumimoji="1" lang="en" altLang="zh-CN" sz="1200" dirty="0"/>
              <a:t> Crypto</a:t>
            </a:r>
            <a:r>
              <a:rPr kumimoji="1" lang="zh-CN" altLang="en" sz="1200" dirty="0"/>
              <a:t>（</a:t>
            </a:r>
            <a:r>
              <a:rPr kumimoji="1" lang="zh-CN" altLang="en-US" sz="1200" dirty="0"/>
              <a:t>密码学）</a:t>
            </a:r>
            <a:r>
              <a:rPr kumimoji="1" lang="en-US" altLang="zh-CN" sz="1200" dirty="0"/>
              <a:t>——》④</a:t>
            </a:r>
            <a:r>
              <a:rPr kumimoji="1" lang="en" altLang="zh-CN" sz="1200" dirty="0"/>
              <a:t>reverse</a:t>
            </a:r>
            <a:r>
              <a:rPr kumimoji="1" lang="zh-CN" altLang="en" sz="1200" dirty="0"/>
              <a:t>（</a:t>
            </a:r>
            <a:r>
              <a:rPr kumimoji="1" lang="zh-CN" altLang="en-US" sz="1200" dirty="0"/>
              <a:t>逆向）</a:t>
            </a:r>
            <a:r>
              <a:rPr kumimoji="1" lang="en-US" altLang="zh-CN" sz="1200" dirty="0"/>
              <a:t>——》⑤</a:t>
            </a:r>
            <a:r>
              <a:rPr kumimoji="1" lang="en" altLang="zh-CN" sz="1200" dirty="0"/>
              <a:t>PWN</a:t>
            </a:r>
            <a:r>
              <a:rPr kumimoji="1" lang="zh-CN" altLang="en" sz="1200" dirty="0"/>
              <a:t>（</a:t>
            </a:r>
            <a:r>
              <a:rPr kumimoji="1" lang="zh-CN" altLang="en-US" sz="1200" dirty="0"/>
              <a:t>二进制破解）</a:t>
            </a:r>
          </a:p>
        </p:txBody>
      </p:sp>
    </p:spTree>
    <p:extLst>
      <p:ext uri="{BB962C8B-B14F-4D97-AF65-F5344CB8AC3E}">
        <p14:creationId xmlns:p14="http://schemas.microsoft.com/office/powerpoint/2010/main" val="26789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01CBA7-8BC1-A843-970A-6000F96B3981}"/>
              </a:ext>
            </a:extLst>
          </p:cNvPr>
          <p:cNvSpPr txBox="1"/>
          <p:nvPr/>
        </p:nvSpPr>
        <p:spPr>
          <a:xfrm>
            <a:off x="314597" y="666750"/>
            <a:ext cx="85148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推荐练习平台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按照难易程度排序，分为三个级别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	</a:t>
            </a:r>
            <a:r>
              <a:rPr kumimoji="1" lang="en" altLang="zh-CN" dirty="0">
                <a:hlinkClick r:id="rId2"/>
              </a:rPr>
              <a:t>https://adworld.xctf.org.cn/</a:t>
            </a:r>
            <a:r>
              <a:rPr kumimoji="1" lang="en-US" altLang="zh-CN" dirty="0">
                <a:hlinkClick r:id="rId2"/>
              </a:rPr>
              <a:t>(xctf)</a:t>
            </a:r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en-US" altLang="zh-CN" dirty="0">
                <a:hlinkClick r:id="rId3"/>
              </a:rPr>
              <a:t>https://ctf.bugku.com/(bugku)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	</a:t>
            </a:r>
            <a:r>
              <a:rPr kumimoji="1" lang="en" altLang="zh-CN" dirty="0">
                <a:hlinkClick r:id="rId4"/>
              </a:rPr>
              <a:t>https://www.qsnctf.com/</a:t>
            </a:r>
            <a:r>
              <a:rPr kumimoji="1" lang="en-US" altLang="zh-CN" dirty="0">
                <a:hlinkClick r:id="rId4"/>
              </a:rPr>
              <a:t>(qsnctf)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	</a:t>
            </a:r>
            <a:r>
              <a:rPr kumimoji="1" lang="en" altLang="zh-CN" dirty="0">
                <a:hlinkClick r:id="rId5"/>
              </a:rPr>
              <a:t>https://buuoj.cn/</a:t>
            </a:r>
            <a:r>
              <a:rPr kumimoji="1" lang="en-US" altLang="zh-CN" dirty="0">
                <a:hlinkClick r:id="rId5"/>
              </a:rPr>
              <a:t>(buuctf)</a:t>
            </a:r>
            <a:r>
              <a:rPr kumimoji="1" lang="en-US" altLang="zh-CN" dirty="0"/>
              <a:t> 			</a:t>
            </a:r>
            <a:r>
              <a:rPr kumimoji="1" lang="en-US" altLang="zh-CN" dirty="0">
                <a:hlinkClick r:id="rId6"/>
              </a:rPr>
              <a:t>https://ctf.wgpsec.org/(wgpsec)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" altLang="zh-CN" dirty="0">
                <a:hlinkClick r:id="rId7"/>
              </a:rPr>
              <a:t>https://www.pwnthebox.com/(pwnthebox)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en" altLang="zh-CN" dirty="0">
                <a:hlinkClick r:id="rId8"/>
              </a:rPr>
              <a:t>https://ctftime.org/(ctftime)</a:t>
            </a:r>
            <a:endParaRPr kumimoji="1" lang="en" altLang="zh-CN" dirty="0"/>
          </a:p>
          <a:p>
            <a:r>
              <a:rPr kumimoji="1" lang="en-US" altLang="zh-CN" dirty="0"/>
              <a:t>       </a:t>
            </a:r>
            <a:r>
              <a:rPr kumimoji="1" lang="en-US" altLang="zh-CN" dirty="0">
                <a:hlinkClick r:id="rId9"/>
              </a:rPr>
              <a:t>https://catf1ag.cn/(catf1ag)</a:t>
            </a:r>
            <a:r>
              <a:rPr kumimoji="1" lang="en-US" altLang="zh-CN" dirty="0"/>
              <a:t>			</a:t>
            </a:r>
            <a:r>
              <a:rPr kumimoji="1" lang="en-US" altLang="zh-CN" dirty="0">
                <a:hlinkClick r:id="rId10"/>
              </a:rPr>
              <a:t>https://www.hackthebox.com/(htb)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综合平台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11"/>
              </a:rPr>
              <a:t>https://www.ctfhub.com/(ctfhub)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en" altLang="zh-CN" dirty="0">
                <a:hlinkClick r:id="rId12"/>
              </a:rPr>
              <a:t>https://ctf.show/</a:t>
            </a:r>
            <a:r>
              <a:rPr kumimoji="1" lang="en-US" altLang="zh-CN" dirty="0">
                <a:hlinkClick r:id="rId12"/>
              </a:rPr>
              <a:t>(ctfshow)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6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52450"/>
            <a:ext cx="7696200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2000" dirty="0">
                <a:solidFill>
                  <a:srgbClr val="C00000"/>
                </a:solidFill>
              </a:rPr>
              <a:t>各方向所涉及的部分知识点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WEB: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sql</a:t>
            </a:r>
            <a:r>
              <a:rPr kumimoji="1" lang="zh-CN" altLang="en-US" sz="1600" dirty="0">
                <a:solidFill>
                  <a:schemeClr val="tx1"/>
                </a:solidFill>
              </a:rPr>
              <a:t>注入、文件上传、包含漏洞、代码审计、反序列化、命令执行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lang="zh-CN" alt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MISC:</a:t>
            </a:r>
            <a:r>
              <a:rPr kumimoji="1" lang="zh-CN" altLang="en-US" sz="1600" dirty="0">
                <a:solidFill>
                  <a:schemeClr val="tx1"/>
                </a:solidFill>
              </a:rPr>
              <a:t> 内存取证、流量分析、隐写、文件修复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lang="zh-CN" alt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CRYPTO:</a:t>
            </a:r>
            <a:r>
              <a:rPr kumimoji="1" lang="zh-CN" altLang="en-US" sz="1600" dirty="0">
                <a:solidFill>
                  <a:schemeClr val="tx1"/>
                </a:solidFill>
              </a:rPr>
              <a:t> 密码算法、加密协议、各类编码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REVERSE:</a:t>
            </a:r>
            <a:r>
              <a:rPr kumimoji="1" lang="zh-CN" altLang="en-US" sz="1600" dirty="0">
                <a:solidFill>
                  <a:schemeClr val="tx1"/>
                </a:solidFill>
              </a:rPr>
              <a:t> 反编译、反汇编、脱壳解壳、算法破解、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CrackMe</a:t>
            </a:r>
            <a:r>
              <a:rPr kumimoji="1" lang="zh-CN" altLang="en-US" sz="1600" dirty="0">
                <a:solidFill>
                  <a:schemeClr val="tx1"/>
                </a:solidFill>
              </a:rPr>
              <a:t>逆向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PWN:</a:t>
            </a:r>
            <a:r>
              <a:rPr kumimoji="1" lang="zh-CN" altLang="en-US" sz="1600" dirty="0">
                <a:solidFill>
                  <a:schemeClr val="tx1"/>
                </a:solidFill>
              </a:rPr>
              <a:t> 格式化字符串漏洞、堆利用、数组下标溢出、栈溢出、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pwntools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0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66750"/>
            <a:ext cx="7696200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竞赛方面</a:t>
            </a:r>
            <a:endParaRPr lang="en-US" altLang="zh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大致分为两类比赛，一类为社会一类为教育，顾名思义社会类比赛，人人都可参与，无学籍限制，报名参加即可，后者细化分为教育厅以及人社部比赛，存在学籍以及年龄限制，前者大多数为一些</a:t>
            </a:r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CTF</a:t>
            </a:r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或者攻防类型比赛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后者人社部有安全类的世赛项目，感兴趣的可以了解一下，其内容也包括服务配置、网络搭建、网络安全应急响应、数字调查取证、应用程序安全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6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52450"/>
            <a:ext cx="7696200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  <a:endParaRPr lang="en-US" altLang="zh-CN" sz="3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感谢大家观看，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74F99-A3DD-4444-A8A1-BDC6859E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097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587336"/>
            <a:ext cx="3733800" cy="381000"/>
          </a:xfrm>
        </p:spPr>
        <p:txBody>
          <a:bodyPr>
            <a:normAutofit fontScale="90000"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0dm1n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网站设计开发工作室三流混子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B15690-B8A6-7940-B2DB-F2A482B4C0E0}"/>
              </a:ext>
            </a:extLst>
          </p:cNvPr>
          <p:cNvSpPr txBox="1">
            <a:spLocks/>
          </p:cNvSpPr>
          <p:nvPr/>
        </p:nvSpPr>
        <p:spPr>
          <a:xfrm>
            <a:off x="685800" y="1469231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Open San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网安学员生存“指北”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2A870-78DC-F54B-8FE9-19B4816D2C80}"/>
              </a:ext>
            </a:extLst>
          </p:cNvPr>
          <p:cNvSpPr txBox="1"/>
          <p:nvPr/>
        </p:nvSpPr>
        <p:spPr>
          <a:xfrm>
            <a:off x="4753246" y="3562350"/>
            <a:ext cx="439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Blog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en" altLang="zh-CN" dirty="0">
                <a:solidFill>
                  <a:schemeClr val="bg1"/>
                </a:solidFill>
              </a:rPr>
              <a:t>https://</a:t>
            </a:r>
            <a:r>
              <a:rPr kumimoji="1" lang="en" altLang="zh-CN" dirty="0" err="1">
                <a:solidFill>
                  <a:schemeClr val="bg1"/>
                </a:solidFill>
              </a:rPr>
              <a:t>blog.csdn.net</a:t>
            </a:r>
            <a:r>
              <a:rPr kumimoji="1" lang="en" altLang="zh-CN" dirty="0">
                <a:solidFill>
                  <a:schemeClr val="bg1"/>
                </a:solidFill>
              </a:rPr>
              <a:t>/weixin_54855337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66750"/>
            <a:ext cx="7696200" cy="40386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内容介绍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	Kali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安全、语言、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CTF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、竞赛方面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内容细化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	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每个板块内容细化，以及拓展分支</a:t>
            </a:r>
          </a:p>
          <a:p>
            <a:endParaRPr lang="zh-CN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案例解析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	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基础案例讲解，实战演练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问答环节：学员问答环节，讲师解疑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8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268C53-C05B-2347-B69E-EC91E1545C42}"/>
              </a:ext>
            </a:extLst>
          </p:cNvPr>
          <p:cNvSpPr txBox="1"/>
          <p:nvPr/>
        </p:nvSpPr>
        <p:spPr>
          <a:xfrm>
            <a:off x="1711234" y="1200150"/>
            <a:ext cx="6442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	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Kali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篇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环境、渗透工具、框架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自带环境有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gcc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等开发环境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渗透工具，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hydra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burp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nmap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john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sqlmap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Metasploit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D2CC62-8E71-4B43-84CE-40FDDAA7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57550"/>
            <a:ext cx="1291204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66750"/>
            <a:ext cx="76962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可不要小看这个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kali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、安全类比赛以及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CTF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安全它都是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常客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基础命令跟</a:t>
            </a:r>
            <a:r>
              <a:rPr lang="en-US" altLang="zh-CN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都一样，但是很多渗透工具它都集成了，可所谓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脚本小子</a:t>
            </a: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必备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sqlmap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burp</a:t>
            </a:r>
            <a:r>
              <a:rPr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msfconsole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hydra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nmap</a:t>
            </a:r>
            <a:endParaRPr lang="zh-CN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：各工具使用以及常用参数讲解，以上仅为常用部分工具举例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CD6D0C-9458-984E-BAA0-544D9593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581150"/>
            <a:ext cx="2209800" cy="2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268C53-C05B-2347-B69E-EC91E1545C42}"/>
              </a:ext>
            </a:extLst>
          </p:cNvPr>
          <p:cNvSpPr txBox="1"/>
          <p:nvPr/>
        </p:nvSpPr>
        <p:spPr>
          <a:xfrm>
            <a:off x="381000" y="133350"/>
            <a:ext cx="8382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安全可所谓，安全入门必备门槛，第一个必须是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owasp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了，在每一年的排行榜中，注入漏洞都名列前茅，这里以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注入来讲解，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库：</a:t>
            </a:r>
            <a:r>
              <a:rPr lang="zh-CN" altLang="en-US" dirty="0">
                <a:sym typeface="+mn-ea"/>
              </a:rPr>
              <a:t>就是一堆表组成的数据集合</a:t>
            </a:r>
            <a:endParaRPr lang="zh-CN" altLang="en-US" dirty="0"/>
          </a:p>
          <a:p>
            <a:r>
              <a:rPr lang="zh-CN" altLang="en-US" dirty="0"/>
              <a:t>表：</a:t>
            </a:r>
            <a:r>
              <a:rPr lang="zh-CN" altLang="en-US" dirty="0">
                <a:sym typeface="+mn-ea"/>
              </a:rPr>
              <a:t>类似 Excel，由行和列组成的二维表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/>
              <a:t>：表中的列称为字段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在数据库里有一个系统库：</a:t>
            </a:r>
            <a:r>
              <a:rPr lang="en-US" altLang="zh-CN" dirty="0" err="1">
                <a:sym typeface="+mn-ea"/>
              </a:rPr>
              <a:t>information_schema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在它里面有个存着所有库名的表：</a:t>
            </a:r>
            <a:r>
              <a:rPr lang="en-US" altLang="zh-CN" dirty="0">
                <a:sym typeface="+mn-ea"/>
              </a:rPr>
              <a:t>schemata</a:t>
            </a:r>
          </a:p>
          <a:p>
            <a:r>
              <a:rPr lang="en-US" altLang="zh-CN" dirty="0" err="1">
                <a:sym typeface="+mn-ea"/>
              </a:rPr>
              <a:t>schema_name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库名</a:t>
            </a:r>
            <a:endParaRPr lang="en-US" altLang="zh-CN" dirty="0">
              <a:sym typeface="+mn-ea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ym typeface="+mn-ea"/>
              </a:rPr>
              <a:t>在它里面有个存着所有表名的表：</a:t>
            </a:r>
            <a:r>
              <a:rPr lang="en-US" altLang="zh-CN" dirty="0">
                <a:sym typeface="+mn-ea"/>
              </a:rPr>
              <a:t>tables</a:t>
            </a:r>
          </a:p>
          <a:p>
            <a:r>
              <a:rPr lang="zh-CN" altLang="en-US" dirty="0">
                <a:sym typeface="+mn-ea"/>
              </a:rPr>
              <a:t>表名</a:t>
            </a:r>
          </a:p>
          <a:p>
            <a:r>
              <a:rPr lang="en-US" altLang="zh-CN" dirty="0" err="1">
                <a:sym typeface="+mn-ea"/>
              </a:rPr>
              <a:t>table_schema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表属于库</a:t>
            </a:r>
          </a:p>
          <a:p>
            <a:r>
              <a:rPr lang="en-US" altLang="zh-CN" dirty="0" err="1">
                <a:sym typeface="+mn-ea"/>
              </a:rPr>
              <a:t>table_name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表名</a:t>
            </a:r>
          </a:p>
          <a:p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7B6AD0-14A1-0941-A46C-3F634DBC66AC}"/>
              </a:ext>
            </a:extLst>
          </p:cNvPr>
          <p:cNvSpPr txBox="1"/>
          <p:nvPr/>
        </p:nvSpPr>
        <p:spPr>
          <a:xfrm>
            <a:off x="5029200" y="280035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在它里面还有个存着所有字段名的表：</a:t>
            </a:r>
            <a:r>
              <a:rPr lang="en-US" altLang="zh-CN" dirty="0">
                <a:sym typeface="+mn-ea"/>
              </a:rPr>
              <a:t>columns</a:t>
            </a:r>
          </a:p>
          <a:p>
            <a:r>
              <a:rPr lang="en-US" altLang="zh-CN" dirty="0" err="1">
                <a:sym typeface="+mn-ea"/>
              </a:rPr>
              <a:t>table_schema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表属于库</a:t>
            </a:r>
          </a:p>
          <a:p>
            <a:r>
              <a:rPr lang="en-US" altLang="zh-CN" dirty="0" err="1">
                <a:sym typeface="+mn-ea"/>
              </a:rPr>
              <a:t>table_name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表名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column_name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字段名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42D9E3-216A-534A-984E-6C581E9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211" y="1365250"/>
            <a:ext cx="1214597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1AABFB-89F4-2646-851E-BCC3EC9DC98E}"/>
              </a:ext>
            </a:extLst>
          </p:cNvPr>
          <p:cNvSpPr txBox="1"/>
          <p:nvPr/>
        </p:nvSpPr>
        <p:spPr>
          <a:xfrm>
            <a:off x="418010" y="357051"/>
            <a:ext cx="8192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Q: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什么是</a:t>
            </a:r>
            <a:r>
              <a:rPr lang="en-US" altLang="zh-CN" sz="1600" dirty="0" err="1"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注入？</a:t>
            </a:r>
          </a:p>
          <a:p>
            <a:pPr algn="l"/>
            <a:endParaRPr lang="zh-CN" altLang="en-US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A: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攻击者通过构造不同的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来实现对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的操作</a:t>
            </a:r>
            <a:endParaRPr lang="en-US" altLang="zh-CN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/>
              <a:t>构造不同的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语句：用户输入的数据拼接到原本的语句之后带入数据库执行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测试地址：</a:t>
            </a:r>
            <a:r>
              <a:rPr lang="en-US" altLang="zh-CN" sz="1600" dirty="0">
                <a:solidFill>
                  <a:srgbClr val="C00000"/>
                </a:solidFill>
              </a:rPr>
              <a:t>10.211.55.4:80/</a:t>
            </a:r>
            <a:r>
              <a:rPr lang="en-US" altLang="zh-CN" sz="1600" dirty="0" err="1">
                <a:solidFill>
                  <a:srgbClr val="C00000"/>
                </a:solidFill>
              </a:rPr>
              <a:t>sql.php?id</a:t>
            </a:r>
            <a:r>
              <a:rPr lang="en-US" altLang="zh-CN" sz="1600" dirty="0">
                <a:solidFill>
                  <a:srgbClr val="C00000"/>
                </a:solidFill>
              </a:rPr>
              <a:t>=1</a:t>
            </a:r>
          </a:p>
          <a:p>
            <a:endParaRPr lang="en-US" altLang="zh-CN" sz="1600" dirty="0"/>
          </a:p>
          <a:p>
            <a:r>
              <a:rPr lang="zh-CN" altLang="en-US" sz="1600" dirty="0"/>
              <a:t>所相对应的源代码为，执行的语句为  </a:t>
            </a:r>
            <a:r>
              <a:rPr lang="en" altLang="zh-CN" sz="1600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* from flag where id=1</a:t>
            </a:r>
            <a:r>
              <a:rPr lang="en" altLang="zh-CN" sz="1600" dirty="0">
                <a:solidFill>
                  <a:srgbClr val="C00000"/>
                </a:solidFill>
              </a:rPr>
              <a:t> </a:t>
            </a:r>
            <a:endParaRPr lang="en-US" altLang="zh-CN" sz="1600" dirty="0">
              <a:solidFill>
                <a:srgbClr val="C00000"/>
              </a:solidFill>
            </a:endParaRPr>
          </a:p>
          <a:p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0D5DE1-A4BE-F94C-B4A7-CDE75912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" y="2419350"/>
            <a:ext cx="4648200" cy="24811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C54191-31C8-9145-ABFD-E7A66E082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933450"/>
            <a:ext cx="1796588" cy="1485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5B1D3F-C645-7943-8F42-D6A0A7DCF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65" y="3719941"/>
            <a:ext cx="1598801" cy="980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36C814-8D23-734D-9518-3990AA18479B}"/>
              </a:ext>
            </a:extLst>
          </p:cNvPr>
          <p:cNvSpPr txBox="1"/>
          <p:nvPr/>
        </p:nvSpPr>
        <p:spPr>
          <a:xfrm>
            <a:off x="5799909" y="317862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结构如下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2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EAA583F1-DF9B-A64F-BAC9-AF8C2E8529CA}"/>
              </a:ext>
            </a:extLst>
          </p:cNvPr>
          <p:cNvSpPr txBox="1">
            <a:spLocks/>
          </p:cNvSpPr>
          <p:nvPr/>
        </p:nvSpPr>
        <p:spPr>
          <a:xfrm>
            <a:off x="3234560" y="431751"/>
            <a:ext cx="2674880" cy="539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6F53"/>
                </a:solidFill>
                <a:latin typeface="+mj-lt"/>
                <a:ea typeface="+mj-ea"/>
                <a:cs typeface="Open Sans"/>
              </a:defRPr>
            </a:lvl1pPr>
          </a:lstStyle>
          <a:p>
            <a:pPr algn="dist"/>
            <a:endParaRPr kumimoji="1"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8ACCF5-A2D5-2A4D-B01B-5AEDF5250A1A}"/>
              </a:ext>
            </a:extLst>
          </p:cNvPr>
          <p:cNvSpPr txBox="1"/>
          <p:nvPr/>
        </p:nvSpPr>
        <p:spPr>
          <a:xfrm>
            <a:off x="551884" y="431751"/>
            <a:ext cx="8040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补充：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Web</a:t>
            </a:r>
            <a:r>
              <a:rPr kumimoji="1" lang="zh-CN" altLang="en-US" dirty="0"/>
              <a:t>漏洞除了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注入还有哪些？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>
                <a:solidFill>
                  <a:srgbClr val="C00000"/>
                </a:solidFill>
              </a:rPr>
              <a:t>Xss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solidFill>
                  <a:srgbClr val="C00000"/>
                </a:solidFill>
              </a:rPr>
              <a:t>ssrf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solidFill>
                  <a:srgbClr val="C00000"/>
                </a:solidFill>
              </a:rPr>
              <a:t>csrf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文件上传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solidFill>
                  <a:srgbClr val="C00000"/>
                </a:solidFill>
              </a:rPr>
              <a:t>xxe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命令执行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针对于上面的</a:t>
            </a:r>
            <a:r>
              <a:rPr kumimoji="1" lang="en-US" altLang="zh-CN" dirty="0">
                <a:solidFill>
                  <a:srgbClr val="C00000"/>
                </a:solidFill>
              </a:rPr>
              <a:t>web</a:t>
            </a:r>
            <a:r>
              <a:rPr kumimoji="1" lang="zh-CN" altLang="en-US" dirty="0"/>
              <a:t>漏洞，可以下载综合靶场进行练习测试，这里推荐的靶场有：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C00000"/>
                </a:solidFill>
              </a:rPr>
              <a:t>DVWA</a:t>
            </a:r>
            <a:r>
              <a:rPr kumimoji="1" lang="zh-CN" altLang="en-US" dirty="0"/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Pikachu(</a:t>
            </a:r>
            <a:r>
              <a:rPr kumimoji="1" lang="zh-CN" altLang="en-US" dirty="0">
                <a:solidFill>
                  <a:srgbClr val="C00000"/>
                </a:solidFill>
              </a:rPr>
              <a:t>皮卡丘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r>
              <a:rPr kumimoji="1" lang="zh-CN" altLang="en-US" dirty="0"/>
              <a:t>、</a:t>
            </a:r>
            <a:r>
              <a:rPr kumimoji="1" lang="en-US" altLang="zh-CN" dirty="0" err="1">
                <a:solidFill>
                  <a:srgbClr val="C00000"/>
                </a:solidFill>
              </a:rPr>
              <a:t>bodgeit</a:t>
            </a:r>
            <a:r>
              <a:rPr kumimoji="1" lang="zh-CN" altLang="en-US" dirty="0"/>
              <a:t>等等</a:t>
            </a:r>
            <a:endParaRPr kumimoji="1" lang="en-US" altLang="zh-CN" dirty="0"/>
          </a:p>
          <a:p>
            <a:r>
              <a:rPr kumimoji="1" lang="zh-CN" altLang="en-US" dirty="0"/>
              <a:t>当然综合靶场，顾名思义，仅局限于综合，对于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注入这个漏洞，也有专业深入此漏洞的靶场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sqli</a:t>
            </a:r>
            <a:r>
              <a:rPr kumimoji="1" lang="en-US" altLang="zh-CN" dirty="0"/>
              <a:t>-lab)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说明：</a:t>
            </a:r>
            <a:r>
              <a:rPr kumimoji="1" lang="zh-CN" altLang="en-US" dirty="0">
                <a:solidFill>
                  <a:srgbClr val="C00000"/>
                </a:solidFill>
              </a:rPr>
              <a:t>学习这方面的知识，不能只会用，需要理解漏洞原理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	</a:t>
            </a:r>
            <a:r>
              <a:rPr kumimoji="1" lang="zh-CN" altLang="en-US" dirty="0"/>
              <a:t>具备以上条件，从此跟脚本小子说</a:t>
            </a:r>
            <a:r>
              <a:rPr kumimoji="1" lang="en-US" altLang="zh-CN" dirty="0"/>
              <a:t>NO</a:t>
            </a:r>
            <a:r>
              <a:rPr kumimoji="1" lang="zh-CN" altLang="en-US" dirty="0"/>
              <a:t>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61F950-A3D1-AB49-9355-55E90F24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638550"/>
            <a:ext cx="1346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50E85F-A17C-544C-A671-7D6123F5E2A5}"/>
              </a:ext>
            </a:extLst>
          </p:cNvPr>
          <p:cNvSpPr/>
          <p:nvPr/>
        </p:nvSpPr>
        <p:spPr>
          <a:xfrm>
            <a:off x="2109627" y="438150"/>
            <a:ext cx="49247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语言那么多，我到底该学习哪一门呢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107A9-1774-D54F-BA09-2CA33EC9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23608"/>
            <a:ext cx="1522468" cy="15224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6C4B33-6B8C-7D45-A57C-EBFF7F183ED3}"/>
              </a:ext>
            </a:extLst>
          </p:cNvPr>
          <p:cNvSpPr txBox="1"/>
          <p:nvPr/>
        </p:nvSpPr>
        <p:spPr>
          <a:xfrm>
            <a:off x="536139" y="2800350"/>
            <a:ext cx="822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适合自己的才是</a:t>
            </a:r>
            <a:r>
              <a:rPr kumimoji="1" lang="en-US" altLang="zh-CN" dirty="0"/>
              <a:t>“</a:t>
            </a:r>
            <a:r>
              <a:rPr kumimoji="1" lang="zh-CN" altLang="en-US" dirty="0">
                <a:solidFill>
                  <a:srgbClr val="C00000"/>
                </a:solidFill>
              </a:rPr>
              <a:t>好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，在不知道该如何做选择的时候，</a:t>
            </a:r>
            <a:r>
              <a:rPr kumimoji="1" lang="zh-CN" altLang="en-US" dirty="0">
                <a:solidFill>
                  <a:srgbClr val="C00000"/>
                </a:solidFill>
              </a:rPr>
              <a:t>不必担心，不必盲目跟风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可以先尝试自己学习一门对于小白友好的语言，</a:t>
            </a:r>
            <a:r>
              <a:rPr kumimoji="1" lang="zh-CN" altLang="en-US" dirty="0">
                <a:solidFill>
                  <a:srgbClr val="C00000"/>
                </a:solidFill>
              </a:rPr>
              <a:t>语法简单，结构明了</a:t>
            </a:r>
          </a:p>
        </p:txBody>
      </p:sp>
    </p:spTree>
    <p:extLst>
      <p:ext uri="{BB962C8B-B14F-4D97-AF65-F5344CB8AC3E}">
        <p14:creationId xmlns:p14="http://schemas.microsoft.com/office/powerpoint/2010/main" val="17502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2EB9AD0851B4C9DF34372200FBAB0" ma:contentTypeVersion="2" ma:contentTypeDescription="Create a new document." ma:contentTypeScope="" ma:versionID="13615f5e89887ff55ad816f1b7a69ca7">
  <xsd:schema xmlns:xsd="http://www.w3.org/2001/XMLSchema" xmlns:xs="http://www.w3.org/2001/XMLSchema" xmlns:p="http://schemas.microsoft.com/office/2006/metadata/properties" xmlns:ns2="4814dee0-7ac2-481a-954e-82f40681f58a" targetNamespace="http://schemas.microsoft.com/office/2006/metadata/properties" ma:root="true" ma:fieldsID="77af5840f6964737b0a8617a640f5e90" ns2:_="">
    <xsd:import namespace="4814dee0-7ac2-481a-954e-82f40681f5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4dee0-7ac2-481a-954e-82f40681f5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1B0AAE-D918-4D3A-9B56-75BBC3B7A5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A5E36C-99E9-4898-9F6E-9D39EF13D7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F63E0-272A-410B-A20B-EA756E13E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4dee0-7ac2-481a-954e-82f40681f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1205</Words>
  <Application>Microsoft Macintosh PowerPoint</Application>
  <PresentationFormat>全屏显示(16:9)</PresentationFormat>
  <Paragraphs>144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Microsoft YaHei</vt:lpstr>
      <vt:lpstr>Arial</vt:lpstr>
      <vt:lpstr>Calibri</vt:lpstr>
      <vt:lpstr>Lucida Grande</vt:lpstr>
      <vt:lpstr>Office Theme</vt:lpstr>
      <vt:lpstr>PowerPoint 演示文稿</vt:lpstr>
      <vt:lpstr>0dm1n by 网站设计开发工作室三流混子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(ISC)2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Graves</dc:creator>
  <cp:lastModifiedBy>邬 家豪</cp:lastModifiedBy>
  <cp:revision>482</cp:revision>
  <dcterms:created xsi:type="dcterms:W3CDTF">2015-04-14T13:02:47Z</dcterms:created>
  <dcterms:modified xsi:type="dcterms:W3CDTF">2023-04-20T13:04:46Z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0x010100DC52EB9AD0851B4C9DF34372200FBAB0</vt:lpwstr>
  </property>
</Properties>
</file>