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5143500" cx="9144000"/>
  <p:notesSz cx="6858000" cy="9144000"/>
  <p:embeddedFontLst>
    <p:embeddedFont>
      <p:font typeface="Proxima Nova"/>
      <p:regular r:id="rId25"/>
      <p:bold r:id="rId26"/>
      <p:italic r:id="rId27"/>
      <p:boldItalic r:id="rId28"/>
    </p:embeddedFont>
    <p:embeddedFont>
      <p:font typeface="Montserrat"/>
      <p:regular r:id="rId29"/>
      <p:bold r:id="rId30"/>
      <p:italic r:id="rId31"/>
      <p:boldItalic r:id="rId32"/>
    </p:embeddedFont>
    <p:embeddedFont>
      <p:font typeface="Permanent Marker"/>
      <p:regular r:id="rId33"/>
    </p:embeddedFont>
    <p:embeddedFont>
      <p:font typeface="Quicksand"/>
      <p:regular r:id="rId34"/>
      <p:bold r:id="rId35"/>
    </p:embeddedFont>
    <p:embeddedFont>
      <p:font typeface="Oswald SemiBold"/>
      <p:regular r:id="rId36"/>
      <p:bold r:id="rId37"/>
    </p:embeddedFont>
    <p:embeddedFont>
      <p:font typeface="Quicksand SemiBold"/>
      <p:regular r:id="rId38"/>
      <p:bold r:id="rId39"/>
    </p:embeddedFont>
    <p:embeddedFont>
      <p:font typeface="Open Sans Medium"/>
      <p:regular r:id="rId40"/>
      <p:bold r:id="rId41"/>
      <p:italic r:id="rId42"/>
      <p:boldItalic r:id="rId43"/>
    </p:embeddedFont>
    <p:embeddedFont>
      <p:font typeface="Open Sans Light"/>
      <p:regular r:id="rId44"/>
      <p:bold r:id="rId45"/>
      <p:italic r:id="rId46"/>
      <p:boldItalic r:id="rId47"/>
    </p:embeddedFont>
    <p:embeddedFont>
      <p:font typeface="Open Sans"/>
      <p:regular r:id="rId48"/>
      <p:bold r:id="rId49"/>
      <p:italic r:id="rId50"/>
      <p:boldItalic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01F3EFE-FE64-4D0F-9830-9EFB74A61BC3}">
  <a:tblStyle styleId="{601F3EFE-FE64-4D0F-9830-9EFB74A61BC3}"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76200A8E-AE66-4D56-905E-013C727A0754}"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penSansMedium-regular.fntdata"/><Relationship Id="rId42" Type="http://schemas.openxmlformats.org/officeDocument/2006/relationships/font" Target="fonts/OpenSansMedium-italic.fntdata"/><Relationship Id="rId41" Type="http://schemas.openxmlformats.org/officeDocument/2006/relationships/font" Target="fonts/OpenSansMedium-bold.fntdata"/><Relationship Id="rId44" Type="http://schemas.openxmlformats.org/officeDocument/2006/relationships/font" Target="fonts/OpenSansLight-regular.fntdata"/><Relationship Id="rId43" Type="http://schemas.openxmlformats.org/officeDocument/2006/relationships/font" Target="fonts/OpenSansMedium-boldItalic.fntdata"/><Relationship Id="rId46" Type="http://schemas.openxmlformats.org/officeDocument/2006/relationships/font" Target="fonts/OpenSansLight-italic.fntdata"/><Relationship Id="rId45" Type="http://schemas.openxmlformats.org/officeDocument/2006/relationships/font" Target="fonts/OpenSansLight-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OpenSans-regular.fntdata"/><Relationship Id="rId47" Type="http://schemas.openxmlformats.org/officeDocument/2006/relationships/font" Target="fonts/OpenSansLight-boldItalic.fntdata"/><Relationship Id="rId49" Type="http://schemas.openxmlformats.org/officeDocument/2006/relationships/font" Target="fonts/OpenSans-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Montserrat-italic.fntdata"/><Relationship Id="rId30" Type="http://schemas.openxmlformats.org/officeDocument/2006/relationships/font" Target="fonts/Montserrat-bold.fntdata"/><Relationship Id="rId33" Type="http://schemas.openxmlformats.org/officeDocument/2006/relationships/font" Target="fonts/PermanentMarker-regular.fntdata"/><Relationship Id="rId32" Type="http://schemas.openxmlformats.org/officeDocument/2006/relationships/font" Target="fonts/Montserrat-boldItalic.fntdata"/><Relationship Id="rId35" Type="http://schemas.openxmlformats.org/officeDocument/2006/relationships/font" Target="fonts/Quicksand-bold.fntdata"/><Relationship Id="rId34" Type="http://schemas.openxmlformats.org/officeDocument/2006/relationships/font" Target="fonts/Quicksand-regular.fntdata"/><Relationship Id="rId37" Type="http://schemas.openxmlformats.org/officeDocument/2006/relationships/font" Target="fonts/OswaldSemiBold-bold.fntdata"/><Relationship Id="rId36" Type="http://schemas.openxmlformats.org/officeDocument/2006/relationships/font" Target="fonts/OswaldSemiBold-regular.fntdata"/><Relationship Id="rId39" Type="http://schemas.openxmlformats.org/officeDocument/2006/relationships/font" Target="fonts/QuicksandSemiBold-bold.fntdata"/><Relationship Id="rId38" Type="http://schemas.openxmlformats.org/officeDocument/2006/relationships/font" Target="fonts/QuicksandSemiBold-regular.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font" Target="fonts/ProximaNova-bold.fntdata"/><Relationship Id="rId25" Type="http://schemas.openxmlformats.org/officeDocument/2006/relationships/font" Target="fonts/ProximaNova-regular.fntdata"/><Relationship Id="rId28" Type="http://schemas.openxmlformats.org/officeDocument/2006/relationships/font" Target="fonts/ProximaNova-boldItalic.fntdata"/><Relationship Id="rId27" Type="http://schemas.openxmlformats.org/officeDocument/2006/relationships/font" Target="fonts/ProximaNova-italic.fntdata"/><Relationship Id="rId29" Type="http://schemas.openxmlformats.org/officeDocument/2006/relationships/font" Target="fonts/Montserrat-regular.fntdata"/><Relationship Id="rId51" Type="http://schemas.openxmlformats.org/officeDocument/2006/relationships/font" Target="fonts/OpenSans-boldItalic.fntdata"/><Relationship Id="rId50" Type="http://schemas.openxmlformats.org/officeDocument/2006/relationships/font" Target="fonts/OpenSans-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91d27e1dba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91d27e1dba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91d27e1dba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91d27e1dba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91e834ee82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91e834ee82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91e834ee82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91e834ee82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91e834ee82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91e834ee82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91e834ee82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91e834ee82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91e834ee82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91e834ee82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91e834ee82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291e834ee82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91d27e1dba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291d27e1dba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91d27e1dba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91d27e1dba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91d27e1db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91d27e1db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91d27e1dba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91d27e1dba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91e834ee8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91e834ee8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ru">
                <a:solidFill>
                  <a:schemeClr val="dk1"/>
                </a:solidFill>
              </a:rPr>
              <a:t>Описание параметров.</a:t>
            </a:r>
            <a:endParaRPr b="1">
              <a:solidFill>
                <a:schemeClr val="dk1"/>
              </a:solidFill>
            </a:endParaRPr>
          </a:p>
          <a:p>
            <a:pPr indent="0" lvl="0" marL="0" rtl="0" algn="l">
              <a:spcBef>
                <a:spcPts val="0"/>
              </a:spcBef>
              <a:spcAft>
                <a:spcPts val="0"/>
              </a:spcAft>
              <a:buNone/>
            </a:pPr>
            <a:r>
              <a:rPr b="1" lang="ru">
                <a:solidFill>
                  <a:schemeClr val="dk1"/>
                </a:solidFill>
              </a:rPr>
              <a:t>Медианная ингибирующая концентрация</a:t>
            </a:r>
            <a:r>
              <a:rPr lang="ru">
                <a:solidFill>
                  <a:schemeClr val="dk1"/>
                </a:solidFill>
              </a:rPr>
              <a:t> ( </a:t>
            </a:r>
            <a:r>
              <a:rPr b="1" lang="ru">
                <a:solidFill>
                  <a:schemeClr val="dk1"/>
                </a:solidFill>
              </a:rPr>
              <a:t>IC 50</a:t>
            </a:r>
            <a:r>
              <a:rPr lang="ru">
                <a:solidFill>
                  <a:schemeClr val="dk1"/>
                </a:solidFill>
              </a:rPr>
              <a:t>)Согласно FDA , IC 50 представляет собой концентрацию лекарственного средства, которая требуется для 50% -ного ингибирования </a:t>
            </a:r>
            <a:r>
              <a:rPr i="1" lang="ru">
                <a:solidFill>
                  <a:schemeClr val="dk1"/>
                </a:solidFill>
              </a:rPr>
              <a:t>in vitro</a:t>
            </a:r>
            <a:endParaRPr i="1">
              <a:solidFill>
                <a:schemeClr val="dk1"/>
              </a:solidFill>
            </a:endParaRPr>
          </a:p>
          <a:p>
            <a:pPr indent="0" lvl="0" marL="0" rtl="0" algn="l">
              <a:spcBef>
                <a:spcPts val="0"/>
              </a:spcBef>
              <a:spcAft>
                <a:spcPts val="0"/>
              </a:spcAft>
              <a:buNone/>
            </a:pPr>
            <a:r>
              <a:rPr i="1" lang="ru">
                <a:solidFill>
                  <a:schemeClr val="dk1"/>
                </a:solidFill>
              </a:rPr>
              <a:t>Реактивность - количество реакций, в которые вступает вещество</a:t>
            </a:r>
            <a:endParaRPr i="1">
              <a:solidFill>
                <a:schemeClr val="dk1"/>
              </a:solidFill>
            </a:endParaRPr>
          </a:p>
          <a:p>
            <a:pPr indent="0" lvl="0" marL="0" rtl="0" algn="l">
              <a:spcBef>
                <a:spcPts val="0"/>
              </a:spcBef>
              <a:spcAft>
                <a:spcPts val="0"/>
              </a:spcAft>
              <a:buNone/>
            </a:pPr>
            <a:r>
              <a:rPr i="1" lang="ru">
                <a:solidFill>
                  <a:schemeClr val="dk1"/>
                </a:solidFill>
              </a:rPr>
              <a:t>ЛИПОФИЛЬНОСТЬ (lipophilicity) – характеристика интенсивности молекулярного взаимодействия вещества с жировыми  средами</a:t>
            </a:r>
            <a:endParaRPr i="1">
              <a:solidFill>
                <a:schemeClr val="dk1"/>
              </a:solidFill>
            </a:endParaRPr>
          </a:p>
          <a:p>
            <a:pPr indent="0" lvl="0" marL="0" rtl="0" algn="l">
              <a:spcBef>
                <a:spcPts val="0"/>
              </a:spcBef>
              <a:spcAft>
                <a:spcPts val="0"/>
              </a:spcAft>
              <a:buNone/>
            </a:pPr>
            <a:r>
              <a:rPr i="1" lang="ru">
                <a:solidFill>
                  <a:schemeClr val="dk1"/>
                </a:solidFill>
              </a:rPr>
              <a:t>CC50 определяется как концентрация лекарства, которая убивает 50% клеток или живых организмов в тестовой системе</a:t>
            </a:r>
            <a:endParaRPr i="1">
              <a:solidFill>
                <a:schemeClr val="dk1"/>
              </a:solidFill>
            </a:endParaRPr>
          </a:p>
          <a:p>
            <a:pPr indent="0" lvl="0" marL="0" rtl="0" algn="l">
              <a:spcBef>
                <a:spcPts val="0"/>
              </a:spcBef>
              <a:spcAft>
                <a:spcPts val="0"/>
              </a:spcAft>
              <a:buNone/>
            </a:pPr>
            <a:r>
              <a:t/>
            </a:r>
            <a:endParaRPr i="1">
              <a:solidFill>
                <a:schemeClr val="dk1"/>
              </a:solidFill>
            </a:endParaRPr>
          </a:p>
          <a:p>
            <a:pPr indent="0" lvl="0" marL="0" rtl="0" algn="l">
              <a:spcBef>
                <a:spcPts val="0"/>
              </a:spcBef>
              <a:spcAft>
                <a:spcPts val="0"/>
              </a:spcAft>
              <a:buNone/>
            </a:pPr>
            <a:r>
              <a:rPr lang="ru"/>
              <a:t>Сперва мы пытались найти исследования, в которых утверждается влияние определенных химических параметров соединений на значения IC50 и CC50.</a:t>
            </a:r>
            <a:endParaRPr/>
          </a:p>
          <a:p>
            <a:pPr indent="0" lvl="0" marL="0" rtl="0" algn="l">
              <a:spcBef>
                <a:spcPts val="0"/>
              </a:spcBef>
              <a:spcAft>
                <a:spcPts val="0"/>
              </a:spcAft>
              <a:buNone/>
            </a:pPr>
            <a:r>
              <a:rPr lang="ru"/>
              <a:t>Мы сумели найти только 1 статью Лисовки… Поэтому мы занялись выявлением таких параметров. В ходе нашей работы нам удалось установить ряд параметров, которые мы могли бы использовать для обучения нейронных сетей, а именно:  растворимость, реактивность, липофильность, гидрофобность,электроотрицательность, электронная афинность, хиральность, (отсутсвие симметрии левой и правой стороны), размер молекулы  и другие геометрические свойства</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91d27e1dba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91d27e1dba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91e834ee82_4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91e834ee82_4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91e834ee82_4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91e834ee82_4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91d27e1dba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91d27e1dba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3.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7.png"/><Relationship Id="rId4" Type="http://schemas.openxmlformats.org/officeDocument/2006/relationships/image" Target="../media/image1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16.png"/><Relationship Id="rId6" Type="http://schemas.openxmlformats.org/officeDocument/2006/relationships/image" Target="../media/image8.png"/><Relationship Id="rId7"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2.png"/><Relationship Id="rId4" Type="http://schemas.openxmlformats.org/officeDocument/2006/relationships/image" Target="../media/image6.png"/><Relationship Id="rId5" Type="http://schemas.openxmlformats.org/officeDocument/2006/relationships/image" Target="../media/image5.png"/><Relationship Id="rId6" Type="http://schemas.openxmlformats.org/officeDocument/2006/relationships/image" Target="../media/image3.png"/><Relationship Id="rId7" Type="http://schemas.openxmlformats.org/officeDocument/2006/relationships/image" Target="../media/image9.png"/><Relationship Id="rId8"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idx="1" type="subTitle"/>
          </p:nvPr>
        </p:nvSpPr>
        <p:spPr>
          <a:xfrm>
            <a:off x="2511100" y="3070200"/>
            <a:ext cx="4135500" cy="792600"/>
          </a:xfrm>
          <a:prstGeom prst="rect">
            <a:avLst/>
          </a:prstGeom>
          <a:effectLst>
            <a:outerShdw blurRad="200025" rotWithShape="0" algn="bl" dir="6600000" dist="114300">
              <a:srgbClr val="87B3BC">
                <a:alpha val="90000"/>
              </a:srgbClr>
            </a:outerShdw>
          </a:effectLst>
        </p:spPr>
        <p:txBody>
          <a:bodyPr anchorCtr="0" anchor="t" bIns="91425" lIns="91425" spcFirstLastPara="1" rIns="91425" wrap="square" tIns="91425">
            <a:normAutofit/>
          </a:bodyPr>
          <a:lstStyle/>
          <a:p>
            <a:pPr indent="0" lvl="0" marL="0" rtl="0" algn="ctr">
              <a:spcBef>
                <a:spcPts val="0"/>
              </a:spcBef>
              <a:spcAft>
                <a:spcPts val="0"/>
              </a:spcAft>
              <a:buNone/>
            </a:pPr>
            <a:r>
              <a:rPr lang="ru">
                <a:solidFill>
                  <a:srgbClr val="356697"/>
                </a:solidFill>
                <a:latin typeface="Oswald SemiBold"/>
                <a:ea typeface="Oswald SemiBold"/>
                <a:cs typeface="Oswald SemiBold"/>
                <a:sym typeface="Oswald SemiBold"/>
              </a:rPr>
              <a:t>Команда Adonisss</a:t>
            </a:r>
            <a:endParaRPr>
              <a:solidFill>
                <a:srgbClr val="356697"/>
              </a:solidFill>
              <a:latin typeface="Oswald SemiBold"/>
              <a:ea typeface="Oswald SemiBold"/>
              <a:cs typeface="Oswald SemiBold"/>
              <a:sym typeface="Oswald SemiBold"/>
            </a:endParaRPr>
          </a:p>
        </p:txBody>
      </p:sp>
      <p:pic>
        <p:nvPicPr>
          <p:cNvPr id="55" name="Google Shape;55;p13"/>
          <p:cNvPicPr preferRelativeResize="0"/>
          <p:nvPr/>
        </p:nvPicPr>
        <p:blipFill rotWithShape="1">
          <a:blip r:embed="rId3">
            <a:alphaModFix/>
          </a:blip>
          <a:srcRect b="45782" l="14390" r="5794" t="29060"/>
          <a:stretch/>
        </p:blipFill>
        <p:spPr>
          <a:xfrm>
            <a:off x="1043950" y="1906525"/>
            <a:ext cx="7069800" cy="1370550"/>
          </a:xfrm>
          <a:prstGeom prst="rect">
            <a:avLst/>
          </a:prstGeom>
          <a:noFill/>
          <a:ln>
            <a:noFill/>
          </a:ln>
        </p:spPr>
      </p:pic>
      <p:pic>
        <p:nvPicPr>
          <p:cNvPr id="56" name="Google Shape;56;p13"/>
          <p:cNvPicPr preferRelativeResize="0"/>
          <p:nvPr/>
        </p:nvPicPr>
        <p:blipFill>
          <a:blip r:embed="rId4">
            <a:alphaModFix/>
          </a:blip>
          <a:stretch>
            <a:fillRect/>
          </a:stretch>
        </p:blipFill>
        <p:spPr>
          <a:xfrm>
            <a:off x="6887924" y="367009"/>
            <a:ext cx="1768100" cy="1768125"/>
          </a:xfrm>
          <a:prstGeom prst="rect">
            <a:avLst/>
          </a:prstGeom>
          <a:noFill/>
          <a:ln>
            <a:noFill/>
          </a:ln>
          <a:effectLst>
            <a:outerShdw blurRad="200025" rotWithShape="0" algn="bl" dir="9000000" dist="114300">
              <a:srgbClr val="87B3BC">
                <a:alpha val="99000"/>
              </a:srgbClr>
            </a:outerShdw>
          </a:effectLst>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2"/>
          <p:cNvSpPr txBox="1"/>
          <p:nvPr>
            <p:ph type="title"/>
          </p:nvPr>
        </p:nvSpPr>
        <p:spPr>
          <a:xfrm>
            <a:off x="311700" y="59355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ru" sz="2750">
                <a:solidFill>
                  <a:srgbClr val="356697"/>
                </a:solidFill>
                <a:latin typeface="Oswald SemiBold"/>
                <a:ea typeface="Oswald SemiBold"/>
                <a:cs typeface="Oswald SemiBold"/>
                <a:sym typeface="Oswald SemiBold"/>
              </a:rPr>
              <a:t>Масштабирование решения: “Правило пяти” (RO5)</a:t>
            </a:r>
            <a:endParaRPr/>
          </a:p>
        </p:txBody>
      </p:sp>
      <p:sp>
        <p:nvSpPr>
          <p:cNvPr id="175" name="Google Shape;175;p22"/>
          <p:cNvSpPr txBox="1"/>
          <p:nvPr>
            <p:ph idx="1" type="body"/>
          </p:nvPr>
        </p:nvSpPr>
        <p:spPr>
          <a:xfrm>
            <a:off x="311700" y="1128550"/>
            <a:ext cx="5709600" cy="3742200"/>
          </a:xfrm>
          <a:prstGeom prst="rect">
            <a:avLst/>
          </a:prstGeom>
        </p:spPr>
        <p:txBody>
          <a:bodyPr anchorCtr="0" anchor="t" bIns="91425" lIns="91425" spcFirstLastPara="1" rIns="91425" wrap="square" tIns="91425">
            <a:normAutofit fontScale="47500" lnSpcReduction="20000"/>
          </a:bodyPr>
          <a:lstStyle/>
          <a:p>
            <a:pPr indent="0" lvl="0" marL="0" rtl="0" algn="just">
              <a:spcBef>
                <a:spcPts val="0"/>
              </a:spcBef>
              <a:spcAft>
                <a:spcPts val="0"/>
              </a:spcAft>
              <a:buNone/>
            </a:pPr>
            <a:r>
              <a:rPr lang="ru" sz="2700">
                <a:latin typeface="Montserrat"/>
                <a:ea typeface="Montserrat"/>
                <a:cs typeface="Montserrat"/>
                <a:sym typeface="Montserrat"/>
              </a:rPr>
              <a:t>Правило пяти Липински гласит, что, как правило, активный препарат имеет не более одного нарушения следующих критериев</a:t>
            </a:r>
            <a:r>
              <a:rPr lang="ru" sz="2700">
                <a:latin typeface="Montserrat"/>
                <a:ea typeface="Montserrat"/>
                <a:cs typeface="Montserrat"/>
                <a:sym typeface="Montserrat"/>
              </a:rPr>
              <a:t>: </a:t>
            </a:r>
            <a:endParaRPr sz="2700">
              <a:latin typeface="Montserrat"/>
              <a:ea typeface="Montserrat"/>
              <a:cs typeface="Montserrat"/>
              <a:sym typeface="Montserrat"/>
            </a:endParaRPr>
          </a:p>
          <a:p>
            <a:pPr indent="-310038" lvl="0" marL="457200" rtl="0" algn="just">
              <a:spcBef>
                <a:spcPts val="1200"/>
              </a:spcBef>
              <a:spcAft>
                <a:spcPts val="0"/>
              </a:spcAft>
              <a:buSzPct val="100000"/>
              <a:buFont typeface="Montserrat"/>
              <a:buChar char="●"/>
            </a:pPr>
            <a:r>
              <a:rPr lang="ru" sz="2700">
                <a:latin typeface="Montserrat"/>
                <a:ea typeface="Montserrat"/>
                <a:cs typeface="Montserrat"/>
                <a:sym typeface="Montserrat"/>
              </a:rPr>
              <a:t>доноры водородных связей &lt; 5, </a:t>
            </a:r>
            <a:endParaRPr sz="2700">
              <a:latin typeface="Montserrat"/>
              <a:ea typeface="Montserrat"/>
              <a:cs typeface="Montserrat"/>
              <a:sym typeface="Montserrat"/>
            </a:endParaRPr>
          </a:p>
          <a:p>
            <a:pPr indent="-310038" lvl="0" marL="457200" rtl="0" algn="just">
              <a:spcBef>
                <a:spcPts val="0"/>
              </a:spcBef>
              <a:spcAft>
                <a:spcPts val="0"/>
              </a:spcAft>
              <a:buSzPct val="100000"/>
              <a:buFont typeface="Montserrat"/>
              <a:buChar char="●"/>
            </a:pPr>
            <a:r>
              <a:rPr lang="ru" sz="2700">
                <a:latin typeface="Montserrat"/>
                <a:ea typeface="Montserrat"/>
                <a:cs typeface="Montserrat"/>
                <a:sym typeface="Montserrat"/>
              </a:rPr>
              <a:t>молекулярная масса &lt; 500, </a:t>
            </a:r>
            <a:endParaRPr sz="2700">
              <a:latin typeface="Montserrat"/>
              <a:ea typeface="Montserrat"/>
              <a:cs typeface="Montserrat"/>
              <a:sym typeface="Montserrat"/>
            </a:endParaRPr>
          </a:p>
          <a:p>
            <a:pPr indent="-310038" lvl="0" marL="457200" rtl="0" algn="just">
              <a:spcBef>
                <a:spcPts val="0"/>
              </a:spcBef>
              <a:spcAft>
                <a:spcPts val="0"/>
              </a:spcAft>
              <a:buSzPct val="100000"/>
              <a:buFont typeface="Montserrat"/>
              <a:buChar char="●"/>
            </a:pPr>
            <a:r>
              <a:rPr lang="ru" sz="2700">
                <a:latin typeface="Montserrat"/>
                <a:ea typeface="Montserrat"/>
                <a:cs typeface="Montserrat"/>
                <a:sym typeface="Montserrat"/>
              </a:rPr>
              <a:t>рассчитанный log P (коэффициент распределения между водой и 1-октанолом) &lt; 5, </a:t>
            </a:r>
            <a:endParaRPr sz="2700">
              <a:latin typeface="Montserrat"/>
              <a:ea typeface="Montserrat"/>
              <a:cs typeface="Montserrat"/>
              <a:sym typeface="Montserrat"/>
            </a:endParaRPr>
          </a:p>
          <a:p>
            <a:pPr indent="-310038" lvl="0" marL="457200" rtl="0" algn="just">
              <a:spcBef>
                <a:spcPts val="0"/>
              </a:spcBef>
              <a:spcAft>
                <a:spcPts val="0"/>
              </a:spcAft>
              <a:buSzPct val="100000"/>
              <a:buFont typeface="Montserrat"/>
              <a:buChar char="●"/>
            </a:pPr>
            <a:r>
              <a:rPr lang="ru" sz="2700">
                <a:latin typeface="Montserrat"/>
                <a:ea typeface="Montserrat"/>
                <a:cs typeface="Montserrat"/>
                <a:sym typeface="Montserrat"/>
              </a:rPr>
              <a:t>сумма атомов азота и кислорода (акцепторы водородных связей) &lt; 10. </a:t>
            </a:r>
            <a:endParaRPr sz="2700">
              <a:latin typeface="Montserrat"/>
              <a:ea typeface="Montserrat"/>
              <a:cs typeface="Montserrat"/>
              <a:sym typeface="Montserrat"/>
            </a:endParaRPr>
          </a:p>
          <a:p>
            <a:pPr indent="0" lvl="0" marL="0" rtl="0" algn="just">
              <a:spcBef>
                <a:spcPts val="1200"/>
              </a:spcBef>
              <a:spcAft>
                <a:spcPts val="0"/>
              </a:spcAft>
              <a:buClr>
                <a:schemeClr val="dk1"/>
              </a:buClr>
              <a:buSzPct val="40740"/>
              <a:buFont typeface="Arial"/>
              <a:buNone/>
            </a:pPr>
            <a:r>
              <a:rPr lang="ru" sz="2700">
                <a:latin typeface="Montserrat"/>
                <a:ea typeface="Montserrat"/>
                <a:cs typeface="Montserrat"/>
                <a:sym typeface="Montserrat"/>
              </a:rPr>
              <a:t>Препараты-кандидаты, соответствующие этим правилам, как правило, имеют более низкий уровень выбытия в ходе клинических испытаний и, следовательно, имеют повышенные шансы попасть на рынок. </a:t>
            </a:r>
            <a:endParaRPr sz="2700">
              <a:latin typeface="Montserrat"/>
              <a:ea typeface="Montserrat"/>
              <a:cs typeface="Montserrat"/>
              <a:sym typeface="Montserrat"/>
            </a:endParaRPr>
          </a:p>
          <a:p>
            <a:pPr indent="0" lvl="0" marL="0" rtl="0" algn="just">
              <a:spcBef>
                <a:spcPts val="1200"/>
              </a:spcBef>
              <a:spcAft>
                <a:spcPts val="0"/>
              </a:spcAft>
              <a:buClr>
                <a:schemeClr val="dk1"/>
              </a:buClr>
              <a:buSzPct val="40740"/>
              <a:buFont typeface="Arial"/>
              <a:buNone/>
            </a:pPr>
            <a:r>
              <a:rPr lang="ru" sz="2700">
                <a:latin typeface="Montserrat"/>
                <a:ea typeface="Montserrat"/>
                <a:cs typeface="Montserrat"/>
                <a:sym typeface="Montserrat"/>
              </a:rPr>
              <a:t>Это правило является одним из первых примеров хемоинформатики и разработки лекарственных средств.</a:t>
            </a:r>
            <a:endParaRPr sz="2700">
              <a:latin typeface="Montserrat"/>
              <a:ea typeface="Montserrat"/>
              <a:cs typeface="Montserrat"/>
              <a:sym typeface="Montserrat"/>
            </a:endParaRPr>
          </a:p>
          <a:p>
            <a:pPr indent="0" lvl="0" marL="0" rtl="0" algn="l">
              <a:spcBef>
                <a:spcPts val="1200"/>
              </a:spcBef>
              <a:spcAft>
                <a:spcPts val="1200"/>
              </a:spcAft>
              <a:buNone/>
            </a:pPr>
            <a:r>
              <a:t/>
            </a:r>
            <a:endParaRPr/>
          </a:p>
        </p:txBody>
      </p:sp>
      <p:sp>
        <p:nvSpPr>
          <p:cNvPr id="176" name="Google Shape;176;p22"/>
          <p:cNvSpPr txBox="1"/>
          <p:nvPr/>
        </p:nvSpPr>
        <p:spPr>
          <a:xfrm>
            <a:off x="7277100" y="186125"/>
            <a:ext cx="1555200" cy="258900"/>
          </a:xfrm>
          <a:prstGeom prst="rect">
            <a:avLst/>
          </a:prstGeom>
          <a:noFill/>
          <a:ln cap="flat" cmpd="sng" w="9525">
            <a:solidFill>
              <a:srgbClr val="214F9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sz="1200">
                <a:solidFill>
                  <a:srgbClr val="214F98"/>
                </a:solidFill>
                <a:latin typeface="Quicksand"/>
                <a:ea typeface="Quicksand"/>
                <a:cs typeface="Quicksand"/>
                <a:sym typeface="Quicksand"/>
              </a:rPr>
              <a:t>Масштабирование решения</a:t>
            </a:r>
            <a:endParaRPr sz="1200">
              <a:solidFill>
                <a:srgbClr val="214F98"/>
              </a:solidFill>
              <a:latin typeface="Quicksand"/>
              <a:ea typeface="Quicksand"/>
              <a:cs typeface="Quicksand"/>
              <a:sym typeface="Quicksand"/>
            </a:endParaRPr>
          </a:p>
        </p:txBody>
      </p:sp>
      <p:pic>
        <p:nvPicPr>
          <p:cNvPr id="177" name="Google Shape;177;p22"/>
          <p:cNvPicPr preferRelativeResize="0"/>
          <p:nvPr/>
        </p:nvPicPr>
        <p:blipFill>
          <a:blip r:embed="rId3">
            <a:alphaModFix/>
          </a:blip>
          <a:stretch>
            <a:fillRect/>
          </a:stretch>
        </p:blipFill>
        <p:spPr>
          <a:xfrm rot="-1247682">
            <a:off x="6146116" y="2151768"/>
            <a:ext cx="3085896" cy="1269089"/>
          </a:xfrm>
          <a:prstGeom prst="rect">
            <a:avLst/>
          </a:prstGeom>
          <a:noFill/>
          <a:ln>
            <a:noFill/>
          </a:ln>
        </p:spPr>
      </p:pic>
      <p:sp>
        <p:nvSpPr>
          <p:cNvPr id="178" name="Google Shape;178;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ru">
                <a:latin typeface="Montserrat"/>
                <a:ea typeface="Montserrat"/>
                <a:cs typeface="Montserrat"/>
                <a:sym typeface="Montserrat"/>
              </a:rPr>
              <a:t>‹#›</a:t>
            </a:fld>
            <a:endParaRPr>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3"/>
          <p:cNvSpPr txBox="1"/>
          <p:nvPr>
            <p:ph type="title"/>
          </p:nvPr>
        </p:nvSpPr>
        <p:spPr>
          <a:xfrm>
            <a:off x="311700" y="57977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ru" sz="2750">
                <a:solidFill>
                  <a:srgbClr val="356697"/>
                </a:solidFill>
                <a:latin typeface="Oswald SemiBold"/>
                <a:ea typeface="Oswald SemiBold"/>
                <a:cs typeface="Oswald SemiBold"/>
                <a:sym typeface="Oswald SemiBold"/>
              </a:rPr>
              <a:t>Описание причин влияния конкретных свойств</a:t>
            </a:r>
            <a:endParaRPr/>
          </a:p>
        </p:txBody>
      </p:sp>
      <p:sp>
        <p:nvSpPr>
          <p:cNvPr id="184" name="Google Shape;184;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b="1" lang="ru" sz="1600">
                <a:solidFill>
                  <a:srgbClr val="356697"/>
                </a:solidFill>
                <a:latin typeface="Montserrat"/>
                <a:ea typeface="Montserrat"/>
                <a:cs typeface="Montserrat"/>
                <a:sym typeface="Montserrat"/>
              </a:rPr>
              <a:t>Растворимость</a:t>
            </a:r>
            <a:r>
              <a:rPr lang="ru" sz="1600">
                <a:latin typeface="Montserrat"/>
                <a:ea typeface="Montserrat"/>
                <a:cs typeface="Montserrat"/>
                <a:sym typeface="Montserrat"/>
              </a:rPr>
              <a:t>. </a:t>
            </a:r>
            <a:endParaRPr sz="1600">
              <a:latin typeface="Montserrat"/>
              <a:ea typeface="Montserrat"/>
              <a:cs typeface="Montserrat"/>
              <a:sym typeface="Montserrat"/>
            </a:endParaRPr>
          </a:p>
          <a:p>
            <a:pPr indent="0" lvl="0" marL="0" rtl="0" algn="just">
              <a:spcBef>
                <a:spcPts val="1200"/>
              </a:spcBef>
              <a:spcAft>
                <a:spcPts val="1200"/>
              </a:spcAft>
              <a:buNone/>
            </a:pPr>
            <a:r>
              <a:rPr lang="ru" sz="1600">
                <a:latin typeface="Montserrat"/>
                <a:ea typeface="Montserrat"/>
                <a:cs typeface="Montserrat"/>
                <a:sym typeface="Montserrat"/>
              </a:rPr>
              <a:t>Более растворимые вещества в воде с большей вероятностью являются токсичными т.к они могут легко приникать в клетки и участвовать в биологических процессах.Более растворимые вещества имеют лучшую способность проникать через клеточные мембраны путем пассивного диффузионного движения. Пассивный транспорт основан на простом переносе вещества по концентрационному градиенту, то есть от более высокой концентрации к более низкой. Более растворимые вещества легче и быстрее диффундируют через клеточные мембраны, что позволяет им быстрее проникать внутрь клетки.</a:t>
            </a:r>
            <a:endParaRPr sz="1600">
              <a:latin typeface="Montserrat"/>
              <a:ea typeface="Montserrat"/>
              <a:cs typeface="Montserrat"/>
              <a:sym typeface="Montserrat"/>
            </a:endParaRPr>
          </a:p>
        </p:txBody>
      </p:sp>
      <p:sp>
        <p:nvSpPr>
          <p:cNvPr id="185" name="Google Shape;185;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ru">
                <a:latin typeface="Montserrat"/>
                <a:ea typeface="Montserrat"/>
                <a:cs typeface="Montserrat"/>
                <a:sym typeface="Montserrat"/>
              </a:rPr>
              <a:t>‹#›</a:t>
            </a:fld>
            <a:endParaRPr>
              <a:latin typeface="Montserrat"/>
              <a:ea typeface="Montserrat"/>
              <a:cs typeface="Montserrat"/>
              <a:sym typeface="Montserra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4"/>
          <p:cNvSpPr txBox="1"/>
          <p:nvPr>
            <p:ph type="title"/>
          </p:nvPr>
        </p:nvSpPr>
        <p:spPr>
          <a:xfrm>
            <a:off x="311700" y="63695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40000"/>
              <a:buFont typeface="Arial"/>
              <a:buNone/>
            </a:pPr>
            <a:r>
              <a:rPr lang="ru" sz="2750">
                <a:solidFill>
                  <a:srgbClr val="356697"/>
                </a:solidFill>
                <a:latin typeface="Oswald SemiBold"/>
                <a:ea typeface="Oswald SemiBold"/>
                <a:cs typeface="Oswald SemiBold"/>
                <a:sym typeface="Oswald SemiBold"/>
              </a:rPr>
              <a:t>Описание причин влияния конкретных свойств</a:t>
            </a:r>
            <a:endParaRPr/>
          </a:p>
          <a:p>
            <a:pPr indent="0" lvl="0" marL="0" rtl="0" algn="l">
              <a:spcBef>
                <a:spcPts val="0"/>
              </a:spcBef>
              <a:spcAft>
                <a:spcPts val="0"/>
              </a:spcAft>
              <a:buNone/>
            </a:pPr>
            <a:r>
              <a:t/>
            </a:r>
            <a:endParaRPr/>
          </a:p>
        </p:txBody>
      </p:sp>
      <p:sp>
        <p:nvSpPr>
          <p:cNvPr id="191" name="Google Shape;191;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lnSpc>
                <a:spcPct val="105000"/>
              </a:lnSpc>
              <a:spcBef>
                <a:spcPts val="0"/>
              </a:spcBef>
              <a:spcAft>
                <a:spcPts val="0"/>
              </a:spcAft>
              <a:buClr>
                <a:schemeClr val="dk1"/>
              </a:buClr>
              <a:buSzPts val="1100"/>
              <a:buFont typeface="Arial"/>
              <a:buNone/>
            </a:pPr>
            <a:r>
              <a:rPr b="1" lang="ru" sz="1600">
                <a:solidFill>
                  <a:srgbClr val="356697"/>
                </a:solidFill>
                <a:latin typeface="Montserrat"/>
                <a:ea typeface="Montserrat"/>
                <a:cs typeface="Montserrat"/>
                <a:sym typeface="Montserrat"/>
              </a:rPr>
              <a:t>Реактивность</a:t>
            </a:r>
            <a:r>
              <a:rPr lang="ru" sz="1600">
                <a:latin typeface="Montserrat"/>
                <a:ea typeface="Montserrat"/>
                <a:cs typeface="Montserrat"/>
                <a:sym typeface="Montserrat"/>
              </a:rPr>
              <a:t>. </a:t>
            </a:r>
            <a:endParaRPr sz="1600">
              <a:latin typeface="Montserrat"/>
              <a:ea typeface="Montserrat"/>
              <a:cs typeface="Montserrat"/>
              <a:sym typeface="Montserrat"/>
            </a:endParaRPr>
          </a:p>
          <a:p>
            <a:pPr indent="0" lvl="0" marL="0" rtl="0" algn="just">
              <a:lnSpc>
                <a:spcPct val="105000"/>
              </a:lnSpc>
              <a:spcBef>
                <a:spcPts val="1200"/>
              </a:spcBef>
              <a:spcAft>
                <a:spcPts val="0"/>
              </a:spcAft>
              <a:buClr>
                <a:schemeClr val="dk1"/>
              </a:buClr>
              <a:buSzPts val="1100"/>
              <a:buFont typeface="Arial"/>
              <a:buNone/>
            </a:pPr>
            <a:r>
              <a:rPr lang="ru" sz="1600">
                <a:latin typeface="Montserrat"/>
                <a:ea typeface="Montserrat"/>
                <a:cs typeface="Montserrat"/>
                <a:sym typeface="Montserrat"/>
              </a:rPr>
              <a:t>Более реактивные вещества обладают большей активностью химических реакций, что означает, что они легко взаимодействуют с другими веществами. Взаимодействие может приводить к образованию новых соединений, которые могут быть токсичными для организма.</a:t>
            </a:r>
            <a:endParaRPr sz="1600">
              <a:latin typeface="Montserrat"/>
              <a:ea typeface="Montserrat"/>
              <a:cs typeface="Montserrat"/>
              <a:sym typeface="Montserrat"/>
            </a:endParaRPr>
          </a:p>
          <a:p>
            <a:pPr indent="0" lvl="0" marL="0" rtl="0" algn="just">
              <a:lnSpc>
                <a:spcPct val="105000"/>
              </a:lnSpc>
              <a:spcBef>
                <a:spcPts val="1200"/>
              </a:spcBef>
              <a:spcAft>
                <a:spcPts val="1200"/>
              </a:spcAft>
              <a:buNone/>
            </a:pPr>
            <a:r>
              <a:rPr lang="ru" sz="1600">
                <a:latin typeface="Montserrat"/>
                <a:ea typeface="Montserrat"/>
                <a:cs typeface="Montserrat"/>
                <a:sym typeface="Montserrat"/>
              </a:rPr>
              <a:t>Например, реактивные вещества могут образовывать связи с биологическими молекулами, такими как ДНК, белки или липиды, и нарушать их нормальное функционирование. Это может привести к нарушению работы клеток, органов и систем организма, что в конечном итоге может вызвать токсические эффекты.</a:t>
            </a:r>
            <a:endParaRPr sz="1600">
              <a:latin typeface="Montserrat"/>
              <a:ea typeface="Montserrat"/>
              <a:cs typeface="Montserrat"/>
              <a:sym typeface="Montserrat"/>
            </a:endParaRPr>
          </a:p>
        </p:txBody>
      </p:sp>
      <p:sp>
        <p:nvSpPr>
          <p:cNvPr id="192" name="Google Shape;192;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ru"/>
              <a:t>‹#›</a:t>
            </a:fld>
            <a:endParaRPr>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5"/>
          <p:cNvSpPr txBox="1"/>
          <p:nvPr>
            <p:ph type="title"/>
          </p:nvPr>
        </p:nvSpPr>
        <p:spPr>
          <a:xfrm>
            <a:off x="311700" y="57977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40000"/>
              <a:buFont typeface="Arial"/>
              <a:buNone/>
            </a:pPr>
            <a:r>
              <a:rPr lang="ru" sz="2750">
                <a:solidFill>
                  <a:srgbClr val="356697"/>
                </a:solidFill>
                <a:latin typeface="Oswald SemiBold"/>
                <a:ea typeface="Oswald SemiBold"/>
                <a:cs typeface="Oswald SemiBold"/>
                <a:sym typeface="Oswald SemiBold"/>
              </a:rPr>
              <a:t>Описание причин влияния конкретных свойств</a:t>
            </a:r>
            <a:endParaRPr sz="2750"/>
          </a:p>
          <a:p>
            <a:pPr indent="0" lvl="0" marL="0" rtl="0" algn="l">
              <a:spcBef>
                <a:spcPts val="0"/>
              </a:spcBef>
              <a:spcAft>
                <a:spcPts val="0"/>
              </a:spcAft>
              <a:buNone/>
            </a:pPr>
            <a:r>
              <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198" name="Google Shape;198;p25"/>
          <p:cNvSpPr txBox="1"/>
          <p:nvPr>
            <p:ph idx="1" type="body"/>
          </p:nvPr>
        </p:nvSpPr>
        <p:spPr>
          <a:xfrm>
            <a:off x="311700" y="102832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ru" sz="1500">
                <a:solidFill>
                  <a:srgbClr val="356697"/>
                </a:solidFill>
                <a:latin typeface="Montserrat"/>
                <a:ea typeface="Montserrat"/>
                <a:cs typeface="Montserrat"/>
                <a:sym typeface="Montserrat"/>
              </a:rPr>
              <a:t>Липофильность.</a:t>
            </a:r>
            <a:endParaRPr b="1" sz="1500">
              <a:solidFill>
                <a:srgbClr val="356697"/>
              </a:solidFill>
              <a:latin typeface="Montserrat"/>
              <a:ea typeface="Montserrat"/>
              <a:cs typeface="Montserrat"/>
              <a:sym typeface="Montserrat"/>
            </a:endParaRPr>
          </a:p>
          <a:p>
            <a:pPr indent="0" lvl="0" marL="0" rtl="0" algn="just">
              <a:spcBef>
                <a:spcPts val="1200"/>
              </a:spcBef>
              <a:spcAft>
                <a:spcPts val="0"/>
              </a:spcAft>
              <a:buNone/>
            </a:pPr>
            <a:r>
              <a:rPr lang="ru" sz="1500">
                <a:latin typeface="Montserrat"/>
                <a:ea typeface="Montserrat"/>
                <a:cs typeface="Montserrat"/>
                <a:sym typeface="Montserrat"/>
              </a:rPr>
              <a:t>Х</a:t>
            </a:r>
            <a:r>
              <a:rPr lang="ru" sz="1500">
                <a:latin typeface="Montserrat"/>
                <a:ea typeface="Montserrat"/>
                <a:cs typeface="Montserrat"/>
                <a:sym typeface="Montserrat"/>
              </a:rPr>
              <a:t>арактеристика интенсивности молекулярного взаимодействия вещества с жировыми средами</a:t>
            </a:r>
            <a:r>
              <a:rPr i="1" lang="ru" sz="1500">
                <a:solidFill>
                  <a:schemeClr val="dk1"/>
                </a:solidFill>
                <a:latin typeface="Montserrat"/>
                <a:ea typeface="Montserrat"/>
                <a:cs typeface="Montserrat"/>
                <a:sym typeface="Montserrat"/>
              </a:rPr>
              <a:t>.</a:t>
            </a:r>
            <a:endParaRPr i="1" sz="1500">
              <a:solidFill>
                <a:schemeClr val="dk1"/>
              </a:solidFill>
              <a:latin typeface="Montserrat"/>
              <a:ea typeface="Montserrat"/>
              <a:cs typeface="Montserrat"/>
              <a:sym typeface="Montserrat"/>
            </a:endParaRPr>
          </a:p>
          <a:p>
            <a:pPr indent="0" lvl="0" marL="0" rtl="0" algn="just">
              <a:spcBef>
                <a:spcPts val="1200"/>
              </a:spcBef>
              <a:spcAft>
                <a:spcPts val="1200"/>
              </a:spcAft>
              <a:buNone/>
            </a:pPr>
            <a:r>
              <a:rPr lang="ru" sz="1500">
                <a:latin typeface="Montserrat"/>
                <a:ea typeface="Montserrat"/>
                <a:cs typeface="Montserrat"/>
                <a:sym typeface="Montserrat"/>
              </a:rPr>
              <a:t>Более липофильные соединения имеют большую способность растворяться в жировой среде, такой как жировые ткани и клеточные мембраны. Это связано с их химической структурой, которая обладает значительным количеством гидрофобных групп, способных взаимодействовать с липидными компонентами.Липидные мембраны играют важную роль в поддержании структурной целостности клеток и регулировании проницаемости. Липофильные соединения могут проникать через клеточные мембраны в больших количествах и наносить им повреждения. Они могут изменять проницаемость мембраны, нарушать функционирование мембранных белков и ферментов, а также нарушать обмен веществ и электрохимическую равновесие внутри клеток.</a:t>
            </a:r>
            <a:endParaRPr sz="1500">
              <a:latin typeface="Montserrat"/>
              <a:ea typeface="Montserrat"/>
              <a:cs typeface="Montserrat"/>
              <a:sym typeface="Montserrat"/>
            </a:endParaRPr>
          </a:p>
        </p:txBody>
      </p:sp>
      <p:sp>
        <p:nvSpPr>
          <p:cNvPr id="199" name="Google Shape;199;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ru">
                <a:latin typeface="Montserrat"/>
                <a:ea typeface="Montserrat"/>
                <a:cs typeface="Montserrat"/>
                <a:sym typeface="Montserrat"/>
              </a:rPr>
              <a:t>‹#›</a:t>
            </a:fld>
            <a:endParaRPr>
              <a:latin typeface="Montserrat"/>
              <a:ea typeface="Montserrat"/>
              <a:cs typeface="Montserrat"/>
              <a:sym typeface="Montserra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6"/>
          <p:cNvSpPr txBox="1"/>
          <p:nvPr>
            <p:ph type="title"/>
          </p:nvPr>
        </p:nvSpPr>
        <p:spPr>
          <a:xfrm>
            <a:off x="350100" y="57977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40000"/>
              <a:buFont typeface="Arial"/>
              <a:buNone/>
            </a:pPr>
            <a:r>
              <a:rPr lang="ru" sz="2750">
                <a:solidFill>
                  <a:srgbClr val="356697"/>
                </a:solidFill>
                <a:latin typeface="Oswald SemiBold"/>
                <a:ea typeface="Oswald SemiBold"/>
                <a:cs typeface="Oswald SemiBold"/>
                <a:sym typeface="Oswald SemiBold"/>
              </a:rPr>
              <a:t>Описание причин влияния конкретных свойств</a:t>
            </a:r>
            <a:endParaRPr sz="2750"/>
          </a:p>
          <a:p>
            <a:pPr indent="0" lvl="0" marL="0" rtl="0" algn="l">
              <a:spcBef>
                <a:spcPts val="0"/>
              </a:spcBef>
              <a:spcAft>
                <a:spcPts val="0"/>
              </a:spcAft>
              <a:buClr>
                <a:schemeClr val="dk1"/>
              </a:buClr>
              <a:buSzPct val="39285"/>
              <a:buFont typeface="Arial"/>
              <a:buNone/>
            </a:pPr>
            <a:r>
              <a:t/>
            </a:r>
            <a:endParaRPr/>
          </a:p>
        </p:txBody>
      </p:sp>
      <p:sp>
        <p:nvSpPr>
          <p:cNvPr id="205" name="Google Shape;205;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just">
              <a:spcBef>
                <a:spcPts val="0"/>
              </a:spcBef>
              <a:spcAft>
                <a:spcPts val="0"/>
              </a:spcAft>
              <a:buNone/>
            </a:pPr>
            <a:r>
              <a:rPr b="1" lang="ru" sz="1600">
                <a:solidFill>
                  <a:srgbClr val="356697"/>
                </a:solidFill>
                <a:latin typeface="Montserrat"/>
                <a:ea typeface="Montserrat"/>
                <a:cs typeface="Montserrat"/>
                <a:sym typeface="Montserrat"/>
              </a:rPr>
              <a:t>Гидрофобность </a:t>
            </a:r>
            <a:r>
              <a:rPr lang="ru" sz="1600">
                <a:latin typeface="Montserrat"/>
                <a:ea typeface="Montserrat"/>
                <a:cs typeface="Montserrat"/>
                <a:sym typeface="Montserrat"/>
              </a:rPr>
              <a:t>(характеристика взаимодействия с водой). </a:t>
            </a:r>
            <a:endParaRPr sz="1600">
              <a:latin typeface="Montserrat"/>
              <a:ea typeface="Montserrat"/>
              <a:cs typeface="Montserrat"/>
              <a:sym typeface="Montserrat"/>
            </a:endParaRPr>
          </a:p>
          <a:p>
            <a:pPr indent="0" lvl="0" marL="0" rtl="0" algn="just">
              <a:spcBef>
                <a:spcPts val="1200"/>
              </a:spcBef>
              <a:spcAft>
                <a:spcPts val="0"/>
              </a:spcAft>
              <a:buNone/>
            </a:pPr>
            <a:r>
              <a:rPr lang="ru" sz="1600">
                <a:latin typeface="Montserrat"/>
                <a:ea typeface="Montserrat"/>
                <a:cs typeface="Montserrat"/>
                <a:sym typeface="Montserrat"/>
              </a:rPr>
              <a:t>Гидрофобность соединения влияет на его растворимость в воде и определяет способность проникать через клеточные мембраны. Это свойство влияет на селективность соединения по отношению к мишеням, поскольку определяет его способность получать доступ к определенным клеточным компонентам или взаимодействовать с гидрофобными участками молекул-мишеней.</a:t>
            </a:r>
            <a:endParaRPr sz="1600">
              <a:latin typeface="Montserrat"/>
              <a:ea typeface="Montserrat"/>
              <a:cs typeface="Montserrat"/>
              <a:sym typeface="Montserrat"/>
            </a:endParaRPr>
          </a:p>
          <a:p>
            <a:pPr indent="0" lvl="0" marL="0" rtl="0" algn="just">
              <a:spcBef>
                <a:spcPts val="1200"/>
              </a:spcBef>
              <a:spcAft>
                <a:spcPts val="1200"/>
              </a:spcAft>
              <a:buNone/>
            </a:pPr>
            <a:r>
              <a:rPr lang="ru" sz="1600">
                <a:latin typeface="Montserrat"/>
                <a:ea typeface="Montserrat"/>
                <a:cs typeface="Montserrat"/>
                <a:sym typeface="Montserrat"/>
              </a:rPr>
              <a:t> Основное различие между гидрофобностью и растворимостью заключается в том, что гидрофобность описывает способность вещества не взаимодействовать или слабо взаимодействовать с водой, тогда как растворимость описывает способность вещества растворяться в растворителе, таком как вода</a:t>
            </a:r>
            <a:endParaRPr sz="1600">
              <a:latin typeface="Montserrat"/>
              <a:ea typeface="Montserrat"/>
              <a:cs typeface="Montserrat"/>
              <a:sym typeface="Montserrat"/>
            </a:endParaRPr>
          </a:p>
        </p:txBody>
      </p:sp>
      <p:sp>
        <p:nvSpPr>
          <p:cNvPr id="206" name="Google Shape;206;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ru">
                <a:latin typeface="Montserrat"/>
                <a:ea typeface="Montserrat"/>
                <a:cs typeface="Montserrat"/>
                <a:sym typeface="Montserrat"/>
              </a:rPr>
              <a:t>‹#›</a:t>
            </a:fld>
            <a:endParaRPr>
              <a:latin typeface="Montserrat"/>
              <a:ea typeface="Montserrat"/>
              <a:cs typeface="Montserrat"/>
              <a:sym typeface="Montserra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40000"/>
              <a:buFont typeface="Arial"/>
              <a:buNone/>
            </a:pPr>
            <a:r>
              <a:rPr lang="ru" sz="2750">
                <a:solidFill>
                  <a:srgbClr val="356697"/>
                </a:solidFill>
                <a:latin typeface="Oswald SemiBold"/>
                <a:ea typeface="Oswald SemiBold"/>
                <a:cs typeface="Oswald SemiBold"/>
                <a:sym typeface="Oswald SemiBold"/>
              </a:rPr>
              <a:t>Описание причин влияния конкретных свойств</a:t>
            </a:r>
            <a:endParaRPr sz="2750"/>
          </a:p>
          <a:p>
            <a:pPr indent="0" lvl="0" marL="0" rtl="0" algn="l">
              <a:spcBef>
                <a:spcPts val="0"/>
              </a:spcBef>
              <a:spcAft>
                <a:spcPts val="0"/>
              </a:spcAft>
              <a:buNone/>
            </a:pPr>
            <a:r>
              <a:t/>
            </a:r>
            <a:endParaRPr/>
          </a:p>
        </p:txBody>
      </p:sp>
      <p:sp>
        <p:nvSpPr>
          <p:cNvPr id="212" name="Google Shape;212;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ru" sz="1600">
                <a:solidFill>
                  <a:srgbClr val="356697"/>
                </a:solidFill>
                <a:latin typeface="Montserrat"/>
                <a:ea typeface="Montserrat"/>
                <a:cs typeface="Montserrat"/>
                <a:sym typeface="Montserrat"/>
              </a:rPr>
              <a:t>Электронная аффинность.</a:t>
            </a:r>
            <a:endParaRPr b="1" sz="1600">
              <a:solidFill>
                <a:srgbClr val="356697"/>
              </a:solidFill>
              <a:latin typeface="Montserrat"/>
              <a:ea typeface="Montserrat"/>
              <a:cs typeface="Montserrat"/>
              <a:sym typeface="Montserrat"/>
            </a:endParaRPr>
          </a:p>
          <a:p>
            <a:pPr indent="0" lvl="0" marL="0" rtl="0" algn="l">
              <a:spcBef>
                <a:spcPts val="1200"/>
              </a:spcBef>
              <a:spcAft>
                <a:spcPts val="1200"/>
              </a:spcAft>
              <a:buNone/>
            </a:pPr>
            <a:r>
              <a:rPr lang="ru" sz="1600">
                <a:latin typeface="Montserrat"/>
                <a:ea typeface="Montserrat"/>
                <a:cs typeface="Montserrat"/>
                <a:sym typeface="Montserrat"/>
              </a:rPr>
              <a:t>Электронная аффинность это количество энергии, которое затрачивается или выделяется в результате присоединения электрона к нейтрально заряженному атому. Из определения становится понятно, что это влияет на взаимодействие с частицами-мишенями при вычислении IC50.</a:t>
            </a:r>
            <a:endParaRPr/>
          </a:p>
        </p:txBody>
      </p:sp>
      <p:sp>
        <p:nvSpPr>
          <p:cNvPr id="213" name="Google Shape;213;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8"/>
          <p:cNvSpPr txBox="1"/>
          <p:nvPr>
            <p:ph type="title"/>
          </p:nvPr>
        </p:nvSpPr>
        <p:spPr>
          <a:xfrm>
            <a:off x="311700" y="57977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40000"/>
              <a:buFont typeface="Arial"/>
              <a:buNone/>
            </a:pPr>
            <a:r>
              <a:rPr lang="ru" sz="2750">
                <a:solidFill>
                  <a:srgbClr val="356697"/>
                </a:solidFill>
                <a:latin typeface="Oswald SemiBold"/>
                <a:ea typeface="Oswald SemiBold"/>
                <a:cs typeface="Oswald SemiBold"/>
                <a:sym typeface="Oswald SemiBold"/>
              </a:rPr>
              <a:t>Описание причин влияния конкретных свойств</a:t>
            </a:r>
            <a:endParaRPr sz="2750"/>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219" name="Google Shape;219;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b="1" lang="ru" sz="1600">
                <a:solidFill>
                  <a:srgbClr val="356697"/>
                </a:solidFill>
                <a:latin typeface="Montserrat"/>
                <a:ea typeface="Montserrat"/>
                <a:cs typeface="Montserrat"/>
                <a:sym typeface="Montserrat"/>
              </a:rPr>
              <a:t>Электроотрицательность</a:t>
            </a:r>
            <a:r>
              <a:rPr lang="ru" sz="1600">
                <a:latin typeface="Montserrat"/>
                <a:ea typeface="Montserrat"/>
                <a:cs typeface="Montserrat"/>
                <a:sym typeface="Montserrat"/>
              </a:rPr>
              <a:t> (то есть способность атомов притягивать к себе электроны других атомов вещества). </a:t>
            </a:r>
            <a:endParaRPr sz="1600">
              <a:latin typeface="Montserrat"/>
              <a:ea typeface="Montserrat"/>
              <a:cs typeface="Montserrat"/>
              <a:sym typeface="Montserrat"/>
            </a:endParaRPr>
          </a:p>
          <a:p>
            <a:pPr indent="0" lvl="0" marL="0" rtl="0" algn="just">
              <a:spcBef>
                <a:spcPts val="1200"/>
              </a:spcBef>
              <a:spcAft>
                <a:spcPts val="1200"/>
              </a:spcAft>
              <a:buNone/>
            </a:pPr>
            <a:r>
              <a:rPr lang="ru" sz="1600">
                <a:latin typeface="Montserrat"/>
                <a:ea typeface="Montserrat"/>
                <a:cs typeface="Montserrat"/>
                <a:sym typeface="Montserrat"/>
              </a:rPr>
              <a:t>Может влиять на реакционную способность и способность взаимодействовать с молекулами-мишенями, влияя на IC50.</a:t>
            </a:r>
            <a:endParaRPr sz="1600">
              <a:latin typeface="Montserrat"/>
              <a:ea typeface="Montserrat"/>
              <a:cs typeface="Montserrat"/>
              <a:sym typeface="Montserrat"/>
            </a:endParaRPr>
          </a:p>
        </p:txBody>
      </p:sp>
      <p:sp>
        <p:nvSpPr>
          <p:cNvPr id="220" name="Google Shape;220;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ru">
                <a:latin typeface="Montserrat"/>
                <a:ea typeface="Montserrat"/>
                <a:cs typeface="Montserrat"/>
                <a:sym typeface="Montserrat"/>
              </a:rPr>
              <a:t>‹#›</a:t>
            </a:fld>
            <a:endParaRPr>
              <a:latin typeface="Montserrat"/>
              <a:ea typeface="Montserrat"/>
              <a:cs typeface="Montserrat"/>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9"/>
          <p:cNvSpPr txBox="1"/>
          <p:nvPr>
            <p:ph type="title"/>
          </p:nvPr>
        </p:nvSpPr>
        <p:spPr>
          <a:xfrm>
            <a:off x="311700" y="57977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ru" sz="2750">
                <a:solidFill>
                  <a:srgbClr val="356697"/>
                </a:solidFill>
                <a:latin typeface="Oswald SemiBold"/>
                <a:ea typeface="Oswald SemiBold"/>
                <a:cs typeface="Oswald SemiBold"/>
                <a:sym typeface="Oswald SemiBold"/>
              </a:rPr>
              <a:t>Описание причин влияния конкретных свойств</a:t>
            </a:r>
            <a:endParaRPr sz="2750"/>
          </a:p>
          <a:p>
            <a:pPr indent="0" lvl="0" marL="0" rtl="0" algn="l">
              <a:spcBef>
                <a:spcPts val="0"/>
              </a:spcBef>
              <a:spcAft>
                <a:spcPts val="0"/>
              </a:spcAft>
              <a:buNone/>
            </a:pPr>
            <a:r>
              <a:t/>
            </a:r>
            <a:endParaRPr/>
          </a:p>
        </p:txBody>
      </p:sp>
      <p:sp>
        <p:nvSpPr>
          <p:cNvPr id="226" name="Google Shape;226;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b="1" lang="ru" sz="1600">
                <a:solidFill>
                  <a:srgbClr val="356697"/>
                </a:solidFill>
                <a:latin typeface="Montserrat"/>
                <a:ea typeface="Montserrat"/>
                <a:cs typeface="Montserrat"/>
                <a:sym typeface="Montserrat"/>
              </a:rPr>
              <a:t>Х</a:t>
            </a:r>
            <a:r>
              <a:rPr b="1" lang="ru" sz="1600">
                <a:solidFill>
                  <a:srgbClr val="356697"/>
                </a:solidFill>
                <a:latin typeface="Montserrat"/>
                <a:ea typeface="Montserrat"/>
                <a:cs typeface="Montserrat"/>
                <a:sym typeface="Montserrat"/>
              </a:rPr>
              <a:t>иральность</a:t>
            </a:r>
            <a:r>
              <a:rPr lang="ru" sz="1600">
                <a:latin typeface="Montserrat"/>
                <a:ea typeface="Montserrat"/>
                <a:cs typeface="Montserrat"/>
                <a:sym typeface="Montserrat"/>
              </a:rPr>
              <a:t> (отсутствие симметрии левой и правой стороны), </a:t>
            </a:r>
            <a:r>
              <a:rPr b="1" lang="ru" sz="1600">
                <a:solidFill>
                  <a:srgbClr val="356697"/>
                </a:solidFill>
                <a:latin typeface="Montserrat"/>
                <a:ea typeface="Montserrat"/>
                <a:cs typeface="Montserrat"/>
                <a:sym typeface="Montserrat"/>
              </a:rPr>
              <a:t>размер молекулы и другие геометрические свойства</a:t>
            </a:r>
            <a:r>
              <a:rPr lang="ru" sz="1600">
                <a:latin typeface="Montserrat"/>
                <a:ea typeface="Montserrat"/>
                <a:cs typeface="Montserrat"/>
                <a:sym typeface="Montserrat"/>
              </a:rPr>
              <a:t>. </a:t>
            </a:r>
            <a:endParaRPr sz="1600">
              <a:latin typeface="Montserrat"/>
              <a:ea typeface="Montserrat"/>
              <a:cs typeface="Montserrat"/>
              <a:sym typeface="Montserrat"/>
            </a:endParaRPr>
          </a:p>
          <a:p>
            <a:pPr indent="0" lvl="0" marL="0" rtl="0" algn="just">
              <a:spcBef>
                <a:spcPts val="1200"/>
              </a:spcBef>
              <a:spcAft>
                <a:spcPts val="0"/>
              </a:spcAft>
              <a:buNone/>
            </a:pPr>
            <a:r>
              <a:rPr lang="ru" sz="1600">
                <a:latin typeface="Montserrat"/>
                <a:ea typeface="Montserrat"/>
                <a:cs typeface="Montserrat"/>
                <a:sym typeface="Montserrat"/>
              </a:rPr>
              <a:t>К примеру, более мелкие молекулы легче проникают в клетки, увеличивая цитотоксичность.</a:t>
            </a:r>
            <a:endParaRPr sz="1600">
              <a:latin typeface="Montserrat"/>
              <a:ea typeface="Montserrat"/>
              <a:cs typeface="Montserrat"/>
              <a:sym typeface="Montserrat"/>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227" name="Google Shape;227;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ru">
                <a:latin typeface="Montserrat"/>
                <a:ea typeface="Montserrat"/>
                <a:cs typeface="Montserrat"/>
                <a:sym typeface="Montserrat"/>
              </a:rPr>
              <a:t>‹#›</a:t>
            </a:fld>
            <a:endParaRPr>
              <a:latin typeface="Montserrat"/>
              <a:ea typeface="Montserrat"/>
              <a:cs typeface="Montserrat"/>
              <a:sym typeface="Montserra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ru"/>
              <a:t>‹#›</a:t>
            </a:fld>
            <a:endParaRPr>
              <a:latin typeface="Montserrat"/>
              <a:ea typeface="Montserrat"/>
              <a:cs typeface="Montserrat"/>
              <a:sym typeface="Montserrat"/>
            </a:endParaRPr>
          </a:p>
        </p:txBody>
      </p:sp>
      <p:sp>
        <p:nvSpPr>
          <p:cNvPr id="233" name="Google Shape;233;p30"/>
          <p:cNvSpPr txBox="1"/>
          <p:nvPr>
            <p:ph idx="4294967295" type="subTitle"/>
          </p:nvPr>
        </p:nvSpPr>
        <p:spPr>
          <a:xfrm>
            <a:off x="2368200" y="2175450"/>
            <a:ext cx="4407600" cy="792600"/>
          </a:xfrm>
          <a:prstGeom prst="rect">
            <a:avLst/>
          </a:prstGeom>
          <a:effectLst>
            <a:outerShdw blurRad="200025" rotWithShape="0" algn="bl" dir="6600000" dist="114300">
              <a:srgbClr val="87B3BC">
                <a:alpha val="90000"/>
              </a:srgbClr>
            </a:outerShdw>
          </a:effectLst>
        </p:spPr>
        <p:txBody>
          <a:bodyPr anchorCtr="0" anchor="t" bIns="91425" lIns="91425" spcFirstLastPara="1" rIns="91425" wrap="square" tIns="91425">
            <a:noAutofit/>
          </a:bodyPr>
          <a:lstStyle/>
          <a:p>
            <a:pPr indent="0" lvl="0" marL="0" rtl="0" algn="l">
              <a:spcBef>
                <a:spcPts val="0"/>
              </a:spcBef>
              <a:spcAft>
                <a:spcPts val="1200"/>
              </a:spcAft>
              <a:buNone/>
            </a:pPr>
            <a:r>
              <a:rPr lang="ru" sz="3600">
                <a:solidFill>
                  <a:srgbClr val="356697"/>
                </a:solidFill>
                <a:latin typeface="Oswald SemiBold"/>
                <a:ea typeface="Oswald SemiBold"/>
                <a:cs typeface="Oswald SemiBold"/>
                <a:sym typeface="Oswald SemiBold"/>
              </a:rPr>
              <a:t>Спасибо за внимание!</a:t>
            </a:r>
            <a:endParaRPr sz="3600">
              <a:solidFill>
                <a:srgbClr val="356697"/>
              </a:solidFill>
              <a:latin typeface="Oswald SemiBold"/>
              <a:ea typeface="Oswald SemiBold"/>
              <a:cs typeface="Oswald SemiBold"/>
              <a:sym typeface="Oswald SemiBo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p:nvPr/>
        </p:nvSpPr>
        <p:spPr>
          <a:xfrm>
            <a:off x="6914475" y="3207075"/>
            <a:ext cx="2201400" cy="660000"/>
          </a:xfrm>
          <a:prstGeom prst="rect">
            <a:avLst/>
          </a:prstGeom>
          <a:solidFill>
            <a:srgbClr val="F3F3F3"/>
          </a:solidFill>
          <a:ln>
            <a:noFill/>
          </a:ln>
        </p:spPr>
        <p:txBody>
          <a:bodyPr anchorCtr="0" anchor="ctr" bIns="91425" lIns="91425" spcFirstLastPara="1" rIns="91425" wrap="square" tIns="91425">
            <a:noAutofit/>
          </a:bodyPr>
          <a:lstStyle/>
          <a:p>
            <a:pPr indent="0" lvl="0" marL="0" rtl="0" algn="just">
              <a:lnSpc>
                <a:spcPct val="60000"/>
              </a:lnSpc>
              <a:spcBef>
                <a:spcPts val="0"/>
              </a:spcBef>
              <a:spcAft>
                <a:spcPts val="0"/>
              </a:spcAft>
              <a:buNone/>
            </a:pPr>
            <a:r>
              <a:rPr b="1" lang="ru" sz="800">
                <a:solidFill>
                  <a:schemeClr val="dk1"/>
                </a:solidFill>
                <a:latin typeface="Montserrat"/>
                <a:ea typeface="Montserrat"/>
                <a:cs typeface="Montserrat"/>
                <a:sym typeface="Montserrat"/>
              </a:rPr>
              <a:t>О себе / достижения</a:t>
            </a:r>
            <a:r>
              <a:rPr b="1" lang="ru" sz="800">
                <a:solidFill>
                  <a:srgbClr val="000000"/>
                </a:solidFill>
                <a:latin typeface="Montserrat"/>
                <a:ea typeface="Montserrat"/>
                <a:cs typeface="Montserrat"/>
                <a:sym typeface="Montserrat"/>
              </a:rPr>
              <a:t>:</a:t>
            </a:r>
            <a:endParaRPr sz="800">
              <a:latin typeface="Montserrat"/>
              <a:ea typeface="Montserrat"/>
              <a:cs typeface="Montserrat"/>
              <a:sym typeface="Montserrat"/>
            </a:endParaRPr>
          </a:p>
          <a:p>
            <a:pPr indent="0" lvl="0" marL="0" rtl="0" algn="just">
              <a:lnSpc>
                <a:spcPct val="60000"/>
              </a:lnSpc>
              <a:spcBef>
                <a:spcPts val="0"/>
              </a:spcBef>
              <a:spcAft>
                <a:spcPts val="0"/>
              </a:spcAft>
              <a:buNone/>
            </a:pPr>
            <a:br>
              <a:rPr lang="ru" sz="800">
                <a:latin typeface="Montserrat"/>
                <a:ea typeface="Montserrat"/>
                <a:cs typeface="Montserrat"/>
                <a:sym typeface="Montserrat"/>
              </a:rPr>
            </a:br>
            <a:r>
              <a:rPr lang="ru" sz="800">
                <a:latin typeface="Montserrat"/>
                <a:ea typeface="Montserrat"/>
                <a:cs typeface="Montserrat"/>
                <a:sym typeface="Montserrat"/>
              </a:rPr>
              <a:t>Студент 2-го курса вечернего </a:t>
            </a:r>
            <a:endParaRPr sz="800">
              <a:latin typeface="Montserrat"/>
              <a:ea typeface="Montserrat"/>
              <a:cs typeface="Montserrat"/>
              <a:sym typeface="Montserrat"/>
            </a:endParaRPr>
          </a:p>
          <a:p>
            <a:pPr indent="0" lvl="0" marL="0" rtl="0" algn="just">
              <a:lnSpc>
                <a:spcPct val="60000"/>
              </a:lnSpc>
              <a:spcBef>
                <a:spcPts val="0"/>
              </a:spcBef>
              <a:spcAft>
                <a:spcPts val="0"/>
              </a:spcAft>
              <a:buNone/>
            </a:pPr>
            <a:r>
              <a:t/>
            </a:r>
            <a:endParaRPr sz="800">
              <a:latin typeface="Montserrat"/>
              <a:ea typeface="Montserrat"/>
              <a:cs typeface="Montserrat"/>
              <a:sym typeface="Montserrat"/>
            </a:endParaRPr>
          </a:p>
          <a:p>
            <a:pPr indent="0" lvl="0" marL="0" rtl="0" algn="just">
              <a:lnSpc>
                <a:spcPct val="60000"/>
              </a:lnSpc>
              <a:spcBef>
                <a:spcPts val="0"/>
              </a:spcBef>
              <a:spcAft>
                <a:spcPts val="0"/>
              </a:spcAft>
              <a:buNone/>
            </a:pPr>
            <a:r>
              <a:rPr lang="ru" sz="800">
                <a:latin typeface="Montserrat"/>
                <a:ea typeface="Montserrat"/>
                <a:cs typeface="Montserrat"/>
                <a:sym typeface="Montserrat"/>
              </a:rPr>
              <a:t>факультета МИФИ</a:t>
            </a:r>
            <a:endParaRPr sz="800">
              <a:latin typeface="Montserrat"/>
              <a:ea typeface="Montserrat"/>
              <a:cs typeface="Montserrat"/>
              <a:sym typeface="Montserrat"/>
            </a:endParaRPr>
          </a:p>
        </p:txBody>
      </p:sp>
      <p:sp>
        <p:nvSpPr>
          <p:cNvPr id="62" name="Google Shape;62;p14"/>
          <p:cNvSpPr/>
          <p:nvPr/>
        </p:nvSpPr>
        <p:spPr>
          <a:xfrm>
            <a:off x="4618500" y="3138850"/>
            <a:ext cx="2201400" cy="660000"/>
          </a:xfrm>
          <a:prstGeom prst="rect">
            <a:avLst/>
          </a:prstGeom>
          <a:solidFill>
            <a:srgbClr val="F3F3F3"/>
          </a:solidFill>
          <a:ln>
            <a:noFill/>
          </a:ln>
        </p:spPr>
        <p:txBody>
          <a:bodyPr anchorCtr="0" anchor="ctr" bIns="91425" lIns="91425" spcFirstLastPara="1" rIns="91425" wrap="square" tIns="91425">
            <a:noAutofit/>
          </a:bodyPr>
          <a:lstStyle/>
          <a:p>
            <a:pPr indent="0" lvl="0" marL="0" rtl="0" algn="just">
              <a:lnSpc>
                <a:spcPct val="60000"/>
              </a:lnSpc>
              <a:spcBef>
                <a:spcPts val="0"/>
              </a:spcBef>
              <a:spcAft>
                <a:spcPts val="0"/>
              </a:spcAft>
              <a:buClr>
                <a:srgbClr val="000000"/>
              </a:buClr>
              <a:buSzPts val="1100"/>
              <a:buFont typeface="Arial"/>
              <a:buNone/>
            </a:pPr>
            <a:r>
              <a:rPr b="1" lang="ru" sz="800">
                <a:solidFill>
                  <a:schemeClr val="dk1"/>
                </a:solidFill>
                <a:latin typeface="Montserrat"/>
                <a:ea typeface="Montserrat"/>
                <a:cs typeface="Montserrat"/>
                <a:sym typeface="Montserrat"/>
              </a:rPr>
              <a:t>О себе / достижения</a:t>
            </a:r>
            <a:r>
              <a:rPr b="1" lang="ru" sz="800">
                <a:solidFill>
                  <a:srgbClr val="000000"/>
                </a:solidFill>
                <a:latin typeface="Montserrat"/>
                <a:ea typeface="Montserrat"/>
                <a:cs typeface="Montserrat"/>
                <a:sym typeface="Montserrat"/>
              </a:rPr>
              <a:t>:</a:t>
            </a:r>
            <a:endParaRPr b="1" sz="800">
              <a:solidFill>
                <a:srgbClr val="000000"/>
              </a:solidFill>
              <a:latin typeface="Montserrat"/>
              <a:ea typeface="Montserrat"/>
              <a:cs typeface="Montserrat"/>
              <a:sym typeface="Montserrat"/>
            </a:endParaRPr>
          </a:p>
          <a:p>
            <a:pPr indent="0" lvl="0" marL="0" rtl="0" algn="just">
              <a:lnSpc>
                <a:spcPct val="60000"/>
              </a:lnSpc>
              <a:spcBef>
                <a:spcPts val="0"/>
              </a:spcBef>
              <a:spcAft>
                <a:spcPts val="0"/>
              </a:spcAft>
              <a:buClr>
                <a:srgbClr val="000000"/>
              </a:buClr>
              <a:buSzPts val="1100"/>
              <a:buFont typeface="Arial"/>
              <a:buNone/>
            </a:pPr>
            <a:r>
              <a:t/>
            </a:r>
            <a:endParaRPr b="1" sz="800">
              <a:latin typeface="Montserrat"/>
              <a:ea typeface="Montserrat"/>
              <a:cs typeface="Montserrat"/>
              <a:sym typeface="Montserrat"/>
            </a:endParaRPr>
          </a:p>
          <a:p>
            <a:pPr indent="0" lvl="0" marL="0" rtl="0" algn="just">
              <a:lnSpc>
                <a:spcPct val="60000"/>
              </a:lnSpc>
              <a:spcBef>
                <a:spcPts val="0"/>
              </a:spcBef>
              <a:spcAft>
                <a:spcPts val="0"/>
              </a:spcAft>
              <a:buNone/>
            </a:pPr>
            <a:r>
              <a:rPr lang="ru" sz="800">
                <a:solidFill>
                  <a:schemeClr val="dk1"/>
                </a:solidFill>
                <a:latin typeface="Montserrat"/>
                <a:ea typeface="Montserrat"/>
                <a:cs typeface="Montserrat"/>
                <a:sym typeface="Montserrat"/>
              </a:rPr>
              <a:t>Студент 2-го курса ИИКС </a:t>
            </a:r>
            <a:endParaRPr sz="800">
              <a:solidFill>
                <a:srgbClr val="000000"/>
              </a:solidFill>
              <a:latin typeface="Montserrat"/>
              <a:ea typeface="Montserrat"/>
              <a:cs typeface="Montserrat"/>
              <a:sym typeface="Montserrat"/>
            </a:endParaRPr>
          </a:p>
        </p:txBody>
      </p:sp>
      <p:sp>
        <p:nvSpPr>
          <p:cNvPr id="63" name="Google Shape;63;p14"/>
          <p:cNvSpPr/>
          <p:nvPr/>
        </p:nvSpPr>
        <p:spPr>
          <a:xfrm>
            <a:off x="2324850" y="3156064"/>
            <a:ext cx="2201400" cy="1260300"/>
          </a:xfrm>
          <a:prstGeom prst="rect">
            <a:avLst/>
          </a:prstGeom>
          <a:solidFill>
            <a:srgbClr val="F3F3F3"/>
          </a:solidFill>
          <a:ln>
            <a:noFill/>
          </a:ln>
        </p:spPr>
        <p:txBody>
          <a:bodyPr anchorCtr="0" anchor="ctr" bIns="91425" lIns="91425" spcFirstLastPara="1" rIns="91425" wrap="square" tIns="91425">
            <a:noAutofit/>
          </a:bodyPr>
          <a:lstStyle/>
          <a:p>
            <a:pPr indent="0" lvl="0" marL="0" rtl="0" algn="just">
              <a:lnSpc>
                <a:spcPct val="60000"/>
              </a:lnSpc>
              <a:spcBef>
                <a:spcPts val="0"/>
              </a:spcBef>
              <a:spcAft>
                <a:spcPts val="0"/>
              </a:spcAft>
              <a:buClr>
                <a:srgbClr val="000000"/>
              </a:buClr>
              <a:buSzPts val="1100"/>
              <a:buFont typeface="Arial"/>
              <a:buNone/>
            </a:pPr>
            <a:r>
              <a:rPr b="1" lang="ru" sz="800">
                <a:solidFill>
                  <a:schemeClr val="dk1"/>
                </a:solidFill>
                <a:latin typeface="Montserrat"/>
                <a:ea typeface="Montserrat"/>
                <a:cs typeface="Montserrat"/>
                <a:sym typeface="Montserrat"/>
              </a:rPr>
              <a:t>О себе / достижения</a:t>
            </a:r>
            <a:r>
              <a:rPr b="1" lang="ru" sz="800">
                <a:solidFill>
                  <a:srgbClr val="000000"/>
                </a:solidFill>
                <a:latin typeface="Montserrat"/>
                <a:ea typeface="Montserrat"/>
                <a:cs typeface="Montserrat"/>
                <a:sym typeface="Montserrat"/>
              </a:rPr>
              <a:t>:</a:t>
            </a:r>
            <a:endParaRPr sz="800">
              <a:latin typeface="Montserrat"/>
              <a:ea typeface="Montserrat"/>
              <a:cs typeface="Montserrat"/>
              <a:sym typeface="Montserrat"/>
            </a:endParaRPr>
          </a:p>
          <a:p>
            <a:pPr indent="0" lvl="0" marL="0" rtl="0" algn="just">
              <a:lnSpc>
                <a:spcPct val="60000"/>
              </a:lnSpc>
              <a:spcBef>
                <a:spcPts val="0"/>
              </a:spcBef>
              <a:spcAft>
                <a:spcPts val="0"/>
              </a:spcAft>
              <a:buClr>
                <a:srgbClr val="000000"/>
              </a:buClr>
              <a:buSzPts val="1100"/>
              <a:buFont typeface="Arial"/>
              <a:buNone/>
            </a:pPr>
            <a:br>
              <a:rPr lang="ru" sz="800">
                <a:latin typeface="Montserrat"/>
                <a:ea typeface="Montserrat"/>
                <a:cs typeface="Montserrat"/>
                <a:sym typeface="Montserrat"/>
              </a:rPr>
            </a:br>
            <a:r>
              <a:rPr lang="ru" sz="800">
                <a:latin typeface="Montserrat"/>
                <a:ea typeface="Montserrat"/>
                <a:cs typeface="Montserrat"/>
                <a:sym typeface="Montserrat"/>
              </a:rPr>
              <a:t>Магистрант 2-го курса ИМО</a:t>
            </a:r>
            <a:endParaRPr sz="800">
              <a:latin typeface="Montserrat"/>
              <a:ea typeface="Montserrat"/>
              <a:cs typeface="Montserrat"/>
              <a:sym typeface="Montserrat"/>
            </a:endParaRPr>
          </a:p>
          <a:p>
            <a:pPr indent="0" lvl="0" marL="0" rtl="0" algn="just">
              <a:lnSpc>
                <a:spcPct val="60000"/>
              </a:lnSpc>
              <a:spcBef>
                <a:spcPts val="0"/>
              </a:spcBef>
              <a:spcAft>
                <a:spcPts val="0"/>
              </a:spcAft>
              <a:buClr>
                <a:srgbClr val="000000"/>
              </a:buClr>
              <a:buSzPts val="1100"/>
              <a:buFont typeface="Arial"/>
              <a:buNone/>
            </a:pPr>
            <a:br>
              <a:rPr lang="ru" sz="800">
                <a:latin typeface="Montserrat"/>
                <a:ea typeface="Montserrat"/>
                <a:cs typeface="Montserrat"/>
                <a:sym typeface="Montserrat"/>
              </a:rPr>
            </a:br>
            <a:r>
              <a:rPr lang="ru" sz="800">
                <a:latin typeface="Montserrat"/>
                <a:ea typeface="Montserrat"/>
                <a:cs typeface="Montserrat"/>
                <a:sym typeface="Montserrat"/>
              </a:rPr>
              <a:t>Победитель и призёр ряда </a:t>
            </a:r>
            <a:endParaRPr sz="800">
              <a:latin typeface="Montserrat"/>
              <a:ea typeface="Montserrat"/>
              <a:cs typeface="Montserrat"/>
              <a:sym typeface="Montserrat"/>
            </a:endParaRPr>
          </a:p>
          <a:p>
            <a:pPr indent="0" lvl="0" marL="0" rtl="0" algn="just">
              <a:lnSpc>
                <a:spcPct val="60000"/>
              </a:lnSpc>
              <a:spcBef>
                <a:spcPts val="0"/>
              </a:spcBef>
              <a:spcAft>
                <a:spcPts val="0"/>
              </a:spcAft>
              <a:buClr>
                <a:srgbClr val="000000"/>
              </a:buClr>
              <a:buSzPts val="1100"/>
              <a:buFont typeface="Arial"/>
              <a:buNone/>
            </a:pPr>
            <a:r>
              <a:t/>
            </a:r>
            <a:endParaRPr sz="800">
              <a:latin typeface="Montserrat"/>
              <a:ea typeface="Montserrat"/>
              <a:cs typeface="Montserrat"/>
              <a:sym typeface="Montserrat"/>
            </a:endParaRPr>
          </a:p>
          <a:p>
            <a:pPr indent="0" lvl="0" marL="0" rtl="0" algn="just">
              <a:lnSpc>
                <a:spcPct val="60000"/>
              </a:lnSpc>
              <a:spcBef>
                <a:spcPts val="0"/>
              </a:spcBef>
              <a:spcAft>
                <a:spcPts val="0"/>
              </a:spcAft>
              <a:buClr>
                <a:srgbClr val="000000"/>
              </a:buClr>
              <a:buSzPts val="1100"/>
              <a:buFont typeface="Arial"/>
              <a:buNone/>
            </a:pPr>
            <a:r>
              <a:rPr lang="ru" sz="800">
                <a:latin typeface="Montserrat"/>
                <a:ea typeface="Montserrat"/>
                <a:cs typeface="Montserrat"/>
                <a:sym typeface="Montserrat"/>
              </a:rPr>
              <a:t>кейс-чемпионатов (Changellenge, </a:t>
            </a:r>
            <a:endParaRPr sz="800">
              <a:latin typeface="Montserrat"/>
              <a:ea typeface="Montserrat"/>
              <a:cs typeface="Montserrat"/>
              <a:sym typeface="Montserrat"/>
            </a:endParaRPr>
          </a:p>
          <a:p>
            <a:pPr indent="0" lvl="0" marL="0" rtl="0" algn="just">
              <a:lnSpc>
                <a:spcPct val="60000"/>
              </a:lnSpc>
              <a:spcBef>
                <a:spcPts val="0"/>
              </a:spcBef>
              <a:spcAft>
                <a:spcPts val="0"/>
              </a:spcAft>
              <a:buClr>
                <a:srgbClr val="000000"/>
              </a:buClr>
              <a:buSzPts val="1100"/>
              <a:buFont typeface="Arial"/>
              <a:buNone/>
            </a:pPr>
            <a:r>
              <a:t/>
            </a:r>
            <a:endParaRPr sz="800">
              <a:latin typeface="Montserrat"/>
              <a:ea typeface="Montserrat"/>
              <a:cs typeface="Montserrat"/>
              <a:sym typeface="Montserrat"/>
            </a:endParaRPr>
          </a:p>
          <a:p>
            <a:pPr indent="0" lvl="0" marL="0" rtl="0" algn="just">
              <a:lnSpc>
                <a:spcPct val="60000"/>
              </a:lnSpc>
              <a:spcBef>
                <a:spcPts val="0"/>
              </a:spcBef>
              <a:spcAft>
                <a:spcPts val="0"/>
              </a:spcAft>
              <a:buClr>
                <a:srgbClr val="000000"/>
              </a:buClr>
              <a:buSzPts val="1100"/>
              <a:buFont typeface="Arial"/>
              <a:buNone/>
            </a:pPr>
            <a:r>
              <a:rPr lang="ru" sz="800">
                <a:latin typeface="Montserrat"/>
                <a:ea typeface="Montserrat"/>
                <a:cs typeface="Montserrat"/>
                <a:sym typeface="Montserrat"/>
              </a:rPr>
              <a:t>PCS)</a:t>
            </a:r>
            <a:endParaRPr sz="800">
              <a:latin typeface="Montserrat"/>
              <a:ea typeface="Montserrat"/>
              <a:cs typeface="Montserrat"/>
              <a:sym typeface="Montserrat"/>
            </a:endParaRPr>
          </a:p>
        </p:txBody>
      </p:sp>
      <p:sp>
        <p:nvSpPr>
          <p:cNvPr id="64" name="Google Shape;64;p14"/>
          <p:cNvSpPr/>
          <p:nvPr/>
        </p:nvSpPr>
        <p:spPr>
          <a:xfrm>
            <a:off x="28200" y="3137200"/>
            <a:ext cx="2201400" cy="1186800"/>
          </a:xfrm>
          <a:prstGeom prst="rect">
            <a:avLst/>
          </a:prstGeom>
          <a:solidFill>
            <a:srgbClr val="F3F3F3"/>
          </a:solidFill>
          <a:ln>
            <a:noFill/>
          </a:ln>
        </p:spPr>
        <p:txBody>
          <a:bodyPr anchorCtr="0" anchor="ctr" bIns="91425" lIns="91425" spcFirstLastPara="1" rIns="91425" wrap="square" tIns="91425">
            <a:noAutofit/>
          </a:bodyPr>
          <a:lstStyle/>
          <a:p>
            <a:pPr indent="0" lvl="0" marL="0" rtl="0" algn="just">
              <a:lnSpc>
                <a:spcPct val="60000"/>
              </a:lnSpc>
              <a:spcBef>
                <a:spcPts val="0"/>
              </a:spcBef>
              <a:spcAft>
                <a:spcPts val="0"/>
              </a:spcAft>
              <a:buNone/>
            </a:pPr>
            <a:r>
              <a:rPr b="1" lang="ru" sz="800">
                <a:solidFill>
                  <a:schemeClr val="dk1"/>
                </a:solidFill>
                <a:latin typeface="Montserrat"/>
                <a:ea typeface="Montserrat"/>
                <a:cs typeface="Montserrat"/>
                <a:sym typeface="Montserrat"/>
              </a:rPr>
              <a:t>О себе / д</a:t>
            </a:r>
            <a:r>
              <a:rPr b="1" lang="ru" sz="800">
                <a:solidFill>
                  <a:schemeClr val="dk1"/>
                </a:solidFill>
                <a:latin typeface="Montserrat"/>
                <a:ea typeface="Montserrat"/>
                <a:cs typeface="Montserrat"/>
                <a:sym typeface="Montserrat"/>
              </a:rPr>
              <a:t>остижения</a:t>
            </a:r>
            <a:r>
              <a:rPr b="1" lang="ru" sz="800">
                <a:solidFill>
                  <a:srgbClr val="000000"/>
                </a:solidFill>
                <a:latin typeface="Montserrat"/>
                <a:ea typeface="Montserrat"/>
                <a:cs typeface="Montserrat"/>
                <a:sym typeface="Montserrat"/>
              </a:rPr>
              <a:t>:</a:t>
            </a:r>
            <a:endParaRPr b="1" sz="800">
              <a:solidFill>
                <a:srgbClr val="000000"/>
              </a:solidFill>
              <a:latin typeface="Montserrat"/>
              <a:ea typeface="Montserrat"/>
              <a:cs typeface="Montserrat"/>
              <a:sym typeface="Montserrat"/>
            </a:endParaRPr>
          </a:p>
          <a:p>
            <a:pPr indent="0" lvl="0" marL="0" rtl="0" algn="just">
              <a:lnSpc>
                <a:spcPct val="60000"/>
              </a:lnSpc>
              <a:spcBef>
                <a:spcPts val="0"/>
              </a:spcBef>
              <a:spcAft>
                <a:spcPts val="0"/>
              </a:spcAft>
              <a:buNone/>
            </a:pPr>
            <a:r>
              <a:t/>
            </a:r>
            <a:endParaRPr b="1" sz="800">
              <a:latin typeface="Montserrat"/>
              <a:ea typeface="Montserrat"/>
              <a:cs typeface="Montserrat"/>
              <a:sym typeface="Montserrat"/>
            </a:endParaRPr>
          </a:p>
          <a:p>
            <a:pPr indent="0" lvl="0" marL="0" rtl="0" algn="just">
              <a:lnSpc>
                <a:spcPct val="60000"/>
              </a:lnSpc>
              <a:spcBef>
                <a:spcPts val="0"/>
              </a:spcBef>
              <a:spcAft>
                <a:spcPts val="0"/>
              </a:spcAft>
              <a:buClr>
                <a:schemeClr val="dk1"/>
              </a:buClr>
              <a:buSzPts val="1100"/>
              <a:buFont typeface="Arial"/>
              <a:buNone/>
            </a:pPr>
            <a:r>
              <a:rPr lang="ru" sz="800">
                <a:solidFill>
                  <a:schemeClr val="dk1"/>
                </a:solidFill>
                <a:latin typeface="Montserrat"/>
                <a:ea typeface="Montserrat"/>
                <a:cs typeface="Montserrat"/>
                <a:sym typeface="Montserrat"/>
              </a:rPr>
              <a:t>Студент 2-го курса ИИКС </a:t>
            </a:r>
            <a:endParaRPr b="1" sz="800">
              <a:latin typeface="Montserrat"/>
              <a:ea typeface="Montserrat"/>
              <a:cs typeface="Montserrat"/>
              <a:sym typeface="Montserrat"/>
            </a:endParaRPr>
          </a:p>
        </p:txBody>
      </p:sp>
      <p:sp>
        <p:nvSpPr>
          <p:cNvPr id="65" name="Google Shape;65;p14"/>
          <p:cNvSpPr txBox="1"/>
          <p:nvPr/>
        </p:nvSpPr>
        <p:spPr>
          <a:xfrm>
            <a:off x="50554" y="4372800"/>
            <a:ext cx="2009100" cy="313500"/>
          </a:xfrm>
          <a:prstGeom prst="rect">
            <a:avLst/>
          </a:prstGeom>
          <a:noFill/>
          <a:ln>
            <a:noFill/>
          </a:ln>
        </p:spPr>
        <p:txBody>
          <a:bodyPr anchorCtr="0" anchor="t" bIns="39550" lIns="79125" spcFirstLastPara="1" rIns="79125" wrap="square" tIns="39550">
            <a:normAutofit/>
          </a:bodyPr>
          <a:lstStyle/>
          <a:p>
            <a:pPr indent="0" lvl="0" marL="0" rtl="0" algn="l">
              <a:lnSpc>
                <a:spcPct val="70000"/>
              </a:lnSpc>
              <a:spcBef>
                <a:spcPts val="0"/>
              </a:spcBef>
              <a:spcAft>
                <a:spcPts val="0"/>
              </a:spcAft>
              <a:buNone/>
            </a:pPr>
            <a:r>
              <a:rPr b="1" lang="ru" sz="900">
                <a:solidFill>
                  <a:srgbClr val="000000"/>
                </a:solidFill>
                <a:latin typeface="Open Sans"/>
                <a:ea typeface="Open Sans"/>
                <a:cs typeface="Open Sans"/>
                <a:sym typeface="Open Sans"/>
              </a:rPr>
              <a:t>Контакты</a:t>
            </a:r>
            <a:r>
              <a:rPr b="1" lang="ru" sz="800">
                <a:solidFill>
                  <a:srgbClr val="000000"/>
                </a:solidFill>
                <a:latin typeface="Open Sans"/>
                <a:ea typeface="Open Sans"/>
                <a:cs typeface="Open Sans"/>
                <a:sym typeface="Open Sans"/>
              </a:rPr>
              <a:t>:@</a:t>
            </a:r>
            <a:r>
              <a:rPr b="1" lang="ru" sz="800">
                <a:latin typeface="Open Sans"/>
                <a:ea typeface="Open Sans"/>
                <a:cs typeface="Open Sans"/>
                <a:sym typeface="Open Sans"/>
              </a:rPr>
              <a:t>MaratHimself</a:t>
            </a:r>
            <a:endParaRPr sz="800">
              <a:solidFill>
                <a:srgbClr val="000000"/>
              </a:solidFill>
              <a:latin typeface="Open Sans"/>
              <a:ea typeface="Open Sans"/>
              <a:cs typeface="Open Sans"/>
              <a:sym typeface="Open Sans"/>
            </a:endParaRPr>
          </a:p>
        </p:txBody>
      </p:sp>
      <p:sp>
        <p:nvSpPr>
          <p:cNvPr id="66" name="Google Shape;66;p14"/>
          <p:cNvSpPr txBox="1"/>
          <p:nvPr/>
        </p:nvSpPr>
        <p:spPr>
          <a:xfrm>
            <a:off x="2677047" y="1609129"/>
            <a:ext cx="1322100" cy="356400"/>
          </a:xfrm>
          <a:prstGeom prst="rect">
            <a:avLst/>
          </a:prstGeom>
          <a:noFill/>
          <a:ln>
            <a:noFill/>
          </a:ln>
        </p:spPr>
        <p:txBody>
          <a:bodyPr anchorCtr="0" anchor="t" bIns="39550" lIns="79125" spcFirstLastPara="1" rIns="79125" wrap="square" tIns="39550">
            <a:normAutofit/>
          </a:bodyPr>
          <a:lstStyle/>
          <a:p>
            <a:pPr indent="0" lvl="0" marL="0" rtl="0" algn="ctr">
              <a:lnSpc>
                <a:spcPct val="90000"/>
              </a:lnSpc>
              <a:spcBef>
                <a:spcPts val="0"/>
              </a:spcBef>
              <a:spcAft>
                <a:spcPts val="0"/>
              </a:spcAft>
              <a:buNone/>
            </a:pPr>
            <a:r>
              <a:rPr b="1" lang="ru" sz="1000">
                <a:solidFill>
                  <a:srgbClr val="591D7E"/>
                </a:solidFill>
                <a:latin typeface="Open Sans"/>
                <a:ea typeface="Open Sans"/>
                <a:cs typeface="Open Sans"/>
                <a:sym typeface="Open Sans"/>
              </a:rPr>
              <a:t>Андрей Шальнев</a:t>
            </a:r>
            <a:endParaRPr b="1" sz="1000">
              <a:solidFill>
                <a:srgbClr val="591D7E"/>
              </a:solidFill>
              <a:latin typeface="Open Sans"/>
              <a:ea typeface="Open Sans"/>
              <a:cs typeface="Open Sans"/>
              <a:sym typeface="Open Sans"/>
            </a:endParaRPr>
          </a:p>
        </p:txBody>
      </p:sp>
      <p:sp>
        <p:nvSpPr>
          <p:cNvPr id="67" name="Google Shape;67;p14"/>
          <p:cNvSpPr txBox="1"/>
          <p:nvPr/>
        </p:nvSpPr>
        <p:spPr>
          <a:xfrm>
            <a:off x="4671109" y="1499685"/>
            <a:ext cx="2009100" cy="202200"/>
          </a:xfrm>
          <a:prstGeom prst="rect">
            <a:avLst/>
          </a:prstGeom>
          <a:noFill/>
          <a:ln>
            <a:noFill/>
          </a:ln>
        </p:spPr>
        <p:txBody>
          <a:bodyPr anchorCtr="0" anchor="t" bIns="39550" lIns="79125" spcFirstLastPara="1" rIns="79125" wrap="square" tIns="39550">
            <a:noAutofit/>
          </a:bodyPr>
          <a:lstStyle/>
          <a:p>
            <a:pPr indent="0" lvl="0" marL="0" rtl="0" algn="ctr">
              <a:lnSpc>
                <a:spcPct val="90000"/>
              </a:lnSpc>
              <a:spcBef>
                <a:spcPts val="0"/>
              </a:spcBef>
              <a:spcAft>
                <a:spcPts val="0"/>
              </a:spcAft>
              <a:buNone/>
            </a:pPr>
            <a:r>
              <a:rPr b="1" lang="ru" sz="1000">
                <a:solidFill>
                  <a:srgbClr val="591D7E"/>
                </a:solidFill>
                <a:latin typeface="Montserrat"/>
                <a:ea typeface="Montserrat"/>
                <a:cs typeface="Montserrat"/>
                <a:sym typeface="Montserrat"/>
              </a:rPr>
              <a:t>Александр Маркин</a:t>
            </a:r>
            <a:endParaRPr b="1" sz="1000">
              <a:solidFill>
                <a:srgbClr val="591D7E"/>
              </a:solidFill>
              <a:latin typeface="Montserrat"/>
              <a:ea typeface="Montserrat"/>
              <a:cs typeface="Montserrat"/>
              <a:sym typeface="Montserrat"/>
            </a:endParaRPr>
          </a:p>
        </p:txBody>
      </p:sp>
      <p:sp>
        <p:nvSpPr>
          <p:cNvPr id="68" name="Google Shape;68;p14"/>
          <p:cNvSpPr txBox="1"/>
          <p:nvPr/>
        </p:nvSpPr>
        <p:spPr>
          <a:xfrm>
            <a:off x="4671105" y="1785925"/>
            <a:ext cx="1732200" cy="166200"/>
          </a:xfrm>
          <a:prstGeom prst="rect">
            <a:avLst/>
          </a:prstGeom>
          <a:noFill/>
          <a:ln>
            <a:noFill/>
          </a:ln>
        </p:spPr>
        <p:txBody>
          <a:bodyPr anchorCtr="0" anchor="t" bIns="39550" lIns="79125" spcFirstLastPara="1" rIns="79125" wrap="square" tIns="39550">
            <a:noAutofit/>
          </a:bodyPr>
          <a:lstStyle/>
          <a:p>
            <a:pPr indent="0" lvl="0" marL="0" rtl="0" algn="ctr">
              <a:lnSpc>
                <a:spcPct val="90000"/>
              </a:lnSpc>
              <a:spcBef>
                <a:spcPts val="0"/>
              </a:spcBef>
              <a:spcAft>
                <a:spcPts val="0"/>
              </a:spcAft>
              <a:buClr>
                <a:schemeClr val="dk1"/>
              </a:buClr>
              <a:buSzPts val="1100"/>
              <a:buFont typeface="Arial"/>
              <a:buNone/>
            </a:pPr>
            <a:r>
              <a:rPr b="1" lang="ru" sz="1000">
                <a:solidFill>
                  <a:schemeClr val="dk2"/>
                </a:solidFill>
                <a:latin typeface="Montserrat"/>
                <a:ea typeface="Montserrat"/>
                <a:cs typeface="Montserrat"/>
                <a:sym typeface="Montserrat"/>
              </a:rPr>
              <a:t>Разработчик</a:t>
            </a:r>
            <a:endParaRPr b="1" sz="1000">
              <a:solidFill>
                <a:schemeClr val="dk2"/>
              </a:solidFill>
              <a:latin typeface="Montserrat"/>
              <a:ea typeface="Montserrat"/>
              <a:cs typeface="Montserrat"/>
              <a:sym typeface="Montserrat"/>
            </a:endParaRPr>
          </a:p>
          <a:p>
            <a:pPr indent="0" lvl="0" marL="0" rtl="0" algn="ctr">
              <a:lnSpc>
                <a:spcPct val="90000"/>
              </a:lnSpc>
              <a:spcBef>
                <a:spcPts val="0"/>
              </a:spcBef>
              <a:spcAft>
                <a:spcPts val="0"/>
              </a:spcAft>
              <a:buNone/>
            </a:pPr>
            <a:r>
              <a:t/>
            </a:r>
            <a:endParaRPr b="1" sz="1000">
              <a:solidFill>
                <a:srgbClr val="595959"/>
              </a:solidFill>
              <a:latin typeface="Montserrat"/>
              <a:ea typeface="Montserrat"/>
              <a:cs typeface="Montserrat"/>
              <a:sym typeface="Montserrat"/>
            </a:endParaRPr>
          </a:p>
        </p:txBody>
      </p:sp>
      <p:sp>
        <p:nvSpPr>
          <p:cNvPr id="69" name="Google Shape;69;p14"/>
          <p:cNvSpPr txBox="1"/>
          <p:nvPr/>
        </p:nvSpPr>
        <p:spPr>
          <a:xfrm>
            <a:off x="6762750" y="1507538"/>
            <a:ext cx="2258400" cy="202200"/>
          </a:xfrm>
          <a:prstGeom prst="rect">
            <a:avLst/>
          </a:prstGeom>
          <a:noFill/>
          <a:ln>
            <a:noFill/>
          </a:ln>
        </p:spPr>
        <p:txBody>
          <a:bodyPr anchorCtr="0" anchor="t" bIns="39550" lIns="79125" spcFirstLastPara="1" rIns="79125" wrap="square" tIns="39550">
            <a:noAutofit/>
          </a:bodyPr>
          <a:lstStyle/>
          <a:p>
            <a:pPr indent="0" lvl="0" marL="0" rtl="0" algn="ctr">
              <a:lnSpc>
                <a:spcPct val="90000"/>
              </a:lnSpc>
              <a:spcBef>
                <a:spcPts val="0"/>
              </a:spcBef>
              <a:spcAft>
                <a:spcPts val="0"/>
              </a:spcAft>
              <a:buNone/>
            </a:pPr>
            <a:r>
              <a:rPr b="1" lang="ru" sz="1000">
                <a:solidFill>
                  <a:srgbClr val="591D7E"/>
                </a:solidFill>
                <a:latin typeface="Montserrat"/>
                <a:ea typeface="Montserrat"/>
                <a:cs typeface="Montserrat"/>
                <a:sym typeface="Montserrat"/>
              </a:rPr>
              <a:t>Никита Руденький</a:t>
            </a:r>
            <a:endParaRPr b="1" sz="1000">
              <a:solidFill>
                <a:srgbClr val="591D7E"/>
              </a:solidFill>
              <a:latin typeface="Montserrat"/>
              <a:ea typeface="Montserrat"/>
              <a:cs typeface="Montserrat"/>
              <a:sym typeface="Montserrat"/>
            </a:endParaRPr>
          </a:p>
        </p:txBody>
      </p:sp>
      <p:sp>
        <p:nvSpPr>
          <p:cNvPr id="70" name="Google Shape;70;p14"/>
          <p:cNvSpPr txBox="1"/>
          <p:nvPr/>
        </p:nvSpPr>
        <p:spPr>
          <a:xfrm>
            <a:off x="7274750" y="1809488"/>
            <a:ext cx="1490100" cy="166200"/>
          </a:xfrm>
          <a:prstGeom prst="rect">
            <a:avLst/>
          </a:prstGeom>
          <a:noFill/>
          <a:ln>
            <a:noFill/>
          </a:ln>
        </p:spPr>
        <p:txBody>
          <a:bodyPr anchorCtr="0" anchor="t" bIns="39550" lIns="79125" spcFirstLastPara="1" rIns="79125" wrap="square" tIns="39550">
            <a:noAutofit/>
          </a:bodyPr>
          <a:lstStyle/>
          <a:p>
            <a:pPr indent="0" lvl="0" marL="0" rtl="0" algn="ctr">
              <a:lnSpc>
                <a:spcPct val="90000"/>
              </a:lnSpc>
              <a:spcBef>
                <a:spcPts val="0"/>
              </a:spcBef>
              <a:spcAft>
                <a:spcPts val="0"/>
              </a:spcAft>
              <a:buNone/>
            </a:pPr>
            <a:r>
              <a:rPr b="1" lang="ru" sz="1000">
                <a:solidFill>
                  <a:srgbClr val="595959"/>
                </a:solidFill>
                <a:latin typeface="Montserrat"/>
                <a:ea typeface="Montserrat"/>
                <a:cs typeface="Montserrat"/>
                <a:sym typeface="Montserrat"/>
              </a:rPr>
              <a:t>Разработчик</a:t>
            </a:r>
            <a:endParaRPr b="1" sz="1000">
              <a:solidFill>
                <a:srgbClr val="595959"/>
              </a:solidFill>
              <a:latin typeface="Montserrat"/>
              <a:ea typeface="Montserrat"/>
              <a:cs typeface="Montserrat"/>
              <a:sym typeface="Montserrat"/>
            </a:endParaRPr>
          </a:p>
        </p:txBody>
      </p:sp>
      <p:sp>
        <p:nvSpPr>
          <p:cNvPr id="71" name="Google Shape;71;p14"/>
          <p:cNvSpPr txBox="1"/>
          <p:nvPr/>
        </p:nvSpPr>
        <p:spPr>
          <a:xfrm>
            <a:off x="2801331" y="1800913"/>
            <a:ext cx="996900" cy="4617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Clr>
                <a:srgbClr val="000000"/>
              </a:buClr>
              <a:buSzPts val="900"/>
              <a:buFont typeface="Arial"/>
              <a:buNone/>
            </a:pPr>
            <a:r>
              <a:rPr b="1" lang="ru" sz="1000">
                <a:solidFill>
                  <a:srgbClr val="595959"/>
                </a:solidFill>
                <a:latin typeface="Montserrat"/>
                <a:ea typeface="Montserrat"/>
                <a:cs typeface="Montserrat"/>
                <a:sym typeface="Montserrat"/>
              </a:rPr>
              <a:t>Аналитик, дизайнер</a:t>
            </a:r>
            <a:endParaRPr sz="1500">
              <a:latin typeface="Montserrat"/>
              <a:ea typeface="Montserrat"/>
              <a:cs typeface="Montserrat"/>
              <a:sym typeface="Montserrat"/>
            </a:endParaRPr>
          </a:p>
        </p:txBody>
      </p:sp>
      <p:sp>
        <p:nvSpPr>
          <p:cNvPr id="72" name="Google Shape;72;p14"/>
          <p:cNvSpPr txBox="1"/>
          <p:nvPr/>
        </p:nvSpPr>
        <p:spPr>
          <a:xfrm>
            <a:off x="578385" y="1552400"/>
            <a:ext cx="1829400" cy="202200"/>
          </a:xfrm>
          <a:prstGeom prst="rect">
            <a:avLst/>
          </a:prstGeom>
          <a:noFill/>
          <a:ln>
            <a:noFill/>
          </a:ln>
        </p:spPr>
        <p:txBody>
          <a:bodyPr anchorCtr="0" anchor="t" bIns="39550" lIns="79125" spcFirstLastPara="1" rIns="79125" wrap="square" tIns="39550">
            <a:noAutofit/>
          </a:bodyPr>
          <a:lstStyle/>
          <a:p>
            <a:pPr indent="0" lvl="0" marL="0" rtl="0" algn="l">
              <a:lnSpc>
                <a:spcPct val="90000"/>
              </a:lnSpc>
              <a:spcBef>
                <a:spcPts val="0"/>
              </a:spcBef>
              <a:spcAft>
                <a:spcPts val="0"/>
              </a:spcAft>
              <a:buNone/>
            </a:pPr>
            <a:r>
              <a:rPr b="1" lang="ru" sz="1000">
                <a:solidFill>
                  <a:srgbClr val="591D7E"/>
                </a:solidFill>
                <a:latin typeface="Montserrat"/>
                <a:ea typeface="Montserrat"/>
                <a:cs typeface="Montserrat"/>
                <a:sym typeface="Montserrat"/>
              </a:rPr>
              <a:t>Дистанов Марат</a:t>
            </a:r>
            <a:endParaRPr b="1" sz="1000">
              <a:solidFill>
                <a:srgbClr val="591D7E"/>
              </a:solidFill>
              <a:latin typeface="Montserrat"/>
              <a:ea typeface="Montserrat"/>
              <a:cs typeface="Montserrat"/>
              <a:sym typeface="Montserrat"/>
            </a:endParaRPr>
          </a:p>
        </p:txBody>
      </p:sp>
      <p:sp>
        <p:nvSpPr>
          <p:cNvPr id="73" name="Google Shape;73;p14"/>
          <p:cNvSpPr txBox="1"/>
          <p:nvPr/>
        </p:nvSpPr>
        <p:spPr>
          <a:xfrm>
            <a:off x="309011" y="1854375"/>
            <a:ext cx="1829400" cy="166200"/>
          </a:xfrm>
          <a:prstGeom prst="rect">
            <a:avLst/>
          </a:prstGeom>
          <a:noFill/>
          <a:ln>
            <a:noFill/>
          </a:ln>
        </p:spPr>
        <p:txBody>
          <a:bodyPr anchorCtr="0" anchor="t" bIns="39550" lIns="79125" spcFirstLastPara="1" rIns="79125" wrap="square" tIns="39550">
            <a:noAutofit/>
          </a:bodyPr>
          <a:lstStyle/>
          <a:p>
            <a:pPr indent="0" lvl="0" marL="0" rtl="0" algn="ctr">
              <a:lnSpc>
                <a:spcPct val="90000"/>
              </a:lnSpc>
              <a:spcBef>
                <a:spcPts val="0"/>
              </a:spcBef>
              <a:spcAft>
                <a:spcPts val="0"/>
              </a:spcAft>
              <a:buNone/>
            </a:pPr>
            <a:r>
              <a:rPr b="1" lang="ru" sz="1000">
                <a:solidFill>
                  <a:srgbClr val="595959"/>
                </a:solidFill>
                <a:latin typeface="Open Sans"/>
                <a:ea typeface="Open Sans"/>
                <a:cs typeface="Open Sans"/>
                <a:sym typeface="Open Sans"/>
              </a:rPr>
              <a:t>Аналитик</a:t>
            </a:r>
            <a:endParaRPr b="1" sz="1000">
              <a:solidFill>
                <a:srgbClr val="595959"/>
              </a:solidFill>
              <a:latin typeface="Open Sans"/>
              <a:ea typeface="Open Sans"/>
              <a:cs typeface="Open Sans"/>
              <a:sym typeface="Open Sans"/>
            </a:endParaRPr>
          </a:p>
        </p:txBody>
      </p:sp>
      <p:cxnSp>
        <p:nvCxnSpPr>
          <p:cNvPr id="74" name="Google Shape;74;p14"/>
          <p:cNvCxnSpPr/>
          <p:nvPr/>
        </p:nvCxnSpPr>
        <p:spPr>
          <a:xfrm flipH="1" rot="10800000">
            <a:off x="2277157" y="3018400"/>
            <a:ext cx="5100" cy="1839300"/>
          </a:xfrm>
          <a:prstGeom prst="straightConnector1">
            <a:avLst/>
          </a:prstGeom>
          <a:noFill/>
          <a:ln cap="flat" cmpd="sng" w="9525">
            <a:solidFill>
              <a:srgbClr val="591D7E"/>
            </a:solidFill>
            <a:prstDash val="lgDash"/>
            <a:round/>
            <a:headEnd len="med" w="med" type="none"/>
            <a:tailEnd len="med" w="med" type="none"/>
          </a:ln>
        </p:spPr>
      </p:cxnSp>
      <p:cxnSp>
        <p:nvCxnSpPr>
          <p:cNvPr id="75" name="Google Shape;75;p14"/>
          <p:cNvCxnSpPr/>
          <p:nvPr/>
        </p:nvCxnSpPr>
        <p:spPr>
          <a:xfrm flipH="1" rot="10800000">
            <a:off x="4568837" y="3018400"/>
            <a:ext cx="5100" cy="1839300"/>
          </a:xfrm>
          <a:prstGeom prst="straightConnector1">
            <a:avLst/>
          </a:prstGeom>
          <a:noFill/>
          <a:ln cap="flat" cmpd="sng" w="9525">
            <a:solidFill>
              <a:srgbClr val="591D7E"/>
            </a:solidFill>
            <a:prstDash val="lgDash"/>
            <a:round/>
            <a:headEnd len="med" w="med" type="none"/>
            <a:tailEnd len="med" w="med" type="none"/>
          </a:ln>
        </p:spPr>
      </p:cxnSp>
      <p:cxnSp>
        <p:nvCxnSpPr>
          <p:cNvPr id="76" name="Google Shape;76;p14"/>
          <p:cNvCxnSpPr/>
          <p:nvPr/>
        </p:nvCxnSpPr>
        <p:spPr>
          <a:xfrm flipH="1" rot="10800000">
            <a:off x="6864468" y="3018400"/>
            <a:ext cx="5100" cy="1839300"/>
          </a:xfrm>
          <a:prstGeom prst="straightConnector1">
            <a:avLst/>
          </a:prstGeom>
          <a:noFill/>
          <a:ln cap="flat" cmpd="sng" w="9525">
            <a:solidFill>
              <a:srgbClr val="591D7E"/>
            </a:solidFill>
            <a:prstDash val="lgDash"/>
            <a:round/>
            <a:headEnd len="med" w="med" type="none"/>
            <a:tailEnd len="med" w="med" type="none"/>
          </a:ln>
        </p:spPr>
      </p:cxnSp>
      <p:sp>
        <p:nvSpPr>
          <p:cNvPr id="77" name="Google Shape;77;p14"/>
          <p:cNvSpPr txBox="1"/>
          <p:nvPr/>
        </p:nvSpPr>
        <p:spPr>
          <a:xfrm>
            <a:off x="851800" y="641725"/>
            <a:ext cx="6914100" cy="700500"/>
          </a:xfrm>
          <a:prstGeom prst="rect">
            <a:avLst/>
          </a:prstGeom>
          <a:noFill/>
          <a:ln>
            <a:noFill/>
          </a:ln>
        </p:spPr>
        <p:txBody>
          <a:bodyPr anchorCtr="0" anchor="t" bIns="91425" lIns="91425" spcFirstLastPara="1" rIns="91425" wrap="square" tIns="91425">
            <a:noAutofit/>
          </a:bodyPr>
          <a:lstStyle/>
          <a:p>
            <a:pPr indent="0" lvl="0" marL="0" rtl="0" algn="ctr">
              <a:lnSpc>
                <a:spcPct val="80000"/>
              </a:lnSpc>
              <a:spcBef>
                <a:spcPts val="0"/>
              </a:spcBef>
              <a:spcAft>
                <a:spcPts val="0"/>
              </a:spcAft>
              <a:buNone/>
            </a:pPr>
            <a:r>
              <a:rPr lang="ru" sz="1910">
                <a:solidFill>
                  <a:srgbClr val="356697"/>
                </a:solidFill>
                <a:latin typeface="Quicksand SemiBold"/>
                <a:ea typeface="Quicksand SemiBold"/>
                <a:cs typeface="Quicksand SemiBold"/>
                <a:sym typeface="Quicksand SemiBold"/>
              </a:rPr>
              <a:t>«</a:t>
            </a:r>
            <a:r>
              <a:rPr lang="ru" sz="2800">
                <a:solidFill>
                  <a:srgbClr val="356697"/>
                </a:solidFill>
                <a:latin typeface="Permanent Marker"/>
                <a:ea typeface="Permanent Marker"/>
                <a:cs typeface="Permanent Marker"/>
                <a:sym typeface="Permanent Marker"/>
              </a:rPr>
              <a:t>Adonisss</a:t>
            </a:r>
            <a:r>
              <a:rPr lang="ru" sz="1910">
                <a:solidFill>
                  <a:srgbClr val="356697"/>
                </a:solidFill>
                <a:latin typeface="Quicksand SemiBold"/>
                <a:ea typeface="Quicksand SemiBold"/>
                <a:cs typeface="Quicksand SemiBold"/>
                <a:sym typeface="Quicksand SemiBold"/>
              </a:rPr>
              <a:t>»</a:t>
            </a:r>
            <a:br>
              <a:rPr lang="ru" sz="1910">
                <a:solidFill>
                  <a:srgbClr val="356697"/>
                </a:solidFill>
                <a:latin typeface="Open Sans Medium"/>
                <a:ea typeface="Open Sans Medium"/>
                <a:cs typeface="Open Sans Medium"/>
                <a:sym typeface="Open Sans Medium"/>
              </a:rPr>
            </a:br>
            <a:endParaRPr>
              <a:solidFill>
                <a:srgbClr val="356697"/>
              </a:solidFill>
              <a:latin typeface="Open Sans"/>
              <a:ea typeface="Open Sans"/>
              <a:cs typeface="Open Sans"/>
              <a:sym typeface="Open Sans"/>
            </a:endParaRPr>
          </a:p>
          <a:p>
            <a:pPr indent="0" lvl="0" marL="0" rtl="0" algn="l">
              <a:lnSpc>
                <a:spcPct val="80000"/>
              </a:lnSpc>
              <a:spcBef>
                <a:spcPts val="0"/>
              </a:spcBef>
              <a:spcAft>
                <a:spcPts val="0"/>
              </a:spcAft>
              <a:buNone/>
            </a:pPr>
            <a:r>
              <a:t/>
            </a:r>
            <a:endParaRPr sz="1100">
              <a:latin typeface="Open Sans"/>
              <a:ea typeface="Open Sans"/>
              <a:cs typeface="Open Sans"/>
              <a:sym typeface="Open Sans"/>
            </a:endParaRPr>
          </a:p>
        </p:txBody>
      </p:sp>
      <p:sp>
        <p:nvSpPr>
          <p:cNvPr id="78" name="Google Shape;78;p14"/>
          <p:cNvSpPr txBox="1"/>
          <p:nvPr/>
        </p:nvSpPr>
        <p:spPr>
          <a:xfrm>
            <a:off x="6921475" y="4372800"/>
            <a:ext cx="2201400" cy="313500"/>
          </a:xfrm>
          <a:prstGeom prst="rect">
            <a:avLst/>
          </a:prstGeom>
          <a:noFill/>
          <a:ln>
            <a:noFill/>
          </a:ln>
        </p:spPr>
        <p:txBody>
          <a:bodyPr anchorCtr="0" anchor="t" bIns="39550" lIns="79125" spcFirstLastPara="1" rIns="79125" wrap="square" tIns="39550">
            <a:noAutofit/>
          </a:bodyPr>
          <a:lstStyle/>
          <a:p>
            <a:pPr indent="0" lvl="0" marL="0" rtl="0" algn="l">
              <a:lnSpc>
                <a:spcPct val="70000"/>
              </a:lnSpc>
              <a:spcBef>
                <a:spcPts val="0"/>
              </a:spcBef>
              <a:spcAft>
                <a:spcPts val="0"/>
              </a:spcAft>
              <a:buNone/>
            </a:pPr>
            <a:r>
              <a:rPr b="1" lang="ru" sz="800">
                <a:solidFill>
                  <a:srgbClr val="000000"/>
                </a:solidFill>
                <a:latin typeface="Open Sans"/>
                <a:ea typeface="Open Sans"/>
                <a:cs typeface="Open Sans"/>
                <a:sym typeface="Open Sans"/>
              </a:rPr>
              <a:t>Контакты:@purpur_neon</a:t>
            </a:r>
            <a:endParaRPr sz="800">
              <a:solidFill>
                <a:srgbClr val="000000"/>
              </a:solidFill>
              <a:latin typeface="Open Sans"/>
              <a:ea typeface="Open Sans"/>
              <a:cs typeface="Open Sans"/>
              <a:sym typeface="Open Sans"/>
            </a:endParaRPr>
          </a:p>
        </p:txBody>
      </p:sp>
      <p:sp>
        <p:nvSpPr>
          <p:cNvPr id="79" name="Google Shape;79;p14"/>
          <p:cNvSpPr txBox="1"/>
          <p:nvPr/>
        </p:nvSpPr>
        <p:spPr>
          <a:xfrm>
            <a:off x="4618501" y="4372800"/>
            <a:ext cx="2258400" cy="313500"/>
          </a:xfrm>
          <a:prstGeom prst="rect">
            <a:avLst/>
          </a:prstGeom>
          <a:noFill/>
          <a:ln>
            <a:noFill/>
          </a:ln>
        </p:spPr>
        <p:txBody>
          <a:bodyPr anchorCtr="0" anchor="t" bIns="39550" lIns="79125" spcFirstLastPara="1" rIns="79125" wrap="square" tIns="39550">
            <a:normAutofit/>
          </a:bodyPr>
          <a:lstStyle/>
          <a:p>
            <a:pPr indent="0" lvl="0" marL="0" rtl="0" algn="l">
              <a:lnSpc>
                <a:spcPct val="70000"/>
              </a:lnSpc>
              <a:spcBef>
                <a:spcPts val="0"/>
              </a:spcBef>
              <a:spcAft>
                <a:spcPts val="0"/>
              </a:spcAft>
              <a:buNone/>
            </a:pPr>
            <a:r>
              <a:rPr b="1" lang="ru" sz="800">
                <a:solidFill>
                  <a:srgbClr val="000000"/>
                </a:solidFill>
                <a:latin typeface="Open Sans"/>
                <a:ea typeface="Open Sans"/>
                <a:cs typeface="Open Sans"/>
                <a:sym typeface="Open Sans"/>
              </a:rPr>
              <a:t>Контакты:@Anonymous_alx</a:t>
            </a:r>
            <a:r>
              <a:rPr lang="ru" sz="800">
                <a:solidFill>
                  <a:srgbClr val="000000"/>
                </a:solidFill>
                <a:latin typeface="Open Sans Light"/>
                <a:ea typeface="Open Sans Light"/>
                <a:cs typeface="Open Sans Light"/>
                <a:sym typeface="Open Sans Light"/>
              </a:rPr>
              <a:t> </a:t>
            </a:r>
            <a:endParaRPr sz="800">
              <a:solidFill>
                <a:srgbClr val="000000"/>
              </a:solidFill>
              <a:latin typeface="Open Sans Light"/>
              <a:ea typeface="Open Sans Light"/>
              <a:cs typeface="Open Sans Light"/>
              <a:sym typeface="Open Sans Light"/>
            </a:endParaRPr>
          </a:p>
        </p:txBody>
      </p:sp>
      <p:sp>
        <p:nvSpPr>
          <p:cNvPr id="80" name="Google Shape;80;p14"/>
          <p:cNvSpPr txBox="1"/>
          <p:nvPr/>
        </p:nvSpPr>
        <p:spPr>
          <a:xfrm>
            <a:off x="2309691" y="4372800"/>
            <a:ext cx="2009100" cy="313500"/>
          </a:xfrm>
          <a:prstGeom prst="rect">
            <a:avLst/>
          </a:prstGeom>
          <a:noFill/>
          <a:ln>
            <a:noFill/>
          </a:ln>
        </p:spPr>
        <p:txBody>
          <a:bodyPr anchorCtr="0" anchor="t" bIns="39550" lIns="79125" spcFirstLastPara="1" rIns="79125" wrap="square" tIns="39550">
            <a:noAutofit/>
          </a:bodyPr>
          <a:lstStyle/>
          <a:p>
            <a:pPr indent="0" lvl="0" marL="0" rtl="0" algn="l">
              <a:lnSpc>
                <a:spcPct val="70000"/>
              </a:lnSpc>
              <a:spcBef>
                <a:spcPts val="0"/>
              </a:spcBef>
              <a:spcAft>
                <a:spcPts val="0"/>
              </a:spcAft>
              <a:buNone/>
            </a:pPr>
            <a:r>
              <a:rPr lang="ru" sz="800">
                <a:solidFill>
                  <a:srgbClr val="000000"/>
                </a:solidFill>
                <a:latin typeface="Open Sans"/>
                <a:ea typeface="Open Sans"/>
                <a:cs typeface="Open Sans"/>
                <a:sym typeface="Open Sans"/>
              </a:rPr>
              <a:t>К</a:t>
            </a:r>
            <a:r>
              <a:rPr b="1" lang="ru" sz="800">
                <a:solidFill>
                  <a:srgbClr val="000000"/>
                </a:solidFill>
                <a:latin typeface="Open Sans"/>
                <a:ea typeface="Open Sans"/>
                <a:cs typeface="Open Sans"/>
                <a:sym typeface="Open Sans"/>
              </a:rPr>
              <a:t>онтакты:</a:t>
            </a:r>
            <a:r>
              <a:rPr b="1" lang="ru" sz="800">
                <a:latin typeface="Open Sans"/>
                <a:ea typeface="Open Sans"/>
                <a:cs typeface="Open Sans"/>
                <a:sym typeface="Open Sans"/>
              </a:rPr>
              <a:t>@andshalnev</a:t>
            </a:r>
            <a:endParaRPr sz="800">
              <a:solidFill>
                <a:schemeClr val="dk1"/>
              </a:solidFill>
              <a:latin typeface="Open Sans"/>
              <a:ea typeface="Open Sans"/>
              <a:cs typeface="Open Sans"/>
              <a:sym typeface="Open Sans"/>
            </a:endParaRPr>
          </a:p>
        </p:txBody>
      </p:sp>
      <p:pic>
        <p:nvPicPr>
          <p:cNvPr id="81" name="Google Shape;81;p14"/>
          <p:cNvPicPr preferRelativeResize="0"/>
          <p:nvPr/>
        </p:nvPicPr>
        <p:blipFill>
          <a:blip r:embed="rId3">
            <a:alphaModFix/>
          </a:blip>
          <a:stretch>
            <a:fillRect/>
          </a:stretch>
        </p:blipFill>
        <p:spPr>
          <a:xfrm>
            <a:off x="647051" y="2021489"/>
            <a:ext cx="996900" cy="996913"/>
          </a:xfrm>
          <a:prstGeom prst="rect">
            <a:avLst/>
          </a:prstGeom>
          <a:noFill/>
          <a:ln>
            <a:noFill/>
          </a:ln>
        </p:spPr>
      </p:pic>
      <p:pic>
        <p:nvPicPr>
          <p:cNvPr id="82" name="Google Shape;82;p14"/>
          <p:cNvPicPr preferRelativeResize="0"/>
          <p:nvPr/>
        </p:nvPicPr>
        <p:blipFill>
          <a:blip r:embed="rId3">
            <a:alphaModFix/>
          </a:blip>
          <a:stretch>
            <a:fillRect/>
          </a:stretch>
        </p:blipFill>
        <p:spPr>
          <a:xfrm>
            <a:off x="2629351" y="2046489"/>
            <a:ext cx="996900" cy="996913"/>
          </a:xfrm>
          <a:prstGeom prst="rect">
            <a:avLst/>
          </a:prstGeom>
          <a:noFill/>
          <a:ln>
            <a:noFill/>
          </a:ln>
        </p:spPr>
      </p:pic>
      <p:pic>
        <p:nvPicPr>
          <p:cNvPr id="83" name="Google Shape;83;p14"/>
          <p:cNvPicPr preferRelativeResize="0"/>
          <p:nvPr/>
        </p:nvPicPr>
        <p:blipFill>
          <a:blip r:embed="rId3">
            <a:alphaModFix/>
          </a:blip>
          <a:stretch>
            <a:fillRect/>
          </a:stretch>
        </p:blipFill>
        <p:spPr>
          <a:xfrm>
            <a:off x="5027901" y="1984464"/>
            <a:ext cx="996900" cy="996913"/>
          </a:xfrm>
          <a:prstGeom prst="rect">
            <a:avLst/>
          </a:prstGeom>
          <a:noFill/>
          <a:ln>
            <a:noFill/>
          </a:ln>
        </p:spPr>
      </p:pic>
      <p:pic>
        <p:nvPicPr>
          <p:cNvPr id="84" name="Google Shape;84;p14"/>
          <p:cNvPicPr preferRelativeResize="0"/>
          <p:nvPr/>
        </p:nvPicPr>
        <p:blipFill>
          <a:blip r:embed="rId3">
            <a:alphaModFix/>
          </a:blip>
          <a:stretch>
            <a:fillRect/>
          </a:stretch>
        </p:blipFill>
        <p:spPr>
          <a:xfrm>
            <a:off x="7514626" y="1976614"/>
            <a:ext cx="996900" cy="996913"/>
          </a:xfrm>
          <a:prstGeom prst="rect">
            <a:avLst/>
          </a:prstGeom>
          <a:noFill/>
          <a:ln>
            <a:noFill/>
          </a:ln>
        </p:spPr>
      </p:pic>
      <p:sp>
        <p:nvSpPr>
          <p:cNvPr id="85" name="Google Shape;85;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ru">
                <a:latin typeface="Montserrat"/>
                <a:ea typeface="Montserrat"/>
                <a:cs typeface="Montserrat"/>
                <a:sym typeface="Montserrat"/>
              </a:rPr>
              <a:t>‹#›</a:t>
            </a:fld>
            <a:endParaRPr>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5"/>
          <p:cNvSpPr txBox="1"/>
          <p:nvPr>
            <p:ph type="title"/>
          </p:nvPr>
        </p:nvSpPr>
        <p:spPr>
          <a:xfrm>
            <a:off x="311700" y="704125"/>
            <a:ext cx="8520600" cy="572700"/>
          </a:xfrm>
          <a:prstGeom prst="rect">
            <a:avLst/>
          </a:prstGeom>
          <a:noFill/>
        </p:spPr>
        <p:txBody>
          <a:bodyPr anchorCtr="0" anchor="t" bIns="91425" lIns="91425" spcFirstLastPara="1" rIns="91425" wrap="square" tIns="91425">
            <a:normAutofit fontScale="90000"/>
          </a:bodyPr>
          <a:lstStyle/>
          <a:p>
            <a:pPr indent="0" lvl="0" marL="0" rtl="0" algn="ctr">
              <a:spcBef>
                <a:spcPts val="0"/>
              </a:spcBef>
              <a:spcAft>
                <a:spcPts val="0"/>
              </a:spcAft>
              <a:buSzPct val="36000"/>
              <a:buNone/>
            </a:pPr>
            <a:r>
              <a:rPr lang="ru" sz="2750">
                <a:solidFill>
                  <a:srgbClr val="356697"/>
                </a:solidFill>
                <a:latin typeface="Oswald SemiBold"/>
                <a:ea typeface="Oswald SemiBold"/>
                <a:cs typeface="Oswald SemiBold"/>
                <a:sym typeface="Oswald SemiBold"/>
              </a:rPr>
              <a:t>Задача по хемоинформатике от лаборатории НИЯУ МИФИ</a:t>
            </a:r>
            <a:endParaRPr sz="2420"/>
          </a:p>
        </p:txBody>
      </p:sp>
      <p:sp>
        <p:nvSpPr>
          <p:cNvPr id="91" name="Google Shape;91;p15"/>
          <p:cNvSpPr txBox="1"/>
          <p:nvPr>
            <p:ph idx="1" type="body"/>
          </p:nvPr>
        </p:nvSpPr>
        <p:spPr>
          <a:xfrm>
            <a:off x="311700" y="1324475"/>
            <a:ext cx="4530300" cy="3416400"/>
          </a:xfrm>
          <a:prstGeom prst="rect">
            <a:avLst/>
          </a:prstGeom>
        </p:spPr>
        <p:txBody>
          <a:bodyPr anchorCtr="0" anchor="t" bIns="91425" lIns="91425" spcFirstLastPara="1" rIns="91425" wrap="square" tIns="91425">
            <a:normAutofit/>
          </a:bodyPr>
          <a:lstStyle/>
          <a:p>
            <a:pPr indent="0" lvl="0" marL="0" rtl="0" algn="just">
              <a:lnSpc>
                <a:spcPct val="100000"/>
              </a:lnSpc>
              <a:spcBef>
                <a:spcPts val="0"/>
              </a:spcBef>
              <a:spcAft>
                <a:spcPts val="0"/>
              </a:spcAft>
              <a:buNone/>
            </a:pPr>
            <a:r>
              <a:rPr b="1" lang="ru" sz="1600">
                <a:solidFill>
                  <a:srgbClr val="356697"/>
                </a:solidFill>
                <a:latin typeface="Montserrat"/>
                <a:ea typeface="Montserrat"/>
                <a:cs typeface="Montserrat"/>
                <a:sym typeface="Montserrat"/>
              </a:rPr>
              <a:t>Задача</a:t>
            </a:r>
            <a:r>
              <a:rPr lang="ru" sz="1600">
                <a:solidFill>
                  <a:srgbClr val="222A3F"/>
                </a:solidFill>
                <a:latin typeface="Montserrat"/>
                <a:ea typeface="Montserrat"/>
                <a:cs typeface="Montserrat"/>
                <a:sym typeface="Montserrat"/>
              </a:rPr>
              <a:t>: на основании имеющихся данных о химическом соединении предсказать значение его Индекса селективности (SI) или CC50/IC50.</a:t>
            </a:r>
            <a:endParaRPr sz="1600">
              <a:solidFill>
                <a:srgbClr val="222A3F"/>
              </a:solidFill>
              <a:latin typeface="Montserrat"/>
              <a:ea typeface="Montserrat"/>
              <a:cs typeface="Montserrat"/>
              <a:sym typeface="Montserrat"/>
            </a:endParaRPr>
          </a:p>
          <a:p>
            <a:pPr indent="0" lvl="0" marL="0" rtl="0" algn="just">
              <a:lnSpc>
                <a:spcPct val="100000"/>
              </a:lnSpc>
              <a:spcBef>
                <a:spcPts val="0"/>
              </a:spcBef>
              <a:spcAft>
                <a:spcPts val="0"/>
              </a:spcAft>
              <a:buNone/>
            </a:pPr>
            <a:r>
              <a:t/>
            </a:r>
            <a:endParaRPr sz="1600">
              <a:solidFill>
                <a:srgbClr val="222A3F"/>
              </a:solidFill>
              <a:latin typeface="Montserrat"/>
              <a:ea typeface="Montserrat"/>
              <a:cs typeface="Montserrat"/>
              <a:sym typeface="Montserrat"/>
            </a:endParaRPr>
          </a:p>
          <a:p>
            <a:pPr indent="0" lvl="0" marL="0" rtl="0" algn="just">
              <a:lnSpc>
                <a:spcPct val="100000"/>
              </a:lnSpc>
              <a:spcBef>
                <a:spcPts val="0"/>
              </a:spcBef>
              <a:spcAft>
                <a:spcPts val="0"/>
              </a:spcAft>
              <a:buClr>
                <a:srgbClr val="222A3F"/>
              </a:buClr>
              <a:buSzPts val="1400"/>
              <a:buFont typeface="Arial"/>
              <a:buNone/>
            </a:pPr>
            <a:r>
              <a:rPr lang="ru" sz="1600">
                <a:solidFill>
                  <a:srgbClr val="222A3F"/>
                </a:solidFill>
                <a:latin typeface="Montserrat"/>
                <a:ea typeface="Montserrat"/>
                <a:cs typeface="Montserrat"/>
                <a:sym typeface="Montserrat"/>
              </a:rPr>
              <a:t>Чтобы узнать, является ли химическое соединение лекарством, необходимо проводить длительные биологические эксперименты. </a:t>
            </a:r>
            <a:endParaRPr sz="1600">
              <a:solidFill>
                <a:srgbClr val="222A3F"/>
              </a:solidFill>
              <a:latin typeface="Montserrat"/>
              <a:ea typeface="Montserrat"/>
              <a:cs typeface="Montserrat"/>
              <a:sym typeface="Montserrat"/>
            </a:endParaRPr>
          </a:p>
          <a:p>
            <a:pPr indent="0" lvl="0" marL="0" rtl="0" algn="just">
              <a:lnSpc>
                <a:spcPct val="100000"/>
              </a:lnSpc>
              <a:spcBef>
                <a:spcPts val="0"/>
              </a:spcBef>
              <a:spcAft>
                <a:spcPts val="0"/>
              </a:spcAft>
              <a:buClr>
                <a:srgbClr val="222A3F"/>
              </a:buClr>
              <a:buSzPts val="1400"/>
              <a:buFont typeface="Arial"/>
              <a:buNone/>
            </a:pPr>
            <a:r>
              <a:rPr lang="ru" sz="1600">
                <a:solidFill>
                  <a:srgbClr val="222A3F"/>
                </a:solidFill>
                <a:latin typeface="Montserrat"/>
                <a:ea typeface="Montserrat"/>
                <a:cs typeface="Montserrat"/>
                <a:sym typeface="Montserrat"/>
              </a:rPr>
              <a:t>Это процедуру можно значительно ускорить, если научиться предсказывать необходимые параметры соединения на основании его структуры. </a:t>
            </a:r>
            <a:endParaRPr sz="1600">
              <a:solidFill>
                <a:srgbClr val="222A3F"/>
              </a:solidFill>
              <a:latin typeface="Montserrat"/>
              <a:ea typeface="Montserrat"/>
              <a:cs typeface="Montserrat"/>
              <a:sym typeface="Montserrat"/>
            </a:endParaRPr>
          </a:p>
        </p:txBody>
      </p:sp>
      <p:pic>
        <p:nvPicPr>
          <p:cNvPr id="92" name="Google Shape;92;p15"/>
          <p:cNvPicPr preferRelativeResize="0"/>
          <p:nvPr/>
        </p:nvPicPr>
        <p:blipFill>
          <a:blip r:embed="rId3">
            <a:alphaModFix/>
          </a:blip>
          <a:stretch>
            <a:fillRect/>
          </a:stretch>
        </p:blipFill>
        <p:spPr>
          <a:xfrm>
            <a:off x="4920854" y="1587813"/>
            <a:ext cx="3911450" cy="2350626"/>
          </a:xfrm>
          <a:prstGeom prst="rect">
            <a:avLst/>
          </a:prstGeom>
          <a:noFill/>
          <a:ln>
            <a:noFill/>
          </a:ln>
        </p:spPr>
      </p:pic>
      <p:sp>
        <p:nvSpPr>
          <p:cNvPr id="93" name="Google Shape;93;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ru">
                <a:latin typeface="Montserrat"/>
                <a:ea typeface="Montserrat"/>
                <a:cs typeface="Montserrat"/>
                <a:sym typeface="Montserrat"/>
              </a:rPr>
              <a:t>‹#›</a:t>
            </a:fld>
            <a:endParaRPr>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6"/>
          <p:cNvSpPr txBox="1"/>
          <p:nvPr>
            <p:ph type="title"/>
          </p:nvPr>
        </p:nvSpPr>
        <p:spPr>
          <a:xfrm>
            <a:off x="311700" y="57977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SzPct val="36000"/>
              <a:buNone/>
            </a:pPr>
            <a:r>
              <a:rPr lang="ru" sz="2750">
                <a:solidFill>
                  <a:srgbClr val="356697"/>
                </a:solidFill>
                <a:latin typeface="Oswald SemiBold"/>
                <a:ea typeface="Oswald SemiBold"/>
                <a:cs typeface="Oswald SemiBold"/>
                <a:sym typeface="Oswald SemiBold"/>
              </a:rPr>
              <a:t>Исследование, выбор и обоснование решения</a:t>
            </a:r>
            <a:endParaRPr sz="2420"/>
          </a:p>
        </p:txBody>
      </p:sp>
      <p:sp>
        <p:nvSpPr>
          <p:cNvPr id="99" name="Google Shape;99;p16"/>
          <p:cNvSpPr txBox="1"/>
          <p:nvPr>
            <p:ph idx="1" type="body"/>
          </p:nvPr>
        </p:nvSpPr>
        <p:spPr>
          <a:xfrm>
            <a:off x="311700" y="1280500"/>
            <a:ext cx="4260300" cy="3416400"/>
          </a:xfrm>
          <a:prstGeom prst="rect">
            <a:avLst/>
          </a:prstGeom>
        </p:spPr>
        <p:txBody>
          <a:bodyPr anchorCtr="0" anchor="t" bIns="91425" lIns="91425" spcFirstLastPara="1" rIns="91425" wrap="square" tIns="91425">
            <a:normAutofit lnSpcReduction="20000"/>
          </a:bodyPr>
          <a:lstStyle/>
          <a:p>
            <a:pPr indent="0" lvl="0" marL="0" rtl="0" algn="just">
              <a:lnSpc>
                <a:spcPct val="105000"/>
              </a:lnSpc>
              <a:spcBef>
                <a:spcPts val="0"/>
              </a:spcBef>
              <a:spcAft>
                <a:spcPts val="0"/>
              </a:spcAft>
              <a:buNone/>
            </a:pPr>
            <a:r>
              <a:rPr lang="ru" sz="1600">
                <a:solidFill>
                  <a:schemeClr val="dk1"/>
                </a:solidFill>
                <a:latin typeface="Montserrat"/>
                <a:ea typeface="Montserrat"/>
                <a:cs typeface="Montserrat"/>
                <a:sym typeface="Montserrat"/>
              </a:rPr>
              <a:t>Алгоритм действий команды можно сформулировать таким образом:</a:t>
            </a:r>
            <a:endParaRPr sz="1600">
              <a:solidFill>
                <a:schemeClr val="dk1"/>
              </a:solidFill>
              <a:latin typeface="Montserrat"/>
              <a:ea typeface="Montserrat"/>
              <a:cs typeface="Montserrat"/>
              <a:sym typeface="Montserrat"/>
            </a:endParaRPr>
          </a:p>
          <a:p>
            <a:pPr indent="-330200" lvl="0" marL="457200" rtl="0" algn="just">
              <a:lnSpc>
                <a:spcPct val="105000"/>
              </a:lnSpc>
              <a:spcBef>
                <a:spcPts val="1200"/>
              </a:spcBef>
              <a:spcAft>
                <a:spcPts val="0"/>
              </a:spcAft>
              <a:buClr>
                <a:schemeClr val="dk1"/>
              </a:buClr>
              <a:buSzPts val="1600"/>
              <a:buFont typeface="Montserrat"/>
              <a:buChar char="-"/>
            </a:pPr>
            <a:r>
              <a:rPr lang="ru" sz="1600">
                <a:solidFill>
                  <a:schemeClr val="dk1"/>
                </a:solidFill>
                <a:latin typeface="Montserrat"/>
                <a:ea typeface="Montserrat"/>
                <a:cs typeface="Montserrat"/>
                <a:sym typeface="Montserrat"/>
              </a:rPr>
              <a:t>выдвинули гипотезу;</a:t>
            </a:r>
            <a:endParaRPr sz="1600">
              <a:solidFill>
                <a:schemeClr val="dk1"/>
              </a:solidFill>
              <a:latin typeface="Montserrat"/>
              <a:ea typeface="Montserrat"/>
              <a:cs typeface="Montserrat"/>
              <a:sym typeface="Montserrat"/>
            </a:endParaRPr>
          </a:p>
          <a:p>
            <a:pPr indent="-330200" lvl="0" marL="457200" rtl="0" algn="just">
              <a:lnSpc>
                <a:spcPct val="105000"/>
              </a:lnSpc>
              <a:spcBef>
                <a:spcPts val="0"/>
              </a:spcBef>
              <a:spcAft>
                <a:spcPts val="0"/>
              </a:spcAft>
              <a:buClr>
                <a:schemeClr val="dk1"/>
              </a:buClr>
              <a:buSzPts val="1600"/>
              <a:buFont typeface="Montserrat"/>
              <a:buChar char="-"/>
            </a:pPr>
            <a:r>
              <a:rPr lang="ru" sz="1600">
                <a:solidFill>
                  <a:schemeClr val="dk1"/>
                </a:solidFill>
                <a:latin typeface="Montserrat"/>
                <a:ea typeface="Montserrat"/>
                <a:cs typeface="Montserrat"/>
                <a:sym typeface="Montserrat"/>
              </a:rPr>
              <a:t>собрали первичные данные о проблеме;</a:t>
            </a:r>
            <a:endParaRPr sz="1600">
              <a:solidFill>
                <a:schemeClr val="dk1"/>
              </a:solidFill>
              <a:latin typeface="Montserrat"/>
              <a:ea typeface="Montserrat"/>
              <a:cs typeface="Montserrat"/>
              <a:sym typeface="Montserrat"/>
            </a:endParaRPr>
          </a:p>
          <a:p>
            <a:pPr indent="-330200" lvl="0" marL="457200" rtl="0" algn="just">
              <a:lnSpc>
                <a:spcPct val="105000"/>
              </a:lnSpc>
              <a:spcBef>
                <a:spcPts val="0"/>
              </a:spcBef>
              <a:spcAft>
                <a:spcPts val="0"/>
              </a:spcAft>
              <a:buClr>
                <a:schemeClr val="dk1"/>
              </a:buClr>
              <a:buSzPts val="1600"/>
              <a:buFont typeface="Montserrat"/>
              <a:buChar char="-"/>
            </a:pPr>
            <a:r>
              <a:rPr lang="ru" sz="1600">
                <a:solidFill>
                  <a:schemeClr val="dk1"/>
                </a:solidFill>
                <a:latin typeface="Montserrat"/>
                <a:ea typeface="Montserrat"/>
                <a:cs typeface="Montserrat"/>
                <a:sym typeface="Montserrat"/>
              </a:rPr>
              <a:t>ознакомились с нужной информацией;</a:t>
            </a:r>
            <a:endParaRPr sz="1600">
              <a:solidFill>
                <a:schemeClr val="dk1"/>
              </a:solidFill>
              <a:latin typeface="Montserrat"/>
              <a:ea typeface="Montserrat"/>
              <a:cs typeface="Montserrat"/>
              <a:sym typeface="Montserrat"/>
            </a:endParaRPr>
          </a:p>
          <a:p>
            <a:pPr indent="-330200" lvl="0" marL="457200" rtl="0" algn="just">
              <a:lnSpc>
                <a:spcPct val="105000"/>
              </a:lnSpc>
              <a:spcBef>
                <a:spcPts val="0"/>
              </a:spcBef>
              <a:spcAft>
                <a:spcPts val="0"/>
              </a:spcAft>
              <a:buClr>
                <a:schemeClr val="dk1"/>
              </a:buClr>
              <a:buSzPts val="1600"/>
              <a:buFont typeface="Montserrat"/>
              <a:buChar char="-"/>
            </a:pPr>
            <a:r>
              <a:rPr lang="ru" sz="1600">
                <a:solidFill>
                  <a:schemeClr val="dk1"/>
                </a:solidFill>
                <a:latin typeface="Montserrat"/>
                <a:ea typeface="Montserrat"/>
                <a:cs typeface="Montserrat"/>
                <a:sym typeface="Montserrat"/>
              </a:rPr>
              <a:t>начали разрабатывать решение.</a:t>
            </a:r>
            <a:endParaRPr sz="1600">
              <a:solidFill>
                <a:schemeClr val="dk1"/>
              </a:solidFill>
              <a:latin typeface="Montserrat"/>
              <a:ea typeface="Montserrat"/>
              <a:cs typeface="Montserrat"/>
              <a:sym typeface="Montserrat"/>
            </a:endParaRPr>
          </a:p>
          <a:p>
            <a:pPr indent="0" lvl="0" marL="0" rtl="0" algn="just">
              <a:lnSpc>
                <a:spcPct val="105000"/>
              </a:lnSpc>
              <a:spcBef>
                <a:spcPts val="1200"/>
              </a:spcBef>
              <a:spcAft>
                <a:spcPts val="1200"/>
              </a:spcAft>
              <a:buNone/>
            </a:pPr>
            <a:r>
              <a:rPr lang="ru" sz="1600">
                <a:solidFill>
                  <a:schemeClr val="dk1"/>
                </a:solidFill>
                <a:latin typeface="Montserrat"/>
                <a:ea typeface="Montserrat"/>
                <a:cs typeface="Montserrat"/>
                <a:sym typeface="Montserrat"/>
              </a:rPr>
              <a:t>В ходе исследования команда обращалась как к отечественным, так и зарубежным информационным ресурсам для широты и глубины анализа.</a:t>
            </a:r>
            <a:endParaRPr sz="1600">
              <a:solidFill>
                <a:schemeClr val="dk1"/>
              </a:solidFill>
              <a:latin typeface="Montserrat"/>
              <a:ea typeface="Montserrat"/>
              <a:cs typeface="Montserrat"/>
              <a:sym typeface="Montserrat"/>
            </a:endParaRPr>
          </a:p>
        </p:txBody>
      </p:sp>
      <p:pic>
        <p:nvPicPr>
          <p:cNvPr id="100" name="Google Shape;100;p16"/>
          <p:cNvPicPr preferRelativeResize="0"/>
          <p:nvPr/>
        </p:nvPicPr>
        <p:blipFill>
          <a:blip r:embed="rId3">
            <a:alphaModFix/>
          </a:blip>
          <a:stretch>
            <a:fillRect/>
          </a:stretch>
        </p:blipFill>
        <p:spPr>
          <a:xfrm>
            <a:off x="7266775" y="1448922"/>
            <a:ext cx="1258725" cy="1258725"/>
          </a:xfrm>
          <a:prstGeom prst="rect">
            <a:avLst/>
          </a:prstGeom>
          <a:noFill/>
          <a:ln>
            <a:noFill/>
          </a:ln>
        </p:spPr>
      </p:pic>
      <p:pic>
        <p:nvPicPr>
          <p:cNvPr id="101" name="Google Shape;101;p16"/>
          <p:cNvPicPr preferRelativeResize="0"/>
          <p:nvPr/>
        </p:nvPicPr>
        <p:blipFill>
          <a:blip r:embed="rId4">
            <a:alphaModFix/>
          </a:blip>
          <a:stretch>
            <a:fillRect/>
          </a:stretch>
        </p:blipFill>
        <p:spPr>
          <a:xfrm>
            <a:off x="5602450" y="1397313"/>
            <a:ext cx="1361900" cy="1361900"/>
          </a:xfrm>
          <a:prstGeom prst="rect">
            <a:avLst/>
          </a:prstGeom>
          <a:noFill/>
          <a:ln>
            <a:noFill/>
          </a:ln>
        </p:spPr>
      </p:pic>
      <p:pic>
        <p:nvPicPr>
          <p:cNvPr id="102" name="Google Shape;102;p16"/>
          <p:cNvPicPr preferRelativeResize="0"/>
          <p:nvPr/>
        </p:nvPicPr>
        <p:blipFill>
          <a:blip r:embed="rId5">
            <a:alphaModFix/>
          </a:blip>
          <a:stretch>
            <a:fillRect/>
          </a:stretch>
        </p:blipFill>
        <p:spPr>
          <a:xfrm>
            <a:off x="5046274" y="3366150"/>
            <a:ext cx="4011628" cy="638573"/>
          </a:xfrm>
          <a:prstGeom prst="rect">
            <a:avLst/>
          </a:prstGeom>
          <a:noFill/>
          <a:ln>
            <a:noFill/>
          </a:ln>
        </p:spPr>
      </p:pic>
      <p:pic>
        <p:nvPicPr>
          <p:cNvPr id="103" name="Google Shape;103;p16"/>
          <p:cNvPicPr preferRelativeResize="0"/>
          <p:nvPr/>
        </p:nvPicPr>
        <p:blipFill>
          <a:blip r:embed="rId6">
            <a:alphaModFix/>
          </a:blip>
          <a:stretch>
            <a:fillRect/>
          </a:stretch>
        </p:blipFill>
        <p:spPr>
          <a:xfrm>
            <a:off x="5026721" y="2895813"/>
            <a:ext cx="4050719" cy="393600"/>
          </a:xfrm>
          <a:prstGeom prst="rect">
            <a:avLst/>
          </a:prstGeom>
          <a:noFill/>
          <a:ln>
            <a:noFill/>
          </a:ln>
        </p:spPr>
      </p:pic>
      <p:sp>
        <p:nvSpPr>
          <p:cNvPr id="104" name="Google Shape;104;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ru">
                <a:latin typeface="Montserrat"/>
                <a:ea typeface="Montserrat"/>
                <a:cs typeface="Montserrat"/>
                <a:sym typeface="Montserrat"/>
              </a:rPr>
              <a:t>‹#›</a:t>
            </a:fld>
            <a:endParaRPr>
              <a:latin typeface="Montserrat"/>
              <a:ea typeface="Montserrat"/>
              <a:cs typeface="Montserrat"/>
              <a:sym typeface="Montserrat"/>
            </a:endParaRPr>
          </a:p>
        </p:txBody>
      </p:sp>
      <p:pic>
        <p:nvPicPr>
          <p:cNvPr id="105" name="Google Shape;105;p16"/>
          <p:cNvPicPr preferRelativeResize="0"/>
          <p:nvPr/>
        </p:nvPicPr>
        <p:blipFill>
          <a:blip r:embed="rId7">
            <a:alphaModFix/>
          </a:blip>
          <a:stretch>
            <a:fillRect/>
          </a:stretch>
        </p:blipFill>
        <p:spPr>
          <a:xfrm>
            <a:off x="6243150" y="4081450"/>
            <a:ext cx="1787940" cy="5726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311700" y="62775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ru" sz="2750">
                <a:solidFill>
                  <a:srgbClr val="356697"/>
                </a:solidFill>
                <a:latin typeface="Oswald SemiBold"/>
                <a:ea typeface="Oswald SemiBold"/>
                <a:cs typeface="Oswald SemiBold"/>
                <a:sym typeface="Oswald SemiBold"/>
              </a:rPr>
              <a:t>Поиск параметров, влияющих на CC50 и IC50</a:t>
            </a:r>
            <a:endParaRPr/>
          </a:p>
        </p:txBody>
      </p:sp>
      <p:sp>
        <p:nvSpPr>
          <p:cNvPr id="111" name="Google Shape;111;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just">
              <a:spcBef>
                <a:spcPts val="0"/>
              </a:spcBef>
              <a:spcAft>
                <a:spcPts val="0"/>
              </a:spcAft>
              <a:buNone/>
            </a:pPr>
            <a:r>
              <a:rPr lang="ru" sz="1600">
                <a:solidFill>
                  <a:schemeClr val="dk1"/>
                </a:solidFill>
                <a:latin typeface="Montserrat"/>
                <a:ea typeface="Montserrat"/>
                <a:cs typeface="Montserrat"/>
                <a:sym typeface="Montserrat"/>
              </a:rPr>
              <a:t>В ходе аналитической работы была установлена связь со следующими свойствами:</a:t>
            </a:r>
            <a:endParaRPr sz="1600">
              <a:solidFill>
                <a:schemeClr val="dk1"/>
              </a:solidFill>
              <a:latin typeface="Montserrat"/>
              <a:ea typeface="Montserrat"/>
              <a:cs typeface="Montserrat"/>
              <a:sym typeface="Montserrat"/>
            </a:endParaRPr>
          </a:p>
          <a:p>
            <a:pPr indent="-330200" lvl="0" marL="457200" rtl="0" algn="just">
              <a:spcBef>
                <a:spcPts val="1200"/>
              </a:spcBef>
              <a:spcAft>
                <a:spcPts val="0"/>
              </a:spcAft>
              <a:buClr>
                <a:schemeClr val="dk1"/>
              </a:buClr>
              <a:buSzPts val="1600"/>
              <a:buFont typeface="Montserrat"/>
              <a:buChar char="●"/>
            </a:pPr>
            <a:r>
              <a:rPr lang="ru" sz="1600">
                <a:solidFill>
                  <a:schemeClr val="dk1"/>
                </a:solidFill>
                <a:latin typeface="Montserrat"/>
                <a:ea typeface="Montserrat"/>
                <a:cs typeface="Montserrat"/>
                <a:sym typeface="Montserrat"/>
              </a:rPr>
              <a:t>р</a:t>
            </a:r>
            <a:r>
              <a:rPr lang="ru" sz="1600">
                <a:solidFill>
                  <a:schemeClr val="dk1"/>
                </a:solidFill>
                <a:latin typeface="Montserrat"/>
                <a:ea typeface="Montserrat"/>
                <a:cs typeface="Montserrat"/>
                <a:sym typeface="Montserrat"/>
              </a:rPr>
              <a:t>астворимость; </a:t>
            </a:r>
            <a:endParaRPr sz="1600">
              <a:solidFill>
                <a:schemeClr val="dk1"/>
              </a:solidFill>
              <a:latin typeface="Montserrat"/>
              <a:ea typeface="Montserrat"/>
              <a:cs typeface="Montserrat"/>
              <a:sym typeface="Montserrat"/>
            </a:endParaRPr>
          </a:p>
          <a:p>
            <a:pPr indent="-330200" lvl="0" marL="457200" rtl="0" algn="just">
              <a:spcBef>
                <a:spcPts val="0"/>
              </a:spcBef>
              <a:spcAft>
                <a:spcPts val="0"/>
              </a:spcAft>
              <a:buClr>
                <a:schemeClr val="dk1"/>
              </a:buClr>
              <a:buSzPts val="1600"/>
              <a:buFont typeface="Montserrat"/>
              <a:buChar char="●"/>
            </a:pPr>
            <a:r>
              <a:rPr lang="ru" sz="1600">
                <a:solidFill>
                  <a:schemeClr val="dk1"/>
                </a:solidFill>
                <a:latin typeface="Montserrat"/>
                <a:ea typeface="Montserrat"/>
                <a:cs typeface="Montserrat"/>
                <a:sym typeface="Montserrat"/>
              </a:rPr>
              <a:t>реактивность; </a:t>
            </a:r>
            <a:endParaRPr sz="1600">
              <a:solidFill>
                <a:schemeClr val="dk1"/>
              </a:solidFill>
              <a:latin typeface="Montserrat"/>
              <a:ea typeface="Montserrat"/>
              <a:cs typeface="Montserrat"/>
              <a:sym typeface="Montserrat"/>
            </a:endParaRPr>
          </a:p>
          <a:p>
            <a:pPr indent="-330200" lvl="0" marL="457200" rtl="0" algn="just">
              <a:spcBef>
                <a:spcPts val="0"/>
              </a:spcBef>
              <a:spcAft>
                <a:spcPts val="0"/>
              </a:spcAft>
              <a:buClr>
                <a:schemeClr val="dk1"/>
              </a:buClr>
              <a:buSzPts val="1600"/>
              <a:buFont typeface="Montserrat"/>
              <a:buChar char="●"/>
            </a:pPr>
            <a:r>
              <a:rPr lang="ru" sz="1600">
                <a:solidFill>
                  <a:schemeClr val="dk1"/>
                </a:solidFill>
                <a:latin typeface="Montserrat"/>
                <a:ea typeface="Montserrat"/>
                <a:cs typeface="Montserrat"/>
                <a:sym typeface="Montserrat"/>
              </a:rPr>
              <a:t>липофильность; </a:t>
            </a:r>
            <a:endParaRPr sz="1600">
              <a:solidFill>
                <a:schemeClr val="dk1"/>
              </a:solidFill>
              <a:latin typeface="Montserrat"/>
              <a:ea typeface="Montserrat"/>
              <a:cs typeface="Montserrat"/>
              <a:sym typeface="Montserrat"/>
            </a:endParaRPr>
          </a:p>
          <a:p>
            <a:pPr indent="-330200" lvl="0" marL="457200" rtl="0" algn="just">
              <a:spcBef>
                <a:spcPts val="0"/>
              </a:spcBef>
              <a:spcAft>
                <a:spcPts val="0"/>
              </a:spcAft>
              <a:buClr>
                <a:schemeClr val="dk1"/>
              </a:buClr>
              <a:buSzPts val="1600"/>
              <a:buFont typeface="Montserrat"/>
              <a:buChar char="●"/>
            </a:pPr>
            <a:r>
              <a:rPr lang="ru" sz="1600">
                <a:solidFill>
                  <a:schemeClr val="dk1"/>
                </a:solidFill>
                <a:latin typeface="Montserrat"/>
                <a:ea typeface="Montserrat"/>
                <a:cs typeface="Montserrat"/>
                <a:sym typeface="Montserrat"/>
              </a:rPr>
              <a:t>гидрофобность; </a:t>
            </a:r>
            <a:endParaRPr sz="1600">
              <a:solidFill>
                <a:schemeClr val="dk1"/>
              </a:solidFill>
              <a:latin typeface="Montserrat"/>
              <a:ea typeface="Montserrat"/>
              <a:cs typeface="Montserrat"/>
              <a:sym typeface="Montserrat"/>
            </a:endParaRPr>
          </a:p>
          <a:p>
            <a:pPr indent="-330200" lvl="0" marL="457200" rtl="0" algn="just">
              <a:spcBef>
                <a:spcPts val="0"/>
              </a:spcBef>
              <a:spcAft>
                <a:spcPts val="0"/>
              </a:spcAft>
              <a:buClr>
                <a:schemeClr val="dk1"/>
              </a:buClr>
              <a:buSzPts val="1600"/>
              <a:buFont typeface="Montserrat"/>
              <a:buChar char="●"/>
            </a:pPr>
            <a:r>
              <a:rPr lang="ru" sz="1600">
                <a:solidFill>
                  <a:schemeClr val="dk1"/>
                </a:solidFill>
                <a:latin typeface="Montserrat"/>
                <a:ea typeface="Montserrat"/>
                <a:cs typeface="Montserrat"/>
                <a:sym typeface="Montserrat"/>
              </a:rPr>
              <a:t>электроотрицательность; </a:t>
            </a:r>
            <a:endParaRPr sz="1600">
              <a:solidFill>
                <a:schemeClr val="dk1"/>
              </a:solidFill>
              <a:latin typeface="Montserrat"/>
              <a:ea typeface="Montserrat"/>
              <a:cs typeface="Montserrat"/>
              <a:sym typeface="Montserrat"/>
            </a:endParaRPr>
          </a:p>
          <a:p>
            <a:pPr indent="-330200" lvl="0" marL="457200" rtl="0" algn="just">
              <a:spcBef>
                <a:spcPts val="0"/>
              </a:spcBef>
              <a:spcAft>
                <a:spcPts val="0"/>
              </a:spcAft>
              <a:buClr>
                <a:schemeClr val="dk1"/>
              </a:buClr>
              <a:buSzPts val="1600"/>
              <a:buFont typeface="Montserrat"/>
              <a:buChar char="●"/>
            </a:pPr>
            <a:r>
              <a:rPr lang="ru" sz="1600">
                <a:solidFill>
                  <a:schemeClr val="dk1"/>
                </a:solidFill>
                <a:latin typeface="Montserrat"/>
                <a:ea typeface="Montserrat"/>
                <a:cs typeface="Montserrat"/>
                <a:sym typeface="Montserrat"/>
              </a:rPr>
              <a:t>электронная аффинность; </a:t>
            </a:r>
            <a:endParaRPr sz="1600">
              <a:solidFill>
                <a:schemeClr val="dk1"/>
              </a:solidFill>
              <a:latin typeface="Montserrat"/>
              <a:ea typeface="Montserrat"/>
              <a:cs typeface="Montserrat"/>
              <a:sym typeface="Montserrat"/>
            </a:endParaRPr>
          </a:p>
          <a:p>
            <a:pPr indent="-330200" lvl="0" marL="457200" rtl="0" algn="just">
              <a:spcBef>
                <a:spcPts val="0"/>
              </a:spcBef>
              <a:spcAft>
                <a:spcPts val="0"/>
              </a:spcAft>
              <a:buClr>
                <a:schemeClr val="dk1"/>
              </a:buClr>
              <a:buSzPts val="1600"/>
              <a:buFont typeface="Montserrat"/>
              <a:buChar char="●"/>
            </a:pPr>
            <a:r>
              <a:rPr lang="ru" sz="1600">
                <a:solidFill>
                  <a:schemeClr val="dk1"/>
                </a:solidFill>
                <a:latin typeface="Montserrat"/>
                <a:ea typeface="Montserrat"/>
                <a:cs typeface="Montserrat"/>
                <a:sym typeface="Montserrat"/>
              </a:rPr>
              <a:t>хиральность (несимметричность сторон); </a:t>
            </a:r>
            <a:endParaRPr sz="1600">
              <a:solidFill>
                <a:schemeClr val="dk1"/>
              </a:solidFill>
              <a:highlight>
                <a:schemeClr val="accent6"/>
              </a:highlight>
              <a:latin typeface="Montserrat"/>
              <a:ea typeface="Montserrat"/>
              <a:cs typeface="Montserrat"/>
              <a:sym typeface="Montserrat"/>
            </a:endParaRPr>
          </a:p>
          <a:p>
            <a:pPr indent="-330200" lvl="0" marL="457200" rtl="0" algn="just">
              <a:spcBef>
                <a:spcPts val="0"/>
              </a:spcBef>
              <a:spcAft>
                <a:spcPts val="0"/>
              </a:spcAft>
              <a:buClr>
                <a:schemeClr val="dk1"/>
              </a:buClr>
              <a:buSzPts val="1600"/>
              <a:buFont typeface="Montserrat"/>
              <a:buChar char="●"/>
            </a:pPr>
            <a:r>
              <a:rPr lang="ru" sz="1600">
                <a:solidFill>
                  <a:schemeClr val="dk1"/>
                </a:solidFill>
                <a:latin typeface="Montserrat"/>
                <a:ea typeface="Montserrat"/>
                <a:cs typeface="Montserrat"/>
                <a:sym typeface="Montserrat"/>
              </a:rPr>
              <a:t>размер молекулы и другие геометрические свойства.</a:t>
            </a:r>
            <a:endParaRPr sz="1600">
              <a:solidFill>
                <a:schemeClr val="dk1"/>
              </a:solidFill>
              <a:latin typeface="Montserrat"/>
              <a:ea typeface="Montserrat"/>
              <a:cs typeface="Montserrat"/>
              <a:sym typeface="Montserrat"/>
            </a:endParaRPr>
          </a:p>
          <a:p>
            <a:pPr indent="0" lvl="0" marL="0" rtl="0" algn="l">
              <a:spcBef>
                <a:spcPts val="1200"/>
              </a:spcBef>
              <a:spcAft>
                <a:spcPts val="1200"/>
              </a:spcAft>
              <a:buNone/>
            </a:pPr>
            <a:r>
              <a:t/>
            </a:r>
            <a:endParaRPr/>
          </a:p>
        </p:txBody>
      </p:sp>
      <p:sp>
        <p:nvSpPr>
          <p:cNvPr id="112" name="Google Shape;112;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ru">
                <a:latin typeface="Montserrat"/>
                <a:ea typeface="Montserrat"/>
                <a:cs typeface="Montserrat"/>
                <a:sym typeface="Montserrat"/>
              </a:rPr>
              <a:t>‹#›</a:t>
            </a:fld>
            <a:endParaRPr>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311700" y="57977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40000"/>
              <a:buFont typeface="Arial"/>
              <a:buNone/>
            </a:pPr>
            <a:r>
              <a:rPr lang="ru" sz="2750">
                <a:solidFill>
                  <a:srgbClr val="356697"/>
                </a:solidFill>
                <a:latin typeface="Oswald SemiBold"/>
                <a:ea typeface="Oswald SemiBold"/>
                <a:cs typeface="Oswald SemiBold"/>
                <a:sym typeface="Oswald SemiBold"/>
              </a:rPr>
              <a:t>О решении</a:t>
            </a:r>
            <a:endParaRPr/>
          </a:p>
        </p:txBody>
      </p:sp>
      <p:sp>
        <p:nvSpPr>
          <p:cNvPr id="118" name="Google Shape;118;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lnSpc>
                <a:spcPct val="100000"/>
              </a:lnSpc>
              <a:spcBef>
                <a:spcPts val="0"/>
              </a:spcBef>
              <a:spcAft>
                <a:spcPts val="0"/>
              </a:spcAft>
              <a:buClr>
                <a:srgbClr val="222A3F"/>
              </a:buClr>
              <a:buSzPts val="1400"/>
              <a:buFont typeface="Arial"/>
              <a:buNone/>
            </a:pPr>
            <a:r>
              <a:rPr i="1" lang="ru" sz="1400">
                <a:solidFill>
                  <a:srgbClr val="222A3F"/>
                </a:solidFill>
                <a:latin typeface="Montserrat"/>
                <a:ea typeface="Montserrat"/>
                <a:cs typeface="Montserrat"/>
                <a:sym typeface="Montserrat"/>
              </a:rPr>
              <a:t>Сначала, чтобы подготовить данные  мы добавили все дескрипторы соединений и также добавили столбцы ебмединги соединений, так называемые в примере fingerprint. Для этого использовалась библиотека rdkit.</a:t>
            </a:r>
            <a:endParaRPr i="1" sz="1400">
              <a:solidFill>
                <a:srgbClr val="222A3F"/>
              </a:solidFill>
              <a:latin typeface="Montserrat"/>
              <a:ea typeface="Montserrat"/>
              <a:cs typeface="Montserrat"/>
              <a:sym typeface="Montserrat"/>
            </a:endParaRPr>
          </a:p>
          <a:p>
            <a:pPr indent="0" lvl="0" marL="0" rtl="0" algn="l">
              <a:lnSpc>
                <a:spcPct val="100000"/>
              </a:lnSpc>
              <a:spcBef>
                <a:spcPts val="0"/>
              </a:spcBef>
              <a:spcAft>
                <a:spcPts val="0"/>
              </a:spcAft>
              <a:buClr>
                <a:srgbClr val="222A3F"/>
              </a:buClr>
              <a:buSzPts val="1400"/>
              <a:buFont typeface="Arial"/>
              <a:buNone/>
            </a:pPr>
            <a:r>
              <a:t/>
            </a:r>
            <a:endParaRPr i="1" sz="1400">
              <a:solidFill>
                <a:srgbClr val="222A3F"/>
              </a:solidFill>
              <a:latin typeface="Montserrat"/>
              <a:ea typeface="Montserrat"/>
              <a:cs typeface="Montserrat"/>
              <a:sym typeface="Montserrat"/>
            </a:endParaRPr>
          </a:p>
          <a:p>
            <a:pPr indent="0" lvl="0" marL="0" rtl="0" algn="l">
              <a:lnSpc>
                <a:spcPct val="100000"/>
              </a:lnSpc>
              <a:spcBef>
                <a:spcPts val="0"/>
              </a:spcBef>
              <a:spcAft>
                <a:spcPts val="0"/>
              </a:spcAft>
              <a:buClr>
                <a:schemeClr val="dk1"/>
              </a:buClr>
              <a:buSzPts val="1100"/>
              <a:buFont typeface="Arial"/>
              <a:buNone/>
            </a:pPr>
            <a:r>
              <a:rPr i="1" lang="ru" sz="1400">
                <a:solidFill>
                  <a:srgbClr val="222A3F"/>
                </a:solidFill>
                <a:latin typeface="Montserrat"/>
                <a:ea typeface="Montserrat"/>
                <a:cs typeface="Montserrat"/>
                <a:sym typeface="Montserrat"/>
              </a:rPr>
              <a:t>Далее мы попробовали использовать линейные модели такие как регрессоры, catboost.</a:t>
            </a:r>
            <a:endParaRPr i="1" sz="1400">
              <a:solidFill>
                <a:srgbClr val="222A3F"/>
              </a:solidFill>
              <a:latin typeface="Montserrat"/>
              <a:ea typeface="Montserrat"/>
              <a:cs typeface="Montserrat"/>
              <a:sym typeface="Montserrat"/>
            </a:endParaRPr>
          </a:p>
          <a:p>
            <a:pPr indent="0" lvl="0" marL="0" rtl="0" algn="l">
              <a:lnSpc>
                <a:spcPct val="100000"/>
              </a:lnSpc>
              <a:spcBef>
                <a:spcPts val="0"/>
              </a:spcBef>
              <a:spcAft>
                <a:spcPts val="0"/>
              </a:spcAft>
              <a:buClr>
                <a:srgbClr val="222A3F"/>
              </a:buClr>
              <a:buSzPts val="1400"/>
              <a:buFont typeface="Arial"/>
              <a:buNone/>
            </a:pPr>
            <a:r>
              <a:rPr i="1" lang="ru" sz="1400">
                <a:solidFill>
                  <a:srgbClr val="222A3F"/>
                </a:solidFill>
                <a:latin typeface="Montserrat"/>
                <a:ea typeface="Montserrat"/>
                <a:cs typeface="Montserrat"/>
                <a:sym typeface="Montserrat"/>
              </a:rPr>
              <a:t>Они не дали очень хороших результатов и впоследствии анализа мы увидели, что линейные корреляций между дескриптами и нужными значениями были очень малы.</a:t>
            </a:r>
            <a:endParaRPr i="1" sz="1400">
              <a:solidFill>
                <a:srgbClr val="222A3F"/>
              </a:solidFill>
              <a:latin typeface="Montserrat"/>
              <a:ea typeface="Montserrat"/>
              <a:cs typeface="Montserrat"/>
              <a:sym typeface="Montserrat"/>
            </a:endParaRPr>
          </a:p>
          <a:p>
            <a:pPr indent="0" lvl="0" marL="0" rtl="0" algn="l">
              <a:lnSpc>
                <a:spcPct val="100000"/>
              </a:lnSpc>
              <a:spcBef>
                <a:spcPts val="0"/>
              </a:spcBef>
              <a:spcAft>
                <a:spcPts val="0"/>
              </a:spcAft>
              <a:buClr>
                <a:srgbClr val="222A3F"/>
              </a:buClr>
              <a:buSzPts val="1400"/>
              <a:buFont typeface="Arial"/>
              <a:buNone/>
            </a:pPr>
            <a:r>
              <a:t/>
            </a:r>
            <a:endParaRPr i="1" sz="1400">
              <a:solidFill>
                <a:srgbClr val="222A3F"/>
              </a:solidFill>
              <a:latin typeface="Montserrat"/>
              <a:ea typeface="Montserrat"/>
              <a:cs typeface="Montserrat"/>
              <a:sym typeface="Montserrat"/>
            </a:endParaRPr>
          </a:p>
          <a:p>
            <a:pPr indent="0" lvl="0" marL="0" rtl="0" algn="l">
              <a:lnSpc>
                <a:spcPct val="100000"/>
              </a:lnSpc>
              <a:spcBef>
                <a:spcPts val="0"/>
              </a:spcBef>
              <a:spcAft>
                <a:spcPts val="0"/>
              </a:spcAft>
              <a:buClr>
                <a:srgbClr val="222A3F"/>
              </a:buClr>
              <a:buSzPts val="1400"/>
              <a:buFont typeface="Arial"/>
              <a:buNone/>
            </a:pPr>
            <a:r>
              <a:rPr i="1" lang="ru" sz="1400">
                <a:solidFill>
                  <a:srgbClr val="222A3F"/>
                </a:solidFill>
                <a:latin typeface="Montserrat"/>
                <a:ea typeface="Montserrat"/>
                <a:cs typeface="Montserrat"/>
                <a:sym typeface="Montserrat"/>
              </a:rPr>
              <a:t>Далее мы пробовали использовать неглубокие нейронные сети с переменным успехом. </a:t>
            </a:r>
            <a:endParaRPr i="1" sz="1400">
              <a:solidFill>
                <a:srgbClr val="222A3F"/>
              </a:solidFill>
              <a:latin typeface="Montserrat"/>
              <a:ea typeface="Montserrat"/>
              <a:cs typeface="Montserrat"/>
              <a:sym typeface="Montserrat"/>
            </a:endParaRPr>
          </a:p>
          <a:p>
            <a:pPr indent="0" lvl="0" marL="0" rtl="0" algn="l">
              <a:lnSpc>
                <a:spcPct val="100000"/>
              </a:lnSpc>
              <a:spcBef>
                <a:spcPts val="0"/>
              </a:spcBef>
              <a:spcAft>
                <a:spcPts val="0"/>
              </a:spcAft>
              <a:buClr>
                <a:srgbClr val="222A3F"/>
              </a:buClr>
              <a:buSzPts val="1400"/>
              <a:buFont typeface="Arial"/>
              <a:buNone/>
            </a:pPr>
            <a:r>
              <a:t/>
            </a:r>
            <a:endParaRPr i="1" sz="1400">
              <a:solidFill>
                <a:srgbClr val="222A3F"/>
              </a:solidFill>
              <a:latin typeface="Montserrat"/>
              <a:ea typeface="Montserrat"/>
              <a:cs typeface="Montserrat"/>
              <a:sym typeface="Montserrat"/>
            </a:endParaRPr>
          </a:p>
          <a:p>
            <a:pPr indent="0" lvl="0" marL="0" rtl="0" algn="l">
              <a:lnSpc>
                <a:spcPct val="100000"/>
              </a:lnSpc>
              <a:spcBef>
                <a:spcPts val="0"/>
              </a:spcBef>
              <a:spcAft>
                <a:spcPts val="0"/>
              </a:spcAft>
              <a:buClr>
                <a:srgbClr val="222A3F"/>
              </a:buClr>
              <a:buSzPts val="1400"/>
              <a:buFont typeface="Arial"/>
              <a:buNone/>
            </a:pPr>
            <a:r>
              <a:rPr i="1" lang="ru" sz="1400">
                <a:solidFill>
                  <a:srgbClr val="222A3F"/>
                </a:solidFill>
                <a:latin typeface="Montserrat"/>
                <a:ea typeface="Montserrat"/>
                <a:cs typeface="Montserrat"/>
                <a:sym typeface="Montserrat"/>
              </a:rPr>
              <a:t>Мы сосредоточились на изоляции самых важных признаков, отфильтровки ненужных данных.</a:t>
            </a:r>
            <a:endParaRPr i="1" sz="1400">
              <a:solidFill>
                <a:srgbClr val="222A3F"/>
              </a:solidFill>
              <a:latin typeface="Montserrat"/>
              <a:ea typeface="Montserrat"/>
              <a:cs typeface="Montserrat"/>
              <a:sym typeface="Montserrat"/>
            </a:endParaRPr>
          </a:p>
          <a:p>
            <a:pPr indent="0" lvl="0" marL="0" rtl="0" algn="l">
              <a:lnSpc>
                <a:spcPct val="100000"/>
              </a:lnSpc>
              <a:spcBef>
                <a:spcPts val="0"/>
              </a:spcBef>
              <a:spcAft>
                <a:spcPts val="0"/>
              </a:spcAft>
              <a:buClr>
                <a:srgbClr val="222A3F"/>
              </a:buClr>
              <a:buSzPts val="1400"/>
              <a:buFont typeface="Arial"/>
              <a:buNone/>
            </a:pPr>
            <a:r>
              <a:t/>
            </a:r>
            <a:endParaRPr i="1" sz="1400">
              <a:solidFill>
                <a:srgbClr val="222A3F"/>
              </a:solidFill>
              <a:latin typeface="Montserrat"/>
              <a:ea typeface="Montserrat"/>
              <a:cs typeface="Montserrat"/>
              <a:sym typeface="Montserrat"/>
            </a:endParaRPr>
          </a:p>
          <a:p>
            <a:pPr indent="0" lvl="0" marL="0" rtl="0" algn="l">
              <a:lnSpc>
                <a:spcPct val="100000"/>
              </a:lnSpc>
              <a:spcBef>
                <a:spcPts val="0"/>
              </a:spcBef>
              <a:spcAft>
                <a:spcPts val="0"/>
              </a:spcAft>
              <a:buClr>
                <a:srgbClr val="222A3F"/>
              </a:buClr>
              <a:buSzPts val="1400"/>
              <a:buFont typeface="Arial"/>
              <a:buNone/>
            </a:pPr>
            <a:r>
              <a:rPr i="1" lang="ru" sz="1400">
                <a:solidFill>
                  <a:srgbClr val="222A3F"/>
                </a:solidFill>
                <a:latin typeface="Montserrat"/>
                <a:ea typeface="Montserrat"/>
                <a:cs typeface="Montserrat"/>
                <a:sym typeface="Montserrat"/>
              </a:rPr>
              <a:t>Хотелось бы отметить, что мы обучили модели других подобных работ.</a:t>
            </a:r>
            <a:endParaRPr sz="1400">
              <a:solidFill>
                <a:srgbClr val="222A3F"/>
              </a:solidFill>
              <a:latin typeface="Montserrat"/>
              <a:ea typeface="Montserrat"/>
              <a:cs typeface="Montserrat"/>
              <a:sym typeface="Montserrat"/>
            </a:endParaRPr>
          </a:p>
        </p:txBody>
      </p:sp>
      <p:sp>
        <p:nvSpPr>
          <p:cNvPr id="119" name="Google Shape;119;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ru">
                <a:latin typeface="Montserrat"/>
                <a:ea typeface="Montserrat"/>
                <a:cs typeface="Montserrat"/>
                <a:sym typeface="Montserrat"/>
              </a:rPr>
              <a:t>‹#›</a:t>
            </a:fld>
            <a:endParaRPr>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263725" y="57977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ru" sz="2750">
                <a:solidFill>
                  <a:srgbClr val="356697"/>
                </a:solidFill>
                <a:latin typeface="Oswald SemiBold"/>
                <a:ea typeface="Oswald SemiBold"/>
                <a:cs typeface="Oswald SemiBold"/>
                <a:sym typeface="Oswald SemiBold"/>
              </a:rPr>
              <a:t>О решении: выбор и обоснование решения</a:t>
            </a:r>
            <a:endParaRPr/>
          </a:p>
        </p:txBody>
      </p:sp>
      <p:graphicFrame>
        <p:nvGraphicFramePr>
          <p:cNvPr id="125" name="Google Shape;125;p19"/>
          <p:cNvGraphicFramePr/>
          <p:nvPr/>
        </p:nvGraphicFramePr>
        <p:xfrm>
          <a:off x="638075" y="1209763"/>
          <a:ext cx="3000000" cy="3000000"/>
        </p:xfrm>
        <a:graphic>
          <a:graphicData uri="http://schemas.openxmlformats.org/drawingml/2006/table">
            <a:tbl>
              <a:tblPr>
                <a:noFill/>
                <a:tableStyleId>{601F3EFE-FE64-4D0F-9830-9EFB74A61BC3}</a:tableStyleId>
              </a:tblPr>
              <a:tblGrid>
                <a:gridCol w="1593600"/>
                <a:gridCol w="1788450"/>
                <a:gridCol w="1973125"/>
                <a:gridCol w="2587700"/>
              </a:tblGrid>
              <a:tr h="455475">
                <a:tc>
                  <a:txBody>
                    <a:bodyPr/>
                    <a:lstStyle/>
                    <a:p>
                      <a:pPr indent="0" lvl="0" marL="406400" rtl="0" algn="r">
                        <a:lnSpc>
                          <a:spcPct val="116818"/>
                        </a:lnSpc>
                        <a:spcBef>
                          <a:spcPts val="0"/>
                        </a:spcBef>
                        <a:spcAft>
                          <a:spcPts val="0"/>
                        </a:spcAft>
                        <a:buClr>
                          <a:srgbClr val="000000"/>
                        </a:buClr>
                        <a:buSzPts val="1100"/>
                        <a:buFont typeface="Arial"/>
                        <a:buNone/>
                      </a:pPr>
                      <a:r>
                        <a:rPr b="1" lang="ru" sz="900">
                          <a:solidFill>
                            <a:srgbClr val="FFFFFF"/>
                          </a:solidFill>
                          <a:latin typeface="Montserrat"/>
                          <a:ea typeface="Montserrat"/>
                          <a:cs typeface="Montserrat"/>
                          <a:sym typeface="Montserrat"/>
                        </a:rPr>
                        <a:t>  Критерий</a:t>
                      </a:r>
                      <a:endParaRPr b="1" sz="900">
                        <a:solidFill>
                          <a:srgbClr val="FFFFFF"/>
                        </a:solidFill>
                        <a:latin typeface="Montserrat"/>
                        <a:ea typeface="Montserrat"/>
                        <a:cs typeface="Montserrat"/>
                        <a:sym typeface="Montserrat"/>
                      </a:endParaRPr>
                    </a:p>
                    <a:p>
                      <a:pPr indent="0" lvl="0" marL="0" rtl="0" algn="l">
                        <a:lnSpc>
                          <a:spcPct val="115000"/>
                        </a:lnSpc>
                        <a:spcBef>
                          <a:spcPts val="400"/>
                        </a:spcBef>
                        <a:spcAft>
                          <a:spcPts val="0"/>
                        </a:spcAft>
                        <a:buNone/>
                      </a:pPr>
                      <a:br>
                        <a:rPr b="1" lang="ru" sz="900">
                          <a:solidFill>
                            <a:srgbClr val="FFFFFF"/>
                          </a:solidFill>
                          <a:latin typeface="Montserrat"/>
                          <a:ea typeface="Montserrat"/>
                          <a:cs typeface="Montserrat"/>
                          <a:sym typeface="Montserrat"/>
                        </a:rPr>
                      </a:br>
                      <a:r>
                        <a:rPr b="1" lang="ru" sz="900">
                          <a:solidFill>
                            <a:srgbClr val="FFFFFF"/>
                          </a:solidFill>
                          <a:latin typeface="Montserrat"/>
                          <a:ea typeface="Montserrat"/>
                          <a:cs typeface="Montserrat"/>
                          <a:sym typeface="Montserrat"/>
                        </a:rPr>
                        <a:t>Инициатива</a:t>
                      </a:r>
                      <a:endParaRPr sz="900">
                        <a:solidFill>
                          <a:srgbClr val="FFFFFF"/>
                        </a:solidFill>
                        <a:latin typeface="Montserrat"/>
                        <a:ea typeface="Montserrat"/>
                        <a:cs typeface="Montserrat"/>
                        <a:sym typeface="Montserrat"/>
                      </a:endParaRPr>
                    </a:p>
                  </a:txBody>
                  <a:tcPr marT="36000" marB="36000" marR="36000" marL="36000">
                    <a:lnL cap="flat" cmpd="sng" w="12650">
                      <a:solidFill>
                        <a:srgbClr val="EEEEEE"/>
                      </a:solidFill>
                      <a:prstDash val="solid"/>
                      <a:round/>
                      <a:headEnd len="sm" w="sm" type="none"/>
                      <a:tailEnd len="sm" w="sm" type="none"/>
                    </a:lnL>
                    <a:lnR cap="flat" cmpd="sng" w="12650">
                      <a:solidFill>
                        <a:srgbClr val="EEEEEE"/>
                      </a:solidFill>
                      <a:prstDash val="solid"/>
                      <a:round/>
                      <a:headEnd len="sm" w="sm" type="none"/>
                      <a:tailEnd len="sm" w="sm" type="none"/>
                    </a:lnR>
                    <a:lnT cap="flat" cmpd="sng" w="12650">
                      <a:solidFill>
                        <a:srgbClr val="EEEEEE"/>
                      </a:solidFill>
                      <a:prstDash val="solid"/>
                      <a:round/>
                      <a:headEnd len="sm" w="sm" type="none"/>
                      <a:tailEnd len="sm" w="sm" type="none"/>
                    </a:lnT>
                    <a:lnB cap="flat" cmpd="sng" w="12650">
                      <a:solidFill>
                        <a:srgbClr val="073763"/>
                      </a:solidFill>
                      <a:prstDash val="solid"/>
                      <a:round/>
                      <a:headEnd len="sm" w="sm" type="none"/>
                      <a:tailEnd len="sm" w="sm" type="none"/>
                    </a:lnB>
                    <a:solidFill>
                      <a:srgbClr val="356697"/>
                    </a:solidFill>
                  </a:tcPr>
                </a:tc>
                <a:tc>
                  <a:txBody>
                    <a:bodyPr/>
                    <a:lstStyle/>
                    <a:p>
                      <a:pPr indent="0" lvl="0" marL="0" rtl="0" algn="ctr">
                        <a:lnSpc>
                          <a:spcPct val="115000"/>
                        </a:lnSpc>
                        <a:spcBef>
                          <a:spcPts val="0"/>
                        </a:spcBef>
                        <a:spcAft>
                          <a:spcPts val="0"/>
                        </a:spcAft>
                        <a:buNone/>
                      </a:pPr>
                      <a:r>
                        <a:rPr b="1" lang="ru" sz="900">
                          <a:solidFill>
                            <a:srgbClr val="FFFFFF"/>
                          </a:solidFill>
                          <a:latin typeface="Montserrat"/>
                          <a:ea typeface="Montserrat"/>
                          <a:cs typeface="Montserrat"/>
                          <a:sym typeface="Montserrat"/>
                        </a:rPr>
                        <a:t>Эффективность идеи</a:t>
                      </a:r>
                      <a:endParaRPr b="1" sz="900">
                        <a:solidFill>
                          <a:srgbClr val="FFFFFF"/>
                        </a:solidFill>
                        <a:latin typeface="Montserrat"/>
                        <a:ea typeface="Montserrat"/>
                        <a:cs typeface="Montserrat"/>
                        <a:sym typeface="Montserrat"/>
                      </a:endParaRPr>
                    </a:p>
                  </a:txBody>
                  <a:tcPr marT="36000" marB="36000" marR="36000" marL="36000" anchor="ctr">
                    <a:lnL cap="flat" cmpd="sng" w="12650">
                      <a:solidFill>
                        <a:srgbClr val="EEEEEE"/>
                      </a:solidFill>
                      <a:prstDash val="solid"/>
                      <a:round/>
                      <a:headEnd len="sm" w="sm" type="none"/>
                      <a:tailEnd len="sm" w="sm" type="none"/>
                    </a:lnL>
                    <a:lnR cap="flat" cmpd="sng" w="12650">
                      <a:solidFill>
                        <a:srgbClr val="EEEEEE"/>
                      </a:solidFill>
                      <a:prstDash val="solid"/>
                      <a:round/>
                      <a:headEnd len="sm" w="sm" type="none"/>
                      <a:tailEnd len="sm" w="sm" type="none"/>
                    </a:lnR>
                    <a:lnT cap="flat" cmpd="sng" w="12650">
                      <a:solidFill>
                        <a:srgbClr val="EEEEEE"/>
                      </a:solidFill>
                      <a:prstDash val="solid"/>
                      <a:round/>
                      <a:headEnd len="sm" w="sm" type="none"/>
                      <a:tailEnd len="sm" w="sm" type="none"/>
                    </a:lnT>
                    <a:lnB cap="flat" cmpd="sng" w="12650">
                      <a:solidFill>
                        <a:srgbClr val="EEEEEE"/>
                      </a:solidFill>
                      <a:prstDash val="solid"/>
                      <a:round/>
                      <a:headEnd len="sm" w="sm" type="none"/>
                      <a:tailEnd len="sm" w="sm" type="none"/>
                    </a:lnB>
                    <a:solidFill>
                      <a:srgbClr val="356697"/>
                    </a:solidFill>
                  </a:tcPr>
                </a:tc>
                <a:tc>
                  <a:txBody>
                    <a:bodyPr/>
                    <a:lstStyle/>
                    <a:p>
                      <a:pPr indent="0" lvl="0" marL="0" rtl="0" algn="ctr">
                        <a:lnSpc>
                          <a:spcPct val="115000"/>
                        </a:lnSpc>
                        <a:spcBef>
                          <a:spcPts val="0"/>
                        </a:spcBef>
                        <a:spcAft>
                          <a:spcPts val="0"/>
                        </a:spcAft>
                        <a:buNone/>
                      </a:pPr>
                      <a:r>
                        <a:rPr b="1" lang="ru" sz="900">
                          <a:solidFill>
                            <a:srgbClr val="FFFFFF"/>
                          </a:solidFill>
                          <a:latin typeface="Montserrat"/>
                          <a:ea typeface="Montserrat"/>
                          <a:cs typeface="Montserrat"/>
                          <a:sym typeface="Montserrat"/>
                        </a:rPr>
                        <a:t>Реализуемость</a:t>
                      </a:r>
                      <a:r>
                        <a:rPr b="1" lang="ru" sz="900">
                          <a:solidFill>
                            <a:srgbClr val="FFFFFF"/>
                          </a:solidFill>
                          <a:latin typeface="Montserrat"/>
                          <a:ea typeface="Montserrat"/>
                          <a:cs typeface="Montserrat"/>
                          <a:sym typeface="Montserrat"/>
                        </a:rPr>
                        <a:t> </a:t>
                      </a:r>
                      <a:endParaRPr b="1" sz="900">
                        <a:solidFill>
                          <a:srgbClr val="FFFFFF"/>
                        </a:solidFill>
                        <a:latin typeface="Montserrat"/>
                        <a:ea typeface="Montserrat"/>
                        <a:cs typeface="Montserrat"/>
                        <a:sym typeface="Montserrat"/>
                      </a:endParaRPr>
                    </a:p>
                    <a:p>
                      <a:pPr indent="0" lvl="0" marL="0" rtl="0" algn="ctr">
                        <a:lnSpc>
                          <a:spcPct val="115000"/>
                        </a:lnSpc>
                        <a:spcBef>
                          <a:spcPts val="0"/>
                        </a:spcBef>
                        <a:spcAft>
                          <a:spcPts val="0"/>
                        </a:spcAft>
                        <a:buNone/>
                      </a:pPr>
                      <a:r>
                        <a:rPr b="1" lang="ru" sz="900">
                          <a:solidFill>
                            <a:srgbClr val="FFFFFF"/>
                          </a:solidFill>
                          <a:latin typeface="Montserrat"/>
                          <a:ea typeface="Montserrat"/>
                          <a:cs typeface="Montserrat"/>
                          <a:sym typeface="Montserrat"/>
                        </a:rPr>
                        <a:t>решения</a:t>
                      </a:r>
                      <a:endParaRPr b="1" sz="900">
                        <a:solidFill>
                          <a:srgbClr val="FFFFFF"/>
                        </a:solidFill>
                        <a:latin typeface="Montserrat"/>
                        <a:ea typeface="Montserrat"/>
                        <a:cs typeface="Montserrat"/>
                        <a:sym typeface="Montserrat"/>
                      </a:endParaRPr>
                    </a:p>
                  </a:txBody>
                  <a:tcPr marT="36000" marB="36000" marR="36000" marL="36000" anchor="ctr">
                    <a:lnL cap="flat" cmpd="sng" w="12650">
                      <a:solidFill>
                        <a:srgbClr val="EEEEEE"/>
                      </a:solidFill>
                      <a:prstDash val="solid"/>
                      <a:round/>
                      <a:headEnd len="sm" w="sm" type="none"/>
                      <a:tailEnd len="sm" w="sm" type="none"/>
                    </a:lnL>
                    <a:lnR cap="flat" cmpd="sng" w="12650">
                      <a:solidFill>
                        <a:srgbClr val="EEEEEE"/>
                      </a:solidFill>
                      <a:prstDash val="solid"/>
                      <a:round/>
                      <a:headEnd len="sm" w="sm" type="none"/>
                      <a:tailEnd len="sm" w="sm" type="none"/>
                    </a:lnR>
                    <a:lnT cap="flat" cmpd="sng" w="12650">
                      <a:solidFill>
                        <a:srgbClr val="EEEEEE"/>
                      </a:solidFill>
                      <a:prstDash val="solid"/>
                      <a:round/>
                      <a:headEnd len="sm" w="sm" type="none"/>
                      <a:tailEnd len="sm" w="sm" type="none"/>
                    </a:lnT>
                    <a:lnB cap="flat" cmpd="sng" w="12650">
                      <a:solidFill>
                        <a:srgbClr val="EEEEEE"/>
                      </a:solidFill>
                      <a:prstDash val="solid"/>
                      <a:round/>
                      <a:headEnd len="sm" w="sm" type="none"/>
                      <a:tailEnd len="sm" w="sm" type="none"/>
                    </a:lnB>
                    <a:solidFill>
                      <a:srgbClr val="356697"/>
                    </a:solidFill>
                  </a:tcPr>
                </a:tc>
                <a:tc>
                  <a:txBody>
                    <a:bodyPr/>
                    <a:lstStyle/>
                    <a:p>
                      <a:pPr indent="0" lvl="0" marL="0" rtl="0" algn="ctr">
                        <a:lnSpc>
                          <a:spcPct val="115000"/>
                        </a:lnSpc>
                        <a:spcBef>
                          <a:spcPts val="0"/>
                        </a:spcBef>
                        <a:spcAft>
                          <a:spcPts val="0"/>
                        </a:spcAft>
                        <a:buNone/>
                      </a:pPr>
                      <a:r>
                        <a:rPr b="1" lang="ru" sz="900">
                          <a:solidFill>
                            <a:srgbClr val="FFFFFF"/>
                          </a:solidFill>
                          <a:latin typeface="Montserrat"/>
                          <a:ea typeface="Montserrat"/>
                          <a:cs typeface="Montserrat"/>
                          <a:sym typeface="Montserrat"/>
                        </a:rPr>
                        <a:t>Измеримость результата</a:t>
                      </a:r>
                      <a:endParaRPr b="1" sz="900">
                        <a:solidFill>
                          <a:srgbClr val="FFFFFF"/>
                        </a:solidFill>
                        <a:latin typeface="Montserrat"/>
                        <a:ea typeface="Montserrat"/>
                        <a:cs typeface="Montserrat"/>
                        <a:sym typeface="Montserrat"/>
                      </a:endParaRPr>
                    </a:p>
                  </a:txBody>
                  <a:tcPr marT="36000" marB="36000" marR="36000" marL="36000" anchor="ctr">
                    <a:lnL cap="flat" cmpd="sng" w="12650">
                      <a:solidFill>
                        <a:srgbClr val="EEEEEE"/>
                      </a:solidFill>
                      <a:prstDash val="solid"/>
                      <a:round/>
                      <a:headEnd len="sm" w="sm" type="none"/>
                      <a:tailEnd len="sm" w="sm" type="none"/>
                    </a:lnL>
                    <a:lnR cap="flat" cmpd="sng" w="12650">
                      <a:solidFill>
                        <a:srgbClr val="EEEEEE"/>
                      </a:solidFill>
                      <a:prstDash val="solid"/>
                      <a:round/>
                      <a:headEnd len="sm" w="sm" type="none"/>
                      <a:tailEnd len="sm" w="sm" type="none"/>
                    </a:lnR>
                    <a:lnT cap="flat" cmpd="sng" w="12650">
                      <a:solidFill>
                        <a:srgbClr val="EEEEEE"/>
                      </a:solidFill>
                      <a:prstDash val="solid"/>
                      <a:round/>
                      <a:headEnd len="sm" w="sm" type="none"/>
                      <a:tailEnd len="sm" w="sm" type="none"/>
                    </a:lnT>
                    <a:lnB cap="flat" cmpd="sng" w="12650">
                      <a:solidFill>
                        <a:srgbClr val="EEEEEE"/>
                      </a:solidFill>
                      <a:prstDash val="solid"/>
                      <a:round/>
                      <a:headEnd len="sm" w="sm" type="none"/>
                      <a:tailEnd len="sm" w="sm" type="none"/>
                    </a:lnB>
                    <a:solidFill>
                      <a:srgbClr val="356697"/>
                    </a:solidFill>
                  </a:tcPr>
                </a:tc>
              </a:tr>
              <a:tr h="500950">
                <a:tc>
                  <a:txBody>
                    <a:bodyPr/>
                    <a:lstStyle/>
                    <a:p>
                      <a:pPr indent="0" lvl="0" marL="12700" marR="12700" rtl="0" algn="ctr">
                        <a:lnSpc>
                          <a:spcPct val="115000"/>
                        </a:lnSpc>
                        <a:spcBef>
                          <a:spcPts val="100"/>
                        </a:spcBef>
                        <a:spcAft>
                          <a:spcPts val="0"/>
                        </a:spcAft>
                        <a:buNone/>
                      </a:pPr>
                      <a:r>
                        <a:rPr b="1" lang="ru" sz="900">
                          <a:latin typeface="Montserrat"/>
                          <a:ea typeface="Montserrat"/>
                          <a:cs typeface="Montserrat"/>
                          <a:sym typeface="Montserrat"/>
                        </a:rPr>
                        <a:t>Ручная обработка данных</a:t>
                      </a:r>
                      <a:endParaRPr b="1" sz="900">
                        <a:latin typeface="Montserrat"/>
                        <a:ea typeface="Montserrat"/>
                        <a:cs typeface="Montserrat"/>
                        <a:sym typeface="Montserrat"/>
                      </a:endParaRPr>
                    </a:p>
                  </a:txBody>
                  <a:tcPr marT="36000" marB="36000" marR="36000" marL="36000" anchor="ctr">
                    <a:lnL cap="flat" cmpd="sng" w="12650">
                      <a:solidFill>
                        <a:srgbClr val="073763"/>
                      </a:solidFill>
                      <a:prstDash val="solid"/>
                      <a:round/>
                      <a:headEnd len="sm" w="sm" type="none"/>
                      <a:tailEnd len="sm" w="sm" type="none"/>
                    </a:lnL>
                    <a:lnR cap="flat" cmpd="sng" w="12650">
                      <a:solidFill>
                        <a:srgbClr val="073763"/>
                      </a:solidFill>
                      <a:prstDash val="solid"/>
                      <a:round/>
                      <a:headEnd len="sm" w="sm" type="none"/>
                      <a:tailEnd len="sm" w="sm" type="none"/>
                    </a:lnR>
                    <a:lnT cap="flat" cmpd="sng" w="12650">
                      <a:solidFill>
                        <a:srgbClr val="073763"/>
                      </a:solidFill>
                      <a:prstDash val="solid"/>
                      <a:round/>
                      <a:headEnd len="sm" w="sm" type="none"/>
                      <a:tailEnd len="sm" w="sm" type="none"/>
                    </a:lnT>
                    <a:lnB cap="flat" cmpd="sng" w="12650">
                      <a:solidFill>
                        <a:srgbClr val="073763"/>
                      </a:solidFill>
                      <a:prstDash val="solid"/>
                      <a:round/>
                      <a:headEnd len="sm" w="sm" type="none"/>
                      <a:tailEnd len="sm" w="sm" type="none"/>
                    </a:lnB>
                    <a:solidFill>
                      <a:schemeClr val="lt2"/>
                    </a:solidFill>
                  </a:tcPr>
                </a:tc>
                <a:tc>
                  <a:txBody>
                    <a:bodyPr/>
                    <a:lstStyle/>
                    <a:p>
                      <a:pPr indent="0" lvl="0" marL="0" rtl="0" algn="ctr">
                        <a:lnSpc>
                          <a:spcPct val="115000"/>
                        </a:lnSpc>
                        <a:spcBef>
                          <a:spcPts val="0"/>
                        </a:spcBef>
                        <a:spcAft>
                          <a:spcPts val="0"/>
                        </a:spcAft>
                        <a:buNone/>
                      </a:pPr>
                      <a:r>
                        <a:rPr b="1" lang="ru" sz="1600">
                          <a:latin typeface="Montserrat"/>
                          <a:ea typeface="Montserrat"/>
                          <a:cs typeface="Montserrat"/>
                          <a:sym typeface="Montserrat"/>
                        </a:rPr>
                        <a:t> -</a:t>
                      </a:r>
                      <a:endParaRPr b="1" sz="1600">
                        <a:latin typeface="Montserrat"/>
                        <a:ea typeface="Montserrat"/>
                        <a:cs typeface="Montserrat"/>
                        <a:sym typeface="Montserrat"/>
                      </a:endParaRPr>
                    </a:p>
                  </a:txBody>
                  <a:tcPr marT="36000" marB="36000" marR="36000" marL="36000" anchor="ctr">
                    <a:lnL cap="flat" cmpd="sng" w="12650">
                      <a:solidFill>
                        <a:srgbClr val="073763"/>
                      </a:solidFill>
                      <a:prstDash val="solid"/>
                      <a:round/>
                      <a:headEnd len="sm" w="sm" type="none"/>
                      <a:tailEnd len="sm" w="sm" type="none"/>
                    </a:lnL>
                    <a:lnR cap="flat" cmpd="sng" w="12650">
                      <a:solidFill>
                        <a:srgbClr val="EEEEEE"/>
                      </a:solidFill>
                      <a:prstDash val="solid"/>
                      <a:round/>
                      <a:headEnd len="sm" w="sm" type="none"/>
                      <a:tailEnd len="sm" w="sm" type="none"/>
                    </a:lnR>
                    <a:lnT cap="flat" cmpd="sng" w="12650">
                      <a:solidFill>
                        <a:srgbClr val="EEEEEE"/>
                      </a:solidFill>
                      <a:prstDash val="solid"/>
                      <a:round/>
                      <a:headEnd len="sm" w="sm" type="none"/>
                      <a:tailEnd len="sm" w="sm" type="none"/>
                    </a:lnT>
                    <a:lnB cap="flat" cmpd="sng" w="12650">
                      <a:solidFill>
                        <a:srgbClr val="EEEEEE"/>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b="1" lang="ru" sz="1600">
                          <a:latin typeface="Montserrat"/>
                          <a:ea typeface="Montserrat"/>
                          <a:cs typeface="Montserrat"/>
                          <a:sym typeface="Montserrat"/>
                        </a:rPr>
                        <a:t>-</a:t>
                      </a:r>
                      <a:endParaRPr b="1" sz="1600">
                        <a:latin typeface="Montserrat"/>
                        <a:ea typeface="Montserrat"/>
                        <a:cs typeface="Montserrat"/>
                        <a:sym typeface="Montserrat"/>
                      </a:endParaRPr>
                    </a:p>
                  </a:txBody>
                  <a:tcPr marT="36000" marB="36000" marR="36000" marL="36000" anchor="ctr">
                    <a:lnL cap="flat" cmpd="sng" w="12650">
                      <a:solidFill>
                        <a:srgbClr val="EEEEEE"/>
                      </a:solidFill>
                      <a:prstDash val="solid"/>
                      <a:round/>
                      <a:headEnd len="sm" w="sm" type="none"/>
                      <a:tailEnd len="sm" w="sm" type="none"/>
                    </a:lnL>
                    <a:lnR cap="flat" cmpd="sng" w="12650">
                      <a:solidFill>
                        <a:srgbClr val="EEEEEE"/>
                      </a:solidFill>
                      <a:prstDash val="solid"/>
                      <a:round/>
                      <a:headEnd len="sm" w="sm" type="none"/>
                      <a:tailEnd len="sm" w="sm" type="none"/>
                    </a:lnR>
                    <a:lnT cap="flat" cmpd="sng" w="12650">
                      <a:solidFill>
                        <a:srgbClr val="EEEEEE"/>
                      </a:solidFill>
                      <a:prstDash val="solid"/>
                      <a:round/>
                      <a:headEnd len="sm" w="sm" type="none"/>
                      <a:tailEnd len="sm" w="sm" type="none"/>
                    </a:lnT>
                    <a:lnB cap="flat" cmpd="sng" w="12650">
                      <a:solidFill>
                        <a:srgbClr val="EEEEEE"/>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b="1" lang="ru" sz="1600">
                          <a:latin typeface="Montserrat"/>
                          <a:ea typeface="Montserrat"/>
                          <a:cs typeface="Montserrat"/>
                          <a:sym typeface="Montserrat"/>
                        </a:rPr>
                        <a:t>-</a:t>
                      </a:r>
                      <a:endParaRPr b="1" sz="1600">
                        <a:latin typeface="Montserrat"/>
                        <a:ea typeface="Montserrat"/>
                        <a:cs typeface="Montserrat"/>
                        <a:sym typeface="Montserrat"/>
                      </a:endParaRPr>
                    </a:p>
                  </a:txBody>
                  <a:tcPr marT="36000" marB="36000" marR="36000" marL="36000" anchor="ctr">
                    <a:lnL cap="flat" cmpd="sng" w="12650">
                      <a:solidFill>
                        <a:srgbClr val="EEEEEE"/>
                      </a:solidFill>
                      <a:prstDash val="solid"/>
                      <a:round/>
                      <a:headEnd len="sm" w="sm" type="none"/>
                      <a:tailEnd len="sm" w="sm" type="none"/>
                    </a:lnL>
                    <a:lnR cap="flat" cmpd="sng" w="12650">
                      <a:solidFill>
                        <a:srgbClr val="EEEEEE"/>
                      </a:solidFill>
                      <a:prstDash val="solid"/>
                      <a:round/>
                      <a:headEnd len="sm" w="sm" type="none"/>
                      <a:tailEnd len="sm" w="sm" type="none"/>
                    </a:lnR>
                    <a:lnT cap="flat" cmpd="sng" w="12650">
                      <a:solidFill>
                        <a:srgbClr val="EEEEEE"/>
                      </a:solidFill>
                      <a:prstDash val="solid"/>
                      <a:round/>
                      <a:headEnd len="sm" w="sm" type="none"/>
                      <a:tailEnd len="sm" w="sm" type="none"/>
                    </a:lnT>
                    <a:lnB cap="flat" cmpd="sng" w="12650">
                      <a:solidFill>
                        <a:srgbClr val="EEEEEE"/>
                      </a:solidFill>
                      <a:prstDash val="solid"/>
                      <a:round/>
                      <a:headEnd len="sm" w="sm" type="none"/>
                      <a:tailEnd len="sm" w="sm" type="none"/>
                    </a:lnB>
                    <a:solidFill>
                      <a:schemeClr val="lt1"/>
                    </a:solidFill>
                  </a:tcPr>
                </a:tc>
              </a:tr>
              <a:tr h="582500">
                <a:tc>
                  <a:txBody>
                    <a:bodyPr/>
                    <a:lstStyle/>
                    <a:p>
                      <a:pPr indent="0" lvl="0" marL="12700" marR="12700" rtl="0" algn="ctr">
                        <a:lnSpc>
                          <a:spcPct val="115000"/>
                        </a:lnSpc>
                        <a:spcBef>
                          <a:spcPts val="100"/>
                        </a:spcBef>
                        <a:spcAft>
                          <a:spcPts val="0"/>
                        </a:spcAft>
                        <a:buNone/>
                      </a:pPr>
                      <a:r>
                        <a:rPr b="1" lang="ru" sz="900">
                          <a:latin typeface="Montserrat"/>
                          <a:ea typeface="Montserrat"/>
                          <a:cs typeface="Montserrat"/>
                          <a:sym typeface="Montserrat"/>
                        </a:rPr>
                        <a:t>Линейные модели</a:t>
                      </a:r>
                      <a:endParaRPr b="1" sz="900">
                        <a:latin typeface="Montserrat"/>
                        <a:ea typeface="Montserrat"/>
                        <a:cs typeface="Montserrat"/>
                        <a:sym typeface="Montserrat"/>
                      </a:endParaRPr>
                    </a:p>
                  </a:txBody>
                  <a:tcPr marT="36000" marB="36000" marR="36000" marL="36000" anchor="ctr">
                    <a:lnL cap="flat" cmpd="sng" w="12650">
                      <a:solidFill>
                        <a:srgbClr val="073763"/>
                      </a:solidFill>
                      <a:prstDash val="solid"/>
                      <a:round/>
                      <a:headEnd len="sm" w="sm" type="none"/>
                      <a:tailEnd len="sm" w="sm" type="none"/>
                    </a:lnL>
                    <a:lnR cap="flat" cmpd="sng" w="12650">
                      <a:solidFill>
                        <a:srgbClr val="073763"/>
                      </a:solidFill>
                      <a:prstDash val="solid"/>
                      <a:round/>
                      <a:headEnd len="sm" w="sm" type="none"/>
                      <a:tailEnd len="sm" w="sm" type="none"/>
                    </a:lnR>
                    <a:lnT cap="flat" cmpd="sng" w="12650">
                      <a:solidFill>
                        <a:srgbClr val="073763"/>
                      </a:solidFill>
                      <a:prstDash val="solid"/>
                      <a:round/>
                      <a:headEnd len="sm" w="sm" type="none"/>
                      <a:tailEnd len="sm" w="sm" type="none"/>
                    </a:lnT>
                    <a:lnB cap="flat" cmpd="sng" w="12650">
                      <a:solidFill>
                        <a:srgbClr val="073763"/>
                      </a:solidFill>
                      <a:prstDash val="solid"/>
                      <a:round/>
                      <a:headEnd len="sm" w="sm" type="none"/>
                      <a:tailEnd len="sm" w="sm" type="none"/>
                    </a:lnB>
                    <a:solidFill>
                      <a:schemeClr val="lt2"/>
                    </a:solidFill>
                  </a:tcPr>
                </a:tc>
                <a:tc>
                  <a:txBody>
                    <a:bodyPr/>
                    <a:lstStyle/>
                    <a:p>
                      <a:pPr indent="0" lvl="0" marL="0" rtl="0" algn="ctr">
                        <a:lnSpc>
                          <a:spcPct val="115000"/>
                        </a:lnSpc>
                        <a:spcBef>
                          <a:spcPts val="0"/>
                        </a:spcBef>
                        <a:spcAft>
                          <a:spcPts val="0"/>
                        </a:spcAft>
                        <a:buNone/>
                      </a:pPr>
                      <a:r>
                        <a:rPr b="1" lang="ru" sz="1600">
                          <a:latin typeface="Montserrat"/>
                          <a:ea typeface="Montserrat"/>
                          <a:cs typeface="Montserrat"/>
                          <a:sym typeface="Montserrat"/>
                        </a:rPr>
                        <a:t>-</a:t>
                      </a:r>
                      <a:endParaRPr b="1" sz="1600">
                        <a:latin typeface="Montserrat"/>
                        <a:ea typeface="Montserrat"/>
                        <a:cs typeface="Montserrat"/>
                        <a:sym typeface="Montserrat"/>
                      </a:endParaRPr>
                    </a:p>
                  </a:txBody>
                  <a:tcPr marT="36000" marB="36000" marR="36000" marL="36000" anchor="ctr">
                    <a:lnL cap="flat" cmpd="sng" w="12650">
                      <a:solidFill>
                        <a:srgbClr val="073763"/>
                      </a:solidFill>
                      <a:prstDash val="solid"/>
                      <a:round/>
                      <a:headEnd len="sm" w="sm" type="none"/>
                      <a:tailEnd len="sm" w="sm" type="none"/>
                    </a:lnL>
                    <a:lnR cap="flat" cmpd="sng" w="12650">
                      <a:solidFill>
                        <a:srgbClr val="EEEEEE"/>
                      </a:solidFill>
                      <a:prstDash val="solid"/>
                      <a:round/>
                      <a:headEnd len="sm" w="sm" type="none"/>
                      <a:tailEnd len="sm" w="sm" type="none"/>
                    </a:lnR>
                    <a:lnT cap="flat" cmpd="sng" w="12650">
                      <a:solidFill>
                        <a:srgbClr val="EEEEEE"/>
                      </a:solidFill>
                      <a:prstDash val="solid"/>
                      <a:round/>
                      <a:headEnd len="sm" w="sm" type="none"/>
                      <a:tailEnd len="sm" w="sm" type="none"/>
                    </a:lnT>
                    <a:lnB cap="flat" cmpd="sng" w="12650">
                      <a:solidFill>
                        <a:srgbClr val="EEEEEE"/>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b="1" lang="ru" sz="1600">
                          <a:latin typeface="Montserrat"/>
                          <a:ea typeface="Montserrat"/>
                          <a:cs typeface="Montserrat"/>
                          <a:sym typeface="Montserrat"/>
                        </a:rPr>
                        <a:t>+</a:t>
                      </a:r>
                      <a:endParaRPr b="1" sz="1600">
                        <a:latin typeface="Montserrat"/>
                        <a:ea typeface="Montserrat"/>
                        <a:cs typeface="Montserrat"/>
                        <a:sym typeface="Montserrat"/>
                      </a:endParaRPr>
                    </a:p>
                  </a:txBody>
                  <a:tcPr marT="36000" marB="36000" marR="36000" marL="36000" anchor="ctr">
                    <a:lnL cap="flat" cmpd="sng" w="12650">
                      <a:solidFill>
                        <a:srgbClr val="EEEEEE"/>
                      </a:solidFill>
                      <a:prstDash val="solid"/>
                      <a:round/>
                      <a:headEnd len="sm" w="sm" type="none"/>
                      <a:tailEnd len="sm" w="sm" type="none"/>
                    </a:lnL>
                    <a:lnR cap="flat" cmpd="sng" w="12650">
                      <a:solidFill>
                        <a:srgbClr val="EEEEEE"/>
                      </a:solidFill>
                      <a:prstDash val="solid"/>
                      <a:round/>
                      <a:headEnd len="sm" w="sm" type="none"/>
                      <a:tailEnd len="sm" w="sm" type="none"/>
                    </a:lnR>
                    <a:lnT cap="flat" cmpd="sng" w="12650">
                      <a:solidFill>
                        <a:srgbClr val="EEEEEE"/>
                      </a:solidFill>
                      <a:prstDash val="solid"/>
                      <a:round/>
                      <a:headEnd len="sm" w="sm" type="none"/>
                      <a:tailEnd len="sm" w="sm" type="none"/>
                    </a:lnT>
                    <a:lnB cap="flat" cmpd="sng" w="12650">
                      <a:solidFill>
                        <a:srgbClr val="EEEEEE"/>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b="1" lang="ru" sz="1600">
                          <a:latin typeface="Montserrat"/>
                          <a:ea typeface="Montserrat"/>
                          <a:cs typeface="Montserrat"/>
                          <a:sym typeface="Montserrat"/>
                        </a:rPr>
                        <a:t>-</a:t>
                      </a:r>
                      <a:endParaRPr b="1" sz="1600">
                        <a:latin typeface="Montserrat"/>
                        <a:ea typeface="Montserrat"/>
                        <a:cs typeface="Montserrat"/>
                        <a:sym typeface="Montserrat"/>
                      </a:endParaRPr>
                    </a:p>
                  </a:txBody>
                  <a:tcPr marT="36000" marB="36000" marR="36000" marL="36000" anchor="ctr">
                    <a:lnL cap="flat" cmpd="sng" w="12650">
                      <a:solidFill>
                        <a:srgbClr val="EEEEEE"/>
                      </a:solidFill>
                      <a:prstDash val="solid"/>
                      <a:round/>
                      <a:headEnd len="sm" w="sm" type="none"/>
                      <a:tailEnd len="sm" w="sm" type="none"/>
                    </a:lnL>
                    <a:lnR cap="flat" cmpd="sng" w="12650">
                      <a:solidFill>
                        <a:srgbClr val="EEEEEE"/>
                      </a:solidFill>
                      <a:prstDash val="solid"/>
                      <a:round/>
                      <a:headEnd len="sm" w="sm" type="none"/>
                      <a:tailEnd len="sm" w="sm" type="none"/>
                    </a:lnR>
                    <a:lnT cap="flat" cmpd="sng" w="12650">
                      <a:solidFill>
                        <a:srgbClr val="EEEEEE"/>
                      </a:solidFill>
                      <a:prstDash val="solid"/>
                      <a:round/>
                      <a:headEnd len="sm" w="sm" type="none"/>
                      <a:tailEnd len="sm" w="sm" type="none"/>
                    </a:lnT>
                    <a:lnB cap="flat" cmpd="sng" w="12650">
                      <a:solidFill>
                        <a:srgbClr val="EEEEEE"/>
                      </a:solidFill>
                      <a:prstDash val="solid"/>
                      <a:round/>
                      <a:headEnd len="sm" w="sm" type="none"/>
                      <a:tailEnd len="sm" w="sm" type="none"/>
                    </a:lnB>
                    <a:solidFill>
                      <a:schemeClr val="lt1"/>
                    </a:solidFill>
                  </a:tcPr>
                </a:tc>
              </a:tr>
              <a:tr h="520725">
                <a:tc>
                  <a:txBody>
                    <a:bodyPr/>
                    <a:lstStyle/>
                    <a:p>
                      <a:pPr indent="0" lvl="0" marL="12700" marR="12700" rtl="0" algn="ctr">
                        <a:lnSpc>
                          <a:spcPct val="115000"/>
                        </a:lnSpc>
                        <a:spcBef>
                          <a:spcPts val="100"/>
                        </a:spcBef>
                        <a:spcAft>
                          <a:spcPts val="0"/>
                        </a:spcAft>
                        <a:buNone/>
                      </a:pPr>
                      <a:r>
                        <a:rPr b="1" lang="ru" sz="900">
                          <a:latin typeface="Montserrat"/>
                          <a:ea typeface="Montserrat"/>
                          <a:cs typeface="Montserrat"/>
                          <a:sym typeface="Montserrat"/>
                        </a:rPr>
                        <a:t>Неглубокие нейронные сети</a:t>
                      </a:r>
                      <a:endParaRPr b="1" sz="900">
                        <a:latin typeface="Montserrat"/>
                        <a:ea typeface="Montserrat"/>
                        <a:cs typeface="Montserrat"/>
                        <a:sym typeface="Montserrat"/>
                      </a:endParaRPr>
                    </a:p>
                  </a:txBody>
                  <a:tcPr marT="36000" marB="36000" marR="36000" marL="36000" anchor="ctr">
                    <a:lnL cap="flat" cmpd="sng" w="12650">
                      <a:solidFill>
                        <a:srgbClr val="073763"/>
                      </a:solidFill>
                      <a:prstDash val="solid"/>
                      <a:round/>
                      <a:headEnd len="sm" w="sm" type="none"/>
                      <a:tailEnd len="sm" w="sm" type="none"/>
                    </a:lnL>
                    <a:lnR cap="flat" cmpd="sng" w="12650">
                      <a:solidFill>
                        <a:srgbClr val="073763"/>
                      </a:solidFill>
                      <a:prstDash val="solid"/>
                      <a:round/>
                      <a:headEnd len="sm" w="sm" type="none"/>
                      <a:tailEnd len="sm" w="sm" type="none"/>
                    </a:lnR>
                    <a:lnT cap="flat" cmpd="sng" w="12650">
                      <a:solidFill>
                        <a:srgbClr val="073763"/>
                      </a:solidFill>
                      <a:prstDash val="solid"/>
                      <a:round/>
                      <a:headEnd len="sm" w="sm" type="none"/>
                      <a:tailEnd len="sm" w="sm" type="none"/>
                    </a:lnT>
                    <a:lnB cap="flat" cmpd="sng" w="12650">
                      <a:solidFill>
                        <a:srgbClr val="073763"/>
                      </a:solidFill>
                      <a:prstDash val="solid"/>
                      <a:round/>
                      <a:headEnd len="sm" w="sm" type="none"/>
                      <a:tailEnd len="sm" w="sm" type="none"/>
                    </a:lnB>
                    <a:solidFill>
                      <a:schemeClr val="lt2"/>
                    </a:solidFill>
                  </a:tcPr>
                </a:tc>
                <a:tc>
                  <a:txBody>
                    <a:bodyPr/>
                    <a:lstStyle/>
                    <a:p>
                      <a:pPr indent="0" lvl="0" marL="0" rtl="0" algn="ctr">
                        <a:lnSpc>
                          <a:spcPct val="115000"/>
                        </a:lnSpc>
                        <a:spcBef>
                          <a:spcPts val="0"/>
                        </a:spcBef>
                        <a:spcAft>
                          <a:spcPts val="0"/>
                        </a:spcAft>
                        <a:buNone/>
                      </a:pPr>
                      <a:r>
                        <a:rPr b="1" lang="ru" sz="1600">
                          <a:latin typeface="Montserrat"/>
                          <a:ea typeface="Montserrat"/>
                          <a:cs typeface="Montserrat"/>
                          <a:sym typeface="Montserrat"/>
                        </a:rPr>
                        <a:t>+</a:t>
                      </a:r>
                      <a:endParaRPr b="1" sz="1600">
                        <a:solidFill>
                          <a:srgbClr val="000000"/>
                        </a:solidFill>
                        <a:latin typeface="Montserrat"/>
                        <a:ea typeface="Montserrat"/>
                        <a:cs typeface="Montserrat"/>
                        <a:sym typeface="Montserrat"/>
                      </a:endParaRPr>
                    </a:p>
                  </a:txBody>
                  <a:tcPr marT="36000" marB="36000" marR="36000" marL="36000" anchor="ctr">
                    <a:lnL cap="flat" cmpd="sng" w="12650">
                      <a:solidFill>
                        <a:srgbClr val="073763"/>
                      </a:solidFill>
                      <a:prstDash val="solid"/>
                      <a:round/>
                      <a:headEnd len="sm" w="sm" type="none"/>
                      <a:tailEnd len="sm" w="sm" type="none"/>
                    </a:lnL>
                    <a:lnR cap="flat" cmpd="sng" w="12650">
                      <a:solidFill>
                        <a:srgbClr val="EEEEEE"/>
                      </a:solidFill>
                      <a:prstDash val="solid"/>
                      <a:round/>
                      <a:headEnd len="sm" w="sm" type="none"/>
                      <a:tailEnd len="sm" w="sm" type="none"/>
                    </a:lnR>
                    <a:lnT cap="flat" cmpd="sng" w="12650">
                      <a:solidFill>
                        <a:srgbClr val="EEEEEE"/>
                      </a:solidFill>
                      <a:prstDash val="solid"/>
                      <a:round/>
                      <a:headEnd len="sm" w="sm" type="none"/>
                      <a:tailEnd len="sm" w="sm" type="none"/>
                    </a:lnT>
                    <a:lnB cap="flat" cmpd="sng" w="12650">
                      <a:solidFill>
                        <a:srgbClr val="EEEEEE"/>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b="1" lang="ru" sz="1600">
                          <a:latin typeface="Montserrat"/>
                          <a:ea typeface="Montserrat"/>
                          <a:cs typeface="Montserrat"/>
                          <a:sym typeface="Montserrat"/>
                        </a:rPr>
                        <a:t>-</a:t>
                      </a:r>
                      <a:endParaRPr b="1" sz="1600">
                        <a:solidFill>
                          <a:srgbClr val="000000"/>
                        </a:solidFill>
                        <a:latin typeface="Montserrat"/>
                        <a:ea typeface="Montserrat"/>
                        <a:cs typeface="Montserrat"/>
                        <a:sym typeface="Montserrat"/>
                      </a:endParaRPr>
                    </a:p>
                  </a:txBody>
                  <a:tcPr marT="36000" marB="36000" marR="36000" marL="36000" anchor="ctr">
                    <a:lnL cap="flat" cmpd="sng" w="12650">
                      <a:solidFill>
                        <a:srgbClr val="EEEEEE"/>
                      </a:solidFill>
                      <a:prstDash val="solid"/>
                      <a:round/>
                      <a:headEnd len="sm" w="sm" type="none"/>
                      <a:tailEnd len="sm" w="sm" type="none"/>
                    </a:lnL>
                    <a:lnR cap="flat" cmpd="sng" w="12650">
                      <a:solidFill>
                        <a:srgbClr val="EEEEEE"/>
                      </a:solidFill>
                      <a:prstDash val="solid"/>
                      <a:round/>
                      <a:headEnd len="sm" w="sm" type="none"/>
                      <a:tailEnd len="sm" w="sm" type="none"/>
                    </a:lnR>
                    <a:lnT cap="flat" cmpd="sng" w="12650">
                      <a:solidFill>
                        <a:srgbClr val="EEEEEE"/>
                      </a:solidFill>
                      <a:prstDash val="solid"/>
                      <a:round/>
                      <a:headEnd len="sm" w="sm" type="none"/>
                      <a:tailEnd len="sm" w="sm" type="none"/>
                    </a:lnT>
                    <a:lnB cap="flat" cmpd="sng" w="12650">
                      <a:solidFill>
                        <a:srgbClr val="EEEEEE"/>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Clr>
                          <a:srgbClr val="000000"/>
                        </a:buClr>
                        <a:buSzPts val="1100"/>
                        <a:buFont typeface="Arial"/>
                        <a:buNone/>
                      </a:pPr>
                      <a:r>
                        <a:rPr b="1" lang="ru" sz="1600">
                          <a:latin typeface="Montserrat"/>
                          <a:ea typeface="Montserrat"/>
                          <a:cs typeface="Montserrat"/>
                          <a:sym typeface="Montserrat"/>
                        </a:rPr>
                        <a:t>+</a:t>
                      </a:r>
                      <a:endParaRPr b="1" sz="1600">
                        <a:solidFill>
                          <a:srgbClr val="000000"/>
                        </a:solidFill>
                        <a:latin typeface="Montserrat"/>
                        <a:ea typeface="Montserrat"/>
                        <a:cs typeface="Montserrat"/>
                        <a:sym typeface="Montserrat"/>
                      </a:endParaRPr>
                    </a:p>
                    <a:p>
                      <a:pPr indent="0" lvl="0" marL="0" rtl="0" algn="ctr">
                        <a:lnSpc>
                          <a:spcPct val="115000"/>
                        </a:lnSpc>
                        <a:spcBef>
                          <a:spcPts val="0"/>
                        </a:spcBef>
                        <a:spcAft>
                          <a:spcPts val="0"/>
                        </a:spcAft>
                        <a:buNone/>
                      </a:pPr>
                      <a:r>
                        <a:t/>
                      </a:r>
                      <a:endParaRPr b="1" sz="1600">
                        <a:solidFill>
                          <a:srgbClr val="000000"/>
                        </a:solidFill>
                        <a:latin typeface="Montserrat"/>
                        <a:ea typeface="Montserrat"/>
                        <a:cs typeface="Montserrat"/>
                        <a:sym typeface="Montserrat"/>
                      </a:endParaRPr>
                    </a:p>
                  </a:txBody>
                  <a:tcPr marT="36000" marB="36000" marR="36000" marL="0" anchor="ctr">
                    <a:lnL cap="flat" cmpd="sng" w="12650">
                      <a:solidFill>
                        <a:srgbClr val="EEEEEE"/>
                      </a:solidFill>
                      <a:prstDash val="solid"/>
                      <a:round/>
                      <a:headEnd len="sm" w="sm" type="none"/>
                      <a:tailEnd len="sm" w="sm" type="none"/>
                    </a:lnL>
                    <a:lnR cap="flat" cmpd="sng" w="12650">
                      <a:solidFill>
                        <a:srgbClr val="EEEEEE"/>
                      </a:solidFill>
                      <a:prstDash val="solid"/>
                      <a:round/>
                      <a:headEnd len="sm" w="sm" type="none"/>
                      <a:tailEnd len="sm" w="sm" type="none"/>
                    </a:lnR>
                    <a:lnT cap="flat" cmpd="sng" w="12650">
                      <a:solidFill>
                        <a:srgbClr val="EEEEEE"/>
                      </a:solidFill>
                      <a:prstDash val="solid"/>
                      <a:round/>
                      <a:headEnd len="sm" w="sm" type="none"/>
                      <a:tailEnd len="sm" w="sm" type="none"/>
                    </a:lnT>
                    <a:lnB cap="flat" cmpd="sng" w="12650">
                      <a:solidFill>
                        <a:srgbClr val="EEEEEE"/>
                      </a:solidFill>
                      <a:prstDash val="solid"/>
                      <a:round/>
                      <a:headEnd len="sm" w="sm" type="none"/>
                      <a:tailEnd len="sm" w="sm" type="none"/>
                    </a:lnB>
                    <a:solidFill>
                      <a:schemeClr val="lt1"/>
                    </a:solidFill>
                  </a:tcPr>
                </a:tc>
              </a:tr>
              <a:tr h="485375">
                <a:tc>
                  <a:txBody>
                    <a:bodyPr/>
                    <a:lstStyle/>
                    <a:p>
                      <a:pPr indent="0" lvl="0" marL="0" rtl="0" algn="ctr">
                        <a:spcBef>
                          <a:spcPts val="0"/>
                        </a:spcBef>
                        <a:spcAft>
                          <a:spcPts val="0"/>
                        </a:spcAft>
                        <a:buNone/>
                      </a:pPr>
                      <a:r>
                        <a:rPr b="1" lang="ru" sz="900">
                          <a:latin typeface="Montserrat"/>
                          <a:ea typeface="Montserrat"/>
                          <a:cs typeface="Montserrat"/>
                          <a:sym typeface="Montserrat"/>
                        </a:rPr>
                        <a:t>Алгоритмы машинного обучения</a:t>
                      </a:r>
                      <a:endParaRPr b="1" sz="900">
                        <a:latin typeface="Montserrat"/>
                        <a:ea typeface="Montserrat"/>
                        <a:cs typeface="Montserrat"/>
                        <a:sym typeface="Montserrat"/>
                      </a:endParaRPr>
                    </a:p>
                    <a:p>
                      <a:pPr indent="0" lvl="0" marL="12700" rtl="0" algn="ctr">
                        <a:lnSpc>
                          <a:spcPct val="115000"/>
                        </a:lnSpc>
                        <a:spcBef>
                          <a:spcPts val="100"/>
                        </a:spcBef>
                        <a:spcAft>
                          <a:spcPts val="0"/>
                        </a:spcAft>
                        <a:buNone/>
                      </a:pPr>
                      <a:r>
                        <a:t/>
                      </a:r>
                      <a:endParaRPr b="1" sz="900">
                        <a:latin typeface="Montserrat"/>
                        <a:ea typeface="Montserrat"/>
                        <a:cs typeface="Montserrat"/>
                        <a:sym typeface="Montserrat"/>
                      </a:endParaRPr>
                    </a:p>
                  </a:txBody>
                  <a:tcPr marT="36000" marB="36000" marR="36000" marL="36000" anchor="ctr">
                    <a:lnL cap="flat" cmpd="sng" w="12650">
                      <a:solidFill>
                        <a:srgbClr val="073763"/>
                      </a:solidFill>
                      <a:prstDash val="solid"/>
                      <a:round/>
                      <a:headEnd len="sm" w="sm" type="none"/>
                      <a:tailEnd len="sm" w="sm" type="none"/>
                    </a:lnL>
                    <a:lnR cap="flat" cmpd="sng" w="12650">
                      <a:solidFill>
                        <a:srgbClr val="073763"/>
                      </a:solidFill>
                      <a:prstDash val="solid"/>
                      <a:round/>
                      <a:headEnd len="sm" w="sm" type="none"/>
                      <a:tailEnd len="sm" w="sm" type="none"/>
                    </a:lnR>
                    <a:lnT cap="flat" cmpd="sng" w="12650">
                      <a:solidFill>
                        <a:srgbClr val="073763"/>
                      </a:solidFill>
                      <a:prstDash val="solid"/>
                      <a:round/>
                      <a:headEnd len="sm" w="sm" type="none"/>
                      <a:tailEnd len="sm" w="sm" type="none"/>
                    </a:lnT>
                    <a:lnB cap="flat" cmpd="sng" w="12650">
                      <a:solidFill>
                        <a:srgbClr val="073763"/>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b="1" lang="ru" sz="1600">
                          <a:latin typeface="Montserrat"/>
                          <a:ea typeface="Montserrat"/>
                          <a:cs typeface="Montserrat"/>
                          <a:sym typeface="Montserrat"/>
                        </a:rPr>
                        <a:t>+</a:t>
                      </a:r>
                      <a:endParaRPr b="1" sz="1600">
                        <a:latin typeface="Montserrat"/>
                        <a:ea typeface="Montserrat"/>
                        <a:cs typeface="Montserrat"/>
                        <a:sym typeface="Montserrat"/>
                      </a:endParaRPr>
                    </a:p>
                  </a:txBody>
                  <a:tcPr marT="36000" marB="36000" marR="36000" marL="36000" anchor="ctr">
                    <a:lnL cap="flat" cmpd="sng" w="12650">
                      <a:solidFill>
                        <a:srgbClr val="073763"/>
                      </a:solidFill>
                      <a:prstDash val="solid"/>
                      <a:round/>
                      <a:headEnd len="sm" w="sm" type="none"/>
                      <a:tailEnd len="sm" w="sm" type="none"/>
                    </a:lnL>
                    <a:lnR cap="flat" cmpd="sng" w="12650">
                      <a:solidFill>
                        <a:srgbClr val="EEEEEE"/>
                      </a:solidFill>
                      <a:prstDash val="solid"/>
                      <a:round/>
                      <a:headEnd len="sm" w="sm" type="none"/>
                      <a:tailEnd len="sm" w="sm" type="none"/>
                    </a:lnR>
                    <a:lnT cap="flat" cmpd="sng" w="12650">
                      <a:solidFill>
                        <a:srgbClr val="EEEEEE"/>
                      </a:solidFill>
                      <a:prstDash val="solid"/>
                      <a:round/>
                      <a:headEnd len="sm" w="sm" type="none"/>
                      <a:tailEnd len="sm" w="sm" type="none"/>
                    </a:lnT>
                    <a:lnB cap="flat" cmpd="sng" w="12650">
                      <a:solidFill>
                        <a:srgbClr val="EEEEEE"/>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b="1" lang="ru" sz="1600">
                          <a:solidFill>
                            <a:srgbClr val="000000"/>
                          </a:solidFill>
                          <a:latin typeface="Montserrat"/>
                          <a:ea typeface="Montserrat"/>
                          <a:cs typeface="Montserrat"/>
                          <a:sym typeface="Montserrat"/>
                        </a:rPr>
                        <a:t> </a:t>
                      </a:r>
                      <a:r>
                        <a:rPr b="1" lang="ru" sz="1600">
                          <a:latin typeface="Montserrat"/>
                          <a:ea typeface="Montserrat"/>
                          <a:cs typeface="Montserrat"/>
                          <a:sym typeface="Montserrat"/>
                        </a:rPr>
                        <a:t>+</a:t>
                      </a:r>
                      <a:endParaRPr b="1" sz="1600">
                        <a:solidFill>
                          <a:srgbClr val="000000"/>
                        </a:solidFill>
                        <a:latin typeface="Montserrat"/>
                        <a:ea typeface="Montserrat"/>
                        <a:cs typeface="Montserrat"/>
                        <a:sym typeface="Montserrat"/>
                      </a:endParaRPr>
                    </a:p>
                  </a:txBody>
                  <a:tcPr marT="36000" marB="36000" marR="36000" marL="36000" anchor="ctr">
                    <a:lnL cap="flat" cmpd="sng" w="12650">
                      <a:solidFill>
                        <a:srgbClr val="EEEEEE"/>
                      </a:solidFill>
                      <a:prstDash val="solid"/>
                      <a:round/>
                      <a:headEnd len="sm" w="sm" type="none"/>
                      <a:tailEnd len="sm" w="sm" type="none"/>
                    </a:lnL>
                    <a:lnR cap="flat" cmpd="sng" w="12650">
                      <a:solidFill>
                        <a:srgbClr val="EEEEEE"/>
                      </a:solidFill>
                      <a:prstDash val="solid"/>
                      <a:round/>
                      <a:headEnd len="sm" w="sm" type="none"/>
                      <a:tailEnd len="sm" w="sm" type="none"/>
                    </a:lnR>
                    <a:lnT cap="flat" cmpd="sng" w="12650">
                      <a:solidFill>
                        <a:srgbClr val="EEEEEE"/>
                      </a:solidFill>
                      <a:prstDash val="solid"/>
                      <a:round/>
                      <a:headEnd len="sm" w="sm" type="none"/>
                      <a:tailEnd len="sm" w="sm" type="none"/>
                    </a:lnT>
                    <a:lnB cap="flat" cmpd="sng" w="12650">
                      <a:solidFill>
                        <a:srgbClr val="EEEEEE"/>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b="1" lang="ru" sz="1600">
                          <a:latin typeface="Montserrat"/>
                          <a:ea typeface="Montserrat"/>
                          <a:cs typeface="Montserrat"/>
                          <a:sym typeface="Montserrat"/>
                        </a:rPr>
                        <a:t>+</a:t>
                      </a:r>
                      <a:endParaRPr b="1" sz="1600">
                        <a:solidFill>
                          <a:srgbClr val="000000"/>
                        </a:solidFill>
                        <a:latin typeface="Montserrat"/>
                        <a:ea typeface="Montserrat"/>
                        <a:cs typeface="Montserrat"/>
                        <a:sym typeface="Montserrat"/>
                      </a:endParaRPr>
                    </a:p>
                    <a:p>
                      <a:pPr indent="0" lvl="0" marL="0" rtl="0" algn="ctr">
                        <a:lnSpc>
                          <a:spcPct val="115000"/>
                        </a:lnSpc>
                        <a:spcBef>
                          <a:spcPts val="0"/>
                        </a:spcBef>
                        <a:spcAft>
                          <a:spcPts val="0"/>
                        </a:spcAft>
                        <a:buNone/>
                      </a:pPr>
                      <a:r>
                        <a:t/>
                      </a:r>
                      <a:endParaRPr b="1" sz="1600">
                        <a:solidFill>
                          <a:srgbClr val="FFFFFF"/>
                        </a:solidFill>
                        <a:latin typeface="Montserrat"/>
                        <a:ea typeface="Montserrat"/>
                        <a:cs typeface="Montserrat"/>
                        <a:sym typeface="Montserrat"/>
                      </a:endParaRPr>
                    </a:p>
                  </a:txBody>
                  <a:tcPr marT="36000" marB="36000" marR="36000" marL="36000" anchor="ctr">
                    <a:lnL cap="flat" cmpd="sng" w="12650">
                      <a:solidFill>
                        <a:srgbClr val="EEEEEE"/>
                      </a:solidFill>
                      <a:prstDash val="solid"/>
                      <a:round/>
                      <a:headEnd len="sm" w="sm" type="none"/>
                      <a:tailEnd len="sm" w="sm" type="none"/>
                    </a:lnL>
                    <a:lnR cap="flat" cmpd="sng" w="12650">
                      <a:solidFill>
                        <a:srgbClr val="EEEEEE"/>
                      </a:solidFill>
                      <a:prstDash val="solid"/>
                      <a:round/>
                      <a:headEnd len="sm" w="sm" type="none"/>
                      <a:tailEnd len="sm" w="sm" type="none"/>
                    </a:lnR>
                    <a:lnT cap="flat" cmpd="sng" w="12650">
                      <a:solidFill>
                        <a:srgbClr val="EEEEEE"/>
                      </a:solidFill>
                      <a:prstDash val="solid"/>
                      <a:round/>
                      <a:headEnd len="sm" w="sm" type="none"/>
                      <a:tailEnd len="sm" w="sm" type="none"/>
                    </a:lnT>
                    <a:lnB cap="flat" cmpd="sng" w="12650">
                      <a:solidFill>
                        <a:srgbClr val="EEEEEE"/>
                      </a:solidFill>
                      <a:prstDash val="solid"/>
                      <a:round/>
                      <a:headEnd len="sm" w="sm" type="none"/>
                      <a:tailEnd len="sm" w="sm" type="none"/>
                    </a:lnB>
                    <a:solidFill>
                      <a:schemeClr val="lt1"/>
                    </a:solidFill>
                  </a:tcPr>
                </a:tc>
              </a:tr>
            </a:tbl>
          </a:graphicData>
        </a:graphic>
      </p:graphicFrame>
      <p:cxnSp>
        <p:nvCxnSpPr>
          <p:cNvPr id="126" name="Google Shape;126;p19"/>
          <p:cNvCxnSpPr/>
          <p:nvPr/>
        </p:nvCxnSpPr>
        <p:spPr>
          <a:xfrm>
            <a:off x="638075" y="1209775"/>
            <a:ext cx="1614300" cy="590400"/>
          </a:xfrm>
          <a:prstGeom prst="straightConnector1">
            <a:avLst/>
          </a:prstGeom>
          <a:noFill/>
          <a:ln cap="flat" cmpd="sng" w="9525">
            <a:solidFill>
              <a:srgbClr val="FFFFFF"/>
            </a:solidFill>
            <a:prstDash val="solid"/>
            <a:round/>
            <a:headEnd len="med" w="med" type="none"/>
            <a:tailEnd len="med" w="med"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0"/>
          <p:cNvSpPr txBox="1"/>
          <p:nvPr>
            <p:ph type="title"/>
          </p:nvPr>
        </p:nvSpPr>
        <p:spPr>
          <a:xfrm>
            <a:off x="263725" y="57977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ru" sz="2750">
                <a:solidFill>
                  <a:srgbClr val="356697"/>
                </a:solidFill>
                <a:latin typeface="Oswald SemiBold"/>
                <a:ea typeface="Oswald SemiBold"/>
                <a:cs typeface="Oswald SemiBold"/>
                <a:sym typeface="Oswald SemiBold"/>
              </a:rPr>
              <a:t>О решении: матрица рисков</a:t>
            </a:r>
            <a:endParaRPr/>
          </a:p>
        </p:txBody>
      </p:sp>
      <p:sp>
        <p:nvSpPr>
          <p:cNvPr id="132" name="Google Shape;132;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ru">
                <a:latin typeface="Montserrat"/>
                <a:ea typeface="Montserrat"/>
                <a:cs typeface="Montserrat"/>
                <a:sym typeface="Montserrat"/>
              </a:rPr>
              <a:t>‹#›</a:t>
            </a:fld>
            <a:endParaRPr>
              <a:latin typeface="Montserrat"/>
              <a:ea typeface="Montserrat"/>
              <a:cs typeface="Montserrat"/>
              <a:sym typeface="Montserrat"/>
            </a:endParaRPr>
          </a:p>
        </p:txBody>
      </p:sp>
      <p:sp>
        <p:nvSpPr>
          <p:cNvPr id="133" name="Google Shape;133;p20"/>
          <p:cNvSpPr/>
          <p:nvPr/>
        </p:nvSpPr>
        <p:spPr>
          <a:xfrm>
            <a:off x="211990" y="1506025"/>
            <a:ext cx="756600" cy="747600"/>
          </a:xfrm>
          <a:prstGeom prst="rect">
            <a:avLst/>
          </a:prstGeom>
          <a:solidFill>
            <a:srgbClr val="765F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0"/>
          <p:cNvSpPr/>
          <p:nvPr/>
        </p:nvSpPr>
        <p:spPr>
          <a:xfrm>
            <a:off x="1042365" y="1506025"/>
            <a:ext cx="756600" cy="747600"/>
          </a:xfrm>
          <a:prstGeom prst="rect">
            <a:avLst/>
          </a:prstGeom>
          <a:solidFill>
            <a:srgbClr val="3E40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0"/>
          <p:cNvSpPr/>
          <p:nvPr/>
        </p:nvSpPr>
        <p:spPr>
          <a:xfrm>
            <a:off x="1872740" y="1506025"/>
            <a:ext cx="756600" cy="747600"/>
          </a:xfrm>
          <a:prstGeom prst="rect">
            <a:avLst/>
          </a:prstGeom>
          <a:solidFill>
            <a:srgbClr val="351C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0"/>
          <p:cNvSpPr/>
          <p:nvPr/>
        </p:nvSpPr>
        <p:spPr>
          <a:xfrm>
            <a:off x="211990" y="2366700"/>
            <a:ext cx="756600" cy="747600"/>
          </a:xfrm>
          <a:prstGeom prst="rect">
            <a:avLst/>
          </a:prstGeom>
          <a:solidFill>
            <a:srgbClr val="B4A7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0"/>
          <p:cNvSpPr/>
          <p:nvPr/>
        </p:nvSpPr>
        <p:spPr>
          <a:xfrm>
            <a:off x="1872740" y="2366700"/>
            <a:ext cx="756600" cy="747600"/>
          </a:xfrm>
          <a:prstGeom prst="rect">
            <a:avLst/>
          </a:prstGeom>
          <a:solidFill>
            <a:srgbClr val="3E40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0"/>
          <p:cNvSpPr/>
          <p:nvPr/>
        </p:nvSpPr>
        <p:spPr>
          <a:xfrm>
            <a:off x="211990" y="3227375"/>
            <a:ext cx="756600" cy="747600"/>
          </a:xfrm>
          <a:prstGeom prst="rect">
            <a:avLst/>
          </a:prstGeom>
          <a:solidFill>
            <a:srgbClr val="B4A7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0"/>
          <p:cNvSpPr/>
          <p:nvPr/>
        </p:nvSpPr>
        <p:spPr>
          <a:xfrm>
            <a:off x="1872740" y="3227375"/>
            <a:ext cx="756600" cy="747600"/>
          </a:xfrm>
          <a:prstGeom prst="rect">
            <a:avLst/>
          </a:prstGeom>
          <a:solidFill>
            <a:srgbClr val="765FD1"/>
          </a:solid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t/>
            </a:r>
            <a:endParaRPr/>
          </a:p>
        </p:txBody>
      </p:sp>
      <p:sp>
        <p:nvSpPr>
          <p:cNvPr id="140" name="Google Shape;140;p20"/>
          <p:cNvSpPr/>
          <p:nvPr/>
        </p:nvSpPr>
        <p:spPr>
          <a:xfrm>
            <a:off x="1042365" y="3227375"/>
            <a:ext cx="756600" cy="747600"/>
          </a:xfrm>
          <a:prstGeom prst="rect">
            <a:avLst/>
          </a:prstGeom>
          <a:solidFill>
            <a:srgbClr val="B4A7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0"/>
          <p:cNvSpPr/>
          <p:nvPr/>
        </p:nvSpPr>
        <p:spPr>
          <a:xfrm>
            <a:off x="1042365" y="2366700"/>
            <a:ext cx="756600" cy="747600"/>
          </a:xfrm>
          <a:prstGeom prst="rect">
            <a:avLst/>
          </a:prstGeom>
          <a:solidFill>
            <a:srgbClr val="765F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0"/>
          <p:cNvSpPr txBox="1"/>
          <p:nvPr/>
        </p:nvSpPr>
        <p:spPr>
          <a:xfrm>
            <a:off x="762175" y="4200950"/>
            <a:ext cx="1493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ru">
                <a:solidFill>
                  <a:srgbClr val="214F98"/>
                </a:solidFill>
                <a:latin typeface="Montserrat"/>
                <a:ea typeface="Montserrat"/>
                <a:cs typeface="Montserrat"/>
                <a:sym typeface="Montserrat"/>
              </a:rPr>
              <a:t>Вероятность</a:t>
            </a:r>
            <a:endParaRPr b="1">
              <a:solidFill>
                <a:srgbClr val="214F98"/>
              </a:solidFill>
              <a:latin typeface="Montserrat"/>
              <a:ea typeface="Montserrat"/>
              <a:cs typeface="Montserrat"/>
              <a:sym typeface="Montserrat"/>
            </a:endParaRPr>
          </a:p>
        </p:txBody>
      </p:sp>
      <p:sp>
        <p:nvSpPr>
          <p:cNvPr id="143" name="Google Shape;143;p20"/>
          <p:cNvSpPr txBox="1"/>
          <p:nvPr/>
        </p:nvSpPr>
        <p:spPr>
          <a:xfrm>
            <a:off x="132190" y="4004325"/>
            <a:ext cx="9162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1200">
                <a:latin typeface="Montserrat"/>
                <a:ea typeface="Montserrat"/>
                <a:cs typeface="Montserrat"/>
                <a:sym typeface="Montserrat"/>
              </a:rPr>
              <a:t>Низкая</a:t>
            </a:r>
            <a:endParaRPr sz="1200">
              <a:latin typeface="Montserrat"/>
              <a:ea typeface="Montserrat"/>
              <a:cs typeface="Montserrat"/>
              <a:sym typeface="Montserrat"/>
            </a:endParaRPr>
          </a:p>
        </p:txBody>
      </p:sp>
      <p:sp>
        <p:nvSpPr>
          <p:cNvPr id="144" name="Google Shape;144;p20"/>
          <p:cNvSpPr txBox="1"/>
          <p:nvPr/>
        </p:nvSpPr>
        <p:spPr>
          <a:xfrm>
            <a:off x="908340" y="4004325"/>
            <a:ext cx="9162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1200">
                <a:latin typeface="Montserrat"/>
                <a:ea typeface="Montserrat"/>
                <a:cs typeface="Montserrat"/>
                <a:sym typeface="Montserrat"/>
              </a:rPr>
              <a:t>Средняя</a:t>
            </a:r>
            <a:endParaRPr sz="1200">
              <a:latin typeface="Montserrat"/>
              <a:ea typeface="Montserrat"/>
              <a:cs typeface="Montserrat"/>
              <a:sym typeface="Montserrat"/>
            </a:endParaRPr>
          </a:p>
        </p:txBody>
      </p:sp>
      <p:sp>
        <p:nvSpPr>
          <p:cNvPr id="145" name="Google Shape;145;p20"/>
          <p:cNvSpPr txBox="1"/>
          <p:nvPr/>
        </p:nvSpPr>
        <p:spPr>
          <a:xfrm>
            <a:off x="1792940" y="4004325"/>
            <a:ext cx="9162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1200">
                <a:latin typeface="Montserrat"/>
                <a:ea typeface="Montserrat"/>
                <a:cs typeface="Montserrat"/>
                <a:sym typeface="Montserrat"/>
              </a:rPr>
              <a:t>Высокая</a:t>
            </a:r>
            <a:endParaRPr sz="1200">
              <a:latin typeface="Montserrat"/>
              <a:ea typeface="Montserrat"/>
              <a:cs typeface="Montserrat"/>
              <a:sym typeface="Montserrat"/>
            </a:endParaRPr>
          </a:p>
        </p:txBody>
      </p:sp>
      <p:sp>
        <p:nvSpPr>
          <p:cNvPr id="146" name="Google Shape;146;p20"/>
          <p:cNvSpPr txBox="1"/>
          <p:nvPr/>
        </p:nvSpPr>
        <p:spPr>
          <a:xfrm rot="5400000">
            <a:off x="2355877" y="1695175"/>
            <a:ext cx="9162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rgbClr val="000000"/>
              </a:buClr>
              <a:buSzPts val="1100"/>
              <a:buFont typeface="Arial"/>
              <a:buNone/>
            </a:pPr>
            <a:r>
              <a:rPr lang="ru" sz="1200">
                <a:latin typeface="Montserrat"/>
                <a:ea typeface="Montserrat"/>
                <a:cs typeface="Montserrat"/>
                <a:sym typeface="Montserrat"/>
              </a:rPr>
              <a:t>Высокая</a:t>
            </a:r>
            <a:endParaRPr sz="1200">
              <a:latin typeface="Montserrat"/>
              <a:ea typeface="Montserrat"/>
              <a:cs typeface="Montserrat"/>
              <a:sym typeface="Montserrat"/>
            </a:endParaRPr>
          </a:p>
        </p:txBody>
      </p:sp>
      <p:sp>
        <p:nvSpPr>
          <p:cNvPr id="147" name="Google Shape;147;p20"/>
          <p:cNvSpPr txBox="1"/>
          <p:nvPr/>
        </p:nvSpPr>
        <p:spPr>
          <a:xfrm rot="5400000">
            <a:off x="2355890" y="2555850"/>
            <a:ext cx="9162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1200">
                <a:latin typeface="Montserrat"/>
                <a:ea typeface="Montserrat"/>
                <a:cs typeface="Montserrat"/>
                <a:sym typeface="Montserrat"/>
              </a:rPr>
              <a:t>Средняя</a:t>
            </a:r>
            <a:endParaRPr sz="1200">
              <a:latin typeface="Montserrat"/>
              <a:ea typeface="Montserrat"/>
              <a:cs typeface="Montserrat"/>
              <a:sym typeface="Montserrat"/>
            </a:endParaRPr>
          </a:p>
        </p:txBody>
      </p:sp>
      <p:sp>
        <p:nvSpPr>
          <p:cNvPr id="148" name="Google Shape;148;p20"/>
          <p:cNvSpPr txBox="1"/>
          <p:nvPr/>
        </p:nvSpPr>
        <p:spPr>
          <a:xfrm rot="5400000">
            <a:off x="2355877" y="3416525"/>
            <a:ext cx="9162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1200">
                <a:latin typeface="Montserrat"/>
                <a:ea typeface="Montserrat"/>
                <a:cs typeface="Montserrat"/>
                <a:sym typeface="Montserrat"/>
              </a:rPr>
              <a:t>Низкая</a:t>
            </a:r>
            <a:endParaRPr sz="1200">
              <a:latin typeface="Montserrat"/>
              <a:ea typeface="Montserrat"/>
              <a:cs typeface="Montserrat"/>
              <a:sym typeface="Montserrat"/>
            </a:endParaRPr>
          </a:p>
        </p:txBody>
      </p:sp>
      <p:sp>
        <p:nvSpPr>
          <p:cNvPr id="149" name="Google Shape;149;p20"/>
          <p:cNvSpPr txBox="1"/>
          <p:nvPr/>
        </p:nvSpPr>
        <p:spPr>
          <a:xfrm rot="5400000">
            <a:off x="2323100" y="2581050"/>
            <a:ext cx="1497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ru">
                <a:solidFill>
                  <a:srgbClr val="214F98"/>
                </a:solidFill>
                <a:latin typeface="Montserrat"/>
                <a:ea typeface="Montserrat"/>
                <a:cs typeface="Montserrat"/>
                <a:sym typeface="Montserrat"/>
              </a:rPr>
              <a:t>Воздействие</a:t>
            </a:r>
            <a:endParaRPr b="1">
              <a:solidFill>
                <a:srgbClr val="214F98"/>
              </a:solidFill>
              <a:latin typeface="Montserrat"/>
              <a:ea typeface="Montserrat"/>
              <a:cs typeface="Montserrat"/>
              <a:sym typeface="Montserrat"/>
            </a:endParaRPr>
          </a:p>
        </p:txBody>
      </p:sp>
      <p:sp>
        <p:nvSpPr>
          <p:cNvPr id="150" name="Google Shape;150;p20"/>
          <p:cNvSpPr/>
          <p:nvPr/>
        </p:nvSpPr>
        <p:spPr>
          <a:xfrm>
            <a:off x="1145062" y="1506013"/>
            <a:ext cx="267000" cy="258000"/>
          </a:xfrm>
          <a:prstGeom prst="ellipse">
            <a:avLst/>
          </a:prstGeom>
          <a:solidFill>
            <a:srgbClr val="EEEEEE"/>
          </a:solidFill>
          <a:ln cap="flat" cmpd="sng" w="9525">
            <a:solidFill>
              <a:srgbClr val="000000"/>
            </a:solidFill>
            <a:prstDash val="solid"/>
            <a:round/>
            <a:headEnd len="sm" w="sm" type="none"/>
            <a:tailEnd len="sm" w="sm" type="none"/>
          </a:ln>
        </p:spPr>
        <p:txBody>
          <a:bodyPr anchorCtr="0" anchor="ctr" bIns="91425" lIns="36000" spcFirstLastPara="1" rIns="36000" wrap="square" tIns="91425">
            <a:noAutofit/>
          </a:bodyPr>
          <a:lstStyle/>
          <a:p>
            <a:pPr indent="0" lvl="0" marL="0" rtl="0" algn="ctr">
              <a:spcBef>
                <a:spcPts val="0"/>
              </a:spcBef>
              <a:spcAft>
                <a:spcPts val="0"/>
              </a:spcAft>
              <a:buNone/>
            </a:pPr>
            <a:r>
              <a:rPr b="1" lang="ru" sz="1200">
                <a:solidFill>
                  <a:srgbClr val="000000"/>
                </a:solidFill>
                <a:latin typeface="Montserrat"/>
                <a:ea typeface="Montserrat"/>
                <a:cs typeface="Montserrat"/>
                <a:sym typeface="Montserrat"/>
              </a:rPr>
              <a:t>a</a:t>
            </a:r>
            <a:endParaRPr b="1" sz="1200">
              <a:solidFill>
                <a:srgbClr val="000000"/>
              </a:solidFill>
              <a:latin typeface="Montserrat"/>
              <a:ea typeface="Montserrat"/>
              <a:cs typeface="Montserrat"/>
              <a:sym typeface="Montserrat"/>
            </a:endParaRPr>
          </a:p>
        </p:txBody>
      </p:sp>
      <p:sp>
        <p:nvSpPr>
          <p:cNvPr id="151" name="Google Shape;151;p20"/>
          <p:cNvSpPr/>
          <p:nvPr/>
        </p:nvSpPr>
        <p:spPr>
          <a:xfrm>
            <a:off x="701584" y="2366700"/>
            <a:ext cx="267000" cy="258000"/>
          </a:xfrm>
          <a:prstGeom prst="ellipse">
            <a:avLst/>
          </a:prstGeom>
          <a:solidFill>
            <a:srgbClr val="EEEEEE"/>
          </a:solidFill>
          <a:ln cap="flat" cmpd="sng" w="9525">
            <a:solidFill>
              <a:srgbClr val="000000"/>
            </a:solidFill>
            <a:prstDash val="solid"/>
            <a:round/>
            <a:headEnd len="sm" w="sm" type="none"/>
            <a:tailEnd len="sm" w="sm" type="none"/>
          </a:ln>
        </p:spPr>
        <p:txBody>
          <a:bodyPr anchorCtr="0" anchor="ctr" bIns="91425" lIns="36000" spcFirstLastPara="1" rIns="36000" wrap="square" tIns="91425">
            <a:noAutofit/>
          </a:bodyPr>
          <a:lstStyle/>
          <a:p>
            <a:pPr indent="0" lvl="0" marL="0" rtl="0" algn="ctr">
              <a:spcBef>
                <a:spcPts val="0"/>
              </a:spcBef>
              <a:spcAft>
                <a:spcPts val="0"/>
              </a:spcAft>
              <a:buNone/>
            </a:pPr>
            <a:r>
              <a:rPr b="1" lang="ru" sz="1200">
                <a:solidFill>
                  <a:srgbClr val="000000"/>
                </a:solidFill>
                <a:latin typeface="Montserrat"/>
                <a:ea typeface="Montserrat"/>
                <a:cs typeface="Montserrat"/>
                <a:sym typeface="Montserrat"/>
              </a:rPr>
              <a:t>d</a:t>
            </a:r>
            <a:endParaRPr b="1" sz="1200">
              <a:solidFill>
                <a:srgbClr val="000000"/>
              </a:solidFill>
              <a:latin typeface="Montserrat"/>
              <a:ea typeface="Montserrat"/>
              <a:cs typeface="Montserrat"/>
              <a:sym typeface="Montserrat"/>
            </a:endParaRPr>
          </a:p>
        </p:txBody>
      </p:sp>
      <p:sp>
        <p:nvSpPr>
          <p:cNvPr id="152" name="Google Shape;152;p20"/>
          <p:cNvSpPr/>
          <p:nvPr/>
        </p:nvSpPr>
        <p:spPr>
          <a:xfrm>
            <a:off x="1232962" y="2449400"/>
            <a:ext cx="267000" cy="258000"/>
          </a:xfrm>
          <a:prstGeom prst="ellipse">
            <a:avLst/>
          </a:prstGeom>
          <a:solidFill>
            <a:srgbClr val="EEEEEE"/>
          </a:solidFill>
          <a:ln cap="flat" cmpd="sng" w="9525">
            <a:solidFill>
              <a:srgbClr val="000000"/>
            </a:solidFill>
            <a:prstDash val="solid"/>
            <a:round/>
            <a:headEnd len="sm" w="sm" type="none"/>
            <a:tailEnd len="sm" w="sm" type="none"/>
          </a:ln>
        </p:spPr>
        <p:txBody>
          <a:bodyPr anchorCtr="0" anchor="ctr" bIns="91425" lIns="36000" spcFirstLastPara="1" rIns="36000" wrap="square" tIns="91425">
            <a:noAutofit/>
          </a:bodyPr>
          <a:lstStyle/>
          <a:p>
            <a:pPr indent="0" lvl="0" marL="0" rtl="0" algn="ctr">
              <a:spcBef>
                <a:spcPts val="0"/>
              </a:spcBef>
              <a:spcAft>
                <a:spcPts val="0"/>
              </a:spcAft>
              <a:buNone/>
            </a:pPr>
            <a:r>
              <a:rPr b="1" lang="ru" sz="1200">
                <a:solidFill>
                  <a:srgbClr val="000000"/>
                </a:solidFill>
                <a:latin typeface="Montserrat"/>
                <a:ea typeface="Montserrat"/>
                <a:cs typeface="Montserrat"/>
                <a:sym typeface="Montserrat"/>
              </a:rPr>
              <a:t>b</a:t>
            </a:r>
            <a:endParaRPr b="1" sz="1200">
              <a:solidFill>
                <a:srgbClr val="000000"/>
              </a:solidFill>
              <a:latin typeface="Montserrat"/>
              <a:ea typeface="Montserrat"/>
              <a:cs typeface="Montserrat"/>
              <a:sym typeface="Montserrat"/>
            </a:endParaRPr>
          </a:p>
        </p:txBody>
      </p:sp>
      <p:sp>
        <p:nvSpPr>
          <p:cNvPr id="153" name="Google Shape;153;p20"/>
          <p:cNvSpPr/>
          <p:nvPr/>
        </p:nvSpPr>
        <p:spPr>
          <a:xfrm>
            <a:off x="2362341" y="3227375"/>
            <a:ext cx="267000" cy="258000"/>
          </a:xfrm>
          <a:prstGeom prst="ellipse">
            <a:avLst/>
          </a:prstGeom>
          <a:solidFill>
            <a:srgbClr val="EEEEEE"/>
          </a:solidFill>
          <a:ln cap="flat" cmpd="sng" w="9525">
            <a:solidFill>
              <a:srgbClr val="000000"/>
            </a:solidFill>
            <a:prstDash val="solid"/>
            <a:round/>
            <a:headEnd len="sm" w="sm" type="none"/>
            <a:tailEnd len="sm" w="sm" type="none"/>
          </a:ln>
        </p:spPr>
        <p:txBody>
          <a:bodyPr anchorCtr="0" anchor="ctr" bIns="91425" lIns="36000" spcFirstLastPara="1" rIns="36000" wrap="square" tIns="91425">
            <a:noAutofit/>
          </a:bodyPr>
          <a:lstStyle/>
          <a:p>
            <a:pPr indent="0" lvl="0" marL="0" rtl="0" algn="ctr">
              <a:spcBef>
                <a:spcPts val="0"/>
              </a:spcBef>
              <a:spcAft>
                <a:spcPts val="0"/>
              </a:spcAft>
              <a:buNone/>
            </a:pPr>
            <a:r>
              <a:rPr b="1" lang="ru" sz="1200">
                <a:solidFill>
                  <a:srgbClr val="000000"/>
                </a:solidFill>
                <a:latin typeface="Montserrat"/>
                <a:ea typeface="Montserrat"/>
                <a:cs typeface="Montserrat"/>
                <a:sym typeface="Montserrat"/>
              </a:rPr>
              <a:t>e</a:t>
            </a:r>
            <a:endParaRPr b="1" sz="1200">
              <a:solidFill>
                <a:srgbClr val="000000"/>
              </a:solidFill>
              <a:latin typeface="Montserrat"/>
              <a:ea typeface="Montserrat"/>
              <a:cs typeface="Montserrat"/>
              <a:sym typeface="Montserrat"/>
            </a:endParaRPr>
          </a:p>
        </p:txBody>
      </p:sp>
      <p:sp>
        <p:nvSpPr>
          <p:cNvPr id="154" name="Google Shape;154;p20"/>
          <p:cNvSpPr txBox="1"/>
          <p:nvPr/>
        </p:nvSpPr>
        <p:spPr>
          <a:xfrm>
            <a:off x="3772325" y="1352525"/>
            <a:ext cx="1457400" cy="242100"/>
          </a:xfrm>
          <a:prstGeom prst="rect">
            <a:avLst/>
          </a:prstGeom>
          <a:solidFill>
            <a:srgbClr val="3E4094"/>
          </a:solidFill>
          <a:ln>
            <a:noFill/>
          </a:ln>
        </p:spPr>
        <p:txBody>
          <a:bodyPr anchorCtr="0" anchor="t" bIns="36000" lIns="36000" spcFirstLastPara="1" rIns="36000" wrap="square" tIns="36000">
            <a:spAutoFit/>
          </a:bodyPr>
          <a:lstStyle/>
          <a:p>
            <a:pPr indent="0" lvl="0" marL="0" rtl="0" algn="ctr">
              <a:spcBef>
                <a:spcPts val="0"/>
              </a:spcBef>
              <a:spcAft>
                <a:spcPts val="0"/>
              </a:spcAft>
              <a:buNone/>
            </a:pPr>
            <a:r>
              <a:rPr b="1" lang="ru" sz="1100">
                <a:solidFill>
                  <a:srgbClr val="FFFFFF"/>
                </a:solidFill>
                <a:latin typeface="Open Sans"/>
                <a:ea typeface="Open Sans"/>
                <a:cs typeface="Open Sans"/>
                <a:sym typeface="Open Sans"/>
              </a:rPr>
              <a:t>Риск</a:t>
            </a:r>
            <a:endParaRPr b="1" sz="1100">
              <a:solidFill>
                <a:srgbClr val="FFFFFF"/>
              </a:solidFill>
              <a:latin typeface="Open Sans"/>
              <a:ea typeface="Open Sans"/>
              <a:cs typeface="Open Sans"/>
              <a:sym typeface="Open Sans"/>
            </a:endParaRPr>
          </a:p>
        </p:txBody>
      </p:sp>
      <p:sp>
        <p:nvSpPr>
          <p:cNvPr id="155" name="Google Shape;155;p20"/>
          <p:cNvSpPr txBox="1"/>
          <p:nvPr/>
        </p:nvSpPr>
        <p:spPr>
          <a:xfrm>
            <a:off x="6662267" y="1352525"/>
            <a:ext cx="1457400" cy="242100"/>
          </a:xfrm>
          <a:prstGeom prst="rect">
            <a:avLst/>
          </a:prstGeom>
          <a:solidFill>
            <a:srgbClr val="214F98"/>
          </a:solidFill>
          <a:ln>
            <a:noFill/>
          </a:ln>
        </p:spPr>
        <p:txBody>
          <a:bodyPr anchorCtr="0" anchor="t" bIns="36000" lIns="36000" spcFirstLastPara="1" rIns="36000" wrap="square" tIns="36000">
            <a:spAutoFit/>
          </a:bodyPr>
          <a:lstStyle/>
          <a:p>
            <a:pPr indent="0" lvl="0" marL="0" rtl="0" algn="ctr">
              <a:spcBef>
                <a:spcPts val="0"/>
              </a:spcBef>
              <a:spcAft>
                <a:spcPts val="0"/>
              </a:spcAft>
              <a:buNone/>
            </a:pPr>
            <a:r>
              <a:rPr b="1" lang="ru" sz="1100">
                <a:solidFill>
                  <a:srgbClr val="FFFFFF"/>
                </a:solidFill>
                <a:latin typeface="Open Sans"/>
                <a:ea typeface="Open Sans"/>
                <a:cs typeface="Open Sans"/>
                <a:sym typeface="Open Sans"/>
              </a:rPr>
              <a:t>Митигация</a:t>
            </a:r>
            <a:endParaRPr b="1" sz="1100">
              <a:solidFill>
                <a:srgbClr val="FFFFFF"/>
              </a:solidFill>
              <a:latin typeface="Open Sans"/>
              <a:ea typeface="Open Sans"/>
              <a:cs typeface="Open Sans"/>
              <a:sym typeface="Open Sans"/>
            </a:endParaRPr>
          </a:p>
        </p:txBody>
      </p:sp>
      <p:graphicFrame>
        <p:nvGraphicFramePr>
          <p:cNvPr id="156" name="Google Shape;156;p20"/>
          <p:cNvGraphicFramePr/>
          <p:nvPr/>
        </p:nvGraphicFramePr>
        <p:xfrm>
          <a:off x="3167175" y="1506013"/>
          <a:ext cx="3000000" cy="3000000"/>
        </p:xfrm>
        <a:graphic>
          <a:graphicData uri="http://schemas.openxmlformats.org/drawingml/2006/table">
            <a:tbl>
              <a:tblPr>
                <a:noFill/>
                <a:tableStyleId>{76200A8E-AE66-4D56-905E-013C727A0754}</a:tableStyleId>
              </a:tblPr>
              <a:tblGrid>
                <a:gridCol w="2691400"/>
                <a:gridCol w="3285425"/>
              </a:tblGrid>
              <a:tr h="822925">
                <a:tc>
                  <a:txBody>
                    <a:bodyPr/>
                    <a:lstStyle/>
                    <a:p>
                      <a:pPr indent="0" lvl="0" marL="0" rtl="0" algn="l">
                        <a:spcBef>
                          <a:spcPts val="0"/>
                        </a:spcBef>
                        <a:spcAft>
                          <a:spcPts val="0"/>
                        </a:spcAft>
                        <a:buNone/>
                      </a:pPr>
                      <a:r>
                        <a:t/>
                      </a:r>
                      <a:endParaRPr sz="900">
                        <a:solidFill>
                          <a:srgbClr val="3E4094"/>
                        </a:solidFill>
                        <a:latin typeface="Proxima Nova"/>
                        <a:ea typeface="Proxima Nova"/>
                        <a:cs typeface="Proxima Nova"/>
                        <a:sym typeface="Proxima Nova"/>
                      </a:endParaRPr>
                    </a:p>
                    <a:p>
                      <a:pPr indent="-285750" lvl="0" marL="457200" rtl="0" algn="l">
                        <a:lnSpc>
                          <a:spcPct val="115000"/>
                        </a:lnSpc>
                        <a:spcBef>
                          <a:spcPts val="100"/>
                        </a:spcBef>
                        <a:spcAft>
                          <a:spcPts val="0"/>
                        </a:spcAft>
                        <a:buClr>
                          <a:srgbClr val="214F98"/>
                        </a:buClr>
                        <a:buSzPts val="900"/>
                        <a:buFont typeface="Montserrat"/>
                        <a:buAutoNum type="alphaLcPeriod"/>
                      </a:pPr>
                      <a:r>
                        <a:rPr lang="ru" sz="900">
                          <a:solidFill>
                            <a:srgbClr val="000000"/>
                          </a:solidFill>
                          <a:latin typeface="Montserrat"/>
                          <a:ea typeface="Montserrat"/>
                          <a:cs typeface="Montserrat"/>
                          <a:sym typeface="Montserrat"/>
                        </a:rPr>
                        <a:t>отсутствие заинтересованности  в </a:t>
                      </a:r>
                      <a:r>
                        <a:rPr lang="ru" sz="900">
                          <a:latin typeface="Montserrat"/>
                          <a:ea typeface="Montserrat"/>
                          <a:cs typeface="Montserrat"/>
                          <a:sym typeface="Montserrat"/>
                        </a:rPr>
                        <a:t>решении со стороны заказчика</a:t>
                      </a:r>
                      <a:endParaRPr sz="900">
                        <a:solidFill>
                          <a:srgbClr val="000000"/>
                        </a:solidFill>
                        <a:latin typeface="Montserrat"/>
                        <a:ea typeface="Montserrat"/>
                        <a:cs typeface="Montserrat"/>
                        <a:sym typeface="Montserrat"/>
                      </a:endParaRPr>
                    </a:p>
                    <a:p>
                      <a:pPr indent="-285750" lvl="0" marL="457200" rtl="0" algn="l">
                        <a:lnSpc>
                          <a:spcPct val="115000"/>
                        </a:lnSpc>
                        <a:spcBef>
                          <a:spcPts val="0"/>
                        </a:spcBef>
                        <a:spcAft>
                          <a:spcPts val="0"/>
                        </a:spcAft>
                        <a:buClr>
                          <a:srgbClr val="214F98"/>
                        </a:buClr>
                        <a:buSzPts val="900"/>
                        <a:buFont typeface="Montserrat"/>
                        <a:buAutoNum type="alphaLcPeriod"/>
                      </a:pPr>
                      <a:r>
                        <a:rPr lang="ru" sz="900">
                          <a:solidFill>
                            <a:srgbClr val="000000"/>
                          </a:solidFill>
                          <a:latin typeface="Montserrat"/>
                          <a:ea typeface="Montserrat"/>
                          <a:cs typeface="Montserrat"/>
                          <a:sym typeface="Montserrat"/>
                        </a:rPr>
                        <a:t>неудобство и трудность в  использовании модели</a:t>
                      </a:r>
                      <a:endParaRPr sz="900">
                        <a:solidFill>
                          <a:srgbClr val="000000"/>
                        </a:solidFill>
                        <a:latin typeface="Montserrat"/>
                        <a:ea typeface="Montserrat"/>
                        <a:cs typeface="Montserrat"/>
                        <a:sym typeface="Montserrat"/>
                      </a:endParaRPr>
                    </a:p>
                    <a:p>
                      <a:pPr indent="-285750" lvl="0" marL="457200" rtl="0" algn="l">
                        <a:lnSpc>
                          <a:spcPct val="115000"/>
                        </a:lnSpc>
                        <a:spcBef>
                          <a:spcPts val="0"/>
                        </a:spcBef>
                        <a:spcAft>
                          <a:spcPts val="0"/>
                        </a:spcAft>
                        <a:buClr>
                          <a:srgbClr val="214F98"/>
                        </a:buClr>
                        <a:buSzPts val="900"/>
                        <a:buFont typeface="Montserrat"/>
                        <a:buAutoNum type="alphaLcPeriod"/>
                      </a:pPr>
                      <a:r>
                        <a:rPr lang="ru" sz="900">
                          <a:latin typeface="Montserrat"/>
                          <a:ea typeface="Montserrat"/>
                          <a:cs typeface="Montserrat"/>
                          <a:sym typeface="Montserrat"/>
                        </a:rPr>
                        <a:t>недостаточность данных</a:t>
                      </a:r>
                      <a:endParaRPr sz="900">
                        <a:solidFill>
                          <a:srgbClr val="000000"/>
                        </a:solidFill>
                        <a:latin typeface="Montserrat"/>
                        <a:ea typeface="Montserrat"/>
                        <a:cs typeface="Montserrat"/>
                        <a:sym typeface="Montserrat"/>
                      </a:endParaRPr>
                    </a:p>
                    <a:p>
                      <a:pPr indent="-285750" lvl="0" marL="457200" rtl="0" algn="l">
                        <a:lnSpc>
                          <a:spcPct val="115000"/>
                        </a:lnSpc>
                        <a:spcBef>
                          <a:spcPts val="0"/>
                        </a:spcBef>
                        <a:spcAft>
                          <a:spcPts val="0"/>
                        </a:spcAft>
                        <a:buClr>
                          <a:srgbClr val="214F98"/>
                        </a:buClr>
                        <a:buSzPts val="900"/>
                        <a:buFont typeface="Montserrat"/>
                        <a:buAutoNum type="alphaLcPeriod"/>
                      </a:pPr>
                      <a:r>
                        <a:rPr lang="ru" sz="900">
                          <a:solidFill>
                            <a:srgbClr val="000000"/>
                          </a:solidFill>
                          <a:latin typeface="Montserrat"/>
                          <a:ea typeface="Montserrat"/>
                          <a:cs typeface="Montserrat"/>
                          <a:sym typeface="Montserrat"/>
                        </a:rPr>
                        <a:t>низкие показатели  эффективности</a:t>
                      </a:r>
                      <a:endParaRPr sz="900">
                        <a:solidFill>
                          <a:srgbClr val="000000"/>
                        </a:solidFill>
                        <a:latin typeface="Montserrat"/>
                        <a:ea typeface="Montserrat"/>
                        <a:cs typeface="Montserrat"/>
                        <a:sym typeface="Montserrat"/>
                      </a:endParaRPr>
                    </a:p>
                    <a:p>
                      <a:pPr indent="-285750" lvl="0" marL="457200" rtl="0" algn="l">
                        <a:lnSpc>
                          <a:spcPct val="115000"/>
                        </a:lnSpc>
                        <a:spcBef>
                          <a:spcPts val="0"/>
                        </a:spcBef>
                        <a:spcAft>
                          <a:spcPts val="0"/>
                        </a:spcAft>
                        <a:buClr>
                          <a:srgbClr val="214F98"/>
                        </a:buClr>
                        <a:buSzPts val="900"/>
                        <a:buFont typeface="Montserrat"/>
                        <a:buAutoNum type="alphaLcPeriod"/>
                      </a:pPr>
                      <a:r>
                        <a:rPr lang="ru" sz="900">
                          <a:latin typeface="Montserrat"/>
                          <a:ea typeface="Montserrat"/>
                          <a:cs typeface="Montserrat"/>
                          <a:sym typeface="Montserrat"/>
                        </a:rPr>
                        <a:t>ошибка(-и) в коде</a:t>
                      </a:r>
                      <a:r>
                        <a:rPr lang="ru" sz="900">
                          <a:solidFill>
                            <a:srgbClr val="000000"/>
                          </a:solidFill>
                          <a:latin typeface="Montserrat"/>
                          <a:ea typeface="Montserrat"/>
                          <a:cs typeface="Montserrat"/>
                          <a:sym typeface="Montserrat"/>
                        </a:rPr>
                        <a:t> </a:t>
                      </a:r>
                      <a:endParaRPr sz="900">
                        <a:solidFill>
                          <a:srgbClr val="000000"/>
                        </a:solidFill>
                        <a:latin typeface="Montserrat"/>
                        <a:ea typeface="Montserrat"/>
                        <a:cs typeface="Montserrat"/>
                        <a:sym typeface="Montserrat"/>
                      </a:endParaRPr>
                    </a:p>
                    <a:p>
                      <a:pPr indent="0" lvl="0" marL="457200" rtl="0" algn="l">
                        <a:lnSpc>
                          <a:spcPct val="115000"/>
                        </a:lnSpc>
                        <a:spcBef>
                          <a:spcPts val="0"/>
                        </a:spcBef>
                        <a:spcAft>
                          <a:spcPts val="0"/>
                        </a:spcAft>
                        <a:buNone/>
                      </a:pPr>
                      <a:r>
                        <a:t/>
                      </a:r>
                      <a:endParaRPr sz="900">
                        <a:latin typeface="Open Sans"/>
                        <a:ea typeface="Open Sans"/>
                        <a:cs typeface="Open Sans"/>
                        <a:sym typeface="Open Sans"/>
                      </a:endParaRPr>
                    </a:p>
                  </a:txBody>
                  <a:tcPr marT="91425" marB="91425" marR="91425" marL="91425">
                    <a:lnL cap="flat" cmpd="sng" w="9525">
                      <a:solidFill>
                        <a:srgbClr val="073763">
                          <a:alpha val="0"/>
                        </a:srgbClr>
                      </a:solidFill>
                      <a:prstDash val="dash"/>
                      <a:round/>
                      <a:headEnd len="sm" w="sm" type="none"/>
                      <a:tailEnd len="sm" w="sm" type="none"/>
                    </a:lnL>
                    <a:lnR cap="flat" cmpd="sng" w="19050">
                      <a:solidFill>
                        <a:srgbClr val="214F98"/>
                      </a:solidFill>
                      <a:prstDash val="dash"/>
                      <a:round/>
                      <a:headEnd len="sm" w="sm" type="none"/>
                      <a:tailEnd len="sm" w="sm" type="none"/>
                    </a:lnR>
                    <a:lnT cap="flat" cmpd="sng" w="9525">
                      <a:solidFill>
                        <a:srgbClr val="073763">
                          <a:alpha val="0"/>
                        </a:srgbClr>
                      </a:solidFill>
                      <a:prstDash val="dash"/>
                      <a:round/>
                      <a:headEnd len="sm" w="sm" type="none"/>
                      <a:tailEnd len="sm" w="sm" type="none"/>
                    </a:lnT>
                    <a:lnB cap="flat" cmpd="sng" w="19050">
                      <a:solidFill>
                        <a:srgbClr val="591D7E">
                          <a:alpha val="0"/>
                        </a:srgbClr>
                      </a:solidFill>
                      <a:prstDash val="dash"/>
                      <a:round/>
                      <a:headEnd len="sm" w="sm" type="none"/>
                      <a:tailEnd len="sm" w="sm" type="none"/>
                    </a:lnB>
                  </a:tcPr>
                </a:tc>
                <a:tc>
                  <a:txBody>
                    <a:bodyPr/>
                    <a:lstStyle/>
                    <a:p>
                      <a:pPr indent="0" lvl="0" marL="0" rtl="0" algn="just">
                        <a:spcBef>
                          <a:spcPts val="0"/>
                        </a:spcBef>
                        <a:spcAft>
                          <a:spcPts val="0"/>
                        </a:spcAft>
                        <a:buNone/>
                      </a:pPr>
                      <a:r>
                        <a:t/>
                      </a:r>
                      <a:endParaRPr sz="900">
                        <a:solidFill>
                          <a:srgbClr val="073763"/>
                        </a:solidFill>
                        <a:latin typeface="Montserrat"/>
                        <a:ea typeface="Montserrat"/>
                        <a:cs typeface="Montserrat"/>
                        <a:sym typeface="Montserrat"/>
                      </a:endParaRPr>
                    </a:p>
                    <a:p>
                      <a:pPr indent="-285750" lvl="0" marL="457200" rtl="0" algn="l">
                        <a:lnSpc>
                          <a:spcPct val="115000"/>
                        </a:lnSpc>
                        <a:spcBef>
                          <a:spcPts val="100"/>
                        </a:spcBef>
                        <a:spcAft>
                          <a:spcPts val="0"/>
                        </a:spcAft>
                        <a:buClr>
                          <a:srgbClr val="214F98"/>
                        </a:buClr>
                        <a:buSzPts val="900"/>
                        <a:buFont typeface="Montserrat"/>
                        <a:buAutoNum type="alphaLcPeriod"/>
                      </a:pPr>
                      <a:r>
                        <a:rPr lang="ru" sz="900">
                          <a:solidFill>
                            <a:srgbClr val="000000"/>
                          </a:solidFill>
                          <a:latin typeface="Montserrat"/>
                          <a:ea typeface="Montserrat"/>
                          <a:cs typeface="Montserrat"/>
                          <a:sym typeface="Montserrat"/>
                        </a:rPr>
                        <a:t>демонстрация дополнительных  преимуществ</a:t>
                      </a:r>
                      <a:r>
                        <a:rPr lang="ru" sz="900">
                          <a:latin typeface="Montserrat"/>
                          <a:ea typeface="Montserrat"/>
                          <a:cs typeface="Montserrat"/>
                          <a:sym typeface="Montserrat"/>
                        </a:rPr>
                        <a:t> решения</a:t>
                      </a:r>
                      <a:endParaRPr sz="900">
                        <a:solidFill>
                          <a:srgbClr val="000000"/>
                        </a:solidFill>
                        <a:latin typeface="Montserrat"/>
                        <a:ea typeface="Montserrat"/>
                        <a:cs typeface="Montserrat"/>
                        <a:sym typeface="Montserrat"/>
                      </a:endParaRPr>
                    </a:p>
                    <a:p>
                      <a:pPr indent="-285750" lvl="0" marL="457200" rtl="0" algn="l">
                        <a:lnSpc>
                          <a:spcPct val="115000"/>
                        </a:lnSpc>
                        <a:spcBef>
                          <a:spcPts val="0"/>
                        </a:spcBef>
                        <a:spcAft>
                          <a:spcPts val="0"/>
                        </a:spcAft>
                        <a:buClr>
                          <a:srgbClr val="214F98"/>
                        </a:buClr>
                        <a:buSzPts val="900"/>
                        <a:buFont typeface="Montserrat"/>
                        <a:buAutoNum type="alphaLcPeriod"/>
                      </a:pPr>
                      <a:r>
                        <a:rPr lang="ru" sz="900">
                          <a:latin typeface="Montserrat"/>
                          <a:ea typeface="Montserrat"/>
                          <a:cs typeface="Montserrat"/>
                          <a:sym typeface="Montserrat"/>
                        </a:rPr>
                        <a:t>доработка, внесение улучшений с учетом масштабирования </a:t>
                      </a:r>
                      <a:endParaRPr sz="900">
                        <a:solidFill>
                          <a:srgbClr val="000000"/>
                        </a:solidFill>
                        <a:latin typeface="Montserrat"/>
                        <a:ea typeface="Montserrat"/>
                        <a:cs typeface="Montserrat"/>
                        <a:sym typeface="Montserrat"/>
                      </a:endParaRPr>
                    </a:p>
                    <a:p>
                      <a:pPr indent="-285750" lvl="0" marL="457200" rtl="0" algn="l">
                        <a:lnSpc>
                          <a:spcPct val="115000"/>
                        </a:lnSpc>
                        <a:spcBef>
                          <a:spcPts val="0"/>
                        </a:spcBef>
                        <a:spcAft>
                          <a:spcPts val="0"/>
                        </a:spcAft>
                        <a:buClr>
                          <a:srgbClr val="214F98"/>
                        </a:buClr>
                        <a:buSzPts val="900"/>
                        <a:buFont typeface="Montserrat"/>
                        <a:buAutoNum type="alphaLcPeriod"/>
                      </a:pPr>
                      <a:r>
                        <a:rPr lang="ru" sz="900">
                          <a:latin typeface="Montserrat"/>
                          <a:ea typeface="Montserrat"/>
                          <a:cs typeface="Montserrat"/>
                          <a:sym typeface="Montserrat"/>
                        </a:rPr>
                        <a:t>анализ как отечественных, так и зарубежных ресурсов</a:t>
                      </a:r>
                      <a:endParaRPr sz="900">
                        <a:solidFill>
                          <a:srgbClr val="000000"/>
                        </a:solidFill>
                        <a:latin typeface="Montserrat"/>
                        <a:ea typeface="Montserrat"/>
                        <a:cs typeface="Montserrat"/>
                        <a:sym typeface="Montserrat"/>
                      </a:endParaRPr>
                    </a:p>
                    <a:p>
                      <a:pPr indent="-285750" lvl="0" marL="457200" rtl="0" algn="l">
                        <a:lnSpc>
                          <a:spcPct val="115000"/>
                        </a:lnSpc>
                        <a:spcBef>
                          <a:spcPts val="0"/>
                        </a:spcBef>
                        <a:spcAft>
                          <a:spcPts val="0"/>
                        </a:spcAft>
                        <a:buClr>
                          <a:srgbClr val="214F98"/>
                        </a:buClr>
                        <a:buSzPts val="900"/>
                        <a:buFont typeface="Montserrat"/>
                        <a:buAutoNum type="alphaLcPeriod"/>
                      </a:pPr>
                      <a:r>
                        <a:rPr lang="ru" sz="900">
                          <a:solidFill>
                            <a:srgbClr val="000000"/>
                          </a:solidFill>
                          <a:latin typeface="Montserrat"/>
                          <a:ea typeface="Montserrat"/>
                          <a:cs typeface="Montserrat"/>
                          <a:sym typeface="Montserrat"/>
                        </a:rPr>
                        <a:t>поиск слабого места и совершенствование </a:t>
                      </a:r>
                      <a:r>
                        <a:rPr lang="ru" sz="900">
                          <a:latin typeface="Montserrat"/>
                          <a:ea typeface="Montserrat"/>
                          <a:cs typeface="Montserrat"/>
                          <a:sym typeface="Montserrat"/>
                        </a:rPr>
                        <a:t>модели</a:t>
                      </a:r>
                      <a:endParaRPr sz="900">
                        <a:solidFill>
                          <a:srgbClr val="000000"/>
                        </a:solidFill>
                        <a:latin typeface="Montserrat"/>
                        <a:ea typeface="Montserrat"/>
                        <a:cs typeface="Montserrat"/>
                        <a:sym typeface="Montserrat"/>
                      </a:endParaRPr>
                    </a:p>
                    <a:p>
                      <a:pPr indent="-285750" lvl="0" marL="457200" rtl="0" algn="l">
                        <a:lnSpc>
                          <a:spcPct val="115000"/>
                        </a:lnSpc>
                        <a:spcBef>
                          <a:spcPts val="0"/>
                        </a:spcBef>
                        <a:spcAft>
                          <a:spcPts val="0"/>
                        </a:spcAft>
                        <a:buClr>
                          <a:srgbClr val="214F98"/>
                        </a:buClr>
                        <a:buSzPts val="900"/>
                        <a:buFont typeface="Montserrat"/>
                        <a:buAutoNum type="alphaLcPeriod"/>
                      </a:pPr>
                      <a:r>
                        <a:rPr lang="ru" sz="900">
                          <a:latin typeface="Montserrat"/>
                          <a:ea typeface="Montserrat"/>
                          <a:cs typeface="Montserrat"/>
                          <a:sym typeface="Montserrat"/>
                        </a:rPr>
                        <a:t>дополнительная(-ые) проверки решения</a:t>
                      </a:r>
                      <a:endParaRPr sz="900">
                        <a:latin typeface="Open Sans"/>
                        <a:ea typeface="Open Sans"/>
                        <a:cs typeface="Open Sans"/>
                        <a:sym typeface="Open Sans"/>
                      </a:endParaRPr>
                    </a:p>
                  </a:txBody>
                  <a:tcPr marT="91425" marB="91425" marR="91425" marL="91425">
                    <a:lnL cap="flat" cmpd="sng" w="19050">
                      <a:solidFill>
                        <a:srgbClr val="214F98"/>
                      </a:solidFill>
                      <a:prstDash val="dash"/>
                      <a:round/>
                      <a:headEnd len="sm" w="sm" type="none"/>
                      <a:tailEnd len="sm" w="sm" type="none"/>
                    </a:lnL>
                    <a:lnR cap="flat" cmpd="sng" w="19050">
                      <a:solidFill>
                        <a:srgbClr val="591D7E">
                          <a:alpha val="0"/>
                        </a:srgbClr>
                      </a:solidFill>
                      <a:prstDash val="dash"/>
                      <a:round/>
                      <a:headEnd len="sm" w="sm" type="none"/>
                      <a:tailEnd len="sm" w="sm" type="none"/>
                    </a:lnR>
                    <a:lnT cap="flat" cmpd="sng" w="9525">
                      <a:solidFill>
                        <a:srgbClr val="073763">
                          <a:alpha val="0"/>
                        </a:srgbClr>
                      </a:solidFill>
                      <a:prstDash val="dash"/>
                      <a:round/>
                      <a:headEnd len="sm" w="sm" type="none"/>
                      <a:tailEnd len="sm" w="sm" type="none"/>
                    </a:lnT>
                    <a:lnB cap="flat" cmpd="sng" w="19050">
                      <a:solidFill>
                        <a:srgbClr val="591D7E">
                          <a:alpha val="0"/>
                        </a:srgbClr>
                      </a:solidFill>
                      <a:prstDash val="dash"/>
                      <a:round/>
                      <a:headEnd len="sm" w="sm" type="none"/>
                      <a:tailEnd len="sm" w="sm" type="none"/>
                    </a:lnB>
                  </a:tcPr>
                </a:tc>
              </a:tr>
            </a:tbl>
          </a:graphicData>
        </a:graphic>
      </p:graphicFrame>
      <p:sp>
        <p:nvSpPr>
          <p:cNvPr id="157" name="Google Shape;157;p20"/>
          <p:cNvSpPr/>
          <p:nvPr/>
        </p:nvSpPr>
        <p:spPr>
          <a:xfrm>
            <a:off x="324500" y="2804325"/>
            <a:ext cx="267000" cy="258000"/>
          </a:xfrm>
          <a:prstGeom prst="ellipse">
            <a:avLst/>
          </a:prstGeom>
          <a:solidFill>
            <a:srgbClr val="EEEEEE"/>
          </a:solidFill>
          <a:ln cap="flat" cmpd="sng" w="9525">
            <a:solidFill>
              <a:srgbClr val="000000"/>
            </a:solidFill>
            <a:prstDash val="solid"/>
            <a:round/>
            <a:headEnd len="sm" w="sm" type="none"/>
            <a:tailEnd len="sm" w="sm" type="none"/>
          </a:ln>
        </p:spPr>
        <p:txBody>
          <a:bodyPr anchorCtr="0" anchor="ctr" bIns="91425" lIns="36000" spcFirstLastPara="1" rIns="36000" wrap="square" tIns="91425">
            <a:noAutofit/>
          </a:bodyPr>
          <a:lstStyle/>
          <a:p>
            <a:pPr indent="0" lvl="0" marL="0" rtl="0" algn="ctr">
              <a:spcBef>
                <a:spcPts val="0"/>
              </a:spcBef>
              <a:spcAft>
                <a:spcPts val="0"/>
              </a:spcAft>
              <a:buNone/>
            </a:pPr>
            <a:r>
              <a:rPr b="1" lang="ru" sz="1200">
                <a:solidFill>
                  <a:srgbClr val="000000"/>
                </a:solidFill>
                <a:latin typeface="Montserrat"/>
                <a:ea typeface="Montserrat"/>
                <a:cs typeface="Montserrat"/>
                <a:sym typeface="Montserrat"/>
              </a:rPr>
              <a:t>c</a:t>
            </a:r>
            <a:endParaRPr b="1" sz="1200">
              <a:solidFill>
                <a:srgbClr val="000000"/>
              </a:solidFill>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1"/>
          <p:cNvSpPr txBox="1"/>
          <p:nvPr>
            <p:ph type="title"/>
          </p:nvPr>
        </p:nvSpPr>
        <p:spPr>
          <a:xfrm>
            <a:off x="317650" y="62450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ru" sz="2750">
                <a:solidFill>
                  <a:srgbClr val="356697"/>
                </a:solidFill>
                <a:latin typeface="Oswald SemiBold"/>
                <a:ea typeface="Oswald SemiBold"/>
                <a:cs typeface="Oswald SemiBold"/>
                <a:sym typeface="Oswald SemiBold"/>
              </a:rPr>
              <a:t>Инструменты и фреймворки</a:t>
            </a:r>
            <a:endParaRPr/>
          </a:p>
        </p:txBody>
      </p:sp>
      <p:pic>
        <p:nvPicPr>
          <p:cNvPr id="163" name="Google Shape;163;p21"/>
          <p:cNvPicPr preferRelativeResize="0"/>
          <p:nvPr/>
        </p:nvPicPr>
        <p:blipFill>
          <a:blip r:embed="rId3">
            <a:alphaModFix/>
          </a:blip>
          <a:stretch>
            <a:fillRect/>
          </a:stretch>
        </p:blipFill>
        <p:spPr>
          <a:xfrm>
            <a:off x="5625313" y="3185233"/>
            <a:ext cx="2120289" cy="1107107"/>
          </a:xfrm>
          <a:prstGeom prst="rect">
            <a:avLst/>
          </a:prstGeom>
          <a:noFill/>
          <a:ln>
            <a:noFill/>
          </a:ln>
        </p:spPr>
      </p:pic>
      <p:pic>
        <p:nvPicPr>
          <p:cNvPr id="164" name="Google Shape;164;p21"/>
          <p:cNvPicPr preferRelativeResize="0"/>
          <p:nvPr/>
        </p:nvPicPr>
        <p:blipFill>
          <a:blip r:embed="rId4">
            <a:alphaModFix/>
          </a:blip>
          <a:stretch>
            <a:fillRect/>
          </a:stretch>
        </p:blipFill>
        <p:spPr>
          <a:xfrm>
            <a:off x="748095" y="3336445"/>
            <a:ext cx="4420563" cy="804677"/>
          </a:xfrm>
          <a:prstGeom prst="rect">
            <a:avLst/>
          </a:prstGeom>
          <a:noFill/>
          <a:ln>
            <a:noFill/>
          </a:ln>
        </p:spPr>
      </p:pic>
      <p:pic>
        <p:nvPicPr>
          <p:cNvPr id="165" name="Google Shape;165;p21"/>
          <p:cNvPicPr preferRelativeResize="0"/>
          <p:nvPr/>
        </p:nvPicPr>
        <p:blipFill>
          <a:blip r:embed="rId5">
            <a:alphaModFix/>
          </a:blip>
          <a:stretch>
            <a:fillRect/>
          </a:stretch>
        </p:blipFill>
        <p:spPr>
          <a:xfrm>
            <a:off x="3115827" y="1134550"/>
            <a:ext cx="2256920" cy="2095017"/>
          </a:xfrm>
          <a:prstGeom prst="rect">
            <a:avLst/>
          </a:prstGeom>
          <a:noFill/>
          <a:ln>
            <a:noFill/>
          </a:ln>
        </p:spPr>
      </p:pic>
      <p:pic>
        <p:nvPicPr>
          <p:cNvPr id="166" name="Google Shape;166;p21"/>
          <p:cNvPicPr preferRelativeResize="0"/>
          <p:nvPr/>
        </p:nvPicPr>
        <p:blipFill>
          <a:blip r:embed="rId6">
            <a:alphaModFix/>
          </a:blip>
          <a:stretch>
            <a:fillRect/>
          </a:stretch>
        </p:blipFill>
        <p:spPr>
          <a:xfrm>
            <a:off x="1261431" y="1420928"/>
            <a:ext cx="1417308" cy="1442270"/>
          </a:xfrm>
          <a:prstGeom prst="rect">
            <a:avLst/>
          </a:prstGeom>
          <a:noFill/>
          <a:ln>
            <a:noFill/>
          </a:ln>
        </p:spPr>
      </p:pic>
      <p:pic>
        <p:nvPicPr>
          <p:cNvPr id="167" name="Google Shape;167;p21"/>
          <p:cNvPicPr preferRelativeResize="0"/>
          <p:nvPr/>
        </p:nvPicPr>
        <p:blipFill>
          <a:blip r:embed="rId7">
            <a:alphaModFix/>
          </a:blip>
          <a:stretch>
            <a:fillRect/>
          </a:stretch>
        </p:blipFill>
        <p:spPr>
          <a:xfrm>
            <a:off x="9095054" y="1913937"/>
            <a:ext cx="1417307" cy="1315636"/>
          </a:xfrm>
          <a:prstGeom prst="rect">
            <a:avLst/>
          </a:prstGeom>
          <a:noFill/>
          <a:ln>
            <a:noFill/>
          </a:ln>
        </p:spPr>
      </p:pic>
      <p:pic>
        <p:nvPicPr>
          <p:cNvPr id="168" name="Google Shape;168;p21"/>
          <p:cNvPicPr preferRelativeResize="0"/>
          <p:nvPr/>
        </p:nvPicPr>
        <p:blipFill>
          <a:blip r:embed="rId8">
            <a:alphaModFix/>
          </a:blip>
          <a:stretch>
            <a:fillRect/>
          </a:stretch>
        </p:blipFill>
        <p:spPr>
          <a:xfrm>
            <a:off x="5694520" y="1944544"/>
            <a:ext cx="2848148" cy="395021"/>
          </a:xfrm>
          <a:prstGeom prst="rect">
            <a:avLst/>
          </a:prstGeom>
          <a:noFill/>
          <a:ln>
            <a:noFill/>
          </a:ln>
        </p:spPr>
      </p:pic>
      <p:sp>
        <p:nvSpPr>
          <p:cNvPr id="169" name="Google Shape;169;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ru">
                <a:latin typeface="Montserrat"/>
                <a:ea typeface="Montserrat"/>
                <a:cs typeface="Montserrat"/>
                <a:sym typeface="Montserrat"/>
              </a:rPr>
              <a:t>‹#›</a:t>
            </a:fld>
            <a:endParaRPr>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