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316" r:id="rId3"/>
    <p:sldId id="261" r:id="rId4"/>
    <p:sldId id="257" r:id="rId5"/>
    <p:sldId id="259" r:id="rId6"/>
    <p:sldId id="260" r:id="rId7"/>
    <p:sldId id="262" r:id="rId8"/>
    <p:sldId id="263" r:id="rId9"/>
    <p:sldId id="292" r:id="rId10"/>
    <p:sldId id="299" r:id="rId11"/>
    <p:sldId id="267" r:id="rId12"/>
    <p:sldId id="269" r:id="rId13"/>
    <p:sldId id="294" r:id="rId14"/>
    <p:sldId id="304" r:id="rId15"/>
    <p:sldId id="305" r:id="rId16"/>
    <p:sldId id="307" r:id="rId17"/>
    <p:sldId id="308" r:id="rId18"/>
    <p:sldId id="309" r:id="rId19"/>
    <p:sldId id="310" r:id="rId20"/>
    <p:sldId id="275" r:id="rId21"/>
    <p:sldId id="311" r:id="rId22"/>
    <p:sldId id="313" r:id="rId23"/>
    <p:sldId id="312" r:id="rId24"/>
    <p:sldId id="314" r:id="rId25"/>
    <p:sldId id="272" r:id="rId26"/>
    <p:sldId id="366" r:id="rId27"/>
    <p:sldId id="368" r:id="rId28"/>
    <p:sldId id="367" r:id="rId29"/>
    <p:sldId id="303" r:id="rId30"/>
    <p:sldId id="362" r:id="rId31"/>
    <p:sldId id="315" r:id="rId32"/>
    <p:sldId id="283" r:id="rId33"/>
    <p:sldId id="364" r:id="rId34"/>
    <p:sldId id="35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ham, Timothy K (349G)" initials="CTK("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34" autoAdjust="0"/>
    <p:restoredTop sz="94483"/>
  </p:normalViewPr>
  <p:slideViewPr>
    <p:cSldViewPr snapToObjects="1">
      <p:cViewPr varScale="1">
        <p:scale>
          <a:sx n="98" d="100"/>
          <a:sy n="98" d="100"/>
        </p:scale>
        <p:origin x="1668"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1-07T13:53:21.439"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8380B9-EB65-450C-BF6A-A387495BF35F}" type="datetimeFigureOut">
              <a:rPr lang="en-US" smtClean="0"/>
              <a:t>10/4/2020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6955CD-AB0B-4FF0-B9F1-7051D0E0674E}" type="slidenum">
              <a:rPr lang="en-US" smtClean="0"/>
              <a:t>‹#›</a:t>
            </a:fld>
            <a:endParaRPr lang="en-US"/>
          </a:p>
        </p:txBody>
      </p:sp>
    </p:spTree>
    <p:extLst>
      <p:ext uri="{BB962C8B-B14F-4D97-AF65-F5344CB8AC3E}">
        <p14:creationId xmlns:p14="http://schemas.microsoft.com/office/powerpoint/2010/main" val="16444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C8F7A60-68F2-9646-B9B7-4DC0FA9080CE}" type="slidenum">
              <a:rPr lang="en-US" smtClean="0"/>
              <a:t>2</a:t>
            </a:fld>
            <a:endParaRPr lang="en-US"/>
          </a:p>
        </p:txBody>
      </p:sp>
    </p:spTree>
    <p:extLst>
      <p:ext uri="{BB962C8B-B14F-4D97-AF65-F5344CB8AC3E}">
        <p14:creationId xmlns:p14="http://schemas.microsoft.com/office/powerpoint/2010/main" val="491881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55CD-AB0B-4FF0-B9F1-7051D0E0674E}" type="slidenum">
              <a:rPr lang="en-US" smtClean="0"/>
              <a:t>4</a:t>
            </a:fld>
            <a:endParaRPr lang="en-US"/>
          </a:p>
        </p:txBody>
      </p:sp>
    </p:spTree>
    <p:extLst>
      <p:ext uri="{BB962C8B-B14F-4D97-AF65-F5344CB8AC3E}">
        <p14:creationId xmlns:p14="http://schemas.microsoft.com/office/powerpoint/2010/main" val="447868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applications are </a:t>
            </a:r>
            <a:r>
              <a:rPr lang="en-US" dirty="0" err="1"/>
              <a:t>layerd</a:t>
            </a:r>
            <a:r>
              <a:rPr lang="en-US" dirty="0"/>
              <a:t>.</a:t>
            </a:r>
          </a:p>
        </p:txBody>
      </p:sp>
      <p:sp>
        <p:nvSpPr>
          <p:cNvPr id="4" name="Slide Number Placeholder 3"/>
          <p:cNvSpPr>
            <a:spLocks noGrp="1"/>
          </p:cNvSpPr>
          <p:nvPr>
            <p:ph type="sldNum" sz="quarter" idx="5"/>
          </p:nvPr>
        </p:nvSpPr>
        <p:spPr/>
        <p:txBody>
          <a:bodyPr/>
          <a:lstStyle/>
          <a:p>
            <a:fld id="{D55DD9D9-7F94-8C4C-8748-81A0C015A865}" type="slidenum">
              <a:rPr lang="en-US" smtClean="0"/>
              <a:pPr/>
              <a:t>30</a:t>
            </a:fld>
            <a:endParaRPr lang="en-US" dirty="0"/>
          </a:p>
        </p:txBody>
      </p:sp>
    </p:spTree>
    <p:extLst>
      <p:ext uri="{BB962C8B-B14F-4D97-AF65-F5344CB8AC3E}">
        <p14:creationId xmlns:p14="http://schemas.microsoft.com/office/powerpoint/2010/main" val="11009764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8547" name="Text Box 3"/>
          <p:cNvSpPr txBox="1">
            <a:spLocks noChangeArrowheads="1"/>
          </p:cNvSpPr>
          <p:nvPr/>
        </p:nvSpPr>
        <p:spPr bwMode="auto">
          <a:xfrm>
            <a:off x="2259014" y="6572250"/>
            <a:ext cx="3688830" cy="230832"/>
          </a:xfrm>
          <a:prstGeom prst="rect">
            <a:avLst/>
          </a:prstGeom>
          <a:noFill/>
          <a:ln w="9525">
            <a:noFill/>
            <a:miter lim="800000"/>
            <a:headEnd/>
            <a:tailEnd/>
          </a:ln>
          <a:effectLst/>
        </p:spPr>
        <p:txBody>
          <a:bodyPr wrap="none">
            <a:spAutoFit/>
          </a:bodyPr>
          <a:lstStyle/>
          <a:p>
            <a:pPr eaLnBrk="0" hangingPunct="0"/>
            <a:r>
              <a:rPr lang="en-US" sz="900" b="1" i="1">
                <a:solidFill>
                  <a:srgbClr val="FFFFFF"/>
                </a:solidFill>
                <a:latin typeface="Times" pitchFamily="18" charset="0"/>
              </a:rPr>
              <a:t>PRE-DECISIONAL DRAFT; For planning and discussion purposes only</a:t>
            </a:r>
          </a:p>
        </p:txBody>
      </p:sp>
      <p:sp>
        <p:nvSpPr>
          <p:cNvPr id="108548" name="Text Box 4"/>
          <p:cNvSpPr txBox="1">
            <a:spLocks noChangeArrowheads="1"/>
          </p:cNvSpPr>
          <p:nvPr/>
        </p:nvSpPr>
        <p:spPr bwMode="auto">
          <a:xfrm>
            <a:off x="1079500" y="305098"/>
            <a:ext cx="7073900" cy="369332"/>
          </a:xfrm>
          <a:prstGeom prst="rect">
            <a:avLst/>
          </a:prstGeom>
          <a:noFill/>
          <a:ln w="9525">
            <a:noFill/>
            <a:miter lim="800000"/>
            <a:headEnd/>
            <a:tailEnd/>
          </a:ln>
          <a:effectLst/>
        </p:spPr>
        <p:txBody>
          <a:bodyPr>
            <a:spAutoFit/>
          </a:bodyPr>
          <a:lstStyle/>
          <a:p>
            <a:pPr eaLnBrk="0" hangingPunct="0">
              <a:spcBef>
                <a:spcPct val="50000"/>
              </a:spcBef>
            </a:pPr>
            <a:endParaRPr lang="en-US" b="1">
              <a:latin typeface="Helvetica" pitchFamily="34" charset="0"/>
            </a:endParaRPr>
          </a:p>
        </p:txBody>
      </p:sp>
      <p:sp>
        <p:nvSpPr>
          <p:cNvPr id="108549" name="Rectangle 5"/>
          <p:cNvSpPr>
            <a:spLocks noChangeArrowheads="1"/>
          </p:cNvSpPr>
          <p:nvPr/>
        </p:nvSpPr>
        <p:spPr bwMode="auto">
          <a:xfrm>
            <a:off x="6761163" y="6539508"/>
            <a:ext cx="1905000" cy="220266"/>
          </a:xfrm>
          <a:prstGeom prst="rect">
            <a:avLst/>
          </a:prstGeom>
          <a:noFill/>
          <a:ln w="9525">
            <a:noFill/>
            <a:miter lim="800000"/>
            <a:headEnd/>
            <a:tailEnd/>
          </a:ln>
          <a:effectLst/>
        </p:spPr>
        <p:txBody>
          <a:bodyPr/>
          <a:lstStyle/>
          <a:p>
            <a:pPr algn="r" eaLnBrk="0" hangingPunct="0"/>
            <a:fld id="{E7AAC879-87F3-4C05-990A-3EB8E548D457}" type="slidenum">
              <a:rPr lang="en-US" sz="1000" b="1">
                <a:solidFill>
                  <a:srgbClr val="FFFFFF"/>
                </a:solidFill>
              </a:rPr>
              <a:pPr algn="r" eaLnBrk="0" hangingPunct="0"/>
              <a:t>‹#›</a:t>
            </a:fld>
            <a:endParaRPr lang="en-US" sz="1000" b="1">
              <a:solidFill>
                <a:srgbClr val="FFFFFF"/>
              </a:solidFill>
            </a:endParaRPr>
          </a:p>
        </p:txBody>
      </p:sp>
      <p:sp>
        <p:nvSpPr>
          <p:cNvPr id="108552" name="Rectangle 8"/>
          <p:cNvSpPr>
            <a:spLocks noChangeArrowheads="1"/>
          </p:cNvSpPr>
          <p:nvPr/>
        </p:nvSpPr>
        <p:spPr bwMode="auto">
          <a:xfrm>
            <a:off x="381000" y="6646665"/>
            <a:ext cx="1905000" cy="211336"/>
          </a:xfrm>
          <a:prstGeom prst="rect">
            <a:avLst/>
          </a:prstGeom>
          <a:noFill/>
          <a:ln w="9525">
            <a:noFill/>
            <a:miter lim="800000"/>
            <a:headEnd/>
            <a:tailEnd/>
          </a:ln>
          <a:effectLst/>
        </p:spPr>
        <p:txBody>
          <a:bodyPr/>
          <a:lstStyle/>
          <a:p>
            <a:fld id="{5ADB5609-E00F-4CAC-A956-947E0CDED01A}" type="datetime1">
              <a:rPr lang="en-US" sz="900" b="1">
                <a:solidFill>
                  <a:srgbClr val="000066"/>
                </a:solidFill>
                <a:latin typeface="Helvetica" pitchFamily="34" charset="0"/>
              </a:rPr>
              <a:pPr/>
              <a:t>10/4/2020</a:t>
            </a:fld>
            <a:endParaRPr lang="en-US" sz="900" b="1">
              <a:solidFill>
                <a:srgbClr val="000066"/>
              </a:solidFill>
              <a:latin typeface="Helvetica" pitchFamily="34" charset="0"/>
            </a:endParaRPr>
          </a:p>
        </p:txBody>
      </p:sp>
      <p:sp>
        <p:nvSpPr>
          <p:cNvPr id="108557" name="Text Box 13"/>
          <p:cNvSpPr txBox="1">
            <a:spLocks noChangeArrowheads="1"/>
          </p:cNvSpPr>
          <p:nvPr/>
        </p:nvSpPr>
        <p:spPr bwMode="auto">
          <a:xfrm>
            <a:off x="7391400" y="784325"/>
            <a:ext cx="1702710" cy="246221"/>
          </a:xfrm>
          <a:prstGeom prst="rect">
            <a:avLst/>
          </a:prstGeom>
          <a:noFill/>
          <a:ln w="9525">
            <a:noFill/>
            <a:miter lim="800000"/>
            <a:headEnd/>
            <a:tailEnd/>
          </a:ln>
          <a:effectLst/>
        </p:spPr>
        <p:txBody>
          <a:bodyPr wrap="none">
            <a:spAutoFit/>
          </a:bodyPr>
          <a:lstStyle/>
          <a:p>
            <a:pPr eaLnBrk="0" hangingPunct="0"/>
            <a:r>
              <a:rPr lang="en-US" sz="1000" b="1">
                <a:solidFill>
                  <a:srgbClr val="FFFFFF"/>
                </a:solidFill>
                <a:latin typeface="Helvetica" pitchFamily="34" charset="0"/>
              </a:rPr>
              <a:t>Mars Science Laboratory</a:t>
            </a:r>
          </a:p>
        </p:txBody>
      </p:sp>
      <p:sp>
        <p:nvSpPr>
          <p:cNvPr id="108558" name="Oval 14"/>
          <p:cNvSpPr>
            <a:spLocks noChangeArrowheads="1"/>
          </p:cNvSpPr>
          <p:nvPr/>
        </p:nvSpPr>
        <p:spPr bwMode="auto">
          <a:xfrm>
            <a:off x="228601" y="468809"/>
            <a:ext cx="733425" cy="634008"/>
          </a:xfrm>
          <a:prstGeom prst="ellipse">
            <a:avLst/>
          </a:prstGeom>
          <a:solidFill>
            <a:schemeClr val="bg1"/>
          </a:solidFill>
          <a:ln w="9525" algn="ctr">
            <a:noFill/>
            <a:round/>
            <a:headEnd/>
            <a:tailEnd/>
          </a:ln>
          <a:effectLst/>
        </p:spPr>
        <p:txBody>
          <a:bodyPr wrap="none" anchor="ctr"/>
          <a:lstStyle/>
          <a:p>
            <a:endParaRPr lang="en-US"/>
          </a:p>
        </p:txBody>
      </p:sp>
      <p:pic>
        <p:nvPicPr>
          <p:cNvPr id="108560" name="Picture 16" descr="Ceraunius-Tholus-crop"/>
          <p:cNvPicPr>
            <a:picLocks noChangeAspect="1" noChangeArrowheads="1"/>
          </p:cNvPicPr>
          <p:nvPr/>
        </p:nvPicPr>
        <p:blipFill>
          <a:blip r:embed="rId2" cstate="print"/>
          <a:srcRect/>
          <a:stretch>
            <a:fillRect/>
          </a:stretch>
        </p:blipFill>
        <p:spPr bwMode="auto">
          <a:xfrm>
            <a:off x="0" y="0"/>
            <a:ext cx="1828800" cy="6858000"/>
          </a:xfrm>
          <a:prstGeom prst="rect">
            <a:avLst/>
          </a:prstGeom>
          <a:noFill/>
        </p:spPr>
      </p:pic>
      <p:pic>
        <p:nvPicPr>
          <p:cNvPr id="11" name="Picture 14" descr="fullwhite"/>
          <p:cNvPicPr>
            <a:picLocks noChangeAspect="1" noChangeArrowheads="1"/>
          </p:cNvPicPr>
          <p:nvPr/>
        </p:nvPicPr>
        <p:blipFill>
          <a:blip r:embed="rId3" cstate="print">
            <a:clrChange>
              <a:clrFrom>
                <a:srgbClr val="FFFFFF"/>
              </a:clrFrom>
              <a:clrTo>
                <a:srgbClr val="FFFFFF">
                  <a:alpha val="0"/>
                </a:srgbClr>
              </a:clrTo>
            </a:clrChange>
          </a:blip>
          <a:srcRect l="21800" t="22836" r="19124" b="21991"/>
          <a:stretch>
            <a:fillRect/>
          </a:stretch>
        </p:blipFill>
        <p:spPr bwMode="auto">
          <a:xfrm>
            <a:off x="8115300" y="160338"/>
            <a:ext cx="850900" cy="717550"/>
          </a:xfrm>
          <a:prstGeom prst="rect">
            <a:avLst/>
          </a:prstGeom>
          <a:noFill/>
          <a:ln w="9525">
            <a:noFill/>
            <a:miter lim="800000"/>
            <a:headEnd/>
            <a:tailEnd/>
          </a:ln>
        </p:spPr>
      </p:pic>
      <p:sp>
        <p:nvSpPr>
          <p:cNvPr id="13" name="Rectangle 5"/>
          <p:cNvSpPr>
            <a:spLocks noGrp="1" noChangeArrowheads="1"/>
          </p:cNvSpPr>
          <p:nvPr>
            <p:ph type="ctrTitle"/>
          </p:nvPr>
        </p:nvSpPr>
        <p:spPr>
          <a:xfrm>
            <a:off x="2209800" y="2111375"/>
            <a:ext cx="6553200" cy="1470025"/>
          </a:xfrm>
        </p:spPr>
        <p:txBody>
          <a:bodyPr/>
          <a:lstStyle>
            <a:lvl1pPr>
              <a:defRPr>
                <a:solidFill>
                  <a:srgbClr val="CC3300"/>
                </a:solidFill>
              </a:defRPr>
            </a:lvl1pPr>
          </a:lstStyle>
          <a:p>
            <a:r>
              <a:rPr lang="en-US"/>
              <a:t>Click to edit Master title style</a:t>
            </a:r>
          </a:p>
        </p:txBody>
      </p:sp>
      <p:sp>
        <p:nvSpPr>
          <p:cNvPr id="14" name="Rectangle 6"/>
          <p:cNvSpPr>
            <a:spLocks noGrp="1" noChangeArrowheads="1"/>
          </p:cNvSpPr>
          <p:nvPr>
            <p:ph type="subTitle" idx="1"/>
          </p:nvPr>
        </p:nvSpPr>
        <p:spPr>
          <a:xfrm>
            <a:off x="2667000" y="3825875"/>
            <a:ext cx="5638800" cy="1752600"/>
          </a:xfrm>
        </p:spPr>
        <p:txBody>
          <a:bodyPr/>
          <a:lstStyle>
            <a:lvl1pPr marL="0" indent="0" algn="ctr">
              <a:buFontTx/>
              <a:buNone/>
              <a:defRPr>
                <a:solidFill>
                  <a:srgbClr val="0000FF"/>
                </a:solidFill>
              </a:defRPr>
            </a:lvl1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5" name="Slide Number Placeholder 4"/>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4"/>
          <p:cNvSpPr>
            <a:spLocks noGrp="1"/>
          </p:cNvSpPr>
          <p:nvPr>
            <p:ph type="body" sz="quarter" idx="17" hasCustomPrompt="1"/>
          </p:nvPr>
        </p:nvSpPr>
        <p:spPr>
          <a:xfrm>
            <a:off x="457200" y="149733"/>
            <a:ext cx="8229601" cy="261959"/>
          </a:xfrm>
          <a:prstGeom prst="rect">
            <a:avLst/>
          </a:prstGeom>
        </p:spPr>
        <p:txBody>
          <a:bodyPr anchor="t">
            <a:noAutofit/>
          </a:bodyPr>
          <a:lstStyle>
            <a:lvl1pPr marL="0" indent="0" algn="l">
              <a:buNone/>
              <a:tabLst/>
              <a:defRPr sz="10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13" name="Content Placeholder 14"/>
          <p:cNvSpPr>
            <a:spLocks noGrp="1"/>
          </p:cNvSpPr>
          <p:nvPr>
            <p:ph sz="quarter" idx="21"/>
          </p:nvPr>
        </p:nvSpPr>
        <p:spPr>
          <a:xfrm>
            <a:off x="457200" y="1599449"/>
            <a:ext cx="4038600" cy="4526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4"/>
          <p:cNvSpPr>
            <a:spLocks noGrp="1"/>
          </p:cNvSpPr>
          <p:nvPr>
            <p:ph sz="quarter" idx="22"/>
          </p:nvPr>
        </p:nvSpPr>
        <p:spPr>
          <a:xfrm>
            <a:off x="4648200" y="1599449"/>
            <a:ext cx="4038600" cy="4526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6" hasCustomPrompt="1"/>
          </p:nvPr>
        </p:nvSpPr>
        <p:spPr>
          <a:xfrm>
            <a:off x="457199" y="890176"/>
            <a:ext cx="8229601" cy="426006"/>
          </a:xfrm>
          <a:prstGeom prst="rect">
            <a:avLst/>
          </a:prstGeom>
        </p:spPr>
        <p:txBody>
          <a:bodyPr vert="horz">
            <a:noAutofit/>
          </a:bodyPr>
          <a:lstStyle>
            <a:lvl1pPr marL="0" indent="0">
              <a:buFontTx/>
              <a:buNone/>
              <a:defRPr sz="2200" baseline="0">
                <a:solidFill>
                  <a:srgbClr val="000000"/>
                </a:solidFill>
                <a:latin typeface="+mj-lt"/>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add subtitle</a:t>
            </a:r>
          </a:p>
        </p:txBody>
      </p:sp>
      <p:sp>
        <p:nvSpPr>
          <p:cNvPr id="11" name="TextBox 10"/>
          <p:cNvSpPr txBox="1"/>
          <p:nvPr userDrawn="1"/>
        </p:nvSpPr>
        <p:spPr>
          <a:xfrm>
            <a:off x="7700212" y="6448776"/>
            <a:ext cx="1359944" cy="400153"/>
          </a:xfrm>
          <a:prstGeom prst="rect">
            <a:avLst/>
          </a:prstGeom>
          <a:noFill/>
        </p:spPr>
        <p:txBody>
          <a:bodyPr wrap="square" rtlCol="0" anchor="ctr">
            <a:noAutofit/>
          </a:bodyPr>
          <a:lstStyle/>
          <a:p>
            <a:pPr algn="r"/>
            <a:r>
              <a:rPr lang="en-US" sz="1200" b="1" kern="0" spc="70" dirty="0">
                <a:solidFill>
                  <a:schemeClr val="accent1"/>
                </a:solidFill>
              </a:rPr>
              <a:t>jpl.nasa.gov</a:t>
            </a:r>
          </a:p>
        </p:txBody>
      </p:sp>
      <p:sp>
        <p:nvSpPr>
          <p:cNvPr id="3" name="Date Placeholder 2"/>
          <p:cNvSpPr>
            <a:spLocks noGrp="1"/>
          </p:cNvSpPr>
          <p:nvPr>
            <p:ph type="dt" sz="half" idx="23"/>
          </p:nvPr>
        </p:nvSpPr>
        <p:spPr/>
        <p:txBody>
          <a:bodyPr/>
          <a:lstStyle/>
          <a:p>
            <a:endParaRPr lang="en-US" dirty="0"/>
          </a:p>
        </p:txBody>
      </p:sp>
      <p:sp>
        <p:nvSpPr>
          <p:cNvPr id="4" name="Footer Placeholder 3"/>
          <p:cNvSpPr>
            <a:spLocks noGrp="1"/>
          </p:cNvSpPr>
          <p:nvPr>
            <p:ph type="ftr" sz="quarter" idx="24"/>
          </p:nvPr>
        </p:nvSpPr>
        <p:spPr/>
        <p:txBody>
          <a:bodyPr/>
          <a:lstStyle/>
          <a:p>
            <a:r>
              <a:rPr lang="en-US"/>
              <a:t>For required markings, please go to https://mh.jpl.nasa.gov/ </a:t>
            </a:r>
            <a:endParaRPr lang="en-US" dirty="0"/>
          </a:p>
        </p:txBody>
      </p:sp>
      <p:sp>
        <p:nvSpPr>
          <p:cNvPr id="5" name="Slide Number Placeholder 4"/>
          <p:cNvSpPr>
            <a:spLocks noGrp="1"/>
          </p:cNvSpPr>
          <p:nvPr>
            <p:ph type="sldNum" sz="quarter" idx="25"/>
          </p:nvPr>
        </p:nvSpPr>
        <p:spPr/>
        <p:txBody>
          <a:bodyPr/>
          <a:lstStyle/>
          <a:p>
            <a:fld id="{8758C3EC-5595-4433-B68C-26F776A04F67}" type="slidenum">
              <a:rPr lang="en-US" smtClean="0"/>
              <a:pPr/>
              <a:t>‹#›</a:t>
            </a:fld>
            <a:endParaRPr lang="en-US" dirty="0"/>
          </a:p>
        </p:txBody>
      </p:sp>
    </p:spTree>
    <p:extLst>
      <p:ext uri="{BB962C8B-B14F-4D97-AF65-F5344CB8AC3E}">
        <p14:creationId xmlns:p14="http://schemas.microsoft.com/office/powerpoint/2010/main" val="365050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a:t>Click to edit Master title style</a:t>
            </a:r>
          </a:p>
        </p:txBody>
      </p:sp>
      <p:sp>
        <p:nvSpPr>
          <p:cNvPr id="6" name="Text Placeholder 4"/>
          <p:cNvSpPr>
            <a:spLocks noGrp="1"/>
          </p:cNvSpPr>
          <p:nvPr>
            <p:ph type="body" sz="quarter" idx="17" hasCustomPrompt="1"/>
          </p:nvPr>
        </p:nvSpPr>
        <p:spPr>
          <a:xfrm>
            <a:off x="457199" y="149733"/>
            <a:ext cx="8229601" cy="261959"/>
          </a:xfrm>
          <a:prstGeom prst="rect">
            <a:avLst/>
          </a:prstGeom>
        </p:spPr>
        <p:txBody>
          <a:bodyPr anchor="t">
            <a:noAutofit/>
          </a:bodyPr>
          <a:lstStyle>
            <a:lvl1pPr marL="0" indent="0" algn="l">
              <a:buNone/>
              <a:tabLst/>
              <a:defRPr sz="10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8" name="TextBox 7"/>
          <p:cNvSpPr txBox="1"/>
          <p:nvPr userDrawn="1"/>
        </p:nvSpPr>
        <p:spPr>
          <a:xfrm>
            <a:off x="7700212" y="6448776"/>
            <a:ext cx="1359944" cy="400153"/>
          </a:xfrm>
          <a:prstGeom prst="rect">
            <a:avLst/>
          </a:prstGeom>
          <a:noFill/>
        </p:spPr>
        <p:txBody>
          <a:bodyPr wrap="square" rtlCol="0" anchor="ctr">
            <a:noAutofit/>
          </a:bodyPr>
          <a:lstStyle/>
          <a:p>
            <a:pPr algn="r"/>
            <a:r>
              <a:rPr lang="en-US" sz="1200" b="1" kern="0" spc="70" dirty="0">
                <a:solidFill>
                  <a:schemeClr val="accent1"/>
                </a:solidFill>
              </a:rPr>
              <a:t>jpl.nasa.gov</a:t>
            </a:r>
          </a:p>
        </p:txBody>
      </p:sp>
      <p:sp>
        <p:nvSpPr>
          <p:cNvPr id="7" name="Date Placeholder 6"/>
          <p:cNvSpPr>
            <a:spLocks noGrp="1"/>
          </p:cNvSpPr>
          <p:nvPr>
            <p:ph type="dt" sz="half" idx="18"/>
          </p:nvPr>
        </p:nvSpPr>
        <p:spPr/>
        <p:txBody>
          <a:bodyPr/>
          <a:lstStyle/>
          <a:p>
            <a:endParaRPr lang="en-US" dirty="0"/>
          </a:p>
        </p:txBody>
      </p:sp>
      <p:sp>
        <p:nvSpPr>
          <p:cNvPr id="9" name="Footer Placeholder 8"/>
          <p:cNvSpPr>
            <a:spLocks noGrp="1"/>
          </p:cNvSpPr>
          <p:nvPr>
            <p:ph type="ftr" sz="quarter" idx="19"/>
          </p:nvPr>
        </p:nvSpPr>
        <p:spPr/>
        <p:txBody>
          <a:bodyPr/>
          <a:lstStyle/>
          <a:p>
            <a:r>
              <a:rPr lang="en-US"/>
              <a:t>For required markings, please go to https://mh.jpl.nasa.gov/ </a:t>
            </a:r>
            <a:endParaRPr lang="en-US" dirty="0"/>
          </a:p>
        </p:txBody>
      </p:sp>
      <p:sp>
        <p:nvSpPr>
          <p:cNvPr id="10" name="Slide Number Placeholder 9"/>
          <p:cNvSpPr>
            <a:spLocks noGrp="1"/>
          </p:cNvSpPr>
          <p:nvPr>
            <p:ph type="sldNum" sz="quarter" idx="20"/>
          </p:nvPr>
        </p:nvSpPr>
        <p:spPr/>
        <p:txBody>
          <a:bodyPr/>
          <a:lstStyle/>
          <a:p>
            <a:fld id="{FE5735AE-3249-4190-86E7-0753FA00EBA0}" type="slidenum">
              <a:rPr lang="en-US" smtClean="0"/>
              <a:pPr/>
              <a:t>‹#›</a:t>
            </a:fld>
            <a:endParaRPr lang="en-US" dirty="0"/>
          </a:p>
        </p:txBody>
      </p:sp>
    </p:spTree>
    <p:extLst>
      <p:ext uri="{BB962C8B-B14F-4D97-AF65-F5344CB8AC3E}">
        <p14:creationId xmlns:p14="http://schemas.microsoft.com/office/powerpoint/2010/main" val="43268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4"/>
          <p:cNvSpPr>
            <a:spLocks noGrp="1"/>
          </p:cNvSpPr>
          <p:nvPr>
            <p:ph type="body" sz="quarter" idx="17" hasCustomPrompt="1"/>
          </p:nvPr>
        </p:nvSpPr>
        <p:spPr>
          <a:xfrm>
            <a:off x="457200" y="149733"/>
            <a:ext cx="8229601" cy="261959"/>
          </a:xfrm>
          <a:prstGeom prst="rect">
            <a:avLst/>
          </a:prstGeom>
        </p:spPr>
        <p:txBody>
          <a:bodyPr anchor="t">
            <a:noAutofit/>
          </a:bodyPr>
          <a:lstStyle>
            <a:lvl1pPr marL="0" indent="0" algn="l">
              <a:buNone/>
              <a:tabLst/>
              <a:defRPr sz="10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11" name="Text Placeholder 13"/>
          <p:cNvSpPr>
            <a:spLocks noGrp="1"/>
          </p:cNvSpPr>
          <p:nvPr>
            <p:ph type="body" sz="quarter" idx="16" hasCustomPrompt="1"/>
          </p:nvPr>
        </p:nvSpPr>
        <p:spPr>
          <a:xfrm>
            <a:off x="457199" y="890176"/>
            <a:ext cx="8229601" cy="426006"/>
          </a:xfrm>
          <a:prstGeom prst="rect">
            <a:avLst/>
          </a:prstGeom>
        </p:spPr>
        <p:txBody>
          <a:bodyPr vert="horz">
            <a:noAutofit/>
          </a:bodyPr>
          <a:lstStyle>
            <a:lvl1pPr marL="0" indent="0">
              <a:buFontTx/>
              <a:buNone/>
              <a:defRPr sz="2200" baseline="0">
                <a:solidFill>
                  <a:srgbClr val="000000"/>
                </a:solidFill>
                <a:latin typeface="+mj-lt"/>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add subtitle</a:t>
            </a:r>
          </a:p>
        </p:txBody>
      </p:sp>
      <p:sp>
        <p:nvSpPr>
          <p:cNvPr id="8" name="Content Placeholder 7"/>
          <p:cNvSpPr>
            <a:spLocks noGrp="1"/>
          </p:cNvSpPr>
          <p:nvPr>
            <p:ph sz="quarter" idx="19"/>
          </p:nvPr>
        </p:nvSpPr>
        <p:spPr>
          <a:xfrm>
            <a:off x="457200" y="1600200"/>
            <a:ext cx="8229600"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7700212" y="6448776"/>
            <a:ext cx="1359944" cy="400153"/>
          </a:xfrm>
          <a:prstGeom prst="rect">
            <a:avLst/>
          </a:prstGeom>
          <a:noFill/>
        </p:spPr>
        <p:txBody>
          <a:bodyPr wrap="square" rtlCol="0" anchor="ctr">
            <a:noAutofit/>
          </a:bodyPr>
          <a:lstStyle/>
          <a:p>
            <a:pPr algn="r"/>
            <a:r>
              <a:rPr lang="en-US" sz="1200" b="1" kern="0" spc="70" dirty="0">
                <a:solidFill>
                  <a:schemeClr val="accent1"/>
                </a:solidFill>
              </a:rPr>
              <a:t>jpl.nasa.gov</a:t>
            </a:r>
          </a:p>
        </p:txBody>
      </p:sp>
      <p:sp>
        <p:nvSpPr>
          <p:cNvPr id="4" name="Date Placeholder 3"/>
          <p:cNvSpPr>
            <a:spLocks noGrp="1"/>
          </p:cNvSpPr>
          <p:nvPr>
            <p:ph type="dt" sz="half" idx="20"/>
          </p:nvPr>
        </p:nvSpPr>
        <p:spPr/>
        <p:txBody>
          <a:bodyPr/>
          <a:lstStyle/>
          <a:p>
            <a:endParaRPr lang="en-US" dirty="0"/>
          </a:p>
        </p:txBody>
      </p:sp>
      <p:sp>
        <p:nvSpPr>
          <p:cNvPr id="5" name="Footer Placeholder 4"/>
          <p:cNvSpPr>
            <a:spLocks noGrp="1"/>
          </p:cNvSpPr>
          <p:nvPr>
            <p:ph type="ftr" sz="quarter" idx="21"/>
          </p:nvPr>
        </p:nvSpPr>
        <p:spPr/>
        <p:txBody>
          <a:bodyPr/>
          <a:lstStyle/>
          <a:p>
            <a:r>
              <a:rPr lang="en-US"/>
              <a:t>For required markings, please go to https://mh.jpl.nasa.gov/ </a:t>
            </a:r>
            <a:endParaRPr lang="en-US" dirty="0"/>
          </a:p>
        </p:txBody>
      </p:sp>
      <p:sp>
        <p:nvSpPr>
          <p:cNvPr id="9" name="Slide Number Placeholder 8"/>
          <p:cNvSpPr>
            <a:spLocks noGrp="1"/>
          </p:cNvSpPr>
          <p:nvPr>
            <p:ph type="sldNum" sz="quarter" idx="22"/>
          </p:nvPr>
        </p:nvSpPr>
        <p:spPr/>
        <p:txBody>
          <a:bodyPr/>
          <a:lstStyle/>
          <a:p>
            <a:fld id="{BD193B1F-454F-4470-8937-9D53DC78F323}" type="slidenum">
              <a:rPr lang="en-US" smtClean="0"/>
              <a:pPr/>
              <a:t>‹#›</a:t>
            </a:fld>
            <a:endParaRPr lang="en-US" dirty="0"/>
          </a:p>
        </p:txBody>
      </p:sp>
    </p:spTree>
    <p:extLst>
      <p:ext uri="{BB962C8B-B14F-4D97-AF65-F5344CB8AC3E}">
        <p14:creationId xmlns:p14="http://schemas.microsoft.com/office/powerpoint/2010/main" val="18973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Text Box 13"/>
          <p:cNvSpPr txBox="1">
            <a:spLocks noChangeArrowheads="1"/>
          </p:cNvSpPr>
          <p:nvPr/>
        </p:nvSpPr>
        <p:spPr bwMode="auto">
          <a:xfrm>
            <a:off x="2259014" y="6572250"/>
            <a:ext cx="3688830" cy="230832"/>
          </a:xfrm>
          <a:prstGeom prst="rect">
            <a:avLst/>
          </a:prstGeom>
          <a:noFill/>
          <a:ln w="9525">
            <a:noFill/>
            <a:miter lim="800000"/>
            <a:headEnd/>
            <a:tailEnd/>
          </a:ln>
          <a:effectLst/>
        </p:spPr>
        <p:txBody>
          <a:bodyPr wrap="none">
            <a:spAutoFit/>
          </a:bodyPr>
          <a:lstStyle/>
          <a:p>
            <a:pPr eaLnBrk="0" hangingPunct="0"/>
            <a:r>
              <a:rPr lang="en-US" sz="900" b="1" i="1">
                <a:solidFill>
                  <a:srgbClr val="FFFFFF"/>
                </a:solidFill>
                <a:latin typeface="Times" pitchFamily="18" charset="0"/>
              </a:rPr>
              <a:t>PRE-DECISIONAL DRAFT; For planning and discussion purposes only</a:t>
            </a:r>
          </a:p>
        </p:txBody>
      </p:sp>
      <p:sp>
        <p:nvSpPr>
          <p:cNvPr id="1038" name="Text Box 14"/>
          <p:cNvSpPr txBox="1">
            <a:spLocks noChangeArrowheads="1"/>
          </p:cNvSpPr>
          <p:nvPr/>
        </p:nvSpPr>
        <p:spPr bwMode="auto">
          <a:xfrm>
            <a:off x="1079500" y="305098"/>
            <a:ext cx="7073900" cy="369332"/>
          </a:xfrm>
          <a:prstGeom prst="rect">
            <a:avLst/>
          </a:prstGeom>
          <a:noFill/>
          <a:ln w="9525">
            <a:noFill/>
            <a:miter lim="800000"/>
            <a:headEnd/>
            <a:tailEnd/>
          </a:ln>
          <a:effectLst/>
        </p:spPr>
        <p:txBody>
          <a:bodyPr>
            <a:spAutoFit/>
          </a:bodyPr>
          <a:lstStyle/>
          <a:p>
            <a:pPr eaLnBrk="0" hangingPunct="0">
              <a:spcBef>
                <a:spcPct val="50000"/>
              </a:spcBef>
            </a:pPr>
            <a:endParaRPr lang="en-US" b="1">
              <a:latin typeface="Helvetica" pitchFamily="34" charset="0"/>
            </a:endParaRPr>
          </a:p>
        </p:txBody>
      </p:sp>
      <p:sp>
        <p:nvSpPr>
          <p:cNvPr id="1040" name="Rectangle 16"/>
          <p:cNvSpPr>
            <a:spLocks noChangeArrowheads="1"/>
          </p:cNvSpPr>
          <p:nvPr/>
        </p:nvSpPr>
        <p:spPr bwMode="auto">
          <a:xfrm>
            <a:off x="6761163" y="6539508"/>
            <a:ext cx="1905000" cy="220266"/>
          </a:xfrm>
          <a:prstGeom prst="rect">
            <a:avLst/>
          </a:prstGeom>
          <a:noFill/>
          <a:ln w="9525">
            <a:noFill/>
            <a:miter lim="800000"/>
            <a:headEnd/>
            <a:tailEnd/>
          </a:ln>
          <a:effectLst/>
        </p:spPr>
        <p:txBody>
          <a:bodyPr/>
          <a:lstStyle/>
          <a:p>
            <a:pPr algn="r" eaLnBrk="0" hangingPunct="0"/>
            <a:fld id="{7B79C1D9-2320-4A3E-829A-F9CE18526A3D}" type="slidenum">
              <a:rPr lang="en-US" sz="1000" b="1">
                <a:solidFill>
                  <a:srgbClr val="FFFFFF"/>
                </a:solidFill>
              </a:rPr>
              <a:pPr algn="r" eaLnBrk="0" hangingPunct="0"/>
              <a:t>‹#›</a:t>
            </a:fld>
            <a:endParaRPr lang="en-US" sz="1000" b="1">
              <a:solidFill>
                <a:srgbClr val="FFFFFF"/>
              </a:solidFill>
            </a:endParaRPr>
          </a:p>
        </p:txBody>
      </p:sp>
      <p:sp>
        <p:nvSpPr>
          <p:cNvPr id="1041" name="Rectangle 17"/>
          <p:cNvSpPr>
            <a:spLocks noGrp="1" noChangeArrowheads="1"/>
          </p:cNvSpPr>
          <p:nvPr>
            <p:ph type="title"/>
          </p:nvPr>
        </p:nvSpPr>
        <p:spPr bwMode="auto">
          <a:xfrm>
            <a:off x="1143000" y="75903"/>
            <a:ext cx="68580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2" name="Rectangle 18"/>
          <p:cNvSpPr>
            <a:spLocks noGrp="1" noChangeArrowheads="1"/>
          </p:cNvSpPr>
          <p:nvPr>
            <p:ph type="body" idx="1"/>
          </p:nvPr>
        </p:nvSpPr>
        <p:spPr bwMode="auto">
          <a:xfrm>
            <a:off x="439739" y="1269504"/>
            <a:ext cx="8453437" cy="48264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3" name="Rectangle 19"/>
          <p:cNvSpPr>
            <a:spLocks noChangeArrowheads="1"/>
          </p:cNvSpPr>
          <p:nvPr/>
        </p:nvSpPr>
        <p:spPr bwMode="auto">
          <a:xfrm>
            <a:off x="381000" y="6646665"/>
            <a:ext cx="1905000" cy="211336"/>
          </a:xfrm>
          <a:prstGeom prst="rect">
            <a:avLst/>
          </a:prstGeom>
          <a:noFill/>
          <a:ln w="9525">
            <a:noFill/>
            <a:miter lim="800000"/>
            <a:headEnd/>
            <a:tailEnd/>
          </a:ln>
          <a:effectLst/>
        </p:spPr>
        <p:txBody>
          <a:bodyPr/>
          <a:lstStyle/>
          <a:p>
            <a:endParaRPr lang="en-US" sz="900" b="1">
              <a:solidFill>
                <a:srgbClr val="000066"/>
              </a:solidFill>
              <a:latin typeface="Helvetica" pitchFamily="34" charset="0"/>
            </a:endParaRPr>
          </a:p>
        </p:txBody>
      </p:sp>
      <p:sp>
        <p:nvSpPr>
          <p:cNvPr id="1044" name="Rectangle 20"/>
          <p:cNvSpPr>
            <a:spLocks noGrp="1" noChangeArrowheads="1"/>
          </p:cNvSpPr>
          <p:nvPr>
            <p:ph type="ftr" sz="quarter" idx="3"/>
          </p:nvPr>
        </p:nvSpPr>
        <p:spPr bwMode="auto">
          <a:xfrm>
            <a:off x="2362201" y="6646665"/>
            <a:ext cx="4594225" cy="2113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b="1">
                <a:solidFill>
                  <a:srgbClr val="000066"/>
                </a:solidFill>
                <a:latin typeface="Helvetica" pitchFamily="34" charset="0"/>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1045" name="Rectangle 21"/>
          <p:cNvSpPr>
            <a:spLocks noGrp="1" noChangeArrowheads="1"/>
          </p:cNvSpPr>
          <p:nvPr>
            <p:ph type="sldNum" sz="quarter" idx="4"/>
          </p:nvPr>
        </p:nvSpPr>
        <p:spPr bwMode="auto">
          <a:xfrm>
            <a:off x="7086600" y="6646665"/>
            <a:ext cx="1905000" cy="2113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b="1">
                <a:solidFill>
                  <a:srgbClr val="000066"/>
                </a:solidFill>
                <a:latin typeface="Helvetica" pitchFamily="34" charset="0"/>
              </a:defRPr>
            </a:lvl1pPr>
          </a:lstStyle>
          <a:p>
            <a:fld id="{40846F03-29C8-41F1-8A60-CC8C672EC5BA}" type="slidenum">
              <a:rPr lang="en-US" smtClean="0"/>
              <a:t>‹#›</a:t>
            </a:fld>
            <a:endParaRPr lang="en-US"/>
          </a:p>
        </p:txBody>
      </p:sp>
      <p:sp>
        <p:nvSpPr>
          <p:cNvPr id="1047" name="Rectangle 23"/>
          <p:cNvSpPr>
            <a:spLocks noChangeArrowheads="1"/>
          </p:cNvSpPr>
          <p:nvPr/>
        </p:nvSpPr>
        <p:spPr bwMode="auto">
          <a:xfrm rot="10800000" flipH="1">
            <a:off x="0" y="837903"/>
            <a:ext cx="9144000" cy="229195"/>
          </a:xfrm>
          <a:prstGeom prst="rect">
            <a:avLst/>
          </a:prstGeom>
          <a:solidFill>
            <a:srgbClr val="000066"/>
          </a:solidFill>
          <a:ln w="9525">
            <a:noFill/>
            <a:miter lim="800000"/>
            <a:headEnd/>
            <a:tailEnd/>
          </a:ln>
          <a:effectLst/>
        </p:spPr>
        <p:txBody>
          <a:bodyPr wrap="none" anchor="ctr"/>
          <a:lstStyle/>
          <a:p>
            <a:endParaRPr lang="en-US"/>
          </a:p>
        </p:txBody>
      </p:sp>
      <p:sp>
        <p:nvSpPr>
          <p:cNvPr id="1048" name="Rectangle 24"/>
          <p:cNvSpPr>
            <a:spLocks noChangeArrowheads="1"/>
          </p:cNvSpPr>
          <p:nvPr/>
        </p:nvSpPr>
        <p:spPr bwMode="auto">
          <a:xfrm rot="10800000" flipH="1">
            <a:off x="7939" y="1013521"/>
            <a:ext cx="9140825" cy="26789"/>
          </a:xfrm>
          <a:prstGeom prst="rect">
            <a:avLst/>
          </a:prstGeom>
          <a:solidFill>
            <a:srgbClr val="004080"/>
          </a:solidFill>
          <a:ln w="9525">
            <a:solidFill>
              <a:srgbClr val="000066"/>
            </a:solidFill>
            <a:miter lim="800000"/>
            <a:headEnd/>
            <a:tailEnd/>
          </a:ln>
          <a:effectLst/>
        </p:spPr>
        <p:txBody>
          <a:bodyPr wrap="none" anchor="ctr"/>
          <a:lstStyle/>
          <a:p>
            <a:endParaRPr lang="en-US"/>
          </a:p>
        </p:txBody>
      </p:sp>
      <p:sp>
        <p:nvSpPr>
          <p:cNvPr id="1049" name="Text Box 25"/>
          <p:cNvSpPr txBox="1">
            <a:spLocks noChangeArrowheads="1"/>
          </p:cNvSpPr>
          <p:nvPr/>
        </p:nvSpPr>
        <p:spPr bwMode="auto">
          <a:xfrm>
            <a:off x="6324600" y="837903"/>
            <a:ext cx="2819400" cy="246221"/>
          </a:xfrm>
          <a:prstGeom prst="rect">
            <a:avLst/>
          </a:prstGeom>
          <a:noFill/>
          <a:ln w="9525">
            <a:noFill/>
            <a:miter lim="800000"/>
            <a:headEnd/>
            <a:tailEnd/>
          </a:ln>
          <a:effectLst/>
        </p:spPr>
        <p:txBody>
          <a:bodyPr wrap="square">
            <a:spAutoFit/>
          </a:bodyPr>
          <a:lstStyle/>
          <a:p>
            <a:pPr eaLnBrk="0" hangingPunct="0"/>
            <a:r>
              <a:rPr lang="en-US" sz="1000" b="1" dirty="0">
                <a:solidFill>
                  <a:srgbClr val="FFFFFF"/>
                </a:solidFill>
                <a:latin typeface="Helvetica" pitchFamily="34" charset="0"/>
              </a:rPr>
              <a:t>CALIFORNIA INSTITUTE OF TECHNOLOGY</a:t>
            </a:r>
          </a:p>
        </p:txBody>
      </p:sp>
      <p:sp>
        <p:nvSpPr>
          <p:cNvPr id="1053" name="Oval 29"/>
          <p:cNvSpPr>
            <a:spLocks noChangeArrowheads="1"/>
          </p:cNvSpPr>
          <p:nvPr/>
        </p:nvSpPr>
        <p:spPr bwMode="auto">
          <a:xfrm>
            <a:off x="228601" y="468809"/>
            <a:ext cx="733425" cy="634008"/>
          </a:xfrm>
          <a:prstGeom prst="ellipse">
            <a:avLst/>
          </a:prstGeom>
          <a:solidFill>
            <a:schemeClr val="bg1"/>
          </a:solidFill>
          <a:ln w="9525" algn="ctr">
            <a:noFill/>
            <a:round/>
            <a:headEnd/>
            <a:tailEnd/>
          </a:ln>
          <a:effectLst/>
        </p:spPr>
        <p:txBody>
          <a:bodyPr wrap="none" anchor="ctr"/>
          <a:lstStyle/>
          <a:p>
            <a:endParaRPr lang="en-US"/>
          </a:p>
        </p:txBody>
      </p:sp>
      <p:pic>
        <p:nvPicPr>
          <p:cNvPr id="1034" name="Picture 10"/>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41300" y="393841"/>
            <a:ext cx="838200" cy="711398"/>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 id="2147483668" r:id="rId5"/>
    <p:sldLayoutId id="2147483669" r:id="rId6"/>
    <p:sldLayoutId id="2147483670" r:id="rId7"/>
  </p:sldLayoutIdLst>
  <p:hf hdr="0" dt="0"/>
  <p:txStyles>
    <p:titleStyle>
      <a:lvl1pPr algn="ctr" rtl="0" eaLnBrk="1" fontAlgn="base" hangingPunct="1">
        <a:spcBef>
          <a:spcPct val="0"/>
        </a:spcBef>
        <a:spcAft>
          <a:spcPct val="0"/>
        </a:spcAft>
        <a:defRPr sz="2800">
          <a:solidFill>
            <a:schemeClr val="tx2"/>
          </a:solidFill>
          <a:latin typeface="+mj-lt"/>
          <a:ea typeface="+mj-ea"/>
          <a:cs typeface="+mj-cs"/>
        </a:defRPr>
      </a:lvl1pPr>
      <a:lvl2pPr algn="ctr" rtl="0" eaLnBrk="1" fontAlgn="base" hangingPunct="1">
        <a:spcBef>
          <a:spcPct val="0"/>
        </a:spcBef>
        <a:spcAft>
          <a:spcPct val="0"/>
        </a:spcAft>
        <a:defRPr sz="2800">
          <a:solidFill>
            <a:schemeClr val="tx2"/>
          </a:solidFill>
          <a:latin typeface="Arial" charset="0"/>
          <a:cs typeface="Arial" charset="0"/>
        </a:defRPr>
      </a:lvl2pPr>
      <a:lvl3pPr algn="ctr" rtl="0" eaLnBrk="1" fontAlgn="base" hangingPunct="1">
        <a:spcBef>
          <a:spcPct val="0"/>
        </a:spcBef>
        <a:spcAft>
          <a:spcPct val="0"/>
        </a:spcAft>
        <a:defRPr sz="2800">
          <a:solidFill>
            <a:schemeClr val="tx2"/>
          </a:solidFill>
          <a:latin typeface="Arial" charset="0"/>
          <a:cs typeface="Arial" charset="0"/>
        </a:defRPr>
      </a:lvl3pPr>
      <a:lvl4pPr algn="ctr" rtl="0" eaLnBrk="1" fontAlgn="base" hangingPunct="1">
        <a:spcBef>
          <a:spcPct val="0"/>
        </a:spcBef>
        <a:spcAft>
          <a:spcPct val="0"/>
        </a:spcAft>
        <a:defRPr sz="2800">
          <a:solidFill>
            <a:schemeClr val="tx2"/>
          </a:solidFill>
          <a:latin typeface="Arial" charset="0"/>
          <a:cs typeface="Arial" charset="0"/>
        </a:defRPr>
      </a:lvl4pPr>
      <a:lvl5pPr algn="ctr" rtl="0" eaLnBrk="1" fontAlgn="base" hangingPunct="1">
        <a:spcBef>
          <a:spcPct val="0"/>
        </a:spcBef>
        <a:spcAft>
          <a:spcPct val="0"/>
        </a:spcAft>
        <a:defRPr sz="2800">
          <a:solidFill>
            <a:schemeClr val="tx2"/>
          </a:solidFill>
          <a:latin typeface="Arial" charset="0"/>
          <a:cs typeface="Arial" charset="0"/>
        </a:defRPr>
      </a:lvl5pPr>
      <a:lvl6pPr marL="457200" algn="ctr" rtl="0" eaLnBrk="1" fontAlgn="base" hangingPunct="1">
        <a:spcBef>
          <a:spcPct val="0"/>
        </a:spcBef>
        <a:spcAft>
          <a:spcPct val="0"/>
        </a:spcAft>
        <a:defRPr sz="2800">
          <a:solidFill>
            <a:schemeClr val="tx2"/>
          </a:solidFill>
          <a:latin typeface="Arial" charset="0"/>
          <a:cs typeface="Arial" charset="0"/>
        </a:defRPr>
      </a:lvl6pPr>
      <a:lvl7pPr marL="914400" algn="ctr" rtl="0" eaLnBrk="1" fontAlgn="base" hangingPunct="1">
        <a:spcBef>
          <a:spcPct val="0"/>
        </a:spcBef>
        <a:spcAft>
          <a:spcPct val="0"/>
        </a:spcAft>
        <a:defRPr sz="2800">
          <a:solidFill>
            <a:schemeClr val="tx2"/>
          </a:solidFill>
          <a:latin typeface="Arial" charset="0"/>
          <a:cs typeface="Arial" charset="0"/>
        </a:defRPr>
      </a:lvl7pPr>
      <a:lvl8pPr marL="1371600" algn="ctr" rtl="0" eaLnBrk="1" fontAlgn="base" hangingPunct="1">
        <a:spcBef>
          <a:spcPct val="0"/>
        </a:spcBef>
        <a:spcAft>
          <a:spcPct val="0"/>
        </a:spcAft>
        <a:defRPr sz="2800">
          <a:solidFill>
            <a:schemeClr val="tx2"/>
          </a:solidFill>
          <a:latin typeface="Arial" charset="0"/>
          <a:cs typeface="Arial" charset="0"/>
        </a:defRPr>
      </a:lvl8pPr>
      <a:lvl9pPr marL="1828800" algn="ctr" rtl="0" eaLnBrk="1" fontAlgn="base" hangingPunct="1">
        <a:spcBef>
          <a:spcPct val="0"/>
        </a:spcBef>
        <a:spcAft>
          <a:spcPct val="0"/>
        </a:spcAft>
        <a:defRPr sz="28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cs typeface="+mn-cs"/>
        </a:defRPr>
      </a:lvl2pPr>
      <a:lvl3pPr marL="1143000" indent="-228600" algn="l" rtl="0" eaLnBrk="1" fontAlgn="base" hangingPunct="1">
        <a:spcBef>
          <a:spcPct val="20000"/>
        </a:spcBef>
        <a:spcAft>
          <a:spcPct val="0"/>
        </a:spcAft>
        <a:buChar char="•"/>
        <a:defRPr sz="1600">
          <a:solidFill>
            <a:schemeClr val="tx1"/>
          </a:solidFill>
          <a:latin typeface="+mn-lt"/>
          <a:cs typeface="+mn-cs"/>
        </a:defRPr>
      </a:lvl3pPr>
      <a:lvl4pPr marL="1600200" indent="-228600" algn="l" rtl="0" eaLnBrk="1" fontAlgn="base" hangingPunct="1">
        <a:spcBef>
          <a:spcPct val="20000"/>
        </a:spcBef>
        <a:spcAft>
          <a:spcPct val="0"/>
        </a:spcAft>
        <a:buChar char="–"/>
        <a:defRPr sz="1400">
          <a:solidFill>
            <a:schemeClr val="tx1"/>
          </a:solidFill>
          <a:latin typeface="+mn-lt"/>
          <a:cs typeface="+mn-cs"/>
        </a:defRPr>
      </a:lvl4pPr>
      <a:lvl5pPr marL="2057400" indent="-228600" algn="l" rtl="0" eaLnBrk="1" fontAlgn="base" hangingPunct="1">
        <a:spcBef>
          <a:spcPct val="20000"/>
        </a:spcBef>
        <a:spcAft>
          <a:spcPct val="0"/>
        </a:spcAft>
        <a:buChar char="»"/>
        <a:defRPr sz="1400">
          <a:solidFill>
            <a:schemeClr val="tx1"/>
          </a:solidFill>
          <a:latin typeface="+mn-lt"/>
          <a:cs typeface="+mn-cs"/>
        </a:defRPr>
      </a:lvl5pPr>
      <a:lvl6pPr marL="2514600" indent="-228600" algn="l" rtl="0" eaLnBrk="1" fontAlgn="base" hangingPunct="1">
        <a:spcBef>
          <a:spcPct val="20000"/>
        </a:spcBef>
        <a:spcAft>
          <a:spcPct val="0"/>
        </a:spcAft>
        <a:buChar char="»"/>
        <a:defRPr sz="1400">
          <a:solidFill>
            <a:schemeClr val="tx1"/>
          </a:solidFill>
          <a:latin typeface="+mn-lt"/>
          <a:cs typeface="+mn-cs"/>
        </a:defRPr>
      </a:lvl6pPr>
      <a:lvl7pPr marL="2971800" indent="-228600" algn="l" rtl="0" eaLnBrk="1" fontAlgn="base" hangingPunct="1">
        <a:spcBef>
          <a:spcPct val="20000"/>
        </a:spcBef>
        <a:spcAft>
          <a:spcPct val="0"/>
        </a:spcAft>
        <a:buChar char="»"/>
        <a:defRPr sz="1400">
          <a:solidFill>
            <a:schemeClr val="tx1"/>
          </a:solidFill>
          <a:latin typeface="+mn-lt"/>
          <a:cs typeface="+mn-cs"/>
        </a:defRPr>
      </a:lvl7pPr>
      <a:lvl8pPr marL="3429000" indent="-228600" algn="l" rtl="0" eaLnBrk="1" fontAlgn="base" hangingPunct="1">
        <a:spcBef>
          <a:spcPct val="20000"/>
        </a:spcBef>
        <a:spcAft>
          <a:spcPct val="0"/>
        </a:spcAft>
        <a:buChar char="»"/>
        <a:defRPr sz="1400">
          <a:solidFill>
            <a:schemeClr val="tx1"/>
          </a:solidFill>
          <a:latin typeface="+mn-lt"/>
          <a:cs typeface="+mn-cs"/>
        </a:defRPr>
      </a:lvl8pPr>
      <a:lvl9pPr marL="3886200" indent="-228600" algn="l" rtl="0" eaLnBrk="1" fontAlgn="base" hangingPunct="1">
        <a:spcBef>
          <a:spcPct val="20000"/>
        </a:spcBef>
        <a:spcAft>
          <a:spcPct val="0"/>
        </a:spcAft>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F`Software</a:t>
            </a:r>
            <a:r>
              <a:rPr lang="en-US" dirty="0"/>
              <a:t> Framework</a:t>
            </a:r>
            <a:br>
              <a:rPr lang="en-US" dirty="0"/>
            </a:br>
            <a:r>
              <a:rPr lang="en-US" sz="1800" dirty="0"/>
              <a:t>A Small Scale Component Framework for Space</a:t>
            </a:r>
            <a:endParaRPr lang="en-US" dirty="0"/>
          </a:p>
        </p:txBody>
      </p:sp>
      <p:sp>
        <p:nvSpPr>
          <p:cNvPr id="3" name="Subtitle 2"/>
          <p:cNvSpPr>
            <a:spLocks noGrp="1"/>
          </p:cNvSpPr>
          <p:nvPr>
            <p:ph type="subTitle" idx="1"/>
          </p:nvPr>
        </p:nvSpPr>
        <p:spPr>
          <a:xfrm>
            <a:off x="2667000" y="3825875"/>
            <a:ext cx="5638800" cy="1203325"/>
          </a:xfrm>
        </p:spPr>
        <p:txBody>
          <a:bodyPr/>
          <a:lstStyle/>
          <a:p>
            <a:r>
              <a:rPr lang="en-US" dirty="0"/>
              <a:t>Jet Propulsion Laboratory,</a:t>
            </a:r>
          </a:p>
          <a:p>
            <a:r>
              <a:rPr lang="en-US" dirty="0"/>
              <a:t>California Institute of Technology</a:t>
            </a:r>
          </a:p>
          <a:p>
            <a:r>
              <a:rPr lang="en-US" dirty="0">
                <a:solidFill>
                  <a:srgbClr val="00B050"/>
                </a:solidFill>
              </a:rPr>
              <a:t>10/3/2020</a:t>
            </a:r>
          </a:p>
        </p:txBody>
      </p:sp>
      <p:sp>
        <p:nvSpPr>
          <p:cNvPr id="7" name="Rectangle 2"/>
          <p:cNvSpPr>
            <a:spLocks noChangeArrowheads="1"/>
          </p:cNvSpPr>
          <p:nvPr/>
        </p:nvSpPr>
        <p:spPr bwMode="auto">
          <a:xfrm>
            <a:off x="2590800" y="5903834"/>
            <a:ext cx="5715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800" dirty="0">
                <a:solidFill>
                  <a:srgbClr val="1F497D"/>
                </a:solidFill>
                <a:latin typeface="Arial" panose="020B0604020202020204" pitchFamily="34" charset="0"/>
                <a:ea typeface="Calibri" panose="020F0502020204030204" pitchFamily="34" charset="0"/>
              </a:rPr>
              <a:t>© 2009-2020 California Institute of Technology. Government sponsorship acknowledged. </a:t>
            </a:r>
            <a:endPar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endParaRPr>
          </a:p>
          <a:p>
            <a:pPr lvl="0" eaLnBrk="0" fontAlgn="base" hangingPunct="0">
              <a:spcBef>
                <a:spcPct val="0"/>
              </a:spcBef>
              <a:spcAft>
                <a:spcPct val="0"/>
              </a:spcAft>
            </a:pPr>
            <a:r>
              <a:rPr lang="en-US" altLang="en-US" sz="800" dirty="0">
                <a:solidFill>
                  <a:srgbClr val="1F497D"/>
                </a:solidFill>
                <a:latin typeface="Arial" panose="020B0604020202020204" pitchFamily="34" charset="0"/>
                <a:ea typeface="Calibri" panose="020F0502020204030204" pitchFamily="34" charset="0"/>
              </a:rPr>
              <a:t>ALL RIGHTS RESERVED. acknowledged.</a:t>
            </a:r>
            <a:endParaRPr kumimoji="0" lang="en-US" altLang="en-US" sz="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This software has been approved for open source release under NTR #49404.</a:t>
            </a:r>
            <a:r>
              <a:rPr kumimoji="0" lang="en-US" altLang="en-US" sz="200" b="0" i="0" u="none" strike="noStrike" cap="none" normalizeH="0" baseline="0" dirty="0">
                <a:ln>
                  <a:noFill/>
                </a:ln>
                <a:solidFill>
                  <a:schemeClr val="tx1"/>
                </a:solidFill>
                <a:effectLst/>
                <a:latin typeface="Arial" panose="020B0604020202020204" pitchFamily="34"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7382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Types</a:t>
            </a:r>
          </a:p>
        </p:txBody>
      </p:sp>
      <p:sp>
        <p:nvSpPr>
          <p:cNvPr id="3" name="Content Placeholder 2"/>
          <p:cNvSpPr>
            <a:spLocks noGrp="1"/>
          </p:cNvSpPr>
          <p:nvPr>
            <p:ph idx="1"/>
          </p:nvPr>
        </p:nvSpPr>
        <p:spPr>
          <a:xfrm>
            <a:off x="439739" y="1066799"/>
            <a:ext cx="8345816" cy="5579865"/>
          </a:xfrm>
        </p:spPr>
        <p:txBody>
          <a:bodyPr/>
          <a:lstStyle/>
          <a:p>
            <a:r>
              <a:rPr lang="en-US" sz="1800" dirty="0"/>
              <a:t>User specifies type of component in XML. Types are:</a:t>
            </a:r>
          </a:p>
          <a:p>
            <a:r>
              <a:rPr lang="en-US" sz="1800" dirty="0"/>
              <a:t>Passive Component</a:t>
            </a:r>
          </a:p>
          <a:p>
            <a:pPr lvl="1"/>
            <a:r>
              <a:rPr lang="en-US" sz="1600" dirty="0"/>
              <a:t>No thread</a:t>
            </a:r>
          </a:p>
          <a:p>
            <a:pPr lvl="1"/>
            <a:r>
              <a:rPr lang="en-US" sz="1600" dirty="0"/>
              <a:t>Input port interface calls are made directly to implementation class handler methods on the thread of the caller of the input port.</a:t>
            </a:r>
          </a:p>
          <a:p>
            <a:r>
              <a:rPr lang="en-US" sz="1800" dirty="0"/>
              <a:t>Queued Component</a:t>
            </a:r>
          </a:p>
          <a:p>
            <a:pPr lvl="1"/>
            <a:r>
              <a:rPr lang="en-US" sz="1600" dirty="0"/>
              <a:t>No thread, adds a message queue</a:t>
            </a:r>
          </a:p>
          <a:p>
            <a:pPr lvl="1"/>
            <a:r>
              <a:rPr lang="en-US" sz="1600" dirty="0"/>
              <a:t>Asynchronous port calls are placed on component message queue.</a:t>
            </a:r>
          </a:p>
          <a:p>
            <a:pPr lvl="1"/>
            <a:r>
              <a:rPr lang="en-US" sz="1600" dirty="0"/>
              <a:t>Implementation class calls method in base class on the thread of another caller to dispatch any messages pending in the queue. </a:t>
            </a:r>
            <a:endParaRPr lang="en-US" sz="1400" dirty="0"/>
          </a:p>
          <a:p>
            <a:r>
              <a:rPr lang="en-US" sz="1800" dirty="0"/>
              <a:t>Active Component</a:t>
            </a:r>
          </a:p>
          <a:p>
            <a:pPr lvl="1"/>
            <a:r>
              <a:rPr lang="en-US" sz="1600" dirty="0"/>
              <a:t>Component has thread of execution as well as queue</a:t>
            </a:r>
          </a:p>
          <a:p>
            <a:pPr lvl="1"/>
            <a:r>
              <a:rPr lang="en-US" sz="1600" dirty="0"/>
              <a:t>Thread dispatches port calls from queue as it executes based on thread scheduler</a:t>
            </a:r>
          </a:p>
          <a:p>
            <a:r>
              <a:rPr lang="en-US" sz="1800" dirty="0"/>
              <a:t>Calls to output port are on thread of implementation functions</a:t>
            </a:r>
          </a:p>
          <a:p>
            <a:pPr lvl="1"/>
            <a:r>
              <a:rPr lang="en-US" sz="1600" dirty="0"/>
              <a:t>Thread making call is dependent on port type (see next slide)</a:t>
            </a:r>
          </a:p>
        </p:txBody>
      </p:sp>
      <p:sp>
        <p:nvSpPr>
          <p:cNvPr id="4" name="Slide Number Placeholder 3"/>
          <p:cNvSpPr>
            <a:spLocks noGrp="1"/>
          </p:cNvSpPr>
          <p:nvPr>
            <p:ph type="sldNum" sz="quarter" idx="11"/>
          </p:nvPr>
        </p:nvSpPr>
        <p:spPr/>
        <p:txBody>
          <a:bodyPr/>
          <a:lstStyle/>
          <a:p>
            <a:fld id="{40846F03-29C8-41F1-8A60-CC8C672EC5BA}" type="slidenum">
              <a:rPr lang="en-US" smtClean="0"/>
              <a:t>10</a:t>
            </a:fld>
            <a:endParaRPr lang="en-US"/>
          </a:p>
        </p:txBody>
      </p:sp>
    </p:spTree>
    <p:extLst>
      <p:ext uri="{BB962C8B-B14F-4D97-AF65-F5344CB8AC3E}">
        <p14:creationId xmlns:p14="http://schemas.microsoft.com/office/powerpoint/2010/main" val="2890900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79107"/>
            <a:ext cx="5397500" cy="332399"/>
          </a:xfrm>
        </p:spPr>
        <p:txBody>
          <a:bodyPr/>
          <a:lstStyle/>
          <a:p>
            <a:r>
              <a:rPr lang="en-US" dirty="0"/>
              <a:t>Port/Component Characteristics</a:t>
            </a:r>
          </a:p>
        </p:txBody>
      </p:sp>
      <p:sp>
        <p:nvSpPr>
          <p:cNvPr id="3" name="Content Placeholder 2"/>
          <p:cNvSpPr>
            <a:spLocks noGrp="1"/>
          </p:cNvSpPr>
          <p:nvPr>
            <p:ph idx="1"/>
          </p:nvPr>
        </p:nvSpPr>
        <p:spPr>
          <a:xfrm>
            <a:off x="160938" y="1066799"/>
            <a:ext cx="3928460" cy="5541963"/>
          </a:xfrm>
        </p:spPr>
        <p:txBody>
          <a:bodyPr/>
          <a:lstStyle/>
          <a:p>
            <a:r>
              <a:rPr lang="en-US" sz="1200" dirty="0"/>
              <a:t>The way incoming port calls are handled is specified by the component XML.</a:t>
            </a:r>
          </a:p>
          <a:p>
            <a:r>
              <a:rPr lang="en-US" sz="1200" dirty="0"/>
              <a:t>Input ports can have three attributes:</a:t>
            </a:r>
          </a:p>
          <a:p>
            <a:pPr lvl="1"/>
            <a:r>
              <a:rPr lang="en-US" sz="1000" dirty="0"/>
              <a:t>Synchronous – port calls directly invoke derived functions without passing through queue</a:t>
            </a:r>
          </a:p>
          <a:p>
            <a:pPr lvl="1"/>
            <a:r>
              <a:rPr lang="en-US" sz="1000" dirty="0"/>
              <a:t>Guarded – port calls directly invoke derived functions, but only after locking a </a:t>
            </a:r>
            <a:r>
              <a:rPr lang="en-US" sz="1000" dirty="0" err="1"/>
              <a:t>mutex</a:t>
            </a:r>
            <a:r>
              <a:rPr lang="en-US" sz="1000" dirty="0"/>
              <a:t> shared by all guarded ports in component</a:t>
            </a:r>
          </a:p>
          <a:p>
            <a:pPr lvl="1"/>
            <a:r>
              <a:rPr lang="en-US" sz="1000" dirty="0"/>
              <a:t>Asynchronous – port calls are placed in a queue and dispatched on thread emptying the queue.</a:t>
            </a:r>
          </a:p>
          <a:p>
            <a:r>
              <a:rPr lang="en-US" sz="1200" dirty="0"/>
              <a:t>A </a:t>
            </a:r>
            <a:r>
              <a:rPr lang="en-US" sz="1200" dirty="0">
                <a:solidFill>
                  <a:srgbClr val="00B050"/>
                </a:solidFill>
              </a:rPr>
              <a:t>passive</a:t>
            </a:r>
            <a:r>
              <a:rPr lang="en-US" sz="1200" dirty="0"/>
              <a:t> component can have synchronous and guarded ports, but no asynchronous ports since there is no queue. Code executes on the thread of the calling component.</a:t>
            </a:r>
          </a:p>
          <a:p>
            <a:r>
              <a:rPr lang="en-US" sz="1200" dirty="0"/>
              <a:t>A </a:t>
            </a:r>
            <a:r>
              <a:rPr lang="en-US" sz="1200" dirty="0">
                <a:solidFill>
                  <a:srgbClr val="00B050"/>
                </a:solidFill>
              </a:rPr>
              <a:t>queued</a:t>
            </a:r>
            <a:r>
              <a:rPr lang="en-US" sz="1200" dirty="0"/>
              <a:t> component can have all three port types, but it needs at least one synchronous or guarded port to unload the queue and at least one asynchronous port for the queue to make sense. Code executes on the thread of the caller.</a:t>
            </a:r>
          </a:p>
          <a:p>
            <a:r>
              <a:rPr lang="en-US" sz="1200" dirty="0"/>
              <a:t>An </a:t>
            </a:r>
            <a:r>
              <a:rPr lang="en-US" sz="1200" dirty="0">
                <a:solidFill>
                  <a:srgbClr val="00B050"/>
                </a:solidFill>
              </a:rPr>
              <a:t>active</a:t>
            </a:r>
            <a:r>
              <a:rPr lang="en-US" sz="1200" dirty="0"/>
              <a:t> component can have all three varieties, but needs at least one asynchronous port for the queue and thread to make sense. Code executes on the thread of the caller or component depending on port type.</a:t>
            </a:r>
          </a:p>
          <a:p>
            <a:r>
              <a:rPr lang="en-US" sz="1200" dirty="0"/>
              <a:t>Developer needs to be aware of how all the different call kinds interact (e.g. reentrancy)</a:t>
            </a:r>
          </a:p>
          <a:p>
            <a:r>
              <a:rPr lang="en-US" sz="1200" dirty="0"/>
              <a:t>Output ports are invoked on the thread of handlers by calling methods in the generated base class.</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11</a:t>
            </a:fld>
            <a:endParaRPr lang="en-US"/>
          </a:p>
        </p:txBody>
      </p:sp>
      <p:sp>
        <p:nvSpPr>
          <p:cNvPr id="5" name="Rounded Rectangle 4"/>
          <p:cNvSpPr/>
          <p:nvPr/>
        </p:nvSpPr>
        <p:spPr bwMode="auto">
          <a:xfrm>
            <a:off x="4745790" y="1143000"/>
            <a:ext cx="3483810" cy="294112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t>Code Generated Active Base Class</a:t>
            </a: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6" name="Rectangle 5"/>
          <p:cNvSpPr/>
          <p:nvPr/>
        </p:nvSpPr>
        <p:spPr bwMode="auto">
          <a:xfrm>
            <a:off x="4593390" y="186823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 name="Rounded Rectangle 9"/>
          <p:cNvSpPr/>
          <p:nvPr/>
        </p:nvSpPr>
        <p:spPr bwMode="auto">
          <a:xfrm>
            <a:off x="4732420" y="4283712"/>
            <a:ext cx="3497179" cy="13716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dirty="0">
              <a:ln>
                <a:noFill/>
              </a:ln>
              <a:solidFill>
                <a:schemeClr val="tx1"/>
              </a:solidFill>
              <a:effectLst/>
              <a:latin typeface="Arial" charset="0"/>
              <a:ea typeface="ＭＳ Ｐゴシック" pitchFamily="48" charset="-128"/>
            </a:endParaRPr>
          </a:p>
        </p:txBody>
      </p:sp>
      <p:sp>
        <p:nvSpPr>
          <p:cNvPr id="12" name="TextBox 11"/>
          <p:cNvSpPr txBox="1"/>
          <p:nvPr/>
        </p:nvSpPr>
        <p:spPr>
          <a:xfrm>
            <a:off x="4070059" y="1537900"/>
            <a:ext cx="636713" cy="276999"/>
          </a:xfrm>
          <a:prstGeom prst="rect">
            <a:avLst/>
          </a:prstGeom>
          <a:noFill/>
        </p:spPr>
        <p:txBody>
          <a:bodyPr wrap="none" rtlCol="0">
            <a:spAutoFit/>
          </a:bodyPr>
          <a:lstStyle/>
          <a:p>
            <a:r>
              <a:rPr lang="en-US" sz="1200" dirty="0"/>
              <a:t>port1()</a:t>
            </a:r>
          </a:p>
        </p:txBody>
      </p:sp>
      <p:sp>
        <p:nvSpPr>
          <p:cNvPr id="14" name="TextBox 13"/>
          <p:cNvSpPr txBox="1"/>
          <p:nvPr/>
        </p:nvSpPr>
        <p:spPr>
          <a:xfrm>
            <a:off x="6551173" y="3613505"/>
            <a:ext cx="1289135" cy="276999"/>
          </a:xfrm>
          <a:prstGeom prst="rect">
            <a:avLst/>
          </a:prstGeom>
          <a:noFill/>
        </p:spPr>
        <p:txBody>
          <a:bodyPr wrap="none" rtlCol="0">
            <a:spAutoFit/>
          </a:bodyPr>
          <a:lstStyle/>
          <a:p>
            <a:r>
              <a:rPr lang="en-US" sz="1200" dirty="0"/>
              <a:t>virtual func1()=0</a:t>
            </a:r>
          </a:p>
        </p:txBody>
      </p:sp>
      <p:sp>
        <p:nvSpPr>
          <p:cNvPr id="15" name="TextBox 14"/>
          <p:cNvSpPr txBox="1"/>
          <p:nvPr/>
        </p:nvSpPr>
        <p:spPr>
          <a:xfrm>
            <a:off x="4527550" y="5688092"/>
            <a:ext cx="4309834" cy="369332"/>
          </a:xfrm>
          <a:prstGeom prst="rect">
            <a:avLst/>
          </a:prstGeom>
          <a:noFill/>
        </p:spPr>
        <p:txBody>
          <a:bodyPr wrap="none" rtlCol="0">
            <a:spAutoFit/>
          </a:bodyPr>
          <a:lstStyle/>
          <a:p>
            <a:r>
              <a:rPr lang="en-US" dirty="0"/>
              <a:t>Developer Written Implementation Class</a:t>
            </a:r>
          </a:p>
        </p:txBody>
      </p:sp>
      <p:cxnSp>
        <p:nvCxnSpPr>
          <p:cNvPr id="16" name="Straight Arrow Connector 15"/>
          <p:cNvCxnSpPr/>
          <p:nvPr/>
        </p:nvCxnSpPr>
        <p:spPr bwMode="auto">
          <a:xfrm>
            <a:off x="7032235" y="3890504"/>
            <a:ext cx="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nvSpPr>
        <p:spPr>
          <a:xfrm>
            <a:off x="6875616" y="4635854"/>
            <a:ext cx="1130438" cy="830997"/>
          </a:xfrm>
          <a:prstGeom prst="rect">
            <a:avLst/>
          </a:prstGeom>
          <a:noFill/>
        </p:spPr>
        <p:txBody>
          <a:bodyPr wrap="none" rtlCol="0">
            <a:spAutoFit/>
          </a:bodyPr>
          <a:lstStyle/>
          <a:p>
            <a:r>
              <a:rPr lang="en-US" sz="1200" dirty="0"/>
              <a:t>handler1() {…</a:t>
            </a:r>
          </a:p>
          <a:p>
            <a:endParaRPr lang="en-US" sz="1200" dirty="0"/>
          </a:p>
          <a:p>
            <a:r>
              <a:rPr lang="en-US" sz="1200" dirty="0"/>
              <a:t>   func4()</a:t>
            </a:r>
          </a:p>
          <a:p>
            <a:r>
              <a:rPr lang="en-US" sz="1200" dirty="0"/>
              <a:t>}</a:t>
            </a:r>
          </a:p>
        </p:txBody>
      </p:sp>
      <p:sp>
        <p:nvSpPr>
          <p:cNvPr id="25" name="Rectangle 24"/>
          <p:cNvSpPr/>
          <p:nvPr/>
        </p:nvSpPr>
        <p:spPr bwMode="auto">
          <a:xfrm>
            <a:off x="55084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6" name="Rectangle 25"/>
          <p:cNvSpPr/>
          <p:nvPr/>
        </p:nvSpPr>
        <p:spPr bwMode="auto">
          <a:xfrm>
            <a:off x="55846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7" name="Rectangle 26"/>
          <p:cNvSpPr/>
          <p:nvPr/>
        </p:nvSpPr>
        <p:spPr bwMode="auto">
          <a:xfrm>
            <a:off x="56608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8" name="Rectangle 27"/>
          <p:cNvSpPr/>
          <p:nvPr/>
        </p:nvSpPr>
        <p:spPr bwMode="auto">
          <a:xfrm>
            <a:off x="57370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9" name="Rectangle 28"/>
          <p:cNvSpPr/>
          <p:nvPr/>
        </p:nvSpPr>
        <p:spPr bwMode="auto">
          <a:xfrm>
            <a:off x="58132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0" name="Rectangle 29"/>
          <p:cNvSpPr/>
          <p:nvPr/>
        </p:nvSpPr>
        <p:spPr bwMode="auto">
          <a:xfrm>
            <a:off x="58894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1" name="Rectangle 30"/>
          <p:cNvSpPr/>
          <p:nvPr/>
        </p:nvSpPr>
        <p:spPr bwMode="auto">
          <a:xfrm>
            <a:off x="59656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0" name="Rectangle 49"/>
          <p:cNvSpPr/>
          <p:nvPr/>
        </p:nvSpPr>
        <p:spPr bwMode="auto">
          <a:xfrm>
            <a:off x="6530535" y="1676400"/>
            <a:ext cx="1094205" cy="53607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Task</a:t>
            </a:r>
            <a:endParaRPr kumimoji="0" lang="en-US" sz="2000" b="0" i="0" u="none" strike="noStrike" cap="none" normalizeH="0" baseline="0" dirty="0">
              <a:ln>
                <a:noFill/>
              </a:ln>
              <a:solidFill>
                <a:schemeClr val="tx1"/>
              </a:solidFill>
              <a:effectLst/>
              <a:latin typeface="Arial" charset="0"/>
              <a:ea typeface="ＭＳ Ｐゴシック" pitchFamily="48" charset="-128"/>
            </a:endParaRPr>
          </a:p>
        </p:txBody>
      </p:sp>
      <p:cxnSp>
        <p:nvCxnSpPr>
          <p:cNvPr id="52" name="Straight Arrow Connector 51"/>
          <p:cNvCxnSpPr>
            <a:stCxn id="31" idx="3"/>
            <a:endCxn id="50" idx="1"/>
          </p:cNvCxnSpPr>
          <p:nvPr/>
        </p:nvCxnSpPr>
        <p:spPr bwMode="auto">
          <a:xfrm>
            <a:off x="6041856" y="1944436"/>
            <a:ext cx="488679"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Straight Arrow Connector 34"/>
          <p:cNvCxnSpPr>
            <a:stCxn id="6" idx="3"/>
            <a:endCxn id="25" idx="1"/>
          </p:cNvCxnSpPr>
          <p:nvPr/>
        </p:nvCxnSpPr>
        <p:spPr>
          <a:xfrm flipV="1">
            <a:off x="4745790" y="1944436"/>
            <a:ext cx="762666"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16966" y="2089362"/>
            <a:ext cx="992579" cy="246221"/>
          </a:xfrm>
          <a:prstGeom prst="rect">
            <a:avLst/>
          </a:prstGeom>
          <a:noFill/>
        </p:spPr>
        <p:txBody>
          <a:bodyPr wrap="none" rtlCol="0">
            <a:spAutoFit/>
          </a:bodyPr>
          <a:lstStyle/>
          <a:p>
            <a:r>
              <a:rPr lang="en-US" sz="1000" dirty="0"/>
              <a:t>Asynchronous</a:t>
            </a:r>
          </a:p>
        </p:txBody>
      </p:sp>
      <p:sp>
        <p:nvSpPr>
          <p:cNvPr id="41" name="Rectangle 40"/>
          <p:cNvSpPr/>
          <p:nvPr/>
        </p:nvSpPr>
        <p:spPr bwMode="auto">
          <a:xfrm>
            <a:off x="4593390" y="251460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2" name="TextBox 41"/>
          <p:cNvSpPr txBox="1"/>
          <p:nvPr/>
        </p:nvSpPr>
        <p:spPr>
          <a:xfrm>
            <a:off x="4083429" y="2197083"/>
            <a:ext cx="636713" cy="276999"/>
          </a:xfrm>
          <a:prstGeom prst="rect">
            <a:avLst/>
          </a:prstGeom>
          <a:noFill/>
        </p:spPr>
        <p:txBody>
          <a:bodyPr wrap="none" rtlCol="0">
            <a:spAutoFit/>
          </a:bodyPr>
          <a:lstStyle/>
          <a:p>
            <a:r>
              <a:rPr lang="en-US" sz="1200" dirty="0"/>
              <a:t>port2()</a:t>
            </a:r>
          </a:p>
        </p:txBody>
      </p:sp>
      <p:cxnSp>
        <p:nvCxnSpPr>
          <p:cNvPr id="39" name="Elbow Connector 38"/>
          <p:cNvCxnSpPr>
            <a:stCxn id="41" idx="3"/>
          </p:cNvCxnSpPr>
          <p:nvPr/>
        </p:nvCxnSpPr>
        <p:spPr>
          <a:xfrm>
            <a:off x="4745790" y="2590800"/>
            <a:ext cx="1518335" cy="197728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70112" y="4636486"/>
            <a:ext cx="925253" cy="461665"/>
          </a:xfrm>
          <a:prstGeom prst="rect">
            <a:avLst/>
          </a:prstGeom>
          <a:noFill/>
        </p:spPr>
        <p:txBody>
          <a:bodyPr wrap="none" rtlCol="0">
            <a:spAutoFit/>
          </a:bodyPr>
          <a:lstStyle/>
          <a:p>
            <a:r>
              <a:rPr lang="en-US" sz="1200" dirty="0"/>
              <a:t>handler2() </a:t>
            </a:r>
          </a:p>
          <a:p>
            <a:r>
              <a:rPr lang="en-US" sz="1200" dirty="0"/>
              <a:t>{…}</a:t>
            </a:r>
          </a:p>
        </p:txBody>
      </p:sp>
      <p:sp>
        <p:nvSpPr>
          <p:cNvPr id="46" name="TextBox 45"/>
          <p:cNvSpPr txBox="1"/>
          <p:nvPr/>
        </p:nvSpPr>
        <p:spPr>
          <a:xfrm>
            <a:off x="5158739" y="2654494"/>
            <a:ext cx="928459" cy="246221"/>
          </a:xfrm>
          <a:prstGeom prst="rect">
            <a:avLst/>
          </a:prstGeom>
          <a:noFill/>
        </p:spPr>
        <p:txBody>
          <a:bodyPr wrap="none" rtlCol="0">
            <a:spAutoFit/>
          </a:bodyPr>
          <a:lstStyle/>
          <a:p>
            <a:r>
              <a:rPr lang="en-US" sz="1000" dirty="0"/>
              <a:t>Synchronous</a:t>
            </a:r>
          </a:p>
        </p:txBody>
      </p:sp>
      <p:sp>
        <p:nvSpPr>
          <p:cNvPr id="47" name="Rectangle 46"/>
          <p:cNvSpPr/>
          <p:nvPr/>
        </p:nvSpPr>
        <p:spPr bwMode="auto">
          <a:xfrm>
            <a:off x="4593390" y="318993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8" name="TextBox 47"/>
          <p:cNvSpPr txBox="1"/>
          <p:nvPr/>
        </p:nvSpPr>
        <p:spPr>
          <a:xfrm>
            <a:off x="4076745" y="2836737"/>
            <a:ext cx="636713" cy="276999"/>
          </a:xfrm>
          <a:prstGeom prst="rect">
            <a:avLst/>
          </a:prstGeom>
          <a:noFill/>
        </p:spPr>
        <p:txBody>
          <a:bodyPr wrap="none" rtlCol="0">
            <a:spAutoFit/>
          </a:bodyPr>
          <a:lstStyle/>
          <a:p>
            <a:r>
              <a:rPr lang="en-US" sz="1200" dirty="0"/>
              <a:t>port3()</a:t>
            </a:r>
          </a:p>
        </p:txBody>
      </p:sp>
      <p:cxnSp>
        <p:nvCxnSpPr>
          <p:cNvPr id="49" name="Elbow Connector 48"/>
          <p:cNvCxnSpPr>
            <a:stCxn id="47" idx="3"/>
          </p:cNvCxnSpPr>
          <p:nvPr/>
        </p:nvCxnSpPr>
        <p:spPr>
          <a:xfrm>
            <a:off x="4745790" y="3266136"/>
            <a:ext cx="991266" cy="131016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17894" y="4635854"/>
            <a:ext cx="925253" cy="461665"/>
          </a:xfrm>
          <a:prstGeom prst="rect">
            <a:avLst/>
          </a:prstGeom>
          <a:noFill/>
        </p:spPr>
        <p:txBody>
          <a:bodyPr wrap="none" rtlCol="0">
            <a:spAutoFit/>
          </a:bodyPr>
          <a:lstStyle/>
          <a:p>
            <a:r>
              <a:rPr lang="en-US" sz="1200" dirty="0"/>
              <a:t>handler3() </a:t>
            </a:r>
          </a:p>
          <a:p>
            <a:r>
              <a:rPr lang="en-US" sz="1200" dirty="0"/>
              <a:t>{…}</a:t>
            </a:r>
          </a:p>
        </p:txBody>
      </p:sp>
      <p:sp>
        <p:nvSpPr>
          <p:cNvPr id="54" name="TextBox 53"/>
          <p:cNvSpPr txBox="1"/>
          <p:nvPr/>
        </p:nvSpPr>
        <p:spPr>
          <a:xfrm>
            <a:off x="4758935" y="3336162"/>
            <a:ext cx="679994" cy="246221"/>
          </a:xfrm>
          <a:prstGeom prst="rect">
            <a:avLst/>
          </a:prstGeom>
          <a:noFill/>
        </p:spPr>
        <p:txBody>
          <a:bodyPr wrap="none" rtlCol="0">
            <a:spAutoFit/>
          </a:bodyPr>
          <a:lstStyle/>
          <a:p>
            <a:r>
              <a:rPr lang="en-US" sz="1000" dirty="0"/>
              <a:t>Guarded</a:t>
            </a:r>
          </a:p>
        </p:txBody>
      </p:sp>
      <p:pic>
        <p:nvPicPr>
          <p:cNvPr id="1027" name="Picture 3" descr="C:\Users\tcanham\AppData\Local\Microsoft\Windows\Temporary Internet Files\Content.IE5\2SKD30GQ\MM900283489[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47092" y="2975236"/>
            <a:ext cx="480031" cy="305474"/>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Arrow Connector 42"/>
          <p:cNvCxnSpPr/>
          <p:nvPr/>
        </p:nvCxnSpPr>
        <p:spPr bwMode="auto">
          <a:xfrm>
            <a:off x="7032235" y="2214915"/>
            <a:ext cx="0" cy="13674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p:nvPr/>
        </p:nvCxnSpPr>
        <p:spPr bwMode="auto">
          <a:xfrm>
            <a:off x="4320370" y="1944436"/>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Straight Arrow Connector 56"/>
          <p:cNvCxnSpPr/>
          <p:nvPr/>
        </p:nvCxnSpPr>
        <p:spPr bwMode="auto">
          <a:xfrm>
            <a:off x="4315379" y="2590800"/>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8" name="Straight Arrow Connector 57"/>
          <p:cNvCxnSpPr/>
          <p:nvPr/>
        </p:nvCxnSpPr>
        <p:spPr bwMode="auto">
          <a:xfrm>
            <a:off x="4310388" y="3237164"/>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Rectangle 58"/>
          <p:cNvSpPr/>
          <p:nvPr/>
        </p:nvSpPr>
        <p:spPr bwMode="auto">
          <a:xfrm>
            <a:off x="8231112" y="257829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0" name="Straight Arrow Connector 59"/>
          <p:cNvCxnSpPr/>
          <p:nvPr/>
        </p:nvCxnSpPr>
        <p:spPr bwMode="auto">
          <a:xfrm>
            <a:off x="7948147" y="2654494"/>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Connector 37"/>
          <p:cNvCxnSpPr/>
          <p:nvPr/>
        </p:nvCxnSpPr>
        <p:spPr>
          <a:xfrm>
            <a:off x="7948147" y="2667000"/>
            <a:ext cx="0" cy="2384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24740" y="5063857"/>
            <a:ext cx="3234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bwMode="auto">
          <a:xfrm>
            <a:off x="8383512" y="2654173"/>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3" name="TextBox 62"/>
          <p:cNvSpPr txBox="1"/>
          <p:nvPr/>
        </p:nvSpPr>
        <p:spPr>
          <a:xfrm>
            <a:off x="8284282" y="2243907"/>
            <a:ext cx="662361" cy="276999"/>
          </a:xfrm>
          <a:prstGeom prst="rect">
            <a:avLst/>
          </a:prstGeom>
          <a:noFill/>
        </p:spPr>
        <p:txBody>
          <a:bodyPr wrap="none" rtlCol="0">
            <a:spAutoFit/>
          </a:bodyPr>
          <a:lstStyle/>
          <a:p>
            <a:r>
              <a:rPr lang="en-US" sz="1200" dirty="0"/>
              <a:t>func4()</a:t>
            </a:r>
          </a:p>
        </p:txBody>
      </p:sp>
    </p:spTree>
    <p:extLst>
      <p:ext uri="{BB962C8B-B14F-4D97-AF65-F5344CB8AC3E}">
        <p14:creationId xmlns:p14="http://schemas.microsoft.com/office/powerpoint/2010/main" val="360145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a:t>
            </a:r>
          </a:p>
        </p:txBody>
      </p:sp>
      <p:sp>
        <p:nvSpPr>
          <p:cNvPr id="3" name="Content Placeholder 2"/>
          <p:cNvSpPr>
            <a:spLocks noGrp="1"/>
          </p:cNvSpPr>
          <p:nvPr>
            <p:ph idx="1"/>
          </p:nvPr>
        </p:nvSpPr>
        <p:spPr/>
        <p:txBody>
          <a:bodyPr/>
          <a:lstStyle/>
          <a:p>
            <a:r>
              <a:rPr lang="en-US" sz="1800" dirty="0"/>
              <a:t>Serialization is a key concept in the framework</a:t>
            </a:r>
          </a:p>
          <a:p>
            <a:r>
              <a:rPr lang="en-US" sz="1800" dirty="0"/>
              <a:t>Definition: Taking a specific set of typed values or function arguments and converting them in an architecture-independent way into a data buffer</a:t>
            </a:r>
          </a:p>
          <a:p>
            <a:r>
              <a:rPr lang="en-US" sz="1800" dirty="0"/>
              <a:t>Asynchronous port calls and commands and their arguments are serialized and placed on message queues in components</a:t>
            </a:r>
          </a:p>
          <a:p>
            <a:r>
              <a:rPr lang="en-US" sz="1800" dirty="0"/>
              <a:t>Commands, telemetry, and parameters are specified as </a:t>
            </a:r>
            <a:r>
              <a:rPr lang="en-US" sz="1800" dirty="0" err="1"/>
              <a:t>serializables</a:t>
            </a:r>
            <a:r>
              <a:rPr lang="en-US" sz="1800" dirty="0"/>
              <a:t> for transport to and from ground software</a:t>
            </a:r>
          </a:p>
          <a:p>
            <a:r>
              <a:rPr lang="en-US" sz="1800" dirty="0"/>
              <a:t>User can use built-in types or define complex types in XML and code generator will generate serializable classes that are usable internally as well as interfaces to and from ground software</a:t>
            </a:r>
          </a:p>
          <a:p>
            <a:r>
              <a:rPr lang="en-US" sz="1800" dirty="0"/>
              <a:t>User can also implement arbitrary serializable types with a set of required methods and the framework automatically handles them</a:t>
            </a:r>
          </a:p>
          <a:p>
            <a:endParaRPr lang="en-US" sz="1600" dirty="0"/>
          </a:p>
        </p:txBody>
      </p:sp>
      <p:sp>
        <p:nvSpPr>
          <p:cNvPr id="4" name="Slide Number Placeholder 3"/>
          <p:cNvSpPr>
            <a:spLocks noGrp="1"/>
          </p:cNvSpPr>
          <p:nvPr>
            <p:ph type="sldNum" sz="quarter" idx="11"/>
          </p:nvPr>
        </p:nvSpPr>
        <p:spPr/>
        <p:txBody>
          <a:bodyPr/>
          <a:lstStyle/>
          <a:p>
            <a:fld id="{40846F03-29C8-41F1-8A60-CC8C672EC5BA}" type="slidenum">
              <a:rPr lang="en-US" smtClean="0"/>
              <a:t>12</a:t>
            </a:fld>
            <a:endParaRPr lang="en-US"/>
          </a:p>
        </p:txBody>
      </p:sp>
    </p:spTree>
    <p:extLst>
      <p:ext uri="{BB962C8B-B14F-4D97-AF65-F5344CB8AC3E}">
        <p14:creationId xmlns:p14="http://schemas.microsoft.com/office/powerpoint/2010/main" val="160774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 Ports</a:t>
            </a:r>
          </a:p>
        </p:txBody>
      </p:sp>
      <p:sp>
        <p:nvSpPr>
          <p:cNvPr id="3" name="Content Placeholder 2"/>
          <p:cNvSpPr>
            <a:spLocks noGrp="1"/>
          </p:cNvSpPr>
          <p:nvPr>
            <p:ph idx="1"/>
          </p:nvPr>
        </p:nvSpPr>
        <p:spPr>
          <a:xfrm>
            <a:off x="439739" y="1269504"/>
            <a:ext cx="4894261" cy="5207496"/>
          </a:xfrm>
        </p:spPr>
        <p:txBody>
          <a:bodyPr/>
          <a:lstStyle/>
          <a:p>
            <a:r>
              <a:rPr lang="en-US" sz="1600" dirty="0"/>
              <a:t>A special optional port that handles serialized buffers</a:t>
            </a:r>
          </a:p>
          <a:p>
            <a:r>
              <a:rPr lang="en-US" sz="1600" dirty="0"/>
              <a:t>Takes as input a serialized buffer when it is an input port, and outputs a serialized buffer when it is an output port.</a:t>
            </a:r>
          </a:p>
          <a:p>
            <a:r>
              <a:rPr lang="en-US" sz="1600" dirty="0"/>
              <a:t>Can be connected to *any* typed port (almost).</a:t>
            </a:r>
          </a:p>
          <a:p>
            <a:pPr lvl="1"/>
            <a:r>
              <a:rPr lang="en-US" sz="1400" dirty="0"/>
              <a:t>For input port, calling port detects connection and serializes arguments</a:t>
            </a:r>
          </a:p>
          <a:p>
            <a:pPr lvl="1"/>
            <a:r>
              <a:rPr lang="en-US" sz="1400" dirty="0"/>
              <a:t>For output port, serialized port calls interface on typed port that </a:t>
            </a:r>
            <a:r>
              <a:rPr lang="en-US" sz="1400" dirty="0" err="1"/>
              <a:t>deserializes</a:t>
            </a:r>
            <a:r>
              <a:rPr lang="en-US" sz="1400" dirty="0"/>
              <a:t> arguments</a:t>
            </a:r>
          </a:p>
          <a:p>
            <a:pPr lvl="1"/>
            <a:r>
              <a:rPr lang="en-US" sz="1400" dirty="0"/>
              <a:t>Not supported for ports with return types</a:t>
            </a:r>
          </a:p>
          <a:p>
            <a:r>
              <a:rPr lang="en-US" sz="1600" dirty="0"/>
              <a:t>Useful for generic storage and communication components that don’t need to know type</a:t>
            </a:r>
          </a:p>
          <a:p>
            <a:pPr lvl="1"/>
            <a:r>
              <a:rPr lang="en-US" sz="1400" dirty="0"/>
              <a:t>Allows design and implementation of C&amp;DH (command and data handling) components that can be reused.</a:t>
            </a:r>
          </a:p>
        </p:txBody>
      </p:sp>
      <p:sp>
        <p:nvSpPr>
          <p:cNvPr id="4" name="Slide Number Placeholder 3"/>
          <p:cNvSpPr>
            <a:spLocks noGrp="1"/>
          </p:cNvSpPr>
          <p:nvPr>
            <p:ph type="sldNum" sz="quarter" idx="11"/>
          </p:nvPr>
        </p:nvSpPr>
        <p:spPr/>
        <p:txBody>
          <a:bodyPr/>
          <a:lstStyle/>
          <a:p>
            <a:fld id="{40846F03-29C8-41F1-8A60-CC8C672EC5BA}" type="slidenum">
              <a:rPr lang="en-US" smtClean="0"/>
              <a:t>13</a:t>
            </a:fld>
            <a:endParaRPr lang="en-US"/>
          </a:p>
        </p:txBody>
      </p:sp>
      <p:sp>
        <p:nvSpPr>
          <p:cNvPr id="5" name="Rounded Rectangle 4"/>
          <p:cNvSpPr/>
          <p:nvPr/>
        </p:nvSpPr>
        <p:spPr>
          <a:xfrm>
            <a:off x="5791200" y="14478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Comp1</a:t>
            </a:r>
          </a:p>
        </p:txBody>
      </p:sp>
      <p:sp>
        <p:nvSpPr>
          <p:cNvPr id="6" name="Rectangle 5"/>
          <p:cNvSpPr/>
          <p:nvPr/>
        </p:nvSpPr>
        <p:spPr>
          <a:xfrm>
            <a:off x="6507386" y="2305635"/>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767124" y="34290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Comp2</a:t>
            </a:r>
          </a:p>
        </p:txBody>
      </p:sp>
      <p:sp>
        <p:nvSpPr>
          <p:cNvPr id="8" name="Rectangle 7"/>
          <p:cNvSpPr/>
          <p:nvPr/>
        </p:nvSpPr>
        <p:spPr>
          <a:xfrm>
            <a:off x="6508321" y="3328960"/>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04096" y="2366876"/>
            <a:ext cx="793807" cy="246221"/>
          </a:xfrm>
          <a:prstGeom prst="rect">
            <a:avLst/>
          </a:prstGeom>
          <a:noFill/>
        </p:spPr>
        <p:txBody>
          <a:bodyPr wrap="none" rtlCol="0">
            <a:spAutoFit/>
          </a:bodyPr>
          <a:lstStyle/>
          <a:p>
            <a:r>
              <a:rPr lang="en-US" sz="1000" dirty="0"/>
              <a:t>Typed port</a:t>
            </a:r>
          </a:p>
        </p:txBody>
      </p:sp>
      <p:cxnSp>
        <p:nvCxnSpPr>
          <p:cNvPr id="11" name="Straight Arrow Connector 10"/>
          <p:cNvCxnSpPr>
            <a:stCxn id="6" idx="2"/>
            <a:endCxn id="8" idx="0"/>
          </p:cNvCxnSpPr>
          <p:nvPr/>
        </p:nvCxnSpPr>
        <p:spPr>
          <a:xfrm>
            <a:off x="6567224" y="2399133"/>
            <a:ext cx="935" cy="9298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1"/>
          </p:cNvCxnSpPr>
          <p:nvPr/>
        </p:nvCxnSpPr>
        <p:spPr>
          <a:xfrm flipH="1" flipV="1">
            <a:off x="6705600" y="2399134"/>
            <a:ext cx="898496" cy="90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20000" y="3048306"/>
            <a:ext cx="1000595" cy="246221"/>
          </a:xfrm>
          <a:prstGeom prst="rect">
            <a:avLst/>
          </a:prstGeom>
          <a:noFill/>
        </p:spPr>
        <p:txBody>
          <a:bodyPr wrap="none" rtlCol="0">
            <a:spAutoFit/>
          </a:bodyPr>
          <a:lstStyle/>
          <a:p>
            <a:r>
              <a:rPr lang="en-US" sz="1000" dirty="0"/>
              <a:t>Serialized port</a:t>
            </a:r>
          </a:p>
        </p:txBody>
      </p:sp>
      <p:cxnSp>
        <p:nvCxnSpPr>
          <p:cNvPr id="17" name="Straight Arrow Connector 16"/>
          <p:cNvCxnSpPr>
            <a:stCxn id="16" idx="1"/>
          </p:cNvCxnSpPr>
          <p:nvPr/>
        </p:nvCxnSpPr>
        <p:spPr>
          <a:xfrm flipH="1">
            <a:off x="6705602" y="3171417"/>
            <a:ext cx="914398" cy="123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794940" y="53340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Comp3</a:t>
            </a:r>
          </a:p>
        </p:txBody>
      </p:sp>
      <p:sp>
        <p:nvSpPr>
          <p:cNvPr id="22" name="Rectangle 21"/>
          <p:cNvSpPr/>
          <p:nvPr/>
        </p:nvSpPr>
        <p:spPr>
          <a:xfrm>
            <a:off x="6506451" y="5240502"/>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506451" y="4269069"/>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4" idx="2"/>
            <a:endCxn id="22" idx="0"/>
          </p:cNvCxnSpPr>
          <p:nvPr/>
        </p:nvCxnSpPr>
        <p:spPr>
          <a:xfrm>
            <a:off x="6566289" y="4362567"/>
            <a:ext cx="0" cy="877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703680" y="4359457"/>
            <a:ext cx="1000595" cy="246221"/>
          </a:xfrm>
          <a:prstGeom prst="rect">
            <a:avLst/>
          </a:prstGeom>
          <a:noFill/>
        </p:spPr>
        <p:txBody>
          <a:bodyPr wrap="none" rtlCol="0">
            <a:spAutoFit/>
          </a:bodyPr>
          <a:lstStyle/>
          <a:p>
            <a:r>
              <a:rPr lang="en-US" sz="1000" dirty="0"/>
              <a:t>Serialized port</a:t>
            </a:r>
          </a:p>
        </p:txBody>
      </p:sp>
      <p:cxnSp>
        <p:nvCxnSpPr>
          <p:cNvPr id="31" name="Straight Arrow Connector 30"/>
          <p:cNvCxnSpPr>
            <a:stCxn id="30" idx="1"/>
          </p:cNvCxnSpPr>
          <p:nvPr/>
        </p:nvCxnSpPr>
        <p:spPr>
          <a:xfrm flipH="1" flipV="1">
            <a:off x="6789282" y="4362567"/>
            <a:ext cx="914398" cy="120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720502" y="4952999"/>
            <a:ext cx="793807" cy="246221"/>
          </a:xfrm>
          <a:prstGeom prst="rect">
            <a:avLst/>
          </a:prstGeom>
          <a:noFill/>
        </p:spPr>
        <p:txBody>
          <a:bodyPr wrap="none" rtlCol="0">
            <a:spAutoFit/>
          </a:bodyPr>
          <a:lstStyle/>
          <a:p>
            <a:r>
              <a:rPr lang="en-US" sz="1000" dirty="0"/>
              <a:t>Typed port</a:t>
            </a:r>
          </a:p>
        </p:txBody>
      </p:sp>
      <p:cxnSp>
        <p:nvCxnSpPr>
          <p:cNvPr id="34" name="Straight Arrow Connector 33"/>
          <p:cNvCxnSpPr>
            <a:stCxn id="33" idx="1"/>
          </p:cNvCxnSpPr>
          <p:nvPr/>
        </p:nvCxnSpPr>
        <p:spPr>
          <a:xfrm flipH="1">
            <a:off x="6789282" y="5076110"/>
            <a:ext cx="931220" cy="164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742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Commands, Telemetry, Events and Parameters</a:t>
            </a:r>
          </a:p>
        </p:txBody>
      </p:sp>
      <p:sp>
        <p:nvSpPr>
          <p:cNvPr id="3" name="Content Placeholder 2"/>
          <p:cNvSpPr>
            <a:spLocks noGrp="1"/>
          </p:cNvSpPr>
          <p:nvPr>
            <p:ph idx="1"/>
          </p:nvPr>
        </p:nvSpPr>
        <p:spPr/>
        <p:txBody>
          <a:bodyPr/>
          <a:lstStyle/>
          <a:p>
            <a:r>
              <a:rPr lang="en-US" dirty="0"/>
              <a:t>The code generator provides a method of implementing commands, telemetry, events (AKA EVRs), and parameters for interface with a ground system.</a:t>
            </a:r>
          </a:p>
          <a:p>
            <a:r>
              <a:rPr lang="en-US" dirty="0"/>
              <a:t>Component XML specifies arguments and types.</a:t>
            </a:r>
          </a:p>
          <a:p>
            <a:r>
              <a:rPr lang="en-US" dirty="0"/>
              <a:t>Data for service is passed in serialized form.</a:t>
            </a:r>
          </a:p>
          <a:p>
            <a:r>
              <a:rPr lang="en-US" dirty="0"/>
              <a:t>The generated code decodes serialized commands and invokes implementation handlers with the correct arguments. Telemetry and events are emitted by calling typed functions from implementation code.</a:t>
            </a:r>
          </a:p>
          <a:p>
            <a:r>
              <a:rPr lang="en-US" dirty="0"/>
              <a:t>Port types for flight/ground interface are defined in normal XML, so they can be used by the code generator for implementing component-level handlers or generically by other components used to implement flight/ground functions.</a:t>
            </a:r>
          </a:p>
        </p:txBody>
      </p:sp>
      <p:sp>
        <p:nvSpPr>
          <p:cNvPr id="4" name="Slide Number Placeholder 3"/>
          <p:cNvSpPr>
            <a:spLocks noGrp="1"/>
          </p:cNvSpPr>
          <p:nvPr>
            <p:ph type="sldNum" sz="quarter" idx="11"/>
          </p:nvPr>
        </p:nvSpPr>
        <p:spPr/>
        <p:txBody>
          <a:bodyPr/>
          <a:lstStyle/>
          <a:p>
            <a:fld id="{40846F03-29C8-41F1-8A60-CC8C672EC5BA}" type="slidenum">
              <a:rPr lang="en-US" smtClean="0"/>
              <a:t>14</a:t>
            </a:fld>
            <a:endParaRPr lang="en-US"/>
          </a:p>
        </p:txBody>
      </p:sp>
    </p:spTree>
    <p:extLst>
      <p:ext uri="{BB962C8B-B14F-4D97-AF65-F5344CB8AC3E}">
        <p14:creationId xmlns:p14="http://schemas.microsoft.com/office/powerpoint/2010/main" val="113888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Commands</a:t>
            </a:r>
          </a:p>
        </p:txBody>
      </p:sp>
      <p:sp>
        <p:nvSpPr>
          <p:cNvPr id="3" name="Content Placeholder 2"/>
          <p:cNvSpPr>
            <a:spLocks noGrp="1"/>
          </p:cNvSpPr>
          <p:nvPr>
            <p:ph idx="1"/>
          </p:nvPr>
        </p:nvSpPr>
        <p:spPr>
          <a:xfrm>
            <a:off x="439739" y="1142999"/>
            <a:ext cx="8453437" cy="5503665"/>
          </a:xfrm>
        </p:spPr>
        <p:txBody>
          <a:bodyPr/>
          <a:lstStyle/>
          <a:p>
            <a:r>
              <a:rPr lang="en-US" sz="1800" dirty="0"/>
              <a:t>Component command XML specifies:</a:t>
            </a:r>
          </a:p>
          <a:p>
            <a:pPr lvl="1"/>
            <a:r>
              <a:rPr lang="en-US" sz="1600" dirty="0" err="1"/>
              <a:t>Opcode</a:t>
            </a:r>
            <a:r>
              <a:rPr lang="en-US" sz="1600" dirty="0"/>
              <a:t>, mnemonic, and arguments</a:t>
            </a:r>
          </a:p>
          <a:p>
            <a:pPr lvl="2"/>
            <a:r>
              <a:rPr lang="en-US" sz="1400" dirty="0"/>
              <a:t>Arguments can be any built-in type or developer defined enumeration</a:t>
            </a:r>
          </a:p>
          <a:p>
            <a:pPr lvl="1"/>
            <a:r>
              <a:rPr lang="en-US" sz="1600" dirty="0"/>
              <a:t>Synchronization attribute</a:t>
            </a:r>
          </a:p>
          <a:p>
            <a:pPr lvl="2"/>
            <a:r>
              <a:rPr lang="en-US" sz="1400" dirty="0"/>
              <a:t>Sync, </a:t>
            </a:r>
            <a:r>
              <a:rPr lang="en-US" sz="1400" dirty="0" err="1"/>
              <a:t>async</a:t>
            </a:r>
            <a:r>
              <a:rPr lang="en-US" sz="1400" dirty="0"/>
              <a:t>, or guarded</a:t>
            </a:r>
          </a:p>
          <a:p>
            <a:pPr lvl="2"/>
            <a:r>
              <a:rPr lang="en-US" sz="1400" dirty="0"/>
              <a:t>Same meaning as ports</a:t>
            </a:r>
          </a:p>
          <a:p>
            <a:pPr lvl="3"/>
            <a:r>
              <a:rPr lang="en-US" sz="1200" dirty="0" err="1"/>
              <a:t>Async</a:t>
            </a:r>
            <a:r>
              <a:rPr lang="en-US" sz="1200" dirty="0"/>
              <a:t> can specify message priority</a:t>
            </a:r>
          </a:p>
          <a:p>
            <a:r>
              <a:rPr lang="en-US" sz="1800" dirty="0"/>
              <a:t>Implementation class implements handler for each command</a:t>
            </a:r>
          </a:p>
          <a:p>
            <a:pPr lvl="1"/>
            <a:r>
              <a:rPr lang="en-US" sz="1600" dirty="0"/>
              <a:t>Base class deserializes arguments from argument data buffer</a:t>
            </a:r>
          </a:p>
          <a:p>
            <a:r>
              <a:rPr lang="en-US" sz="1800" dirty="0"/>
              <a:t>Implementation class reports a command status when done</a:t>
            </a:r>
          </a:p>
          <a:p>
            <a:pPr lvl="1"/>
            <a:r>
              <a:rPr lang="en-US" sz="1600" dirty="0"/>
              <a:t>Can be immediately in handler or deferred until command is complete later</a:t>
            </a:r>
          </a:p>
          <a:p>
            <a:pPr lvl="1"/>
            <a:r>
              <a:rPr lang="en-US" sz="1600" dirty="0"/>
              <a:t>Component must report a status to clear command dispatcher tracking and advance sequences</a:t>
            </a:r>
          </a:p>
          <a:p>
            <a:r>
              <a:rPr lang="en-US" sz="1800" dirty="0" err="1"/>
              <a:t>Autocoder</a:t>
            </a:r>
            <a:r>
              <a:rPr lang="en-US" sz="1800" dirty="0"/>
              <a:t> automatically adds ports for registering commands, receiving commands and reporting an execution status.</a:t>
            </a:r>
            <a:endParaRPr lang="en-US" sz="1600" dirty="0"/>
          </a:p>
          <a:p>
            <a:pPr lvl="1"/>
            <a:endParaRPr lang="en-US" dirty="0"/>
          </a:p>
        </p:txBody>
      </p:sp>
      <p:sp>
        <p:nvSpPr>
          <p:cNvPr id="4" name="Slide Number Placeholder 3"/>
          <p:cNvSpPr>
            <a:spLocks noGrp="1"/>
          </p:cNvSpPr>
          <p:nvPr>
            <p:ph type="sldNum" sz="quarter" idx="11"/>
          </p:nvPr>
        </p:nvSpPr>
        <p:spPr/>
        <p:txBody>
          <a:bodyPr/>
          <a:lstStyle/>
          <a:p>
            <a:fld id="{40846F03-29C8-41F1-8A60-CC8C672EC5BA}" type="slidenum">
              <a:rPr lang="en-US" smtClean="0"/>
              <a:t>15</a:t>
            </a:fld>
            <a:endParaRPr lang="en-US" dirty="0"/>
          </a:p>
        </p:txBody>
      </p:sp>
    </p:spTree>
    <p:extLst>
      <p:ext uri="{BB962C8B-B14F-4D97-AF65-F5344CB8AC3E}">
        <p14:creationId xmlns:p14="http://schemas.microsoft.com/office/powerpoint/2010/main" val="140980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idx="1"/>
          </p:nvPr>
        </p:nvSpPr>
        <p:spPr>
          <a:xfrm>
            <a:off x="439739" y="1142999"/>
            <a:ext cx="8453437" cy="5503665"/>
          </a:xfrm>
        </p:spPr>
        <p:txBody>
          <a:bodyPr/>
          <a:lstStyle/>
          <a:p>
            <a:r>
              <a:rPr lang="en-US" sz="1800" dirty="0"/>
              <a:t>Component event XML specifies:</a:t>
            </a:r>
          </a:p>
          <a:p>
            <a:pPr lvl="1"/>
            <a:r>
              <a:rPr lang="en-US" sz="1600" dirty="0"/>
              <a:t>ID, name, severity and arguments</a:t>
            </a:r>
          </a:p>
          <a:p>
            <a:pPr lvl="2"/>
            <a:r>
              <a:rPr lang="en-US" sz="1400" dirty="0"/>
              <a:t>Arguments can be any built-in type or XML complex type</a:t>
            </a:r>
          </a:p>
          <a:p>
            <a:pPr lvl="2"/>
            <a:r>
              <a:rPr lang="en-US" sz="1400" dirty="0"/>
              <a:t>Can define enumerations</a:t>
            </a:r>
          </a:p>
          <a:p>
            <a:pPr lvl="1"/>
            <a:r>
              <a:rPr lang="en-US" sz="1600" dirty="0"/>
              <a:t>Format specifier string</a:t>
            </a:r>
          </a:p>
          <a:p>
            <a:pPr lvl="2"/>
            <a:r>
              <a:rPr lang="en-US" sz="1400" dirty="0"/>
              <a:t>Used by ground software and optional on-board console to display message with argument values</a:t>
            </a:r>
          </a:p>
          <a:p>
            <a:pPr lvl="2"/>
            <a:r>
              <a:rPr lang="en-US" sz="1400" dirty="0"/>
              <a:t>Follows C format specifier syntax</a:t>
            </a:r>
            <a:endParaRPr lang="en-US" sz="1200" dirty="0"/>
          </a:p>
          <a:p>
            <a:r>
              <a:rPr lang="en-US" sz="1800" dirty="0"/>
              <a:t>Code generated base class provides method to call for each event with typed arguments</a:t>
            </a:r>
          </a:p>
          <a:p>
            <a:pPr lvl="1"/>
            <a:r>
              <a:rPr lang="en-US" sz="1400" dirty="0"/>
              <a:t>Provides stronger type checking at compile time than MER/MSL EVR macros</a:t>
            </a:r>
          </a:p>
          <a:p>
            <a:pPr lvl="1"/>
            <a:r>
              <a:rPr lang="en-US" sz="1400" dirty="0"/>
              <a:t>Called by implementation class</a:t>
            </a:r>
          </a:p>
          <a:p>
            <a:pPr lvl="1"/>
            <a:r>
              <a:rPr lang="en-US" sz="1400" dirty="0"/>
              <a:t>Automatically time-tags event at moment of method invocation</a:t>
            </a:r>
          </a:p>
          <a:p>
            <a:r>
              <a:rPr lang="en-US" sz="1800" dirty="0"/>
              <a:t>Code generator automatically adds ports for retrieving time tag and sending event</a:t>
            </a:r>
          </a:p>
          <a:p>
            <a:pPr lvl="1"/>
            <a:r>
              <a:rPr lang="en-US" sz="1400" dirty="0"/>
              <a:t>Two independent ports for sending events</a:t>
            </a:r>
          </a:p>
          <a:p>
            <a:pPr lvl="2"/>
            <a:r>
              <a:rPr lang="en-US" sz="1200" dirty="0"/>
              <a:t>A binary version with serialized arguments for transport to ground software</a:t>
            </a:r>
          </a:p>
          <a:p>
            <a:pPr lvl="2"/>
            <a:r>
              <a:rPr lang="en-US" sz="1200" dirty="0"/>
              <a:t>A text port that sends a string version of the event (using the format specifier) that can be sent to a console</a:t>
            </a:r>
          </a:p>
          <a:p>
            <a:pPr lvl="3"/>
            <a:r>
              <a:rPr lang="en-US" sz="1000" dirty="0"/>
              <a:t>Can be globally disabled via architecture configuration macros to save execution time and code space</a:t>
            </a:r>
          </a:p>
          <a:p>
            <a:pPr lvl="1"/>
            <a:endParaRPr lang="en-US" dirty="0"/>
          </a:p>
        </p:txBody>
      </p:sp>
      <p:sp>
        <p:nvSpPr>
          <p:cNvPr id="4" name="Slide Number Placeholder 3"/>
          <p:cNvSpPr>
            <a:spLocks noGrp="1"/>
          </p:cNvSpPr>
          <p:nvPr>
            <p:ph type="sldNum" sz="quarter" idx="11"/>
          </p:nvPr>
        </p:nvSpPr>
        <p:spPr/>
        <p:txBody>
          <a:bodyPr/>
          <a:lstStyle/>
          <a:p>
            <a:fld id="{40846F03-29C8-41F1-8A60-CC8C672EC5BA}" type="slidenum">
              <a:rPr lang="en-US" smtClean="0"/>
              <a:t>16</a:t>
            </a:fld>
            <a:endParaRPr lang="en-US" dirty="0"/>
          </a:p>
        </p:txBody>
      </p:sp>
    </p:spTree>
    <p:extLst>
      <p:ext uri="{BB962C8B-B14F-4D97-AF65-F5344CB8AC3E}">
        <p14:creationId xmlns:p14="http://schemas.microsoft.com/office/powerpoint/2010/main" val="2157750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Telemetry</a:t>
            </a:r>
          </a:p>
        </p:txBody>
      </p:sp>
      <p:sp>
        <p:nvSpPr>
          <p:cNvPr id="3" name="Content Placeholder 2"/>
          <p:cNvSpPr>
            <a:spLocks noGrp="1"/>
          </p:cNvSpPr>
          <p:nvPr>
            <p:ph idx="1"/>
          </p:nvPr>
        </p:nvSpPr>
        <p:spPr>
          <a:xfrm>
            <a:off x="439739" y="1142999"/>
            <a:ext cx="8453437" cy="5503665"/>
          </a:xfrm>
        </p:spPr>
        <p:txBody>
          <a:bodyPr/>
          <a:lstStyle/>
          <a:p>
            <a:r>
              <a:rPr lang="en-US" sz="1800" dirty="0"/>
              <a:t>Component telemetry XML specifies channels that have:</a:t>
            </a:r>
          </a:p>
          <a:p>
            <a:pPr lvl="1"/>
            <a:r>
              <a:rPr lang="en-US" sz="1600" dirty="0"/>
              <a:t>ID, name, and data type</a:t>
            </a:r>
          </a:p>
          <a:p>
            <a:pPr lvl="2"/>
            <a:r>
              <a:rPr lang="en-US" sz="1400" dirty="0"/>
              <a:t>Data type can be any built-in type or external XML complex type</a:t>
            </a:r>
          </a:p>
          <a:p>
            <a:pPr lvl="2"/>
            <a:r>
              <a:rPr lang="en-US" sz="1400" dirty="0"/>
              <a:t>Can define enumerations</a:t>
            </a:r>
          </a:p>
          <a:p>
            <a:pPr lvl="1"/>
            <a:r>
              <a:rPr lang="en-US" sz="1600" dirty="0"/>
              <a:t>Format </a:t>
            </a:r>
            <a:r>
              <a:rPr lang="en-US" sz="1600" dirty="0" err="1"/>
              <a:t>specifier</a:t>
            </a:r>
            <a:r>
              <a:rPr lang="en-US" sz="1600" dirty="0"/>
              <a:t> string</a:t>
            </a:r>
          </a:p>
          <a:p>
            <a:pPr lvl="2"/>
            <a:r>
              <a:rPr lang="en-US" sz="1400" dirty="0"/>
              <a:t>Used by ground software and optional on-board console to display message with argument values</a:t>
            </a:r>
            <a:endParaRPr lang="en-US" sz="1200" dirty="0"/>
          </a:p>
          <a:p>
            <a:r>
              <a:rPr lang="en-US" sz="1800" dirty="0"/>
              <a:t>Code generated base class provides function to call for each channel with typed argument</a:t>
            </a:r>
          </a:p>
          <a:p>
            <a:pPr lvl="1"/>
            <a:r>
              <a:rPr lang="en-US" sz="1600" dirty="0"/>
              <a:t>Called by implementation class</a:t>
            </a:r>
          </a:p>
          <a:p>
            <a:r>
              <a:rPr lang="en-US" sz="1800" dirty="0"/>
              <a:t>Code generator automatically adds ports for retrieving time tag and sending channelized data</a:t>
            </a:r>
          </a:p>
        </p:txBody>
      </p:sp>
      <p:sp>
        <p:nvSpPr>
          <p:cNvPr id="4" name="Slide Number Placeholder 3"/>
          <p:cNvSpPr>
            <a:spLocks noGrp="1"/>
          </p:cNvSpPr>
          <p:nvPr>
            <p:ph type="sldNum" sz="quarter" idx="11"/>
          </p:nvPr>
        </p:nvSpPr>
        <p:spPr/>
        <p:txBody>
          <a:bodyPr/>
          <a:lstStyle/>
          <a:p>
            <a:fld id="{40846F03-29C8-41F1-8A60-CC8C672EC5BA}" type="slidenum">
              <a:rPr lang="en-US" smtClean="0"/>
              <a:t>17</a:t>
            </a:fld>
            <a:endParaRPr lang="en-US" dirty="0"/>
          </a:p>
        </p:txBody>
      </p:sp>
    </p:spTree>
    <p:extLst>
      <p:ext uri="{BB962C8B-B14F-4D97-AF65-F5344CB8AC3E}">
        <p14:creationId xmlns:p14="http://schemas.microsoft.com/office/powerpoint/2010/main" val="2628941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a:xfrm>
            <a:off x="439739" y="1142999"/>
            <a:ext cx="8453437" cy="5105401"/>
          </a:xfrm>
        </p:spPr>
        <p:txBody>
          <a:bodyPr/>
          <a:lstStyle/>
          <a:p>
            <a:r>
              <a:rPr lang="en-US" sz="1400" dirty="0"/>
              <a:t>Parameters are traditional means of storing non-volatile state</a:t>
            </a:r>
          </a:p>
          <a:p>
            <a:pPr lvl="1"/>
            <a:r>
              <a:rPr lang="en-US" sz="1200" dirty="0"/>
              <a:t>Framework provides code generation to set and save, but developer must write a component to load and save parameters from a particular non-volatile storage</a:t>
            </a:r>
          </a:p>
          <a:p>
            <a:pPr lvl="2"/>
            <a:r>
              <a:rPr lang="en-US" sz="1100" dirty="0"/>
              <a:t>File-based implementation provided with distribution</a:t>
            </a:r>
          </a:p>
          <a:p>
            <a:r>
              <a:rPr lang="en-US" sz="1400" dirty="0"/>
              <a:t>Component XML specifies parameters that have:</a:t>
            </a:r>
          </a:p>
          <a:p>
            <a:pPr lvl="1"/>
            <a:r>
              <a:rPr lang="en-US" sz="1200" dirty="0"/>
              <a:t>ID, name, and data type</a:t>
            </a:r>
          </a:p>
          <a:p>
            <a:pPr lvl="2"/>
            <a:r>
              <a:rPr lang="en-US" sz="1100" dirty="0"/>
              <a:t>Data type can be any built-in type</a:t>
            </a:r>
          </a:p>
          <a:p>
            <a:pPr lvl="2"/>
            <a:r>
              <a:rPr lang="en-US" sz="1100" dirty="0"/>
              <a:t>Can define enumerations</a:t>
            </a:r>
          </a:p>
          <a:p>
            <a:pPr lvl="1"/>
            <a:r>
              <a:rPr lang="en-US" sz="1200" dirty="0"/>
              <a:t>Optional default value</a:t>
            </a:r>
          </a:p>
          <a:p>
            <a:pPr lvl="2"/>
            <a:r>
              <a:rPr lang="en-US" sz="1100" dirty="0"/>
              <a:t>In the event the parameter cannot be retrieved, assigns default value to parameter</a:t>
            </a:r>
          </a:p>
          <a:p>
            <a:r>
              <a:rPr lang="en-US" sz="1400" dirty="0"/>
              <a:t>Code generator generates commands for setting and saving parameter values</a:t>
            </a:r>
          </a:p>
          <a:p>
            <a:r>
              <a:rPr lang="en-US" sz="1400" dirty="0"/>
              <a:t>Code generator generates optional overridable virtual method for providing notification to implementation class when values are updated.</a:t>
            </a:r>
          </a:p>
          <a:p>
            <a:r>
              <a:rPr lang="en-US" sz="1400" dirty="0"/>
              <a:t>Code generator automatically adds ports for retrieving and saving parameters</a:t>
            </a:r>
          </a:p>
          <a:p>
            <a:pPr lvl="1"/>
            <a:r>
              <a:rPr lang="en-US" sz="1200" dirty="0"/>
              <a:t>When parameters are saved by commands at the component level, the “save” port sends the parameter value to the storage component. The storage component is responsible for when and how to save parameter value</a:t>
            </a:r>
          </a:p>
          <a:p>
            <a:r>
              <a:rPr lang="en-US" sz="1400" dirty="0"/>
              <a:t>During initialization, a public method in the base class is provided to load the parameters and store copies in private component data</a:t>
            </a:r>
          </a:p>
          <a:p>
            <a:r>
              <a:rPr lang="en-US" sz="1400" dirty="0"/>
              <a:t>Code generated base class provides function to call for each parameter to retrieve stored copy</a:t>
            </a:r>
          </a:p>
          <a:p>
            <a:pPr lvl="1"/>
            <a:r>
              <a:rPr lang="en-US" sz="1200" dirty="0"/>
              <a:t>Implementation class can call whenever parameter value is needed</a:t>
            </a:r>
          </a:p>
          <a:p>
            <a:pPr lvl="1"/>
            <a:r>
              <a:rPr lang="en-US" sz="1200" dirty="0"/>
              <a:t>Implementation class cannot modify the parameter value, only commands can</a:t>
            </a:r>
            <a:endParaRPr lang="en-US" sz="1400" dirty="0"/>
          </a:p>
        </p:txBody>
      </p:sp>
      <p:sp>
        <p:nvSpPr>
          <p:cNvPr id="4" name="Slide Number Placeholder 3"/>
          <p:cNvSpPr>
            <a:spLocks noGrp="1"/>
          </p:cNvSpPr>
          <p:nvPr>
            <p:ph type="sldNum" sz="quarter" idx="11"/>
          </p:nvPr>
        </p:nvSpPr>
        <p:spPr/>
        <p:txBody>
          <a:bodyPr/>
          <a:lstStyle/>
          <a:p>
            <a:fld id="{40846F03-29C8-41F1-8A60-CC8C672EC5BA}" type="slidenum">
              <a:rPr lang="en-US" smtClean="0"/>
              <a:t>18</a:t>
            </a:fld>
            <a:endParaRPr lang="en-US" dirty="0"/>
          </a:p>
        </p:txBody>
      </p:sp>
    </p:spTree>
    <p:extLst>
      <p:ext uri="{BB962C8B-B14F-4D97-AF65-F5344CB8AC3E}">
        <p14:creationId xmlns:p14="http://schemas.microsoft.com/office/powerpoint/2010/main" val="1926805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Components</a:t>
            </a:r>
          </a:p>
        </p:txBody>
      </p:sp>
      <p:sp>
        <p:nvSpPr>
          <p:cNvPr id="3" name="Content Placeholder 2"/>
          <p:cNvSpPr>
            <a:spLocks noGrp="1"/>
          </p:cNvSpPr>
          <p:nvPr>
            <p:ph idx="1"/>
          </p:nvPr>
        </p:nvSpPr>
        <p:spPr>
          <a:xfrm>
            <a:off x="439739" y="1142999"/>
            <a:ext cx="8453437" cy="5503665"/>
          </a:xfrm>
        </p:spPr>
        <p:txBody>
          <a:bodyPr/>
          <a:lstStyle/>
          <a:p>
            <a:r>
              <a:rPr lang="en-US" sz="1800" dirty="0"/>
              <a:t>A set of core components has been matured over the lifetime of F’</a:t>
            </a:r>
          </a:p>
          <a:p>
            <a:pPr lvl="1"/>
            <a:r>
              <a:rPr lang="en-US" sz="1200" dirty="0"/>
              <a:t>Some subjected to JPL class B flight processes</a:t>
            </a:r>
          </a:p>
          <a:p>
            <a:pPr lvl="2"/>
            <a:r>
              <a:rPr lang="en-US" sz="1000" dirty="0"/>
              <a:t>Reviews, inspections, full coverage unit tests and static code analysis</a:t>
            </a:r>
          </a:p>
          <a:p>
            <a:pPr lvl="1"/>
            <a:r>
              <a:rPr lang="en-US" sz="1200" dirty="0"/>
              <a:t>Some contributed back to F’ core repository by projects</a:t>
            </a:r>
          </a:p>
          <a:p>
            <a:r>
              <a:rPr lang="en-US" sz="1600" dirty="0"/>
              <a:t>Provides out-of-the box implementations so that projects don’t have to start from the beginning</a:t>
            </a:r>
          </a:p>
          <a:p>
            <a:r>
              <a:rPr lang="en-US" sz="1600" dirty="0"/>
              <a:t>Common command and data handling components</a:t>
            </a:r>
          </a:p>
          <a:p>
            <a:r>
              <a:rPr lang="en-US" sz="1600" dirty="0"/>
              <a:t>Flight/ground interface components</a:t>
            </a:r>
          </a:p>
          <a:p>
            <a:r>
              <a:rPr lang="en-US" sz="1600" dirty="0"/>
              <a:t>Drivers</a:t>
            </a:r>
          </a:p>
          <a:p>
            <a:r>
              <a:rPr lang="en-US" sz="1600" dirty="0"/>
              <a:t>Helper components</a:t>
            </a:r>
          </a:p>
          <a:p>
            <a:pPr marL="0" indent="0">
              <a:buNone/>
            </a:pPr>
            <a:endParaRPr lang="en-US" sz="1600" dirty="0"/>
          </a:p>
        </p:txBody>
      </p:sp>
      <p:sp>
        <p:nvSpPr>
          <p:cNvPr id="4" name="Slide Number Placeholder 3"/>
          <p:cNvSpPr>
            <a:spLocks noGrp="1"/>
          </p:cNvSpPr>
          <p:nvPr>
            <p:ph type="sldNum" sz="quarter" idx="11"/>
          </p:nvPr>
        </p:nvSpPr>
        <p:spPr/>
        <p:txBody>
          <a:bodyPr/>
          <a:lstStyle/>
          <a:p>
            <a:fld id="{40846F03-29C8-41F1-8A60-CC8C672EC5BA}" type="slidenum">
              <a:rPr lang="en-US" smtClean="0"/>
              <a:t>19</a:t>
            </a:fld>
            <a:endParaRPr lang="en-US" dirty="0"/>
          </a:p>
        </p:txBody>
      </p:sp>
    </p:spTree>
    <p:extLst>
      <p:ext uri="{BB962C8B-B14F-4D97-AF65-F5344CB8AC3E}">
        <p14:creationId xmlns:p14="http://schemas.microsoft.com/office/powerpoint/2010/main" val="56741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a:t>
            </a:r>
          </a:p>
        </p:txBody>
      </p:sp>
      <p:sp>
        <p:nvSpPr>
          <p:cNvPr id="3" name="Content Placeholder 2"/>
          <p:cNvSpPr>
            <a:spLocks noGrp="1"/>
          </p:cNvSpPr>
          <p:nvPr>
            <p:ph sz="quarter" idx="21"/>
          </p:nvPr>
        </p:nvSpPr>
        <p:spPr>
          <a:xfrm>
            <a:off x="457200" y="1599449"/>
            <a:ext cx="4602938" cy="4526714"/>
          </a:xfrm>
        </p:spPr>
        <p:txBody>
          <a:bodyPr>
            <a:normAutofit fontScale="92500" lnSpcReduction="10000"/>
          </a:bodyPr>
          <a:lstStyle/>
          <a:p>
            <a:r>
              <a:rPr lang="en-US" sz="2600" dirty="0"/>
              <a:t>Embedded Systems Framework</a:t>
            </a:r>
          </a:p>
          <a:p>
            <a:r>
              <a:rPr lang="en-US" sz="2600" dirty="0"/>
              <a:t>Flight Software for Small-Scale Projects</a:t>
            </a:r>
          </a:p>
          <a:p>
            <a:pPr lvl="1"/>
            <a:r>
              <a:rPr lang="en-US" sz="2600" dirty="0" err="1"/>
              <a:t>Cubesats</a:t>
            </a:r>
            <a:r>
              <a:rPr lang="en-US" sz="2600" dirty="0"/>
              <a:t>, </a:t>
            </a:r>
            <a:r>
              <a:rPr lang="en-US" sz="2600" dirty="0" err="1"/>
              <a:t>Deployables</a:t>
            </a:r>
            <a:r>
              <a:rPr lang="en-US" sz="2600" dirty="0"/>
              <a:t>, Instruments</a:t>
            </a:r>
          </a:p>
          <a:p>
            <a:r>
              <a:rPr lang="en-US" sz="2600" dirty="0"/>
              <a:t>Provides:</a:t>
            </a:r>
          </a:p>
          <a:p>
            <a:pPr lvl="1"/>
            <a:r>
              <a:rPr lang="en-US" sz="2600" dirty="0"/>
              <a:t>Framework </a:t>
            </a:r>
            <a:r>
              <a:rPr lang="en-US" sz="2600" dirty="0" err="1"/>
              <a:t>Autocoder</a:t>
            </a:r>
            <a:endParaRPr lang="en-US" sz="2600" dirty="0"/>
          </a:p>
          <a:p>
            <a:pPr lvl="1"/>
            <a:r>
              <a:rPr lang="en-US" sz="2600" dirty="0"/>
              <a:t>Standard Components and Abstractions</a:t>
            </a:r>
          </a:p>
          <a:p>
            <a:pPr lvl="1"/>
            <a:r>
              <a:rPr lang="en-US" sz="2600" dirty="0"/>
              <a:t>Modeling, Testing, and Basic Ground Support</a:t>
            </a:r>
          </a:p>
          <a:p>
            <a:pPr lvl="1"/>
            <a:endParaRPr lang="en-US" dirty="0"/>
          </a:p>
        </p:txBody>
      </p:sp>
      <p:pic>
        <p:nvPicPr>
          <p:cNvPr id="5" name="Content Placeholder 4" descr="1920px-Cubesat-lunar_flashlight.jpg"/>
          <p:cNvPicPr>
            <a:picLocks noGrp="1" noChangeAspect="1"/>
          </p:cNvPicPr>
          <p:nvPr>
            <p:ph sz="quarter" idx="22"/>
          </p:nvPr>
        </p:nvPicPr>
        <p:blipFill>
          <a:blip r:embed="rId3" cstate="print">
            <a:extLst>
              <a:ext uri="{28A0092B-C50C-407E-A947-70E740481C1C}">
                <a14:useLocalDpi xmlns:a14="http://schemas.microsoft.com/office/drawing/2010/main" val="0"/>
              </a:ext>
            </a:extLst>
          </a:blip>
          <a:srcRect l="16422" r="16422"/>
          <a:stretch>
            <a:fillRect/>
          </a:stretch>
        </p:blipFill>
        <p:spPr>
          <a:xfrm>
            <a:off x="5060138" y="1599449"/>
            <a:ext cx="3626662" cy="4526714"/>
          </a:xfrm>
        </p:spPr>
      </p:pic>
      <p:sp>
        <p:nvSpPr>
          <p:cNvPr id="9" name="TextBox 8"/>
          <p:cNvSpPr txBox="1"/>
          <p:nvPr/>
        </p:nvSpPr>
        <p:spPr>
          <a:xfrm>
            <a:off x="5060138" y="6136323"/>
            <a:ext cx="4038601" cy="384152"/>
          </a:xfrm>
          <a:prstGeom prst="rect">
            <a:avLst/>
          </a:prstGeom>
        </p:spPr>
        <p:txBody>
          <a:bodyPr vert="horz" wrap="none" lIns="91440" tIns="45720" rIns="91440" bIns="45720" rtlCol="0">
            <a:noAutofit/>
          </a:bodyPr>
          <a:lstStyle/>
          <a:p>
            <a:r>
              <a:rPr lang="en-US" sz="1200" dirty="0">
                <a:solidFill>
                  <a:schemeClr val="bg1"/>
                </a:solidFill>
              </a:rPr>
              <a:t>Credit: NASA </a:t>
            </a:r>
            <a:r>
              <a:rPr lang="mr-IN" sz="1200" dirty="0">
                <a:solidFill>
                  <a:schemeClr val="bg1"/>
                </a:solidFill>
              </a:rPr>
              <a:t>–</a:t>
            </a:r>
            <a:r>
              <a:rPr lang="en-US" sz="1200" dirty="0">
                <a:solidFill>
                  <a:schemeClr val="bg1"/>
                </a:solidFill>
              </a:rPr>
              <a:t> 2015</a:t>
            </a:r>
          </a:p>
        </p:txBody>
      </p:sp>
      <p:sp>
        <p:nvSpPr>
          <p:cNvPr id="10" name="TextBox 9"/>
          <p:cNvSpPr txBox="1"/>
          <p:nvPr/>
        </p:nvSpPr>
        <p:spPr>
          <a:xfrm>
            <a:off x="5171440" y="6370320"/>
            <a:ext cx="914400" cy="914400"/>
          </a:xfrm>
          <a:prstGeom prst="rect">
            <a:avLst/>
          </a:prstGeom>
        </p:spPr>
        <p:txBody>
          <a:bodyPr vert="horz" wrap="none" lIns="91440" tIns="45720" rIns="91440" bIns="45720" rtlCol="0">
            <a:noAutofit/>
          </a:bodyPr>
          <a:lstStyle/>
          <a:p>
            <a:endParaRPr lang="en-US" dirty="0" err="1">
              <a:solidFill>
                <a:schemeClr val="bg1"/>
              </a:solidFill>
            </a:endParaRPr>
          </a:p>
        </p:txBody>
      </p:sp>
    </p:spTree>
    <p:extLst>
      <p:ext uri="{BB962C8B-B14F-4D97-AF65-F5344CB8AC3E}">
        <p14:creationId xmlns:p14="http://schemas.microsoft.com/office/powerpoint/2010/main" val="661600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392454"/>
            <a:ext cx="7239000" cy="332399"/>
          </a:xfrm>
        </p:spPr>
        <p:txBody>
          <a:bodyPr/>
          <a:lstStyle/>
          <a:p>
            <a:r>
              <a:rPr lang="en-US" sz="2000" dirty="0"/>
              <a:t>Command Dispatcher (Svc/</a:t>
            </a:r>
            <a:r>
              <a:rPr lang="en-US" sz="2000" dirty="0" err="1"/>
              <a:t>CmdDispatcher</a:t>
            </a:r>
            <a:r>
              <a:rPr lang="en-US" sz="2000" dirty="0"/>
              <a:t>)</a:t>
            </a:r>
          </a:p>
        </p:txBody>
      </p:sp>
      <p:sp>
        <p:nvSpPr>
          <p:cNvPr id="3" name="Content Placeholder 2"/>
          <p:cNvSpPr>
            <a:spLocks noGrp="1"/>
          </p:cNvSpPr>
          <p:nvPr>
            <p:ph idx="1"/>
          </p:nvPr>
        </p:nvSpPr>
        <p:spPr>
          <a:xfrm>
            <a:off x="420437" y="1143000"/>
            <a:ext cx="8077200" cy="2057400"/>
          </a:xfrm>
        </p:spPr>
        <p:txBody>
          <a:bodyPr/>
          <a:lstStyle/>
          <a:p>
            <a:r>
              <a:rPr lang="en-US" sz="1600" dirty="0"/>
              <a:t>Command dispatcher is an active component</a:t>
            </a:r>
          </a:p>
          <a:p>
            <a:r>
              <a:rPr lang="en-US" sz="1600" dirty="0"/>
              <a:t>Components register their command opcodes</a:t>
            </a:r>
          </a:p>
          <a:p>
            <a:r>
              <a:rPr lang="en-US" sz="1600" dirty="0"/>
              <a:t>Command dispatcher receives buffer from ground or sequencer containing command and arguments</a:t>
            </a:r>
          </a:p>
          <a:p>
            <a:r>
              <a:rPr lang="en-US" sz="1600" dirty="0"/>
              <a:t>Command opcode is extracted, and opcode lookup is made</a:t>
            </a:r>
          </a:p>
          <a:p>
            <a:r>
              <a:rPr lang="en-US" sz="1600" dirty="0"/>
              <a:t>Component is invoked to execute commands it registered</a:t>
            </a:r>
          </a:p>
          <a:p>
            <a:r>
              <a:rPr lang="en-US" sz="1600" dirty="0"/>
              <a:t>Component responds with completion status (pass, fail) when command complete</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20</a:t>
            </a:fld>
            <a:endParaRPr lang="en-US"/>
          </a:p>
        </p:txBody>
      </p:sp>
      <p:sp>
        <p:nvSpPr>
          <p:cNvPr id="5" name="Rounded Rectangle 4"/>
          <p:cNvSpPr/>
          <p:nvPr/>
        </p:nvSpPr>
        <p:spPr bwMode="auto">
          <a:xfrm>
            <a:off x="1603249" y="3490753"/>
            <a:ext cx="1828800"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CmdDispatcher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6" name="Rectangle 5"/>
          <p:cNvSpPr/>
          <p:nvPr/>
        </p:nvSpPr>
        <p:spPr bwMode="auto">
          <a:xfrm>
            <a:off x="3432049" y="522503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 name="Rectangle 9"/>
          <p:cNvSpPr/>
          <p:nvPr/>
        </p:nvSpPr>
        <p:spPr bwMode="auto">
          <a:xfrm>
            <a:off x="2898649" y="406853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1" name="Rectangle 10"/>
          <p:cNvSpPr/>
          <p:nvPr/>
        </p:nvSpPr>
        <p:spPr bwMode="auto">
          <a:xfrm>
            <a:off x="2898649" y="422093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2" name="Rectangle 11"/>
          <p:cNvSpPr/>
          <p:nvPr/>
        </p:nvSpPr>
        <p:spPr bwMode="auto">
          <a:xfrm>
            <a:off x="2898649" y="437574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3" name="Rectangle 12"/>
          <p:cNvSpPr/>
          <p:nvPr/>
        </p:nvSpPr>
        <p:spPr bwMode="auto">
          <a:xfrm>
            <a:off x="2898649" y="453883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4" name="Rectangle 13"/>
          <p:cNvSpPr/>
          <p:nvPr/>
        </p:nvSpPr>
        <p:spPr bwMode="auto">
          <a:xfrm>
            <a:off x="2898649" y="469123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5" name="Rectangle 14"/>
          <p:cNvSpPr/>
          <p:nvPr/>
        </p:nvSpPr>
        <p:spPr bwMode="auto">
          <a:xfrm>
            <a:off x="2898649" y="484604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6" name="Rectangle 15"/>
          <p:cNvSpPr/>
          <p:nvPr/>
        </p:nvSpPr>
        <p:spPr bwMode="auto">
          <a:xfrm>
            <a:off x="2898649" y="499871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7" name="Rectangle 16"/>
          <p:cNvSpPr/>
          <p:nvPr/>
        </p:nvSpPr>
        <p:spPr bwMode="auto">
          <a:xfrm>
            <a:off x="2898649" y="515111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8" name="Rectangle 17"/>
          <p:cNvSpPr/>
          <p:nvPr/>
        </p:nvSpPr>
        <p:spPr bwMode="auto">
          <a:xfrm>
            <a:off x="2898649" y="530591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9" name="Rounded Rectangle 18"/>
          <p:cNvSpPr/>
          <p:nvPr/>
        </p:nvSpPr>
        <p:spPr bwMode="auto">
          <a:xfrm>
            <a:off x="5870449" y="3357872"/>
            <a:ext cx="1828800" cy="786863"/>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pitchFamily="48" charset="-128"/>
              </a:rPr>
              <a:t>Mod1</a:t>
            </a:r>
          </a:p>
        </p:txBody>
      </p:sp>
      <p:sp>
        <p:nvSpPr>
          <p:cNvPr id="20" name="Rectangle 19"/>
          <p:cNvSpPr/>
          <p:nvPr/>
        </p:nvSpPr>
        <p:spPr bwMode="auto">
          <a:xfrm>
            <a:off x="5718049" y="352087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1" name="Rounded Rectangle 20"/>
          <p:cNvSpPr/>
          <p:nvPr/>
        </p:nvSpPr>
        <p:spPr bwMode="auto">
          <a:xfrm>
            <a:off x="5870449" y="5149372"/>
            <a:ext cx="1828800" cy="786863"/>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Arial" charset="0"/>
                <a:ea typeface="ＭＳ Ｐゴシック" pitchFamily="48" charset="-128"/>
              </a:rPr>
              <a:t>ModN</a:t>
            </a: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22" name="Rectangle 21"/>
          <p:cNvSpPr/>
          <p:nvPr/>
        </p:nvSpPr>
        <p:spPr bwMode="auto">
          <a:xfrm>
            <a:off x="5718049" y="529895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26" name="Straight Connector 25"/>
          <p:cNvCxnSpPr>
            <a:cxnSpLocks/>
            <a:stCxn id="51" idx="3"/>
            <a:endCxn id="20" idx="1"/>
          </p:cNvCxnSpPr>
          <p:nvPr/>
        </p:nvCxnSpPr>
        <p:spPr bwMode="auto">
          <a:xfrm flipV="1">
            <a:off x="3568613" y="3597070"/>
            <a:ext cx="2149436" cy="717613"/>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41" name="Rectangle 40"/>
          <p:cNvSpPr/>
          <p:nvPr/>
        </p:nvSpPr>
        <p:spPr bwMode="auto">
          <a:xfrm>
            <a:off x="2593849" y="4066258"/>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42" name="Rectangle 41"/>
          <p:cNvSpPr/>
          <p:nvPr/>
        </p:nvSpPr>
        <p:spPr bwMode="auto">
          <a:xfrm>
            <a:off x="2593849" y="4218658"/>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3" name="Rectangle 42"/>
          <p:cNvSpPr/>
          <p:nvPr/>
        </p:nvSpPr>
        <p:spPr bwMode="auto">
          <a:xfrm>
            <a:off x="2593849" y="4373465"/>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4" name="Rectangle 43"/>
          <p:cNvSpPr/>
          <p:nvPr/>
        </p:nvSpPr>
        <p:spPr bwMode="auto">
          <a:xfrm>
            <a:off x="2593849" y="4536560"/>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5" name="Rectangle 44"/>
          <p:cNvSpPr/>
          <p:nvPr/>
        </p:nvSpPr>
        <p:spPr bwMode="auto">
          <a:xfrm>
            <a:off x="2593849" y="4688960"/>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6" name="Rectangle 45"/>
          <p:cNvSpPr/>
          <p:nvPr/>
        </p:nvSpPr>
        <p:spPr bwMode="auto">
          <a:xfrm>
            <a:off x="2593849" y="4843767"/>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7" name="Rectangle 46"/>
          <p:cNvSpPr/>
          <p:nvPr/>
        </p:nvSpPr>
        <p:spPr bwMode="auto">
          <a:xfrm>
            <a:off x="2593849" y="4996434"/>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8" name="Rectangle 47"/>
          <p:cNvSpPr/>
          <p:nvPr/>
        </p:nvSpPr>
        <p:spPr bwMode="auto">
          <a:xfrm>
            <a:off x="2593849" y="5148834"/>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9" name="Rectangle 48"/>
          <p:cNvSpPr/>
          <p:nvPr/>
        </p:nvSpPr>
        <p:spPr bwMode="auto">
          <a:xfrm>
            <a:off x="2593849" y="5303641"/>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0" name="TextBox 49"/>
          <p:cNvSpPr txBox="1"/>
          <p:nvPr/>
        </p:nvSpPr>
        <p:spPr>
          <a:xfrm>
            <a:off x="2576972" y="4037013"/>
            <a:ext cx="338554" cy="215444"/>
          </a:xfrm>
          <a:prstGeom prst="rect">
            <a:avLst/>
          </a:prstGeom>
          <a:noFill/>
        </p:spPr>
        <p:txBody>
          <a:bodyPr wrap="none" rtlCol="0">
            <a:spAutoFit/>
          </a:bodyPr>
          <a:lstStyle/>
          <a:p>
            <a:r>
              <a:rPr lang="en-US" sz="800" dirty="0"/>
              <a:t>OC</a:t>
            </a:r>
          </a:p>
        </p:txBody>
      </p:sp>
      <p:cxnSp>
        <p:nvCxnSpPr>
          <p:cNvPr id="52" name="Straight Connector 51"/>
          <p:cNvCxnSpPr>
            <a:cxnSpLocks/>
            <a:stCxn id="51" idx="3"/>
            <a:endCxn id="22" idx="1"/>
          </p:cNvCxnSpPr>
          <p:nvPr/>
        </p:nvCxnSpPr>
        <p:spPr bwMode="auto">
          <a:xfrm>
            <a:off x="3568613" y="4314683"/>
            <a:ext cx="2149436" cy="1060474"/>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38" name="Rectangle 37"/>
          <p:cNvSpPr/>
          <p:nvPr/>
        </p:nvSpPr>
        <p:spPr bwMode="auto">
          <a:xfrm>
            <a:off x="3432049" y="578383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 name="TextBox 6"/>
          <p:cNvSpPr txBox="1"/>
          <p:nvPr/>
        </p:nvSpPr>
        <p:spPr>
          <a:xfrm>
            <a:off x="3776240" y="3584422"/>
            <a:ext cx="1085554" cy="338554"/>
          </a:xfrm>
          <a:prstGeom prst="rect">
            <a:avLst/>
          </a:prstGeom>
          <a:noFill/>
        </p:spPr>
        <p:txBody>
          <a:bodyPr wrap="none" rtlCol="0">
            <a:spAutoFit/>
          </a:bodyPr>
          <a:lstStyle/>
          <a:p>
            <a:r>
              <a:rPr lang="en-US" sz="1600" dirty="0"/>
              <a:t>command</a:t>
            </a:r>
          </a:p>
        </p:txBody>
      </p:sp>
      <p:cxnSp>
        <p:nvCxnSpPr>
          <p:cNvPr id="40" name="Straight Connector 39"/>
          <p:cNvCxnSpPr>
            <a:stCxn id="56" idx="2"/>
            <a:endCxn id="6" idx="3"/>
          </p:cNvCxnSpPr>
          <p:nvPr/>
        </p:nvCxnSpPr>
        <p:spPr bwMode="auto">
          <a:xfrm flipH="1">
            <a:off x="3584449" y="4294858"/>
            <a:ext cx="2590800" cy="1006376"/>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56" name="Rectangle 55"/>
          <p:cNvSpPr/>
          <p:nvPr/>
        </p:nvSpPr>
        <p:spPr bwMode="auto">
          <a:xfrm>
            <a:off x="6099049" y="414245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7" name="TextBox 56"/>
          <p:cNvSpPr txBox="1"/>
          <p:nvPr/>
        </p:nvSpPr>
        <p:spPr>
          <a:xfrm>
            <a:off x="5362488" y="4466175"/>
            <a:ext cx="869149" cy="338554"/>
          </a:xfrm>
          <a:prstGeom prst="rect">
            <a:avLst/>
          </a:prstGeom>
          <a:noFill/>
        </p:spPr>
        <p:txBody>
          <a:bodyPr wrap="none" rtlCol="0">
            <a:spAutoFit/>
          </a:bodyPr>
          <a:lstStyle/>
          <a:p>
            <a:r>
              <a:rPr lang="en-US" sz="1600" dirty="0"/>
              <a:t>register</a:t>
            </a:r>
          </a:p>
        </p:txBody>
      </p:sp>
      <p:sp>
        <p:nvSpPr>
          <p:cNvPr id="58" name="Rectangle 57"/>
          <p:cNvSpPr/>
          <p:nvPr/>
        </p:nvSpPr>
        <p:spPr bwMode="auto">
          <a:xfrm>
            <a:off x="6060949" y="499255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59" name="Straight Connector 58"/>
          <p:cNvCxnSpPr>
            <a:stCxn id="58" idx="1"/>
            <a:endCxn id="6" idx="3"/>
          </p:cNvCxnSpPr>
          <p:nvPr/>
        </p:nvCxnSpPr>
        <p:spPr bwMode="auto">
          <a:xfrm flipH="1">
            <a:off x="3584449" y="5068759"/>
            <a:ext cx="2476500" cy="232475"/>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60" name="Rectangle 59"/>
          <p:cNvSpPr/>
          <p:nvPr/>
        </p:nvSpPr>
        <p:spPr bwMode="auto">
          <a:xfrm>
            <a:off x="5711953" y="382763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1" name="Rectangle 60"/>
          <p:cNvSpPr/>
          <p:nvPr/>
        </p:nvSpPr>
        <p:spPr bwMode="auto">
          <a:xfrm>
            <a:off x="5718049" y="563561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2" name="Straight Connector 61"/>
          <p:cNvCxnSpPr>
            <a:stCxn id="60" idx="1"/>
            <a:endCxn id="38" idx="3"/>
          </p:cNvCxnSpPr>
          <p:nvPr/>
        </p:nvCxnSpPr>
        <p:spPr bwMode="auto">
          <a:xfrm flipH="1">
            <a:off x="3584449" y="3903836"/>
            <a:ext cx="2127504" cy="1956199"/>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63" name="Straight Connector 62"/>
          <p:cNvCxnSpPr>
            <a:stCxn id="69" idx="1"/>
          </p:cNvCxnSpPr>
          <p:nvPr/>
        </p:nvCxnSpPr>
        <p:spPr bwMode="auto">
          <a:xfrm flipH="1">
            <a:off x="604913" y="5451357"/>
            <a:ext cx="845936" cy="0"/>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64" name="TextBox 63"/>
          <p:cNvSpPr txBox="1"/>
          <p:nvPr/>
        </p:nvSpPr>
        <p:spPr>
          <a:xfrm>
            <a:off x="3762907" y="5503839"/>
            <a:ext cx="732893" cy="338554"/>
          </a:xfrm>
          <a:prstGeom prst="rect">
            <a:avLst/>
          </a:prstGeom>
          <a:noFill/>
        </p:spPr>
        <p:txBody>
          <a:bodyPr wrap="none" rtlCol="0">
            <a:spAutoFit/>
          </a:bodyPr>
          <a:lstStyle/>
          <a:p>
            <a:r>
              <a:rPr lang="en-US" sz="1600" dirty="0"/>
              <a:t>status</a:t>
            </a:r>
          </a:p>
        </p:txBody>
      </p:sp>
      <p:sp>
        <p:nvSpPr>
          <p:cNvPr id="65" name="Rectangle 64"/>
          <p:cNvSpPr/>
          <p:nvPr/>
        </p:nvSpPr>
        <p:spPr bwMode="auto">
          <a:xfrm>
            <a:off x="1453897" y="417625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7" name="Elbow Connector 66"/>
          <p:cNvCxnSpPr>
            <a:endCxn id="65" idx="1"/>
          </p:cNvCxnSpPr>
          <p:nvPr/>
        </p:nvCxnSpPr>
        <p:spPr>
          <a:xfrm rot="16200000" flipH="1">
            <a:off x="1049463" y="3848022"/>
            <a:ext cx="424821" cy="38404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04913" y="3490753"/>
            <a:ext cx="706732" cy="338554"/>
          </a:xfrm>
          <a:prstGeom prst="rect">
            <a:avLst/>
          </a:prstGeom>
          <a:noFill/>
        </p:spPr>
        <p:txBody>
          <a:bodyPr wrap="none" rtlCol="0">
            <a:spAutoFit/>
          </a:bodyPr>
          <a:lstStyle/>
          <a:p>
            <a:r>
              <a:rPr lang="en-US" sz="1600" dirty="0"/>
              <a:t>buffer</a:t>
            </a:r>
          </a:p>
        </p:txBody>
      </p:sp>
      <p:sp>
        <p:nvSpPr>
          <p:cNvPr id="69" name="Rectangle 68"/>
          <p:cNvSpPr/>
          <p:nvPr/>
        </p:nvSpPr>
        <p:spPr bwMode="auto">
          <a:xfrm>
            <a:off x="1450849" y="537515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2" name="TextBox 71"/>
          <p:cNvSpPr txBox="1"/>
          <p:nvPr/>
        </p:nvSpPr>
        <p:spPr>
          <a:xfrm>
            <a:off x="728286" y="4798046"/>
            <a:ext cx="732893" cy="338554"/>
          </a:xfrm>
          <a:prstGeom prst="rect">
            <a:avLst/>
          </a:prstGeom>
          <a:noFill/>
        </p:spPr>
        <p:txBody>
          <a:bodyPr wrap="none" rtlCol="0">
            <a:spAutoFit/>
          </a:bodyPr>
          <a:lstStyle/>
          <a:p>
            <a:r>
              <a:rPr lang="en-US" sz="1600" dirty="0"/>
              <a:t>status</a:t>
            </a:r>
          </a:p>
        </p:txBody>
      </p:sp>
      <p:sp>
        <p:nvSpPr>
          <p:cNvPr id="51" name="Rectangle 50">
            <a:extLst>
              <a:ext uri="{FF2B5EF4-FFF2-40B4-BE49-F238E27FC236}">
                <a16:creationId xmlns:a16="http://schemas.microsoft.com/office/drawing/2014/main" id="{6C0D59BD-728C-4541-8FDA-4FA566163C65}"/>
              </a:ext>
            </a:extLst>
          </p:cNvPr>
          <p:cNvSpPr/>
          <p:nvPr/>
        </p:nvSpPr>
        <p:spPr bwMode="auto">
          <a:xfrm>
            <a:off x="3416213" y="423848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6" name="Straight Connector 65">
            <a:extLst>
              <a:ext uri="{FF2B5EF4-FFF2-40B4-BE49-F238E27FC236}">
                <a16:creationId xmlns:a16="http://schemas.microsoft.com/office/drawing/2014/main" id="{2BA58287-CF18-4BC0-BDE1-C197287E5C44}"/>
              </a:ext>
            </a:extLst>
          </p:cNvPr>
          <p:cNvCxnSpPr>
            <a:cxnSpLocks/>
            <a:endCxn id="51" idx="1"/>
          </p:cNvCxnSpPr>
          <p:nvPr/>
        </p:nvCxnSpPr>
        <p:spPr bwMode="auto">
          <a:xfrm>
            <a:off x="3118900" y="4314683"/>
            <a:ext cx="297313" cy="0"/>
          </a:xfrm>
          <a:prstGeom prst="line">
            <a:avLst/>
          </a:prstGeom>
          <a:solidFill>
            <a:schemeClr val="accent1"/>
          </a:solidFill>
          <a:ln w="9525" cap="flat" cmpd="sng" algn="ctr">
            <a:solidFill>
              <a:schemeClr val="tx1"/>
            </a:solidFill>
            <a:prstDash val="solid"/>
            <a:round/>
            <a:headEnd type="none" w="med" len="med"/>
            <a:tailEnd type="arrow" w="med" len="med"/>
          </a:ln>
          <a:effectLst/>
        </p:spPr>
      </p:cxnSp>
    </p:spTree>
    <p:extLst>
      <p:ext uri="{BB962C8B-B14F-4D97-AF65-F5344CB8AC3E}">
        <p14:creationId xmlns:p14="http://schemas.microsoft.com/office/powerpoint/2010/main" val="18321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429" y="406893"/>
            <a:ext cx="7445830" cy="388389"/>
          </a:xfrm>
        </p:spPr>
        <p:txBody>
          <a:bodyPr/>
          <a:lstStyle/>
          <a:p>
            <a:r>
              <a:rPr lang="en-US" sz="2000" dirty="0"/>
              <a:t>Command Sequencer (Svc/</a:t>
            </a:r>
            <a:r>
              <a:rPr lang="en-US" sz="2000" dirty="0" err="1"/>
              <a:t>CmdSequencer</a:t>
            </a:r>
            <a:r>
              <a:rPr lang="en-US" sz="2000" dirty="0"/>
              <a:t>)</a:t>
            </a:r>
          </a:p>
        </p:txBody>
      </p:sp>
      <p:sp>
        <p:nvSpPr>
          <p:cNvPr id="3" name="Content Placeholder 2"/>
          <p:cNvSpPr>
            <a:spLocks noGrp="1"/>
          </p:cNvSpPr>
          <p:nvPr>
            <p:ph idx="1"/>
          </p:nvPr>
        </p:nvSpPr>
        <p:spPr>
          <a:xfrm>
            <a:off x="420437" y="1143000"/>
            <a:ext cx="8077200" cy="2057400"/>
          </a:xfrm>
        </p:spPr>
        <p:txBody>
          <a:bodyPr/>
          <a:lstStyle/>
          <a:p>
            <a:r>
              <a:rPr lang="en-US" sz="1600" dirty="0"/>
              <a:t>Command sequencer loads file from file system</a:t>
            </a:r>
          </a:p>
          <a:p>
            <a:r>
              <a:rPr lang="en-US" sz="1600" dirty="0"/>
              <a:t>Sends command and waits for response for each command in the file</a:t>
            </a:r>
          </a:p>
          <a:p>
            <a:r>
              <a:rPr lang="en-US" sz="1600" dirty="0"/>
              <a:t>A failed response terminates the sequence, successful response moves to the next command</a:t>
            </a:r>
          </a:p>
          <a:p>
            <a:r>
              <a:rPr lang="en-US" sz="1600" dirty="0"/>
              <a:t>Active component</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21</a:t>
            </a:fld>
            <a:endParaRPr lang="en-US"/>
          </a:p>
        </p:txBody>
      </p:sp>
      <p:sp>
        <p:nvSpPr>
          <p:cNvPr id="5" name="Rounded Rectangle 4"/>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Command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Dispatcher</a:t>
            </a:r>
          </a:p>
        </p:txBody>
      </p:sp>
      <p:sp>
        <p:nvSpPr>
          <p:cNvPr id="65" name="Rectangle 64"/>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8" name="TextBox 67"/>
          <p:cNvSpPr txBox="1"/>
          <p:nvPr/>
        </p:nvSpPr>
        <p:spPr>
          <a:xfrm>
            <a:off x="4690759" y="3675417"/>
            <a:ext cx="1395008" cy="338554"/>
          </a:xfrm>
          <a:prstGeom prst="rect">
            <a:avLst/>
          </a:prstGeom>
          <a:noFill/>
        </p:spPr>
        <p:txBody>
          <a:bodyPr wrap="square" rtlCol="0">
            <a:spAutoFit/>
          </a:bodyPr>
          <a:lstStyle/>
          <a:p>
            <a:r>
              <a:rPr lang="en-US" sz="1600" dirty="0"/>
              <a:t>1. command</a:t>
            </a:r>
          </a:p>
        </p:txBody>
      </p:sp>
      <p:sp>
        <p:nvSpPr>
          <p:cNvPr id="51" name="Rounded Rectangle 50"/>
          <p:cNvSpPr/>
          <p:nvPr/>
        </p:nvSpPr>
        <p:spPr bwMode="auto">
          <a:xfrm>
            <a:off x="864429" y="3250986"/>
            <a:ext cx="3200400"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CmdSequencer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 name="Straight Arrow Connector 8"/>
          <p:cNvCxnSpPr>
            <a:stCxn id="55" idx="3"/>
            <a:endCxn id="65" idx="1"/>
          </p:cNvCxnSpPr>
          <p:nvPr/>
        </p:nvCxnSpPr>
        <p:spPr>
          <a:xfrm flipV="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Magnetic Disk 24"/>
          <p:cNvSpPr/>
          <p:nvPr/>
        </p:nvSpPr>
        <p:spPr>
          <a:xfrm>
            <a:off x="1524000" y="5867400"/>
            <a:ext cx="940629" cy="741363"/>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66" name="Straight Arrow Connector 65"/>
          <p:cNvCxnSpPr>
            <a:stCxn id="25" idx="1"/>
            <a:endCxn id="71" idx="1"/>
          </p:cNvCxnSpPr>
          <p:nvPr/>
        </p:nvCxnSpPr>
        <p:spPr>
          <a:xfrm flipV="1">
            <a:off x="1994315" y="4586481"/>
            <a:ext cx="442882" cy="1280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437197" y="397469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437197" y="4152704"/>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437197" y="4330718"/>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437197" y="4508732"/>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437197" y="4686746"/>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437197" y="486476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flipV="1">
            <a:off x="2082426" y="4238762"/>
            <a:ext cx="35477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55" idx="1"/>
          </p:cNvCxnSpPr>
          <p:nvPr/>
        </p:nvCxnSpPr>
        <p:spPr>
          <a:xfrm flipV="1">
            <a:off x="3436059" y="4041746"/>
            <a:ext cx="628770" cy="204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bwMode="auto">
          <a:xfrm>
            <a:off x="4064829"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7" name="Rectangle 76"/>
          <p:cNvSpPr/>
          <p:nvPr/>
        </p:nvSpPr>
        <p:spPr bwMode="auto">
          <a:xfrm>
            <a:off x="6556248"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78" name="Straight Arrow Connector 77"/>
          <p:cNvCxnSpPr>
            <a:stCxn id="77" idx="1"/>
            <a:endCxn id="76" idx="3"/>
          </p:cNvCxnSpPr>
          <p:nvPr/>
        </p:nvCxnSpPr>
        <p:spPr>
          <a:xfrm flipH="1">
            <a:off x="4217229" y="4832506"/>
            <a:ext cx="23390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029201" y="4396171"/>
            <a:ext cx="1056566" cy="338554"/>
          </a:xfrm>
          <a:prstGeom prst="rect">
            <a:avLst/>
          </a:prstGeom>
          <a:noFill/>
        </p:spPr>
        <p:txBody>
          <a:bodyPr wrap="square" rtlCol="0">
            <a:spAutoFit/>
          </a:bodyPr>
          <a:lstStyle/>
          <a:p>
            <a:r>
              <a:rPr lang="en-US" sz="1600" dirty="0"/>
              <a:t>2. status</a:t>
            </a:r>
          </a:p>
        </p:txBody>
      </p:sp>
    </p:spTree>
    <p:extLst>
      <p:ext uri="{BB962C8B-B14F-4D97-AF65-F5344CB8AC3E}">
        <p14:creationId xmlns:p14="http://schemas.microsoft.com/office/powerpoint/2010/main" val="678612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401436"/>
            <a:ext cx="7489830" cy="332399"/>
          </a:xfrm>
        </p:spPr>
        <p:txBody>
          <a:bodyPr/>
          <a:lstStyle/>
          <a:p>
            <a:r>
              <a:rPr lang="en-US" dirty="0"/>
              <a:t>Channelized Telemetry (Svc/</a:t>
            </a:r>
            <a:r>
              <a:rPr lang="en-US" dirty="0" err="1"/>
              <a:t>TlmChan</a:t>
            </a:r>
            <a:r>
              <a:rPr lang="en-US" dirty="0"/>
              <a:t>)</a:t>
            </a:r>
          </a:p>
        </p:txBody>
      </p:sp>
      <p:sp>
        <p:nvSpPr>
          <p:cNvPr id="3" name="Content Placeholder 2"/>
          <p:cNvSpPr>
            <a:spLocks noGrp="1"/>
          </p:cNvSpPr>
          <p:nvPr>
            <p:ph idx="1"/>
          </p:nvPr>
        </p:nvSpPr>
        <p:spPr>
          <a:xfrm>
            <a:off x="420437" y="1143000"/>
            <a:ext cx="8077200" cy="2057400"/>
          </a:xfrm>
        </p:spPr>
        <p:txBody>
          <a:bodyPr/>
          <a:lstStyle/>
          <a:p>
            <a:r>
              <a:rPr lang="en-US" sz="1400" dirty="0"/>
              <a:t>Telemetry database has double-buffered array of telemetry buffers</a:t>
            </a:r>
          </a:p>
          <a:p>
            <a:r>
              <a:rPr lang="en-US" sz="1400" dirty="0"/>
              <a:t>Component writes updated value with time tag to telemetry database component</a:t>
            </a:r>
          </a:p>
          <a:p>
            <a:r>
              <a:rPr lang="en-US" sz="1400" dirty="0"/>
              <a:t>Telemetry database writes value to active buffer</a:t>
            </a:r>
          </a:p>
          <a:p>
            <a:r>
              <a:rPr lang="en-US" sz="1400" dirty="0"/>
              <a:t>Run port is called periodically by rate group. Swaps active buffer</a:t>
            </a:r>
          </a:p>
          <a:p>
            <a:r>
              <a:rPr lang="en-US" sz="1400" dirty="0"/>
              <a:t>Run call copies updated values to downlink</a:t>
            </a:r>
          </a:p>
          <a:p>
            <a:r>
              <a:rPr lang="en-US" sz="1400" dirty="0"/>
              <a:t>Active component</a:t>
            </a:r>
          </a:p>
          <a:p>
            <a:endParaRPr lang="en-US" sz="1600" dirty="0"/>
          </a:p>
          <a:p>
            <a:endParaRPr lang="en-US" sz="1600" dirty="0"/>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22</a:t>
            </a:fld>
            <a:endParaRPr lang="en-US"/>
          </a:p>
        </p:txBody>
      </p:sp>
      <p:sp>
        <p:nvSpPr>
          <p:cNvPr id="51" name="Rounded Rectangle 50"/>
          <p:cNvSpPr/>
          <p:nvPr/>
        </p:nvSpPr>
        <p:spPr bwMode="auto">
          <a:xfrm>
            <a:off x="1828799" y="3250986"/>
            <a:ext cx="2236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err="1">
                <a:latin typeface="Arial" charset="0"/>
                <a:ea typeface="ＭＳ Ｐゴシック" pitchFamily="48" charset="-128"/>
              </a:rPr>
              <a:t>TlmChan</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1" name="Rectangle 30"/>
          <p:cNvSpPr/>
          <p:nvPr/>
        </p:nvSpPr>
        <p:spPr>
          <a:xfrm>
            <a:off x="3065365" y="3959029"/>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065365" y="4137043"/>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065365" y="4315057"/>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065365" y="4493071"/>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065365" y="4671085"/>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065365" y="4849099"/>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a:stCxn id="55" idx="1"/>
            <a:endCxn id="69" idx="3"/>
          </p:cNvCxnSpPr>
          <p:nvPr/>
        </p:nvCxnSpPr>
        <p:spPr>
          <a:xfrm flipH="1">
            <a:off x="3673762" y="4041746"/>
            <a:ext cx="391067" cy="1730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bwMode="auto">
          <a:xfrm>
            <a:off x="1669732" y="500376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6" name="Rounded Rectangle 25"/>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a:t>
            </a:r>
          </a:p>
        </p:txBody>
      </p:sp>
      <p:sp>
        <p:nvSpPr>
          <p:cNvPr id="27" name="Rectangle 26"/>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8" name="TextBox 27"/>
          <p:cNvSpPr txBox="1"/>
          <p:nvPr/>
        </p:nvSpPr>
        <p:spPr>
          <a:xfrm>
            <a:off x="5296767" y="3675417"/>
            <a:ext cx="951633" cy="338554"/>
          </a:xfrm>
          <a:prstGeom prst="rect">
            <a:avLst/>
          </a:prstGeom>
          <a:noFill/>
        </p:spPr>
        <p:txBody>
          <a:bodyPr wrap="square" rtlCol="0">
            <a:spAutoFit/>
          </a:bodyPr>
          <a:lstStyle/>
          <a:p>
            <a:r>
              <a:rPr lang="en-US" sz="1600" dirty="0"/>
              <a:t>value</a:t>
            </a:r>
          </a:p>
        </p:txBody>
      </p:sp>
      <p:sp>
        <p:nvSpPr>
          <p:cNvPr id="29" name="Rectangle 28"/>
          <p:cNvSpPr/>
          <p:nvPr/>
        </p:nvSpPr>
        <p:spPr bwMode="auto">
          <a:xfrm>
            <a:off x="6556248"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0" name="Rounded Rectangle 29"/>
          <p:cNvSpPr/>
          <p:nvPr/>
        </p:nvSpPr>
        <p:spPr bwMode="auto">
          <a:xfrm>
            <a:off x="4700864" y="5541461"/>
            <a:ext cx="1441704" cy="706939"/>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Time</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48" charset="-128"/>
              </a:rPr>
              <a:t>Component</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32" name="Rectangle 31"/>
          <p:cNvSpPr/>
          <p:nvPr/>
        </p:nvSpPr>
        <p:spPr bwMode="auto">
          <a:xfrm>
            <a:off x="5299052" y="537604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3" name="Elbow Connector 32"/>
          <p:cNvCxnSpPr>
            <a:stCxn id="29" idx="1"/>
            <a:endCxn id="32" idx="0"/>
          </p:cNvCxnSpPr>
          <p:nvPr/>
        </p:nvCxnSpPr>
        <p:spPr>
          <a:xfrm rot="10800000" flipV="1">
            <a:off x="5375252" y="4832505"/>
            <a:ext cx="1180996" cy="5435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30117" y="4473435"/>
            <a:ext cx="951633" cy="338554"/>
          </a:xfrm>
          <a:prstGeom prst="rect">
            <a:avLst/>
          </a:prstGeom>
          <a:noFill/>
        </p:spPr>
        <p:txBody>
          <a:bodyPr wrap="square" rtlCol="0">
            <a:spAutoFit/>
          </a:bodyPr>
          <a:lstStyle/>
          <a:p>
            <a:r>
              <a:rPr lang="en-US" sz="1600" dirty="0"/>
              <a:t>time</a:t>
            </a:r>
          </a:p>
        </p:txBody>
      </p:sp>
      <p:cxnSp>
        <p:nvCxnSpPr>
          <p:cNvPr id="35" name="Straight Arrow Connector 34"/>
          <p:cNvCxnSpPr>
            <a:stCxn id="27" idx="1"/>
            <a:endCxn id="55"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913178" y="5003768"/>
            <a:ext cx="1032741" cy="338554"/>
          </a:xfrm>
          <a:prstGeom prst="rect">
            <a:avLst/>
          </a:prstGeom>
          <a:noFill/>
        </p:spPr>
        <p:txBody>
          <a:bodyPr wrap="square" rtlCol="0">
            <a:spAutoFit/>
          </a:bodyPr>
          <a:lstStyle/>
          <a:p>
            <a:r>
              <a:rPr lang="en-US" sz="1600" dirty="0"/>
              <a:t>1. write()</a:t>
            </a:r>
          </a:p>
        </p:txBody>
      </p:sp>
      <p:sp>
        <p:nvSpPr>
          <p:cNvPr id="41" name="Rectangle 40"/>
          <p:cNvSpPr/>
          <p:nvPr/>
        </p:nvSpPr>
        <p:spPr>
          <a:xfrm>
            <a:off x="2318926" y="3963443"/>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318926" y="4141457"/>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318926" y="4319471"/>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318926" y="4497485"/>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318926" y="4675499"/>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318926" y="4853513"/>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bwMode="auto">
          <a:xfrm>
            <a:off x="1665732" y="383565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48" name="Straight Arrow Connector 47"/>
          <p:cNvCxnSpPr>
            <a:endCxn id="47" idx="1"/>
          </p:cNvCxnSpPr>
          <p:nvPr/>
        </p:nvCxnSpPr>
        <p:spPr>
          <a:xfrm>
            <a:off x="1212942" y="3911855"/>
            <a:ext cx="4527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6" idx="1"/>
          </p:cNvCxnSpPr>
          <p:nvPr/>
        </p:nvCxnSpPr>
        <p:spPr>
          <a:xfrm flipH="1">
            <a:off x="1212942" y="5079968"/>
            <a:ext cx="4567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202436" y="3518324"/>
            <a:ext cx="562411" cy="338554"/>
          </a:xfrm>
          <a:prstGeom prst="rect">
            <a:avLst/>
          </a:prstGeom>
          <a:noFill/>
        </p:spPr>
        <p:txBody>
          <a:bodyPr wrap="square" rtlCol="0">
            <a:spAutoFit/>
          </a:bodyPr>
          <a:lstStyle/>
          <a:p>
            <a:r>
              <a:rPr lang="en-US" sz="1600" dirty="0"/>
              <a:t>run</a:t>
            </a:r>
          </a:p>
        </p:txBody>
      </p:sp>
      <p:sp>
        <p:nvSpPr>
          <p:cNvPr id="56" name="TextBox 55"/>
          <p:cNvSpPr txBox="1"/>
          <p:nvPr/>
        </p:nvSpPr>
        <p:spPr>
          <a:xfrm>
            <a:off x="804180" y="4589718"/>
            <a:ext cx="1040844" cy="338554"/>
          </a:xfrm>
          <a:prstGeom prst="rect">
            <a:avLst/>
          </a:prstGeom>
          <a:noFill/>
        </p:spPr>
        <p:txBody>
          <a:bodyPr wrap="square" rtlCol="0">
            <a:spAutoFit/>
          </a:bodyPr>
          <a:lstStyle/>
          <a:p>
            <a:r>
              <a:rPr lang="en-US" sz="1600" dirty="0"/>
              <a:t>downlink</a:t>
            </a:r>
          </a:p>
        </p:txBody>
      </p:sp>
      <p:cxnSp>
        <p:nvCxnSpPr>
          <p:cNvPr id="57" name="Straight Arrow Connector 56"/>
          <p:cNvCxnSpPr>
            <a:stCxn id="47" idx="3"/>
            <a:endCxn id="43" idx="1"/>
          </p:cNvCxnSpPr>
          <p:nvPr/>
        </p:nvCxnSpPr>
        <p:spPr>
          <a:xfrm>
            <a:off x="1818132" y="3911855"/>
            <a:ext cx="500794" cy="485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495896C-7021-4A8D-AF67-47D5A4F8D0FF}"/>
              </a:ext>
            </a:extLst>
          </p:cNvPr>
          <p:cNvCxnSpPr>
            <a:cxnSpLocks/>
          </p:cNvCxnSpPr>
          <p:nvPr/>
        </p:nvCxnSpPr>
        <p:spPr>
          <a:xfrm flipV="1">
            <a:off x="2946813" y="5004596"/>
            <a:ext cx="304198" cy="328810"/>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9BEA690-A418-444C-AA08-469C0DB5B1B6}"/>
              </a:ext>
            </a:extLst>
          </p:cNvPr>
          <p:cNvSpPr txBox="1"/>
          <p:nvPr/>
        </p:nvSpPr>
        <p:spPr>
          <a:xfrm>
            <a:off x="2575366" y="5319626"/>
            <a:ext cx="951633" cy="338554"/>
          </a:xfrm>
          <a:prstGeom prst="rect">
            <a:avLst/>
          </a:prstGeom>
          <a:noFill/>
        </p:spPr>
        <p:txBody>
          <a:bodyPr wrap="square" rtlCol="0">
            <a:spAutoFit/>
          </a:bodyPr>
          <a:lstStyle/>
          <a:p>
            <a:r>
              <a:rPr lang="en-US" sz="1600" dirty="0"/>
              <a:t>active</a:t>
            </a:r>
          </a:p>
        </p:txBody>
      </p:sp>
    </p:spTree>
    <p:extLst>
      <p:ext uri="{BB962C8B-B14F-4D97-AF65-F5344CB8AC3E}">
        <p14:creationId xmlns:p14="http://schemas.microsoft.com/office/powerpoint/2010/main" val="3804471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392454"/>
            <a:ext cx="7239000" cy="332399"/>
          </a:xfrm>
        </p:spPr>
        <p:txBody>
          <a:bodyPr/>
          <a:lstStyle/>
          <a:p>
            <a:r>
              <a:rPr lang="en-US" dirty="0"/>
              <a:t>Event Log (Svc/</a:t>
            </a:r>
            <a:r>
              <a:rPr lang="en-US" dirty="0" err="1"/>
              <a:t>ActiveLogger</a:t>
            </a:r>
            <a:r>
              <a:rPr lang="en-US" dirty="0"/>
              <a:t>)</a:t>
            </a:r>
          </a:p>
        </p:txBody>
      </p:sp>
      <p:sp>
        <p:nvSpPr>
          <p:cNvPr id="3" name="Content Placeholder 2"/>
          <p:cNvSpPr>
            <a:spLocks noGrp="1"/>
          </p:cNvSpPr>
          <p:nvPr>
            <p:ph idx="1"/>
          </p:nvPr>
        </p:nvSpPr>
        <p:spPr>
          <a:xfrm>
            <a:off x="420437" y="1143000"/>
            <a:ext cx="8077200" cy="2057400"/>
          </a:xfrm>
        </p:spPr>
        <p:txBody>
          <a:bodyPr/>
          <a:lstStyle/>
          <a:p>
            <a:r>
              <a:rPr lang="en-US" sz="1600" dirty="0"/>
              <a:t>Component sends time-tagged event to Event Log component</a:t>
            </a:r>
          </a:p>
          <a:p>
            <a:r>
              <a:rPr lang="en-US" sz="1600" dirty="0"/>
              <a:t>Event log component places event on message queue. Thread of Event Log component then sends downlink packet with event</a:t>
            </a:r>
          </a:p>
          <a:p>
            <a:r>
              <a:rPr lang="en-US" sz="1600" dirty="0"/>
              <a:t>FATAL event immediately invokes FATAL handler port on thread of calling component for special handling if desired</a:t>
            </a:r>
          </a:p>
          <a:p>
            <a:r>
              <a:rPr lang="en-US" sz="1600" dirty="0"/>
              <a:t>Active component</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23</a:t>
            </a:fld>
            <a:endParaRPr lang="en-US"/>
          </a:p>
        </p:txBody>
      </p:sp>
      <p:sp>
        <p:nvSpPr>
          <p:cNvPr id="5" name="Rounded Rectangle 4"/>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a:t>
            </a:r>
          </a:p>
        </p:txBody>
      </p:sp>
      <p:sp>
        <p:nvSpPr>
          <p:cNvPr id="65" name="Rectangle 64"/>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8" name="TextBox 67"/>
          <p:cNvSpPr txBox="1"/>
          <p:nvPr/>
        </p:nvSpPr>
        <p:spPr>
          <a:xfrm>
            <a:off x="5296767" y="3675417"/>
            <a:ext cx="951633" cy="338554"/>
          </a:xfrm>
          <a:prstGeom prst="rect">
            <a:avLst/>
          </a:prstGeom>
          <a:noFill/>
        </p:spPr>
        <p:txBody>
          <a:bodyPr wrap="square" rtlCol="0">
            <a:spAutoFit/>
          </a:bodyPr>
          <a:lstStyle/>
          <a:p>
            <a:r>
              <a:rPr lang="en-US" sz="1600" dirty="0"/>
              <a:t>3. event</a:t>
            </a:r>
          </a:p>
        </p:txBody>
      </p:sp>
      <p:sp>
        <p:nvSpPr>
          <p:cNvPr id="51" name="Rounded Rectangle 50"/>
          <p:cNvSpPr/>
          <p:nvPr/>
        </p:nvSpPr>
        <p:spPr bwMode="auto">
          <a:xfrm>
            <a:off x="1828799" y="3765211"/>
            <a:ext cx="2236029" cy="1416389"/>
          </a:xfrm>
          <a:prstGeom prst="round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ActiveLogger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 name="Straight Arrow Connector 8"/>
          <p:cNvCxnSpPr>
            <a:stCxn id="65" idx="1"/>
            <a:endCxn id="55"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5" idx="1"/>
            <a:endCxn id="40" idx="3"/>
          </p:cNvCxnSpPr>
          <p:nvPr/>
        </p:nvCxnSpPr>
        <p:spPr>
          <a:xfrm flipH="1">
            <a:off x="3025043" y="4041746"/>
            <a:ext cx="1039786" cy="4316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bwMode="auto">
          <a:xfrm>
            <a:off x="6556248"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7" name="Rounded Rectangle 26"/>
          <p:cNvSpPr/>
          <p:nvPr/>
        </p:nvSpPr>
        <p:spPr bwMode="auto">
          <a:xfrm>
            <a:off x="4700864" y="5541461"/>
            <a:ext cx="1441704" cy="706939"/>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Time</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48" charset="-128"/>
              </a:rPr>
              <a:t>Component</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28" name="Rectangle 27"/>
          <p:cNvSpPr/>
          <p:nvPr/>
        </p:nvSpPr>
        <p:spPr bwMode="auto">
          <a:xfrm>
            <a:off x="5299052" y="537604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2" name="Elbow Connector 11"/>
          <p:cNvCxnSpPr>
            <a:stCxn id="77" idx="1"/>
            <a:endCxn id="28" idx="0"/>
          </p:cNvCxnSpPr>
          <p:nvPr/>
        </p:nvCxnSpPr>
        <p:spPr>
          <a:xfrm rot="10800000" flipV="1">
            <a:off x="5375252" y="4832505"/>
            <a:ext cx="1180996" cy="5435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30117" y="4473435"/>
            <a:ext cx="951633" cy="338554"/>
          </a:xfrm>
          <a:prstGeom prst="rect">
            <a:avLst/>
          </a:prstGeom>
          <a:noFill/>
        </p:spPr>
        <p:txBody>
          <a:bodyPr wrap="square" rtlCol="0">
            <a:spAutoFit/>
          </a:bodyPr>
          <a:lstStyle/>
          <a:p>
            <a:r>
              <a:rPr lang="en-US" sz="1600" dirty="0"/>
              <a:t>2. time</a:t>
            </a:r>
          </a:p>
        </p:txBody>
      </p:sp>
      <p:sp>
        <p:nvSpPr>
          <p:cNvPr id="34" name="Rectangle 33"/>
          <p:cNvSpPr/>
          <p:nvPr/>
        </p:nvSpPr>
        <p:spPr bwMode="auto">
          <a:xfrm>
            <a:off x="24916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5" name="Rectangle 34"/>
          <p:cNvSpPr/>
          <p:nvPr/>
        </p:nvSpPr>
        <p:spPr bwMode="auto">
          <a:xfrm>
            <a:off x="25678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6" name="Rectangle 35"/>
          <p:cNvSpPr/>
          <p:nvPr/>
        </p:nvSpPr>
        <p:spPr bwMode="auto">
          <a:xfrm>
            <a:off x="26440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7" name="Rectangle 36"/>
          <p:cNvSpPr/>
          <p:nvPr/>
        </p:nvSpPr>
        <p:spPr bwMode="auto">
          <a:xfrm>
            <a:off x="27202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8" name="Rectangle 37"/>
          <p:cNvSpPr/>
          <p:nvPr/>
        </p:nvSpPr>
        <p:spPr bwMode="auto">
          <a:xfrm>
            <a:off x="27964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9" name="Rectangle 38"/>
          <p:cNvSpPr/>
          <p:nvPr/>
        </p:nvSpPr>
        <p:spPr bwMode="auto">
          <a:xfrm>
            <a:off x="28726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0" name="Rectangle 39"/>
          <p:cNvSpPr/>
          <p:nvPr/>
        </p:nvSpPr>
        <p:spPr bwMode="auto">
          <a:xfrm>
            <a:off x="29488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6" name="Rectangle 45"/>
          <p:cNvSpPr/>
          <p:nvPr/>
        </p:nvSpPr>
        <p:spPr bwMode="auto">
          <a:xfrm>
            <a:off x="1674875" y="437692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2" name="TextBox 51"/>
          <p:cNvSpPr txBox="1"/>
          <p:nvPr/>
        </p:nvSpPr>
        <p:spPr>
          <a:xfrm>
            <a:off x="3035472" y="4099922"/>
            <a:ext cx="951633" cy="276999"/>
          </a:xfrm>
          <a:prstGeom prst="rect">
            <a:avLst/>
          </a:prstGeom>
          <a:noFill/>
        </p:spPr>
        <p:txBody>
          <a:bodyPr wrap="square" rtlCol="0">
            <a:spAutoFit/>
          </a:bodyPr>
          <a:lstStyle/>
          <a:p>
            <a:r>
              <a:rPr lang="en-US" sz="1200" dirty="0" err="1"/>
              <a:t>Msg</a:t>
            </a:r>
            <a:r>
              <a:rPr lang="en-US" sz="1200" dirty="0"/>
              <a:t> Q</a:t>
            </a:r>
            <a:endParaRPr lang="en-US" sz="1600" dirty="0"/>
          </a:p>
        </p:txBody>
      </p:sp>
      <p:cxnSp>
        <p:nvCxnSpPr>
          <p:cNvPr id="54" name="Straight Arrow Connector 53"/>
          <p:cNvCxnSpPr>
            <a:stCxn id="46" idx="1"/>
          </p:cNvCxnSpPr>
          <p:nvPr/>
        </p:nvCxnSpPr>
        <p:spPr>
          <a:xfrm flipH="1">
            <a:off x="763362" y="4453121"/>
            <a:ext cx="9115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42936" y="4008668"/>
            <a:ext cx="1230415" cy="338554"/>
          </a:xfrm>
          <a:prstGeom prst="rect">
            <a:avLst/>
          </a:prstGeom>
          <a:noFill/>
        </p:spPr>
        <p:txBody>
          <a:bodyPr wrap="square" rtlCol="0">
            <a:spAutoFit/>
          </a:bodyPr>
          <a:lstStyle/>
          <a:p>
            <a:r>
              <a:rPr lang="en-US" sz="1600" dirty="0"/>
              <a:t>4. downlink</a:t>
            </a:r>
          </a:p>
        </p:txBody>
      </p:sp>
      <p:cxnSp>
        <p:nvCxnSpPr>
          <p:cNvPr id="80" name="Straight Arrow Connector 79"/>
          <p:cNvCxnSpPr>
            <a:stCxn id="34" idx="1"/>
            <a:endCxn id="46" idx="3"/>
          </p:cNvCxnSpPr>
          <p:nvPr/>
        </p:nvCxnSpPr>
        <p:spPr>
          <a:xfrm flipH="1" flipV="1">
            <a:off x="1827275" y="4453121"/>
            <a:ext cx="664368" cy="20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956731" y="5189893"/>
            <a:ext cx="1044269" cy="338554"/>
          </a:xfrm>
          <a:prstGeom prst="rect">
            <a:avLst/>
          </a:prstGeom>
          <a:noFill/>
        </p:spPr>
        <p:txBody>
          <a:bodyPr wrap="square" rtlCol="0">
            <a:spAutoFit/>
          </a:bodyPr>
          <a:lstStyle/>
          <a:p>
            <a:r>
              <a:rPr lang="en-US" sz="1600" dirty="0"/>
              <a:t>1. event()</a:t>
            </a:r>
          </a:p>
        </p:txBody>
      </p:sp>
      <p:sp>
        <p:nvSpPr>
          <p:cNvPr id="32" name="Rectangle 31">
            <a:extLst>
              <a:ext uri="{FF2B5EF4-FFF2-40B4-BE49-F238E27FC236}">
                <a16:creationId xmlns:a16="http://schemas.microsoft.com/office/drawing/2014/main" id="{4106BB64-24A5-4049-B4FB-73B121733D06}"/>
              </a:ext>
            </a:extLst>
          </p:cNvPr>
          <p:cNvSpPr/>
          <p:nvPr/>
        </p:nvSpPr>
        <p:spPr bwMode="auto">
          <a:xfrm>
            <a:off x="3200400" y="518989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41" name="Straight Arrow Connector 40">
            <a:extLst>
              <a:ext uri="{FF2B5EF4-FFF2-40B4-BE49-F238E27FC236}">
                <a16:creationId xmlns:a16="http://schemas.microsoft.com/office/drawing/2014/main" id="{E0A55109-A093-49B0-812C-A27FB2633167}"/>
              </a:ext>
            </a:extLst>
          </p:cNvPr>
          <p:cNvCxnSpPr>
            <a:cxnSpLocks/>
            <a:stCxn id="55" idx="1"/>
            <a:endCxn id="32" idx="0"/>
          </p:cNvCxnSpPr>
          <p:nvPr/>
        </p:nvCxnSpPr>
        <p:spPr>
          <a:xfrm flipH="1">
            <a:off x="3276600" y="4041746"/>
            <a:ext cx="788229" cy="11481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E665D91-D450-4888-8681-F291F7DE59A4}"/>
              </a:ext>
            </a:extLst>
          </p:cNvPr>
          <p:cNvSpPr txBox="1"/>
          <p:nvPr/>
        </p:nvSpPr>
        <p:spPr>
          <a:xfrm>
            <a:off x="3517152" y="4729304"/>
            <a:ext cx="951633" cy="276999"/>
          </a:xfrm>
          <a:prstGeom prst="rect">
            <a:avLst/>
          </a:prstGeom>
          <a:noFill/>
        </p:spPr>
        <p:txBody>
          <a:bodyPr wrap="square" rtlCol="0">
            <a:spAutoFit/>
          </a:bodyPr>
          <a:lstStyle/>
          <a:p>
            <a:r>
              <a:rPr lang="en-US" sz="1200" dirty="0"/>
              <a:t>Fatal</a:t>
            </a:r>
            <a:endParaRPr lang="en-US" sz="1600" dirty="0"/>
          </a:p>
        </p:txBody>
      </p:sp>
    </p:spTree>
    <p:extLst>
      <p:ext uri="{BB962C8B-B14F-4D97-AF65-F5344CB8AC3E}">
        <p14:creationId xmlns:p14="http://schemas.microsoft.com/office/powerpoint/2010/main" val="4225997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392454"/>
            <a:ext cx="7239000" cy="332399"/>
          </a:xfrm>
        </p:spPr>
        <p:txBody>
          <a:bodyPr/>
          <a:lstStyle/>
          <a:p>
            <a:r>
              <a:rPr lang="en-US" dirty="0"/>
              <a:t>Parameter Database (Svc/</a:t>
            </a:r>
            <a:r>
              <a:rPr lang="en-US" dirty="0" err="1"/>
              <a:t>PrmDb</a:t>
            </a:r>
            <a:r>
              <a:rPr lang="en-US" dirty="0"/>
              <a:t>)</a:t>
            </a:r>
          </a:p>
        </p:txBody>
      </p:sp>
      <p:sp>
        <p:nvSpPr>
          <p:cNvPr id="3" name="Content Placeholder 2"/>
          <p:cNvSpPr>
            <a:spLocks noGrp="1"/>
          </p:cNvSpPr>
          <p:nvPr>
            <p:ph idx="1"/>
          </p:nvPr>
        </p:nvSpPr>
        <p:spPr>
          <a:xfrm>
            <a:off x="420437" y="1143000"/>
            <a:ext cx="8077200" cy="2057400"/>
          </a:xfrm>
        </p:spPr>
        <p:txBody>
          <a:bodyPr/>
          <a:lstStyle/>
          <a:p>
            <a:r>
              <a:rPr lang="en-US" sz="1600" dirty="0"/>
              <a:t>Parameter Database loads file containing parameters from file system during initialization</a:t>
            </a:r>
          </a:p>
          <a:p>
            <a:r>
              <a:rPr lang="en-US" sz="1600" dirty="0"/>
              <a:t>Initialization subsequently calls </a:t>
            </a:r>
            <a:r>
              <a:rPr lang="en-US" sz="1600" i="1" dirty="0" err="1"/>
              <a:t>loadParameters</a:t>
            </a:r>
            <a:r>
              <a:rPr lang="en-US" sz="1600" i="1" dirty="0"/>
              <a:t>()</a:t>
            </a:r>
            <a:r>
              <a:rPr lang="en-US" sz="1600" dirty="0"/>
              <a:t> on all components with parameters.</a:t>
            </a:r>
          </a:p>
          <a:p>
            <a:r>
              <a:rPr lang="en-US" sz="1600" dirty="0"/>
              <a:t>Commands to components can update and set parameter values via port call to parameter manager</a:t>
            </a:r>
          </a:p>
          <a:p>
            <a:r>
              <a:rPr lang="en-US" sz="1600" dirty="0"/>
              <a:t>Manager can save updated values to file system via command</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24</a:t>
            </a:fld>
            <a:endParaRPr lang="en-US"/>
          </a:p>
        </p:txBody>
      </p:sp>
      <p:sp>
        <p:nvSpPr>
          <p:cNvPr id="5" name="Rounded Rectangle 4"/>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a:t>
            </a:r>
          </a:p>
        </p:txBody>
      </p:sp>
      <p:sp>
        <p:nvSpPr>
          <p:cNvPr id="65" name="Rectangle 64"/>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8" name="TextBox 67"/>
          <p:cNvSpPr txBox="1"/>
          <p:nvPr/>
        </p:nvSpPr>
        <p:spPr>
          <a:xfrm>
            <a:off x="4690758" y="3675417"/>
            <a:ext cx="1557641" cy="338554"/>
          </a:xfrm>
          <a:prstGeom prst="rect">
            <a:avLst/>
          </a:prstGeom>
          <a:noFill/>
        </p:spPr>
        <p:txBody>
          <a:bodyPr wrap="square" rtlCol="0">
            <a:spAutoFit/>
          </a:bodyPr>
          <a:lstStyle/>
          <a:p>
            <a:r>
              <a:rPr lang="en-US" sz="1600" dirty="0"/>
              <a:t>get parameter</a:t>
            </a:r>
          </a:p>
        </p:txBody>
      </p:sp>
      <p:sp>
        <p:nvSpPr>
          <p:cNvPr id="51" name="Rounded Rectangle 50"/>
          <p:cNvSpPr/>
          <p:nvPr/>
        </p:nvSpPr>
        <p:spPr bwMode="auto">
          <a:xfrm>
            <a:off x="1447799" y="3250986"/>
            <a:ext cx="2617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Prm</a:t>
            </a:r>
            <a:r>
              <a:rPr lang="en-US" sz="1400" dirty="0" err="1">
                <a:latin typeface="Arial" charset="0"/>
                <a:ea typeface="ＭＳ Ｐゴシック" pitchFamily="48" charset="-128"/>
              </a:rPr>
              <a:t>Db</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 name="Straight Arrow Connector 8"/>
          <p:cNvCxnSpPr>
            <a:stCxn id="65" idx="1"/>
            <a:endCxn id="55"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Magnetic Disk 24"/>
          <p:cNvSpPr/>
          <p:nvPr/>
        </p:nvSpPr>
        <p:spPr>
          <a:xfrm>
            <a:off x="1524000" y="5867400"/>
            <a:ext cx="940629" cy="741363"/>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66" name="Straight Arrow Connector 65"/>
          <p:cNvCxnSpPr>
            <a:stCxn id="25" idx="1"/>
            <a:endCxn id="71" idx="1"/>
          </p:cNvCxnSpPr>
          <p:nvPr/>
        </p:nvCxnSpPr>
        <p:spPr>
          <a:xfrm flipV="1">
            <a:off x="1994315" y="4586481"/>
            <a:ext cx="442882" cy="1280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437197" y="397469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437197" y="4152704"/>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437197" y="4330718"/>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437197" y="4508732"/>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437197" y="4686746"/>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437197" y="486476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a:stCxn id="55" idx="1"/>
            <a:endCxn id="69" idx="3"/>
          </p:cNvCxnSpPr>
          <p:nvPr/>
        </p:nvCxnSpPr>
        <p:spPr>
          <a:xfrm flipH="1">
            <a:off x="3427797" y="4041746"/>
            <a:ext cx="637032" cy="188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781800" y="2948694"/>
            <a:ext cx="1875064" cy="276999"/>
          </a:xfrm>
          <a:prstGeom prst="rect">
            <a:avLst/>
          </a:prstGeom>
          <a:noFill/>
        </p:spPr>
        <p:txBody>
          <a:bodyPr wrap="square" rtlCol="0">
            <a:spAutoFit/>
          </a:bodyPr>
          <a:lstStyle/>
          <a:p>
            <a:r>
              <a:rPr lang="en-US" sz="1200" dirty="0" err="1"/>
              <a:t>loadParameters</a:t>
            </a:r>
            <a:r>
              <a:rPr lang="en-US" sz="1200" dirty="0"/>
              <a:t>()</a:t>
            </a:r>
          </a:p>
        </p:txBody>
      </p:sp>
      <p:sp>
        <p:nvSpPr>
          <p:cNvPr id="24" name="Rectangle 23">
            <a:extLst>
              <a:ext uri="{FF2B5EF4-FFF2-40B4-BE49-F238E27FC236}">
                <a16:creationId xmlns:a16="http://schemas.microsoft.com/office/drawing/2014/main" id="{E25FB3DE-D3AB-4280-A7C1-1B02923CCCBC}"/>
              </a:ext>
            </a:extLst>
          </p:cNvPr>
          <p:cNvSpPr/>
          <p:nvPr/>
        </p:nvSpPr>
        <p:spPr bwMode="auto">
          <a:xfrm>
            <a:off x="6559296" y="452420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7" name="TextBox 26">
            <a:extLst>
              <a:ext uri="{FF2B5EF4-FFF2-40B4-BE49-F238E27FC236}">
                <a16:creationId xmlns:a16="http://schemas.microsoft.com/office/drawing/2014/main" id="{235C841B-7D84-4559-A82C-D82FE4E88040}"/>
              </a:ext>
            </a:extLst>
          </p:cNvPr>
          <p:cNvSpPr txBox="1"/>
          <p:nvPr/>
        </p:nvSpPr>
        <p:spPr>
          <a:xfrm>
            <a:off x="4690758" y="4234129"/>
            <a:ext cx="1557641" cy="338554"/>
          </a:xfrm>
          <a:prstGeom prst="rect">
            <a:avLst/>
          </a:prstGeom>
          <a:noFill/>
        </p:spPr>
        <p:txBody>
          <a:bodyPr wrap="square" rtlCol="0">
            <a:spAutoFit/>
          </a:bodyPr>
          <a:lstStyle/>
          <a:p>
            <a:r>
              <a:rPr lang="en-US" sz="1600" dirty="0"/>
              <a:t>set parameter</a:t>
            </a:r>
          </a:p>
        </p:txBody>
      </p:sp>
      <p:sp>
        <p:nvSpPr>
          <p:cNvPr id="28" name="Rectangle 27">
            <a:extLst>
              <a:ext uri="{FF2B5EF4-FFF2-40B4-BE49-F238E27FC236}">
                <a16:creationId xmlns:a16="http://schemas.microsoft.com/office/drawing/2014/main" id="{7452606F-664D-450F-AA72-D012A9C600BA}"/>
              </a:ext>
            </a:extLst>
          </p:cNvPr>
          <p:cNvSpPr/>
          <p:nvPr/>
        </p:nvSpPr>
        <p:spPr bwMode="auto">
          <a:xfrm>
            <a:off x="4064829" y="452425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29" name="Straight Arrow Connector 28">
            <a:extLst>
              <a:ext uri="{FF2B5EF4-FFF2-40B4-BE49-F238E27FC236}">
                <a16:creationId xmlns:a16="http://schemas.microsoft.com/office/drawing/2014/main" id="{739514B2-886F-47E6-B94E-13897AE14850}"/>
              </a:ext>
            </a:extLst>
          </p:cNvPr>
          <p:cNvCxnSpPr>
            <a:stCxn id="24" idx="1"/>
            <a:endCxn id="28" idx="3"/>
          </p:cNvCxnSpPr>
          <p:nvPr/>
        </p:nvCxnSpPr>
        <p:spPr>
          <a:xfrm flipH="1">
            <a:off x="4217229" y="4600409"/>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ABB5D0A-42C0-441C-B2A1-C84A3E9C2AB4}"/>
              </a:ext>
            </a:extLst>
          </p:cNvPr>
          <p:cNvCxnSpPr>
            <a:cxnSpLocks/>
            <a:stCxn id="28" idx="1"/>
            <a:endCxn id="69" idx="3"/>
          </p:cNvCxnSpPr>
          <p:nvPr/>
        </p:nvCxnSpPr>
        <p:spPr>
          <a:xfrm flipH="1" flipV="1">
            <a:off x="3427797" y="4230453"/>
            <a:ext cx="637032" cy="3700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B7D49E8F-0380-40FA-A78B-B50ECEFE9C6D}"/>
              </a:ext>
            </a:extLst>
          </p:cNvPr>
          <p:cNvSpPr/>
          <p:nvPr/>
        </p:nvSpPr>
        <p:spPr bwMode="auto">
          <a:xfrm>
            <a:off x="6559296" y="51448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6" name="Straight Arrow Connector 35">
            <a:extLst>
              <a:ext uri="{FF2B5EF4-FFF2-40B4-BE49-F238E27FC236}">
                <a16:creationId xmlns:a16="http://schemas.microsoft.com/office/drawing/2014/main" id="{2C500C00-E072-45D4-9EE7-F281A99BF28D}"/>
              </a:ext>
            </a:extLst>
          </p:cNvPr>
          <p:cNvCxnSpPr>
            <a:cxnSpLocks/>
            <a:endCxn id="34" idx="1"/>
          </p:cNvCxnSpPr>
          <p:nvPr/>
        </p:nvCxnSpPr>
        <p:spPr>
          <a:xfrm>
            <a:off x="4723195" y="5221097"/>
            <a:ext cx="1836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90E112B-2B40-4714-8B17-D3FF01E729C1}"/>
              </a:ext>
            </a:extLst>
          </p:cNvPr>
          <p:cNvSpPr txBox="1"/>
          <p:nvPr/>
        </p:nvSpPr>
        <p:spPr>
          <a:xfrm>
            <a:off x="4696943" y="5223555"/>
            <a:ext cx="1557641" cy="830997"/>
          </a:xfrm>
          <a:prstGeom prst="rect">
            <a:avLst/>
          </a:prstGeom>
          <a:noFill/>
        </p:spPr>
        <p:txBody>
          <a:bodyPr wrap="square" rtlCol="0">
            <a:spAutoFit/>
          </a:bodyPr>
          <a:lstStyle/>
          <a:p>
            <a:r>
              <a:rPr lang="en-US" sz="1600" dirty="0"/>
              <a:t>Parameter set/save commands</a:t>
            </a:r>
          </a:p>
        </p:txBody>
      </p:sp>
    </p:spTree>
    <p:extLst>
      <p:ext uri="{BB962C8B-B14F-4D97-AF65-F5344CB8AC3E}">
        <p14:creationId xmlns:p14="http://schemas.microsoft.com/office/powerpoint/2010/main" val="3051331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379108"/>
            <a:ext cx="6582610" cy="308030"/>
          </a:xfrm>
        </p:spPr>
        <p:txBody>
          <a:bodyPr/>
          <a:lstStyle/>
          <a:p>
            <a:r>
              <a:rPr lang="en-US" sz="2400" dirty="0"/>
              <a:t>Rate Group (Svc/</a:t>
            </a:r>
            <a:r>
              <a:rPr lang="en-US" sz="2400" dirty="0" err="1"/>
              <a:t>ActiveRateGroup</a:t>
            </a:r>
            <a:r>
              <a:rPr lang="en-US" sz="2400" dirty="0"/>
              <a:t>)</a:t>
            </a:r>
          </a:p>
        </p:txBody>
      </p:sp>
      <p:sp>
        <p:nvSpPr>
          <p:cNvPr id="3" name="Content Placeholder 2"/>
          <p:cNvSpPr>
            <a:spLocks noGrp="1"/>
          </p:cNvSpPr>
          <p:nvPr>
            <p:ph idx="1"/>
          </p:nvPr>
        </p:nvSpPr>
        <p:spPr>
          <a:xfrm>
            <a:off x="457200" y="1371600"/>
            <a:ext cx="2895600" cy="4724400"/>
          </a:xfrm>
        </p:spPr>
        <p:txBody>
          <a:bodyPr/>
          <a:lstStyle/>
          <a:p>
            <a:r>
              <a:rPr lang="en-US" sz="1800" dirty="0"/>
              <a:t>Rate group is a array of run() ports</a:t>
            </a:r>
          </a:p>
          <a:p>
            <a:r>
              <a:rPr lang="en-US" sz="1800" dirty="0"/>
              <a:t>Gets a call to asynchronous run port driven by project specific timing component</a:t>
            </a:r>
          </a:p>
          <a:p>
            <a:r>
              <a:rPr lang="en-US" sz="1800" dirty="0"/>
              <a:t>Calls ports in order</a:t>
            </a:r>
          </a:p>
          <a:p>
            <a:r>
              <a:rPr lang="en-US" sz="1800" dirty="0"/>
              <a:t>Since is a list of run ports, doesn’t know (or care) which destinations are in active components or not</a:t>
            </a:r>
          </a:p>
          <a:p>
            <a:r>
              <a:rPr lang="en-US" sz="1800" dirty="0"/>
              <a:t>Rate Group is an active component</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25</a:t>
            </a:fld>
            <a:endParaRPr lang="en-US"/>
          </a:p>
        </p:txBody>
      </p:sp>
      <p:sp>
        <p:nvSpPr>
          <p:cNvPr id="5" name="Rounded Rectangle 4"/>
          <p:cNvSpPr/>
          <p:nvPr/>
        </p:nvSpPr>
        <p:spPr bwMode="auto">
          <a:xfrm>
            <a:off x="3810000" y="1294063"/>
            <a:ext cx="1143000" cy="4267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pitchFamily="48" charset="-128"/>
              </a:rPr>
              <a:t>Active</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pitchFamily="48" charset="-128"/>
              </a:rPr>
              <a:t>Rate</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charset="0"/>
                <a:ea typeface="ＭＳ Ｐゴシック" pitchFamily="48" charset="-128"/>
              </a:rPr>
              <a:t>Group</a:t>
            </a: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14" name="Rounded Rectangle 13"/>
          <p:cNvSpPr/>
          <p:nvPr/>
        </p:nvSpPr>
        <p:spPr bwMode="auto">
          <a:xfrm>
            <a:off x="7315200" y="2132263"/>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8" name="Rounded Rectangle 17"/>
          <p:cNvSpPr/>
          <p:nvPr/>
        </p:nvSpPr>
        <p:spPr bwMode="auto">
          <a:xfrm>
            <a:off x="7315200" y="2969126"/>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3" name="Rectangle 22"/>
          <p:cNvSpPr/>
          <p:nvPr/>
        </p:nvSpPr>
        <p:spPr bwMode="auto">
          <a:xfrm>
            <a:off x="7162800" y="236086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0" name="Rectangle 29"/>
          <p:cNvSpPr/>
          <p:nvPr/>
        </p:nvSpPr>
        <p:spPr bwMode="auto">
          <a:xfrm>
            <a:off x="7162800" y="319772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7" name="Straight Arrow Connector 36"/>
          <p:cNvCxnSpPr>
            <a:stCxn id="23" idx="3"/>
          </p:cNvCxnSpPr>
          <p:nvPr/>
        </p:nvCxnSpPr>
        <p:spPr bwMode="auto">
          <a:xfrm>
            <a:off x="7315200" y="2437063"/>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8" name="TextBox 37"/>
          <p:cNvSpPr txBox="1"/>
          <p:nvPr/>
        </p:nvSpPr>
        <p:spPr>
          <a:xfrm>
            <a:off x="7620000" y="2298563"/>
            <a:ext cx="508473" cy="276999"/>
          </a:xfrm>
          <a:prstGeom prst="rect">
            <a:avLst/>
          </a:prstGeom>
          <a:noFill/>
        </p:spPr>
        <p:txBody>
          <a:bodyPr wrap="none" rtlCol="0">
            <a:spAutoFit/>
          </a:bodyPr>
          <a:lstStyle/>
          <a:p>
            <a:r>
              <a:rPr lang="en-US" sz="1200" dirty="0"/>
              <a:t>run()</a:t>
            </a:r>
          </a:p>
        </p:txBody>
      </p:sp>
      <p:sp>
        <p:nvSpPr>
          <p:cNvPr id="39" name="Rectangle 38"/>
          <p:cNvSpPr/>
          <p:nvPr/>
        </p:nvSpPr>
        <p:spPr bwMode="auto">
          <a:xfrm>
            <a:off x="74676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0" name="Rectangle 39"/>
          <p:cNvSpPr/>
          <p:nvPr/>
        </p:nvSpPr>
        <p:spPr bwMode="auto">
          <a:xfrm>
            <a:off x="75438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1" name="Rectangle 40"/>
          <p:cNvSpPr/>
          <p:nvPr/>
        </p:nvSpPr>
        <p:spPr bwMode="auto">
          <a:xfrm>
            <a:off x="76200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2" name="Rectangle 41"/>
          <p:cNvSpPr/>
          <p:nvPr/>
        </p:nvSpPr>
        <p:spPr bwMode="auto">
          <a:xfrm>
            <a:off x="76962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3" name="Rectangle 42"/>
          <p:cNvSpPr/>
          <p:nvPr/>
        </p:nvSpPr>
        <p:spPr bwMode="auto">
          <a:xfrm>
            <a:off x="77724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4" name="Rectangle 43"/>
          <p:cNvSpPr/>
          <p:nvPr/>
        </p:nvSpPr>
        <p:spPr bwMode="auto">
          <a:xfrm>
            <a:off x="78486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5" name="Rectangle 44"/>
          <p:cNvSpPr/>
          <p:nvPr/>
        </p:nvSpPr>
        <p:spPr bwMode="auto">
          <a:xfrm>
            <a:off x="79248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6" name="TextBox 45"/>
          <p:cNvSpPr txBox="1"/>
          <p:nvPr/>
        </p:nvSpPr>
        <p:spPr>
          <a:xfrm>
            <a:off x="8236283" y="3117514"/>
            <a:ext cx="508473" cy="276999"/>
          </a:xfrm>
          <a:prstGeom prst="rect">
            <a:avLst/>
          </a:prstGeom>
          <a:noFill/>
        </p:spPr>
        <p:txBody>
          <a:bodyPr wrap="none" rtlCol="0">
            <a:spAutoFit/>
          </a:bodyPr>
          <a:lstStyle/>
          <a:p>
            <a:r>
              <a:rPr lang="en-US" sz="1200" dirty="0"/>
              <a:t>run()</a:t>
            </a:r>
          </a:p>
        </p:txBody>
      </p:sp>
      <p:cxnSp>
        <p:nvCxnSpPr>
          <p:cNvPr id="47" name="Straight Arrow Connector 46"/>
          <p:cNvCxnSpPr>
            <a:stCxn id="45" idx="3"/>
            <a:endCxn id="46" idx="1"/>
          </p:cNvCxnSpPr>
          <p:nvPr/>
        </p:nvCxnSpPr>
        <p:spPr bwMode="auto">
          <a:xfrm flipV="1">
            <a:off x="8001000" y="3256014"/>
            <a:ext cx="235283" cy="179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p:nvPr/>
        </p:nvCxnSpPr>
        <p:spPr bwMode="auto">
          <a:xfrm>
            <a:off x="7315200" y="3285023"/>
            <a:ext cx="152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Straight Arrow Connector 54"/>
          <p:cNvCxnSpPr>
            <a:endCxn id="23" idx="1"/>
          </p:cNvCxnSpPr>
          <p:nvPr/>
        </p:nvCxnSpPr>
        <p:spPr bwMode="auto">
          <a:xfrm flipV="1">
            <a:off x="4800600" y="2437063"/>
            <a:ext cx="2362200" cy="45586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6" name="Straight Arrow Connector 55"/>
          <p:cNvCxnSpPr>
            <a:endCxn id="30" idx="1"/>
          </p:cNvCxnSpPr>
          <p:nvPr/>
        </p:nvCxnSpPr>
        <p:spPr bwMode="auto">
          <a:xfrm>
            <a:off x="4800600" y="3045326"/>
            <a:ext cx="23622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TextBox 56"/>
          <p:cNvSpPr txBox="1"/>
          <p:nvPr/>
        </p:nvSpPr>
        <p:spPr>
          <a:xfrm>
            <a:off x="7902308" y="3350126"/>
            <a:ext cx="518091" cy="246221"/>
          </a:xfrm>
          <a:prstGeom prst="rect">
            <a:avLst/>
          </a:prstGeom>
          <a:noFill/>
        </p:spPr>
        <p:txBody>
          <a:bodyPr wrap="none" rtlCol="0">
            <a:spAutoFit/>
          </a:bodyPr>
          <a:lstStyle/>
          <a:p>
            <a:r>
              <a:rPr lang="en-US" sz="1000" dirty="0"/>
              <a:t>active</a:t>
            </a:r>
          </a:p>
        </p:txBody>
      </p:sp>
      <p:sp>
        <p:nvSpPr>
          <p:cNvPr id="58" name="Curved Down Arrow 57"/>
          <p:cNvSpPr/>
          <p:nvPr/>
        </p:nvSpPr>
        <p:spPr bwMode="auto">
          <a:xfrm>
            <a:off x="4191000" y="2437063"/>
            <a:ext cx="533400" cy="379663"/>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9" name="Rounded Rectangle 58"/>
          <p:cNvSpPr/>
          <p:nvPr/>
        </p:nvSpPr>
        <p:spPr bwMode="auto">
          <a:xfrm>
            <a:off x="7315200" y="3755189"/>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0" name="Rectangle 59"/>
          <p:cNvSpPr/>
          <p:nvPr/>
        </p:nvSpPr>
        <p:spPr bwMode="auto">
          <a:xfrm>
            <a:off x="7162800" y="398378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2" name="Straight Arrow Connector 61"/>
          <p:cNvCxnSpPr>
            <a:stCxn id="60" idx="3"/>
          </p:cNvCxnSpPr>
          <p:nvPr/>
        </p:nvCxnSpPr>
        <p:spPr bwMode="auto">
          <a:xfrm>
            <a:off x="7315200" y="4059989"/>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3" name="TextBox 62"/>
          <p:cNvSpPr txBox="1"/>
          <p:nvPr/>
        </p:nvSpPr>
        <p:spPr>
          <a:xfrm>
            <a:off x="7620000" y="3921489"/>
            <a:ext cx="508473" cy="276999"/>
          </a:xfrm>
          <a:prstGeom prst="rect">
            <a:avLst/>
          </a:prstGeom>
          <a:noFill/>
        </p:spPr>
        <p:txBody>
          <a:bodyPr wrap="none" rtlCol="0">
            <a:spAutoFit/>
          </a:bodyPr>
          <a:lstStyle/>
          <a:p>
            <a:r>
              <a:rPr lang="en-US" sz="1200" dirty="0"/>
              <a:t>run()</a:t>
            </a:r>
          </a:p>
        </p:txBody>
      </p:sp>
      <p:cxnSp>
        <p:nvCxnSpPr>
          <p:cNvPr id="65" name="Straight Arrow Connector 64"/>
          <p:cNvCxnSpPr>
            <a:endCxn id="60" idx="1"/>
          </p:cNvCxnSpPr>
          <p:nvPr/>
        </p:nvCxnSpPr>
        <p:spPr bwMode="auto">
          <a:xfrm>
            <a:off x="4800600" y="3197726"/>
            <a:ext cx="2362200" cy="86226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8" name="Rectangle 67"/>
          <p:cNvSpPr/>
          <p:nvPr/>
        </p:nvSpPr>
        <p:spPr bwMode="auto">
          <a:xfrm>
            <a:off x="4652211" y="281672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9" name="Rectangle 68"/>
          <p:cNvSpPr/>
          <p:nvPr/>
        </p:nvSpPr>
        <p:spPr bwMode="auto">
          <a:xfrm>
            <a:off x="4652211" y="296912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0" name="Rectangle 69"/>
          <p:cNvSpPr/>
          <p:nvPr/>
        </p:nvSpPr>
        <p:spPr bwMode="auto">
          <a:xfrm>
            <a:off x="4652211" y="312393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8" name="Rectangle 77"/>
          <p:cNvSpPr/>
          <p:nvPr/>
        </p:nvSpPr>
        <p:spPr bwMode="auto">
          <a:xfrm>
            <a:off x="4652211" y="328702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9" name="Rectangle 78"/>
          <p:cNvSpPr/>
          <p:nvPr/>
        </p:nvSpPr>
        <p:spPr bwMode="auto">
          <a:xfrm>
            <a:off x="4652211" y="343942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0" name="Rectangle 79"/>
          <p:cNvSpPr/>
          <p:nvPr/>
        </p:nvSpPr>
        <p:spPr bwMode="auto">
          <a:xfrm>
            <a:off x="4652211" y="359423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1" name="Rectangle 80"/>
          <p:cNvSpPr/>
          <p:nvPr/>
        </p:nvSpPr>
        <p:spPr bwMode="auto">
          <a:xfrm>
            <a:off x="4652211" y="374690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2" name="Rectangle 81"/>
          <p:cNvSpPr/>
          <p:nvPr/>
        </p:nvSpPr>
        <p:spPr bwMode="auto">
          <a:xfrm>
            <a:off x="4652211" y="389930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3" name="Rectangle 82"/>
          <p:cNvSpPr/>
          <p:nvPr/>
        </p:nvSpPr>
        <p:spPr bwMode="auto">
          <a:xfrm>
            <a:off x="4652211" y="405410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7" name="TextBox 86"/>
          <p:cNvSpPr txBox="1"/>
          <p:nvPr/>
        </p:nvSpPr>
        <p:spPr>
          <a:xfrm rot="5400000">
            <a:off x="7824151" y="4476132"/>
            <a:ext cx="577402" cy="461665"/>
          </a:xfrm>
          <a:prstGeom prst="rect">
            <a:avLst/>
          </a:prstGeom>
          <a:noFill/>
        </p:spPr>
        <p:txBody>
          <a:bodyPr wrap="none" rtlCol="0">
            <a:spAutoFit/>
          </a:bodyPr>
          <a:lstStyle/>
          <a:p>
            <a:r>
              <a:rPr lang="en-US" dirty="0"/>
              <a:t>….</a:t>
            </a:r>
          </a:p>
        </p:txBody>
      </p:sp>
      <p:sp>
        <p:nvSpPr>
          <p:cNvPr id="88" name="Rounded Rectangle 87"/>
          <p:cNvSpPr/>
          <p:nvPr/>
        </p:nvSpPr>
        <p:spPr bwMode="auto">
          <a:xfrm>
            <a:off x="7344611" y="4995666"/>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9" name="Rectangle 88"/>
          <p:cNvSpPr/>
          <p:nvPr/>
        </p:nvSpPr>
        <p:spPr bwMode="auto">
          <a:xfrm>
            <a:off x="7192211" y="522426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1" name="Straight Arrow Connector 90"/>
          <p:cNvCxnSpPr>
            <a:stCxn id="89" idx="3"/>
          </p:cNvCxnSpPr>
          <p:nvPr/>
        </p:nvCxnSpPr>
        <p:spPr bwMode="auto">
          <a:xfrm>
            <a:off x="7344611" y="5300466"/>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2" name="TextBox 91"/>
          <p:cNvSpPr txBox="1"/>
          <p:nvPr/>
        </p:nvSpPr>
        <p:spPr>
          <a:xfrm>
            <a:off x="7649411" y="5161966"/>
            <a:ext cx="508473" cy="276999"/>
          </a:xfrm>
          <a:prstGeom prst="rect">
            <a:avLst/>
          </a:prstGeom>
          <a:noFill/>
        </p:spPr>
        <p:txBody>
          <a:bodyPr wrap="none" rtlCol="0">
            <a:spAutoFit/>
          </a:bodyPr>
          <a:lstStyle/>
          <a:p>
            <a:r>
              <a:rPr lang="en-US" sz="1200" dirty="0"/>
              <a:t>run()</a:t>
            </a:r>
          </a:p>
        </p:txBody>
      </p:sp>
      <p:cxnSp>
        <p:nvCxnSpPr>
          <p:cNvPr id="96" name="Straight Arrow Connector 95"/>
          <p:cNvCxnSpPr>
            <a:endCxn id="89" idx="1"/>
          </p:cNvCxnSpPr>
          <p:nvPr/>
        </p:nvCxnSpPr>
        <p:spPr bwMode="auto">
          <a:xfrm>
            <a:off x="4804611" y="3350126"/>
            <a:ext cx="2387600" cy="19503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9" name="Rectangle 98"/>
          <p:cNvSpPr/>
          <p:nvPr/>
        </p:nvSpPr>
        <p:spPr bwMode="auto">
          <a:xfrm>
            <a:off x="3657600" y="516196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1" name="TextBox 100"/>
          <p:cNvSpPr txBox="1"/>
          <p:nvPr/>
        </p:nvSpPr>
        <p:spPr>
          <a:xfrm>
            <a:off x="3270712" y="4857166"/>
            <a:ext cx="508473" cy="276999"/>
          </a:xfrm>
          <a:prstGeom prst="rect">
            <a:avLst/>
          </a:prstGeom>
          <a:noFill/>
        </p:spPr>
        <p:txBody>
          <a:bodyPr wrap="none" rtlCol="0">
            <a:spAutoFit/>
          </a:bodyPr>
          <a:lstStyle/>
          <a:p>
            <a:r>
              <a:rPr lang="en-US" sz="1200" dirty="0"/>
              <a:t>run()</a:t>
            </a:r>
          </a:p>
        </p:txBody>
      </p:sp>
      <p:sp>
        <p:nvSpPr>
          <p:cNvPr id="102" name="Rectangle 101"/>
          <p:cNvSpPr/>
          <p:nvPr/>
        </p:nvSpPr>
        <p:spPr bwMode="auto">
          <a:xfrm>
            <a:off x="39624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3" name="Rectangle 102"/>
          <p:cNvSpPr/>
          <p:nvPr/>
        </p:nvSpPr>
        <p:spPr bwMode="auto">
          <a:xfrm>
            <a:off x="40386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4" name="Rectangle 103"/>
          <p:cNvSpPr/>
          <p:nvPr/>
        </p:nvSpPr>
        <p:spPr bwMode="auto">
          <a:xfrm>
            <a:off x="41148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5" name="Rectangle 104"/>
          <p:cNvSpPr/>
          <p:nvPr/>
        </p:nvSpPr>
        <p:spPr bwMode="auto">
          <a:xfrm>
            <a:off x="41910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6" name="Rectangle 105"/>
          <p:cNvSpPr/>
          <p:nvPr/>
        </p:nvSpPr>
        <p:spPr bwMode="auto">
          <a:xfrm>
            <a:off x="42672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7" name="Rectangle 106"/>
          <p:cNvSpPr/>
          <p:nvPr/>
        </p:nvSpPr>
        <p:spPr bwMode="auto">
          <a:xfrm>
            <a:off x="43434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8" name="Rectangle 107"/>
          <p:cNvSpPr/>
          <p:nvPr/>
        </p:nvSpPr>
        <p:spPr bwMode="auto">
          <a:xfrm>
            <a:off x="44196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09" name="Straight Arrow Connector 108"/>
          <p:cNvCxnSpPr/>
          <p:nvPr/>
        </p:nvCxnSpPr>
        <p:spPr bwMode="auto">
          <a:xfrm>
            <a:off x="3810000" y="5249263"/>
            <a:ext cx="152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1" name="Straight Arrow Connector 110"/>
          <p:cNvCxnSpPr>
            <a:stCxn id="108" idx="0"/>
          </p:cNvCxnSpPr>
          <p:nvPr/>
        </p:nvCxnSpPr>
        <p:spPr bwMode="auto">
          <a:xfrm flipH="1" flipV="1">
            <a:off x="4229100" y="2892927"/>
            <a:ext cx="228600" cy="22690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250176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A220-D815-4EB3-A67D-E0D2728D823C}"/>
              </a:ext>
            </a:extLst>
          </p:cNvPr>
          <p:cNvSpPr>
            <a:spLocks noGrp="1"/>
          </p:cNvSpPr>
          <p:nvPr>
            <p:ph type="title"/>
          </p:nvPr>
        </p:nvSpPr>
        <p:spPr/>
        <p:txBody>
          <a:bodyPr/>
          <a:lstStyle/>
          <a:p>
            <a:r>
              <a:rPr lang="en-US" dirty="0"/>
              <a:t>Polymorphic Database (Svc/</a:t>
            </a:r>
            <a:r>
              <a:rPr lang="en-US" dirty="0" err="1"/>
              <a:t>PolyDb</a:t>
            </a:r>
            <a:r>
              <a:rPr lang="en-US" dirty="0"/>
              <a:t>)</a:t>
            </a:r>
          </a:p>
        </p:txBody>
      </p:sp>
      <p:sp>
        <p:nvSpPr>
          <p:cNvPr id="3" name="Content Placeholder 2">
            <a:extLst>
              <a:ext uri="{FF2B5EF4-FFF2-40B4-BE49-F238E27FC236}">
                <a16:creationId xmlns:a16="http://schemas.microsoft.com/office/drawing/2014/main" id="{66787AD7-5321-4152-BC5F-2E969C74E2C4}"/>
              </a:ext>
            </a:extLst>
          </p:cNvPr>
          <p:cNvSpPr>
            <a:spLocks noGrp="1"/>
          </p:cNvSpPr>
          <p:nvPr>
            <p:ph idx="1"/>
          </p:nvPr>
        </p:nvSpPr>
        <p:spPr>
          <a:xfrm>
            <a:off x="439739" y="1269504"/>
            <a:ext cx="8453437" cy="2007096"/>
          </a:xfrm>
        </p:spPr>
        <p:txBody>
          <a:bodyPr/>
          <a:lstStyle/>
          <a:p>
            <a:r>
              <a:rPr lang="en-US" dirty="0"/>
              <a:t>Used to pass values around internally between components</a:t>
            </a:r>
          </a:p>
          <a:p>
            <a:r>
              <a:rPr lang="en-US" dirty="0"/>
              <a:t>Uses </a:t>
            </a:r>
            <a:r>
              <a:rPr lang="en-US" dirty="0" err="1"/>
              <a:t>Fw</a:t>
            </a:r>
            <a:r>
              <a:rPr lang="en-US" dirty="0"/>
              <a:t>/</a:t>
            </a:r>
            <a:r>
              <a:rPr lang="en-US" dirty="0" err="1"/>
              <a:t>PolyType</a:t>
            </a:r>
            <a:r>
              <a:rPr lang="en-US" dirty="0"/>
              <a:t> class to allow a range of types to be stored</a:t>
            </a:r>
          </a:p>
          <a:p>
            <a:pPr lvl="1"/>
            <a:r>
              <a:rPr lang="en-US" dirty="0"/>
              <a:t>Enforces value type written is value type read</a:t>
            </a:r>
          </a:p>
          <a:p>
            <a:r>
              <a:rPr lang="en-US" dirty="0"/>
              <a:t>Stored as an array accessed by integer index</a:t>
            </a:r>
          </a:p>
          <a:p>
            <a:pPr lvl="1"/>
            <a:r>
              <a:rPr lang="en-US" dirty="0"/>
              <a:t>Project assigns meaning to values stored with index</a:t>
            </a:r>
          </a:p>
        </p:txBody>
      </p:sp>
      <p:sp>
        <p:nvSpPr>
          <p:cNvPr id="4" name="Footer Placeholder 3">
            <a:extLst>
              <a:ext uri="{FF2B5EF4-FFF2-40B4-BE49-F238E27FC236}">
                <a16:creationId xmlns:a16="http://schemas.microsoft.com/office/drawing/2014/main" id="{9EDD2D70-8D48-4617-875A-B2043D1F6E24}"/>
              </a:ext>
            </a:extLst>
          </p:cNvPr>
          <p:cNvSpPr>
            <a:spLocks noGrp="1"/>
          </p:cNvSpPr>
          <p:nvPr>
            <p:ph type="ftr" sz="quarter" idx="10"/>
          </p:nvPr>
        </p:nvSpPr>
        <p:spPr/>
        <p:txBody>
          <a:body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5" name="Slide Number Placeholder 4">
            <a:extLst>
              <a:ext uri="{FF2B5EF4-FFF2-40B4-BE49-F238E27FC236}">
                <a16:creationId xmlns:a16="http://schemas.microsoft.com/office/drawing/2014/main" id="{B983C66D-57F7-439F-B919-8A452BABA990}"/>
              </a:ext>
            </a:extLst>
          </p:cNvPr>
          <p:cNvSpPr>
            <a:spLocks noGrp="1"/>
          </p:cNvSpPr>
          <p:nvPr>
            <p:ph type="sldNum" sz="quarter" idx="11"/>
          </p:nvPr>
        </p:nvSpPr>
        <p:spPr/>
        <p:txBody>
          <a:bodyPr/>
          <a:lstStyle/>
          <a:p>
            <a:fld id="{40846F03-29C8-41F1-8A60-CC8C672EC5BA}" type="slidenum">
              <a:rPr lang="en-US" smtClean="0"/>
              <a:t>26</a:t>
            </a:fld>
            <a:endParaRPr lang="en-US"/>
          </a:p>
        </p:txBody>
      </p:sp>
      <p:sp>
        <p:nvSpPr>
          <p:cNvPr id="6" name="Rounded Rectangle 50">
            <a:extLst>
              <a:ext uri="{FF2B5EF4-FFF2-40B4-BE49-F238E27FC236}">
                <a16:creationId xmlns:a16="http://schemas.microsoft.com/office/drawing/2014/main" id="{00D4087E-62D2-4984-97F1-7D69EF191DDC}"/>
              </a:ext>
            </a:extLst>
          </p:cNvPr>
          <p:cNvSpPr/>
          <p:nvPr/>
        </p:nvSpPr>
        <p:spPr bwMode="auto">
          <a:xfrm>
            <a:off x="1447799" y="3250986"/>
            <a:ext cx="2617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PolyDb</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7" name="Rectangle 6">
            <a:extLst>
              <a:ext uri="{FF2B5EF4-FFF2-40B4-BE49-F238E27FC236}">
                <a16:creationId xmlns:a16="http://schemas.microsoft.com/office/drawing/2014/main" id="{0F983D59-969C-4046-9B89-C265EC85B503}"/>
              </a:ext>
            </a:extLst>
          </p:cNvPr>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9" name="Rectangle 8">
            <a:extLst>
              <a:ext uri="{FF2B5EF4-FFF2-40B4-BE49-F238E27FC236}">
                <a16:creationId xmlns:a16="http://schemas.microsoft.com/office/drawing/2014/main" id="{F59F84C1-B7C6-4BF9-995F-B57C06BAFE19}"/>
              </a:ext>
            </a:extLst>
          </p:cNvPr>
          <p:cNvSpPr/>
          <p:nvPr/>
        </p:nvSpPr>
        <p:spPr>
          <a:xfrm>
            <a:off x="2437197" y="397469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395AE0-6F14-4746-8A46-2DC0DF490F34}"/>
              </a:ext>
            </a:extLst>
          </p:cNvPr>
          <p:cNvSpPr/>
          <p:nvPr/>
        </p:nvSpPr>
        <p:spPr>
          <a:xfrm>
            <a:off x="2437197" y="4152704"/>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2E343BE-F817-4C71-A333-741041D86324}"/>
              </a:ext>
            </a:extLst>
          </p:cNvPr>
          <p:cNvSpPr/>
          <p:nvPr/>
        </p:nvSpPr>
        <p:spPr>
          <a:xfrm>
            <a:off x="2437197" y="4330718"/>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C7DD56E-6229-430D-9108-8F69F0B7B8FC}"/>
              </a:ext>
            </a:extLst>
          </p:cNvPr>
          <p:cNvSpPr/>
          <p:nvPr/>
        </p:nvSpPr>
        <p:spPr>
          <a:xfrm>
            <a:off x="2437197" y="4508732"/>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3C818-BEC7-4E74-94CC-B4506DAE4A79}"/>
              </a:ext>
            </a:extLst>
          </p:cNvPr>
          <p:cNvSpPr/>
          <p:nvPr/>
        </p:nvSpPr>
        <p:spPr>
          <a:xfrm>
            <a:off x="2437197" y="4686746"/>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AAC86B1-58A7-400F-AF2C-BA70C4F40617}"/>
              </a:ext>
            </a:extLst>
          </p:cNvPr>
          <p:cNvSpPr/>
          <p:nvPr/>
        </p:nvSpPr>
        <p:spPr>
          <a:xfrm>
            <a:off x="2437197" y="486476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CB85EF71-285C-4224-9ED7-AA3CF0698D23}"/>
              </a:ext>
            </a:extLst>
          </p:cNvPr>
          <p:cNvCxnSpPr>
            <a:stCxn id="7" idx="1"/>
            <a:endCxn id="10" idx="3"/>
          </p:cNvCxnSpPr>
          <p:nvPr/>
        </p:nvCxnSpPr>
        <p:spPr>
          <a:xfrm flipH="1">
            <a:off x="3427797" y="4041746"/>
            <a:ext cx="637032" cy="188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05A6920-4715-421F-9904-9C21410BBDA2}"/>
              </a:ext>
            </a:extLst>
          </p:cNvPr>
          <p:cNvSpPr/>
          <p:nvPr/>
        </p:nvSpPr>
        <p:spPr bwMode="auto">
          <a:xfrm>
            <a:off x="4054996" y="501699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7" name="Straight Arrow Connector 16">
            <a:extLst>
              <a:ext uri="{FF2B5EF4-FFF2-40B4-BE49-F238E27FC236}">
                <a16:creationId xmlns:a16="http://schemas.microsoft.com/office/drawing/2014/main" id="{A48DD5CA-7F18-4777-BA1A-668622DB705D}"/>
              </a:ext>
            </a:extLst>
          </p:cNvPr>
          <p:cNvCxnSpPr>
            <a:cxnSpLocks/>
            <a:stCxn id="16" idx="1"/>
            <a:endCxn id="10" idx="3"/>
          </p:cNvCxnSpPr>
          <p:nvPr/>
        </p:nvCxnSpPr>
        <p:spPr>
          <a:xfrm flipH="1" flipV="1">
            <a:off x="3427797" y="4230453"/>
            <a:ext cx="627199" cy="8627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4">
            <a:extLst>
              <a:ext uri="{FF2B5EF4-FFF2-40B4-BE49-F238E27FC236}">
                <a16:creationId xmlns:a16="http://schemas.microsoft.com/office/drawing/2014/main" id="{99AD750F-4A41-4E34-A33E-41DB518B5600}"/>
              </a:ext>
            </a:extLst>
          </p:cNvPr>
          <p:cNvSpPr/>
          <p:nvPr/>
        </p:nvSpPr>
        <p:spPr bwMode="auto">
          <a:xfrm>
            <a:off x="6711696" y="3250986"/>
            <a:ext cx="1441704" cy="1235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 1</a:t>
            </a:r>
          </a:p>
        </p:txBody>
      </p:sp>
      <p:sp>
        <p:nvSpPr>
          <p:cNvPr id="19" name="Rectangle 18">
            <a:extLst>
              <a:ext uri="{FF2B5EF4-FFF2-40B4-BE49-F238E27FC236}">
                <a16:creationId xmlns:a16="http://schemas.microsoft.com/office/drawing/2014/main" id="{471AAF2A-2808-42CF-B5CD-768A1D6F1CDE}"/>
              </a:ext>
            </a:extLst>
          </p:cNvPr>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0" name="Rectangle 19">
            <a:extLst>
              <a:ext uri="{FF2B5EF4-FFF2-40B4-BE49-F238E27FC236}">
                <a16:creationId xmlns:a16="http://schemas.microsoft.com/office/drawing/2014/main" id="{DF9B8DD6-5B95-4C09-AE5F-831A8EBD7F0C}"/>
              </a:ext>
            </a:extLst>
          </p:cNvPr>
          <p:cNvSpPr/>
          <p:nvPr/>
        </p:nvSpPr>
        <p:spPr bwMode="auto">
          <a:xfrm>
            <a:off x="6559296" y="502271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22" name="Straight Arrow Connector 21">
            <a:extLst>
              <a:ext uri="{FF2B5EF4-FFF2-40B4-BE49-F238E27FC236}">
                <a16:creationId xmlns:a16="http://schemas.microsoft.com/office/drawing/2014/main" id="{912CF86B-02C6-4638-88DB-3F6EF2683D78}"/>
              </a:ext>
            </a:extLst>
          </p:cNvPr>
          <p:cNvCxnSpPr>
            <a:cxnSpLocks/>
            <a:stCxn id="19" idx="1"/>
            <a:endCxn id="7"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C1BEEBD-9E1F-4E47-AC21-FD17BE460EB6}"/>
              </a:ext>
            </a:extLst>
          </p:cNvPr>
          <p:cNvSpPr txBox="1"/>
          <p:nvPr/>
        </p:nvSpPr>
        <p:spPr>
          <a:xfrm>
            <a:off x="5125489" y="3713884"/>
            <a:ext cx="951633" cy="338554"/>
          </a:xfrm>
          <a:prstGeom prst="rect">
            <a:avLst/>
          </a:prstGeom>
          <a:noFill/>
        </p:spPr>
        <p:txBody>
          <a:bodyPr wrap="square" rtlCol="0">
            <a:spAutoFit/>
          </a:bodyPr>
          <a:lstStyle/>
          <a:p>
            <a:r>
              <a:rPr lang="en-US" sz="1600" dirty="0"/>
              <a:t>get</a:t>
            </a:r>
          </a:p>
        </p:txBody>
      </p:sp>
      <p:sp>
        <p:nvSpPr>
          <p:cNvPr id="26" name="Rounded Rectangle 4">
            <a:extLst>
              <a:ext uri="{FF2B5EF4-FFF2-40B4-BE49-F238E27FC236}">
                <a16:creationId xmlns:a16="http://schemas.microsoft.com/office/drawing/2014/main" id="{DCA9304A-143F-4D11-99A3-999F7773E843}"/>
              </a:ext>
            </a:extLst>
          </p:cNvPr>
          <p:cNvSpPr/>
          <p:nvPr/>
        </p:nvSpPr>
        <p:spPr bwMode="auto">
          <a:xfrm>
            <a:off x="6701864" y="4762283"/>
            <a:ext cx="1441704" cy="1235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 2</a:t>
            </a:r>
          </a:p>
        </p:txBody>
      </p:sp>
      <p:cxnSp>
        <p:nvCxnSpPr>
          <p:cNvPr id="28" name="Straight Arrow Connector 27">
            <a:extLst>
              <a:ext uri="{FF2B5EF4-FFF2-40B4-BE49-F238E27FC236}">
                <a16:creationId xmlns:a16="http://schemas.microsoft.com/office/drawing/2014/main" id="{3FEF3A8D-3856-4AF3-9050-58A5307FF3FC}"/>
              </a:ext>
            </a:extLst>
          </p:cNvPr>
          <p:cNvCxnSpPr>
            <a:cxnSpLocks/>
            <a:stCxn id="20" idx="1"/>
            <a:endCxn id="16" idx="3"/>
          </p:cNvCxnSpPr>
          <p:nvPr/>
        </p:nvCxnSpPr>
        <p:spPr>
          <a:xfrm flipH="1" flipV="1">
            <a:off x="4207396" y="5093194"/>
            <a:ext cx="2351900" cy="57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F5FAB79-7CFC-4579-9922-9A76811B18D6}"/>
              </a:ext>
            </a:extLst>
          </p:cNvPr>
          <p:cNvSpPr txBox="1"/>
          <p:nvPr/>
        </p:nvSpPr>
        <p:spPr>
          <a:xfrm>
            <a:off x="5125488" y="4761104"/>
            <a:ext cx="951633" cy="338554"/>
          </a:xfrm>
          <a:prstGeom prst="rect">
            <a:avLst/>
          </a:prstGeom>
          <a:noFill/>
        </p:spPr>
        <p:txBody>
          <a:bodyPr wrap="square" rtlCol="0">
            <a:spAutoFit/>
          </a:bodyPr>
          <a:lstStyle/>
          <a:p>
            <a:r>
              <a:rPr lang="en-US" sz="1600" dirty="0"/>
              <a:t>set</a:t>
            </a:r>
          </a:p>
        </p:txBody>
      </p:sp>
    </p:spTree>
    <p:extLst>
      <p:ext uri="{BB962C8B-B14F-4D97-AF65-F5344CB8AC3E}">
        <p14:creationId xmlns:p14="http://schemas.microsoft.com/office/powerpoint/2010/main" val="2202985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BD37-30A2-4EA6-8988-2D20C51A68A9}"/>
              </a:ext>
            </a:extLst>
          </p:cNvPr>
          <p:cNvSpPr>
            <a:spLocks noGrp="1"/>
          </p:cNvSpPr>
          <p:nvPr>
            <p:ph type="title"/>
          </p:nvPr>
        </p:nvSpPr>
        <p:spPr/>
        <p:txBody>
          <a:bodyPr/>
          <a:lstStyle/>
          <a:p>
            <a:r>
              <a:rPr lang="en-US" dirty="0"/>
              <a:t>Buffer Management (Svc/</a:t>
            </a:r>
            <a:r>
              <a:rPr lang="en-US" dirty="0" err="1"/>
              <a:t>BufferManager</a:t>
            </a:r>
            <a:r>
              <a:rPr lang="en-US" dirty="0"/>
              <a:t>)</a:t>
            </a:r>
          </a:p>
        </p:txBody>
      </p:sp>
      <p:sp>
        <p:nvSpPr>
          <p:cNvPr id="3" name="Content Placeholder 2">
            <a:extLst>
              <a:ext uri="{FF2B5EF4-FFF2-40B4-BE49-F238E27FC236}">
                <a16:creationId xmlns:a16="http://schemas.microsoft.com/office/drawing/2014/main" id="{BB4685C6-DD21-46A7-87B4-48154FBFDEE6}"/>
              </a:ext>
            </a:extLst>
          </p:cNvPr>
          <p:cNvSpPr>
            <a:spLocks noGrp="1"/>
          </p:cNvSpPr>
          <p:nvPr>
            <p:ph idx="1"/>
          </p:nvPr>
        </p:nvSpPr>
        <p:spPr>
          <a:xfrm>
            <a:off x="439739" y="1269504"/>
            <a:ext cx="8453437" cy="1918645"/>
          </a:xfrm>
        </p:spPr>
        <p:txBody>
          <a:bodyPr/>
          <a:lstStyle/>
          <a:p>
            <a:r>
              <a:rPr lang="en-US" dirty="0"/>
              <a:t>Manages a pool of buffers for components</a:t>
            </a:r>
          </a:p>
          <a:p>
            <a:r>
              <a:rPr lang="en-US" dirty="0"/>
              <a:t>Variable sized buffers</a:t>
            </a:r>
          </a:p>
          <a:p>
            <a:r>
              <a:rPr lang="en-US" dirty="0"/>
              <a:t>FIFO based storage</a:t>
            </a:r>
          </a:p>
          <a:p>
            <a:r>
              <a:rPr lang="en-US" dirty="0"/>
              <a:t>Component gets() a buffer, uses it, and then sends() it when complete</a:t>
            </a:r>
          </a:p>
          <a:p>
            <a:r>
              <a:rPr lang="en-US" dirty="0"/>
              <a:t>Buffer lifetimes managed as a system issue</a:t>
            </a:r>
          </a:p>
        </p:txBody>
      </p:sp>
      <p:sp>
        <p:nvSpPr>
          <p:cNvPr id="5" name="Slide Number Placeholder 4">
            <a:extLst>
              <a:ext uri="{FF2B5EF4-FFF2-40B4-BE49-F238E27FC236}">
                <a16:creationId xmlns:a16="http://schemas.microsoft.com/office/drawing/2014/main" id="{49BB4727-63AF-47FD-910C-68EA2D676B67}"/>
              </a:ext>
            </a:extLst>
          </p:cNvPr>
          <p:cNvSpPr>
            <a:spLocks noGrp="1"/>
          </p:cNvSpPr>
          <p:nvPr>
            <p:ph type="sldNum" sz="quarter" idx="11"/>
          </p:nvPr>
        </p:nvSpPr>
        <p:spPr/>
        <p:txBody>
          <a:bodyPr/>
          <a:lstStyle/>
          <a:p>
            <a:fld id="{40846F03-29C8-41F1-8A60-CC8C672EC5BA}" type="slidenum">
              <a:rPr lang="en-US" smtClean="0"/>
              <a:t>27</a:t>
            </a:fld>
            <a:endParaRPr lang="en-US"/>
          </a:p>
        </p:txBody>
      </p:sp>
      <p:sp>
        <p:nvSpPr>
          <p:cNvPr id="6" name="Rounded Rectangle 50">
            <a:extLst>
              <a:ext uri="{FF2B5EF4-FFF2-40B4-BE49-F238E27FC236}">
                <a16:creationId xmlns:a16="http://schemas.microsoft.com/office/drawing/2014/main" id="{453D0ED0-AD33-40D5-BBA4-6F8E6C0402B8}"/>
              </a:ext>
            </a:extLst>
          </p:cNvPr>
          <p:cNvSpPr/>
          <p:nvPr/>
        </p:nvSpPr>
        <p:spPr bwMode="auto">
          <a:xfrm>
            <a:off x="1447799" y="3623043"/>
            <a:ext cx="2617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BufferManager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7" name="Rectangle 6">
            <a:extLst>
              <a:ext uri="{FF2B5EF4-FFF2-40B4-BE49-F238E27FC236}">
                <a16:creationId xmlns:a16="http://schemas.microsoft.com/office/drawing/2014/main" id="{BF3B1460-82DC-4AAE-9D16-6024C10DF8F4}"/>
              </a:ext>
            </a:extLst>
          </p:cNvPr>
          <p:cNvSpPr/>
          <p:nvPr/>
        </p:nvSpPr>
        <p:spPr bwMode="auto">
          <a:xfrm>
            <a:off x="4064829" y="433760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 name="Rectangle 7">
            <a:extLst>
              <a:ext uri="{FF2B5EF4-FFF2-40B4-BE49-F238E27FC236}">
                <a16:creationId xmlns:a16="http://schemas.microsoft.com/office/drawing/2014/main" id="{E6AA73E3-D3BA-4A7C-8A78-3B4141582B93}"/>
              </a:ext>
            </a:extLst>
          </p:cNvPr>
          <p:cNvSpPr/>
          <p:nvPr/>
        </p:nvSpPr>
        <p:spPr>
          <a:xfrm>
            <a:off x="2437197" y="4346747"/>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9CF5C81-FD9A-408C-BB66-FA8177C5866E}"/>
              </a:ext>
            </a:extLst>
          </p:cNvPr>
          <p:cNvSpPr/>
          <p:nvPr/>
        </p:nvSpPr>
        <p:spPr>
          <a:xfrm>
            <a:off x="2437197" y="4524761"/>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9E3F8FF-6020-4FB8-9F0B-2C62F16BD4F3}"/>
              </a:ext>
            </a:extLst>
          </p:cNvPr>
          <p:cNvSpPr/>
          <p:nvPr/>
        </p:nvSpPr>
        <p:spPr>
          <a:xfrm>
            <a:off x="2437197" y="4702775"/>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84C5E1A-51FC-48DB-8600-385B1E23A22D}"/>
              </a:ext>
            </a:extLst>
          </p:cNvPr>
          <p:cNvSpPr/>
          <p:nvPr/>
        </p:nvSpPr>
        <p:spPr>
          <a:xfrm>
            <a:off x="2437197" y="4880789"/>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E47A804-D115-4080-AE59-FC719B4B4ADB}"/>
              </a:ext>
            </a:extLst>
          </p:cNvPr>
          <p:cNvSpPr/>
          <p:nvPr/>
        </p:nvSpPr>
        <p:spPr>
          <a:xfrm>
            <a:off x="2437197" y="5058803"/>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A9095E9-D62F-4102-98FB-25B404BAF7C5}"/>
              </a:ext>
            </a:extLst>
          </p:cNvPr>
          <p:cNvSpPr/>
          <p:nvPr/>
        </p:nvSpPr>
        <p:spPr>
          <a:xfrm>
            <a:off x="2437197" y="5236817"/>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AB8B17CD-D873-48AB-839A-44C13B411607}"/>
              </a:ext>
            </a:extLst>
          </p:cNvPr>
          <p:cNvCxnSpPr>
            <a:cxnSpLocks/>
            <a:stCxn id="7" idx="1"/>
            <a:endCxn id="9" idx="3"/>
          </p:cNvCxnSpPr>
          <p:nvPr/>
        </p:nvCxnSpPr>
        <p:spPr>
          <a:xfrm flipH="1">
            <a:off x="3427797" y="4413803"/>
            <a:ext cx="637032" cy="188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29FC67-EDF7-415E-8BD5-0A9919A26548}"/>
              </a:ext>
            </a:extLst>
          </p:cNvPr>
          <p:cNvSpPr/>
          <p:nvPr/>
        </p:nvSpPr>
        <p:spPr bwMode="auto">
          <a:xfrm>
            <a:off x="4054996" y="538905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6" name="Straight Arrow Connector 15">
            <a:extLst>
              <a:ext uri="{FF2B5EF4-FFF2-40B4-BE49-F238E27FC236}">
                <a16:creationId xmlns:a16="http://schemas.microsoft.com/office/drawing/2014/main" id="{0376A6E1-F6F4-4429-B2EB-4F5EEF4298F5}"/>
              </a:ext>
            </a:extLst>
          </p:cNvPr>
          <p:cNvCxnSpPr>
            <a:cxnSpLocks/>
            <a:stCxn id="15" idx="1"/>
            <a:endCxn id="12" idx="3"/>
          </p:cNvCxnSpPr>
          <p:nvPr/>
        </p:nvCxnSpPr>
        <p:spPr>
          <a:xfrm flipH="1" flipV="1">
            <a:off x="3427797" y="5136552"/>
            <a:ext cx="627199" cy="328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A4BE767-6945-46DA-BEE0-216DBDBDA052}"/>
              </a:ext>
            </a:extLst>
          </p:cNvPr>
          <p:cNvSpPr txBox="1"/>
          <p:nvPr/>
        </p:nvSpPr>
        <p:spPr>
          <a:xfrm>
            <a:off x="4338321" y="4235640"/>
            <a:ext cx="951633" cy="338554"/>
          </a:xfrm>
          <a:prstGeom prst="rect">
            <a:avLst/>
          </a:prstGeom>
          <a:noFill/>
        </p:spPr>
        <p:txBody>
          <a:bodyPr wrap="square" rtlCol="0">
            <a:spAutoFit/>
          </a:bodyPr>
          <a:lstStyle/>
          <a:p>
            <a:r>
              <a:rPr lang="en-US" sz="1600" dirty="0"/>
              <a:t>get()</a:t>
            </a:r>
          </a:p>
        </p:txBody>
      </p:sp>
      <p:sp>
        <p:nvSpPr>
          <p:cNvPr id="21" name="TextBox 20">
            <a:extLst>
              <a:ext uri="{FF2B5EF4-FFF2-40B4-BE49-F238E27FC236}">
                <a16:creationId xmlns:a16="http://schemas.microsoft.com/office/drawing/2014/main" id="{F1BDB63F-AB12-49FF-932C-0CFA5AA964EF}"/>
              </a:ext>
            </a:extLst>
          </p:cNvPr>
          <p:cNvSpPr txBox="1"/>
          <p:nvPr/>
        </p:nvSpPr>
        <p:spPr>
          <a:xfrm>
            <a:off x="4338320" y="5295974"/>
            <a:ext cx="951633" cy="338554"/>
          </a:xfrm>
          <a:prstGeom prst="rect">
            <a:avLst/>
          </a:prstGeom>
          <a:noFill/>
        </p:spPr>
        <p:txBody>
          <a:bodyPr wrap="square" rtlCol="0">
            <a:spAutoFit/>
          </a:bodyPr>
          <a:lstStyle/>
          <a:p>
            <a:r>
              <a:rPr lang="en-US" sz="1600" dirty="0"/>
              <a:t>send()</a:t>
            </a:r>
          </a:p>
        </p:txBody>
      </p:sp>
    </p:spTree>
    <p:extLst>
      <p:ext uri="{BB962C8B-B14F-4D97-AF65-F5344CB8AC3E}">
        <p14:creationId xmlns:p14="http://schemas.microsoft.com/office/powerpoint/2010/main" val="1947338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2D01-A383-48A8-9C7D-8959C5F04350}"/>
              </a:ext>
            </a:extLst>
          </p:cNvPr>
          <p:cNvSpPr>
            <a:spLocks noGrp="1"/>
          </p:cNvSpPr>
          <p:nvPr>
            <p:ph type="title"/>
          </p:nvPr>
        </p:nvSpPr>
        <p:spPr/>
        <p:txBody>
          <a:bodyPr/>
          <a:lstStyle/>
          <a:p>
            <a:r>
              <a:rPr lang="en-US" dirty="0"/>
              <a:t>File Downlinking (</a:t>
            </a:r>
            <a:r>
              <a:rPr lang="en-US" dirty="0" err="1"/>
              <a:t>FileDownlink</a:t>
            </a:r>
            <a:r>
              <a:rPr lang="en-US" dirty="0"/>
              <a:t>)</a:t>
            </a:r>
          </a:p>
        </p:txBody>
      </p:sp>
      <p:sp>
        <p:nvSpPr>
          <p:cNvPr id="3" name="Content Placeholder 2">
            <a:extLst>
              <a:ext uri="{FF2B5EF4-FFF2-40B4-BE49-F238E27FC236}">
                <a16:creationId xmlns:a16="http://schemas.microsoft.com/office/drawing/2014/main" id="{BCF74D5C-17A0-4813-8B01-85774D7BD305}"/>
              </a:ext>
            </a:extLst>
          </p:cNvPr>
          <p:cNvSpPr>
            <a:spLocks noGrp="1"/>
          </p:cNvSpPr>
          <p:nvPr>
            <p:ph idx="1"/>
          </p:nvPr>
        </p:nvSpPr>
        <p:spPr>
          <a:xfrm>
            <a:off x="439739" y="1269504"/>
            <a:ext cx="8453437" cy="1702296"/>
          </a:xfrm>
        </p:spPr>
        <p:txBody>
          <a:bodyPr/>
          <a:lstStyle/>
          <a:p>
            <a:r>
              <a:rPr lang="en-US" dirty="0"/>
              <a:t>Sends the contents of a file to the ground system when commanded</a:t>
            </a:r>
          </a:p>
          <a:p>
            <a:r>
              <a:rPr lang="en-US" dirty="0"/>
              <a:t>Gets buffers from </a:t>
            </a:r>
            <a:r>
              <a:rPr lang="en-US" dirty="0" err="1"/>
              <a:t>BufferManager</a:t>
            </a:r>
            <a:endParaRPr lang="en-US" dirty="0"/>
          </a:p>
        </p:txBody>
      </p:sp>
      <p:sp>
        <p:nvSpPr>
          <p:cNvPr id="5" name="Slide Number Placeholder 4">
            <a:extLst>
              <a:ext uri="{FF2B5EF4-FFF2-40B4-BE49-F238E27FC236}">
                <a16:creationId xmlns:a16="http://schemas.microsoft.com/office/drawing/2014/main" id="{73B16378-C6DB-402D-BD30-078642E7B670}"/>
              </a:ext>
            </a:extLst>
          </p:cNvPr>
          <p:cNvSpPr>
            <a:spLocks noGrp="1"/>
          </p:cNvSpPr>
          <p:nvPr>
            <p:ph type="sldNum" sz="quarter" idx="11"/>
          </p:nvPr>
        </p:nvSpPr>
        <p:spPr/>
        <p:txBody>
          <a:bodyPr/>
          <a:lstStyle/>
          <a:p>
            <a:fld id="{40846F03-29C8-41F1-8A60-CC8C672EC5BA}" type="slidenum">
              <a:rPr lang="en-US" smtClean="0"/>
              <a:t>28</a:t>
            </a:fld>
            <a:endParaRPr lang="en-US"/>
          </a:p>
        </p:txBody>
      </p:sp>
      <p:sp>
        <p:nvSpPr>
          <p:cNvPr id="6" name="Rounded Rectangle 50">
            <a:extLst>
              <a:ext uri="{FF2B5EF4-FFF2-40B4-BE49-F238E27FC236}">
                <a16:creationId xmlns:a16="http://schemas.microsoft.com/office/drawing/2014/main" id="{6B9BC080-2081-4197-BC64-404D60479A65}"/>
              </a:ext>
            </a:extLst>
          </p:cNvPr>
          <p:cNvSpPr/>
          <p:nvPr/>
        </p:nvSpPr>
        <p:spPr bwMode="auto">
          <a:xfrm>
            <a:off x="1447799" y="3250986"/>
            <a:ext cx="2617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FileDownlink</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7" name="Rectangle 6">
            <a:extLst>
              <a:ext uri="{FF2B5EF4-FFF2-40B4-BE49-F238E27FC236}">
                <a16:creationId xmlns:a16="http://schemas.microsoft.com/office/drawing/2014/main" id="{49A586AC-9C78-4D99-8691-F88761629FFA}"/>
              </a:ext>
            </a:extLst>
          </p:cNvPr>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 name="Flowchart: Magnetic Disk 7">
            <a:extLst>
              <a:ext uri="{FF2B5EF4-FFF2-40B4-BE49-F238E27FC236}">
                <a16:creationId xmlns:a16="http://schemas.microsoft.com/office/drawing/2014/main" id="{C53EA393-6A8F-4413-B3DC-02F6A6D1A8A3}"/>
              </a:ext>
            </a:extLst>
          </p:cNvPr>
          <p:cNvSpPr/>
          <p:nvPr/>
        </p:nvSpPr>
        <p:spPr>
          <a:xfrm>
            <a:off x="1524000" y="5867400"/>
            <a:ext cx="940629" cy="741363"/>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9" name="Straight Arrow Connector 8">
            <a:extLst>
              <a:ext uri="{FF2B5EF4-FFF2-40B4-BE49-F238E27FC236}">
                <a16:creationId xmlns:a16="http://schemas.microsoft.com/office/drawing/2014/main" id="{FEC24C6A-F8BA-4CDE-9826-C2164704E282}"/>
              </a:ext>
            </a:extLst>
          </p:cNvPr>
          <p:cNvCxnSpPr>
            <a:cxnSpLocks/>
            <a:stCxn id="8" idx="1"/>
            <a:endCxn id="16" idx="2"/>
          </p:cNvCxnSpPr>
          <p:nvPr/>
        </p:nvCxnSpPr>
        <p:spPr>
          <a:xfrm flipV="1">
            <a:off x="1994315" y="4470186"/>
            <a:ext cx="1206085" cy="13972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07C488D-183A-4B3C-A47A-2EC07022DB43}"/>
              </a:ext>
            </a:extLst>
          </p:cNvPr>
          <p:cNvSpPr/>
          <p:nvPr/>
        </p:nvSpPr>
        <p:spPr bwMode="auto">
          <a:xfrm>
            <a:off x="4064829" y="452425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1" name="Straight Arrow Connector 10">
            <a:extLst>
              <a:ext uri="{FF2B5EF4-FFF2-40B4-BE49-F238E27FC236}">
                <a16:creationId xmlns:a16="http://schemas.microsoft.com/office/drawing/2014/main" id="{918FD6B2-4A88-4F1C-B180-69BD3FE0DA2E}"/>
              </a:ext>
            </a:extLst>
          </p:cNvPr>
          <p:cNvCxnSpPr>
            <a:cxnSpLocks/>
            <a:stCxn id="7" idx="3"/>
            <a:endCxn id="23" idx="1"/>
          </p:cNvCxnSpPr>
          <p:nvPr/>
        </p:nvCxnSpPr>
        <p:spPr>
          <a:xfrm flipV="1">
            <a:off x="4217229" y="3671829"/>
            <a:ext cx="2125205" cy="369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93E07C7-B6E7-477B-A139-78D43E835562}"/>
              </a:ext>
            </a:extLst>
          </p:cNvPr>
          <p:cNvCxnSpPr>
            <a:cxnSpLocks/>
          </p:cNvCxnSpPr>
          <p:nvPr/>
        </p:nvCxnSpPr>
        <p:spPr>
          <a:xfrm>
            <a:off x="4205880" y="4602259"/>
            <a:ext cx="2118720" cy="4807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50">
            <a:extLst>
              <a:ext uri="{FF2B5EF4-FFF2-40B4-BE49-F238E27FC236}">
                <a16:creationId xmlns:a16="http://schemas.microsoft.com/office/drawing/2014/main" id="{537F4527-F150-4F6C-BEF3-A8F5F792B1F0}"/>
              </a:ext>
            </a:extLst>
          </p:cNvPr>
          <p:cNvSpPr/>
          <p:nvPr/>
        </p:nvSpPr>
        <p:spPr bwMode="auto">
          <a:xfrm>
            <a:off x="6465651" y="4703323"/>
            <a:ext cx="1618177" cy="1047768"/>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BufferManager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19" name="Rectangle 18">
            <a:extLst>
              <a:ext uri="{FF2B5EF4-FFF2-40B4-BE49-F238E27FC236}">
                <a16:creationId xmlns:a16="http://schemas.microsoft.com/office/drawing/2014/main" id="{A28BAA6A-069D-42FE-8781-4F670BB200D3}"/>
              </a:ext>
            </a:extLst>
          </p:cNvPr>
          <p:cNvSpPr/>
          <p:nvPr/>
        </p:nvSpPr>
        <p:spPr bwMode="auto">
          <a:xfrm>
            <a:off x="6335949" y="500677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6" name="Rectangle 15">
            <a:extLst>
              <a:ext uri="{FF2B5EF4-FFF2-40B4-BE49-F238E27FC236}">
                <a16:creationId xmlns:a16="http://schemas.microsoft.com/office/drawing/2014/main" id="{DF3A65A6-25AA-4176-ACE7-8638A195B12F}"/>
              </a:ext>
            </a:extLst>
          </p:cNvPr>
          <p:cNvSpPr/>
          <p:nvPr/>
        </p:nvSpPr>
        <p:spPr>
          <a:xfrm>
            <a:off x="2819400" y="4255770"/>
            <a:ext cx="762000" cy="21441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50">
            <a:extLst>
              <a:ext uri="{FF2B5EF4-FFF2-40B4-BE49-F238E27FC236}">
                <a16:creationId xmlns:a16="http://schemas.microsoft.com/office/drawing/2014/main" id="{FCAD6428-B7CC-4C02-B1EA-B2B587594AC2}"/>
              </a:ext>
            </a:extLst>
          </p:cNvPr>
          <p:cNvSpPr/>
          <p:nvPr/>
        </p:nvSpPr>
        <p:spPr bwMode="auto">
          <a:xfrm>
            <a:off x="6488349" y="3206242"/>
            <a:ext cx="1618177" cy="1047768"/>
          </a:xfrm>
          <a:prstGeom prst="round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Downlink</a:t>
            </a:r>
          </a:p>
        </p:txBody>
      </p:sp>
      <p:sp>
        <p:nvSpPr>
          <p:cNvPr id="23" name="Rectangle 22">
            <a:extLst>
              <a:ext uri="{FF2B5EF4-FFF2-40B4-BE49-F238E27FC236}">
                <a16:creationId xmlns:a16="http://schemas.microsoft.com/office/drawing/2014/main" id="{99A1EB83-63CB-4B5B-9587-3418E3D736AD}"/>
              </a:ext>
            </a:extLst>
          </p:cNvPr>
          <p:cNvSpPr/>
          <p:nvPr/>
        </p:nvSpPr>
        <p:spPr bwMode="auto">
          <a:xfrm>
            <a:off x="6342434" y="359562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5" name="TextBox 24">
            <a:extLst>
              <a:ext uri="{FF2B5EF4-FFF2-40B4-BE49-F238E27FC236}">
                <a16:creationId xmlns:a16="http://schemas.microsoft.com/office/drawing/2014/main" id="{F147DE2B-3253-40E9-8BEA-1D1CEDFB5C48}"/>
              </a:ext>
            </a:extLst>
          </p:cNvPr>
          <p:cNvSpPr txBox="1"/>
          <p:nvPr/>
        </p:nvSpPr>
        <p:spPr>
          <a:xfrm>
            <a:off x="4804014" y="4888653"/>
            <a:ext cx="951633" cy="338554"/>
          </a:xfrm>
          <a:prstGeom prst="rect">
            <a:avLst/>
          </a:prstGeom>
          <a:noFill/>
        </p:spPr>
        <p:txBody>
          <a:bodyPr wrap="square" rtlCol="0">
            <a:spAutoFit/>
          </a:bodyPr>
          <a:lstStyle/>
          <a:p>
            <a:r>
              <a:rPr lang="en-US" sz="1600" dirty="0"/>
              <a:t>get()</a:t>
            </a:r>
          </a:p>
        </p:txBody>
      </p:sp>
      <p:sp>
        <p:nvSpPr>
          <p:cNvPr id="26" name="TextBox 25">
            <a:extLst>
              <a:ext uri="{FF2B5EF4-FFF2-40B4-BE49-F238E27FC236}">
                <a16:creationId xmlns:a16="http://schemas.microsoft.com/office/drawing/2014/main" id="{D6829B96-74D3-4E25-90D9-43ACBF2A9B27}"/>
              </a:ext>
            </a:extLst>
          </p:cNvPr>
          <p:cNvSpPr txBox="1"/>
          <p:nvPr/>
        </p:nvSpPr>
        <p:spPr>
          <a:xfrm>
            <a:off x="4666457" y="3518233"/>
            <a:ext cx="951633" cy="338554"/>
          </a:xfrm>
          <a:prstGeom prst="rect">
            <a:avLst/>
          </a:prstGeom>
          <a:noFill/>
        </p:spPr>
        <p:txBody>
          <a:bodyPr wrap="square" rtlCol="0">
            <a:spAutoFit/>
          </a:bodyPr>
          <a:lstStyle/>
          <a:p>
            <a:r>
              <a:rPr lang="en-US" sz="1600"/>
              <a:t>send()</a:t>
            </a:r>
            <a:endParaRPr lang="en-US" sz="1600" dirty="0"/>
          </a:p>
        </p:txBody>
      </p:sp>
    </p:spTree>
    <p:extLst>
      <p:ext uri="{BB962C8B-B14F-4D97-AF65-F5344CB8AC3E}">
        <p14:creationId xmlns:p14="http://schemas.microsoft.com/office/powerpoint/2010/main" val="3629620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Multi-node</a:t>
            </a:r>
          </a:p>
        </p:txBody>
      </p:sp>
      <p:sp>
        <p:nvSpPr>
          <p:cNvPr id="3" name="Content Placeholder 2"/>
          <p:cNvSpPr>
            <a:spLocks noGrp="1"/>
          </p:cNvSpPr>
          <p:nvPr>
            <p:ph idx="1"/>
          </p:nvPr>
        </p:nvSpPr>
        <p:spPr>
          <a:xfrm>
            <a:off x="433643" y="1143000"/>
            <a:ext cx="8170861" cy="1702296"/>
          </a:xfrm>
        </p:spPr>
        <p:txBody>
          <a:bodyPr/>
          <a:lstStyle/>
          <a:p>
            <a:r>
              <a:rPr lang="en-US" sz="1800" dirty="0"/>
              <a:t>Hub pattern</a:t>
            </a:r>
          </a:p>
          <a:p>
            <a:pPr lvl="1"/>
            <a:r>
              <a:rPr lang="en-US" sz="1600" dirty="0"/>
              <a:t>Hub is a component with multiple serialization input and output ports</a:t>
            </a:r>
          </a:p>
          <a:p>
            <a:pPr lvl="1"/>
            <a:r>
              <a:rPr lang="en-US" sz="1600" dirty="0"/>
              <a:t>Typed ports on calling components are connected to serialized ports (see earlier slides)</a:t>
            </a:r>
          </a:p>
          <a:p>
            <a:pPr lvl="1"/>
            <a:r>
              <a:rPr lang="en-US" sz="1600" dirty="0"/>
              <a:t>Each hub instance is responsible for connecting to a remote node</a:t>
            </a:r>
          </a:p>
          <a:p>
            <a:pPr lvl="1"/>
            <a:r>
              <a:rPr lang="en-US" sz="1600" dirty="0"/>
              <a:t>Input port calls are repeated to corresponding output ports on remote hub</a:t>
            </a:r>
          </a:p>
          <a:p>
            <a:pPr lvl="1"/>
            <a:r>
              <a:rPr lang="en-US" sz="1600" dirty="0"/>
              <a:t>Single point of connection to remote node, so central point of configuration for transport.</a:t>
            </a:r>
          </a:p>
        </p:txBody>
      </p:sp>
      <p:sp>
        <p:nvSpPr>
          <p:cNvPr id="24" name="Rectangle 23"/>
          <p:cNvSpPr/>
          <p:nvPr/>
        </p:nvSpPr>
        <p:spPr>
          <a:xfrm>
            <a:off x="899088" y="3482042"/>
            <a:ext cx="2971800" cy="2209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100" dirty="0"/>
              <a:t>Node 1</a:t>
            </a:r>
          </a:p>
        </p:txBody>
      </p:sp>
      <p:sp>
        <p:nvSpPr>
          <p:cNvPr id="25" name="Rounded Rectangle 24"/>
          <p:cNvSpPr/>
          <p:nvPr/>
        </p:nvSpPr>
        <p:spPr bwMode="auto">
          <a:xfrm>
            <a:off x="975288" y="3863042"/>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Producer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Component1</a:t>
            </a:r>
          </a:p>
        </p:txBody>
      </p:sp>
      <p:sp>
        <p:nvSpPr>
          <p:cNvPr id="38" name="Rectangle 37"/>
          <p:cNvSpPr/>
          <p:nvPr/>
        </p:nvSpPr>
        <p:spPr>
          <a:xfrm>
            <a:off x="1641614" y="5831440"/>
            <a:ext cx="5860772"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Transport (Socket, ARINC Channel, UART, IPC)</a:t>
            </a:r>
          </a:p>
        </p:txBody>
      </p:sp>
      <p:sp>
        <p:nvSpPr>
          <p:cNvPr id="39" name="Rectangle 38"/>
          <p:cNvSpPr/>
          <p:nvPr/>
        </p:nvSpPr>
        <p:spPr bwMode="auto">
          <a:xfrm>
            <a:off x="1698754" y="409164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40" name="Straight Arrow Connector 39"/>
          <p:cNvCxnSpPr/>
          <p:nvPr/>
        </p:nvCxnSpPr>
        <p:spPr bwMode="auto">
          <a:xfrm>
            <a:off x="1470154" y="4167842"/>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Rectangle 42"/>
          <p:cNvSpPr/>
          <p:nvPr/>
        </p:nvSpPr>
        <p:spPr>
          <a:xfrm>
            <a:off x="4861488" y="3435279"/>
            <a:ext cx="2971800" cy="2209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100" dirty="0"/>
              <a:t>Node 2</a:t>
            </a:r>
          </a:p>
        </p:txBody>
      </p:sp>
      <p:sp>
        <p:nvSpPr>
          <p:cNvPr id="44" name="Rounded Rectangle 43"/>
          <p:cNvSpPr/>
          <p:nvPr/>
        </p:nvSpPr>
        <p:spPr bwMode="auto">
          <a:xfrm>
            <a:off x="6736979" y="3788693"/>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Consumer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Component1</a:t>
            </a:r>
          </a:p>
        </p:txBody>
      </p:sp>
      <p:cxnSp>
        <p:nvCxnSpPr>
          <p:cNvPr id="48" name="Straight Arrow Connector 47"/>
          <p:cNvCxnSpPr/>
          <p:nvPr/>
        </p:nvCxnSpPr>
        <p:spPr bwMode="auto">
          <a:xfrm>
            <a:off x="6736979" y="4106675"/>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ounded Rectangle 50"/>
          <p:cNvSpPr/>
          <p:nvPr/>
        </p:nvSpPr>
        <p:spPr bwMode="auto">
          <a:xfrm>
            <a:off x="2384988" y="3791712"/>
            <a:ext cx="1054245" cy="151280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latin typeface="Arial" charset="0"/>
                <a:ea typeface="ＭＳ Ｐゴシック" pitchFamily="48" charset="-128"/>
              </a:rPr>
              <a:t>Hub</a:t>
            </a:r>
            <a:endParaRPr kumimoji="0" lang="en-US" sz="600" b="0" i="0" u="none" strike="noStrike" cap="none" normalizeH="0" baseline="0" dirty="0">
              <a:ln>
                <a:noFill/>
              </a:ln>
              <a:solidFill>
                <a:schemeClr val="tx1"/>
              </a:solidFill>
              <a:effectLst/>
              <a:latin typeface="Arial" charset="0"/>
              <a:ea typeface="ＭＳ Ｐゴシック" pitchFamily="48" charset="-128"/>
            </a:endParaRPr>
          </a:p>
        </p:txBody>
      </p:sp>
      <p:sp>
        <p:nvSpPr>
          <p:cNvPr id="53" name="Up-Down Arrow 52"/>
          <p:cNvSpPr/>
          <p:nvPr/>
        </p:nvSpPr>
        <p:spPr>
          <a:xfrm>
            <a:off x="3083560" y="5304520"/>
            <a:ext cx="78147" cy="510424"/>
          </a:xfrm>
          <a:prstGeom prst="upDownArrow">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Up-Down Arrow 55"/>
          <p:cNvSpPr/>
          <p:nvPr/>
        </p:nvSpPr>
        <p:spPr>
          <a:xfrm>
            <a:off x="5474638" y="5284568"/>
            <a:ext cx="45719" cy="510424"/>
          </a:xfrm>
          <a:prstGeom prst="upDownArrow">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bwMode="auto">
          <a:xfrm>
            <a:off x="4993234" y="3771760"/>
            <a:ext cx="1054245" cy="151280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latin typeface="Arial" charset="0"/>
                <a:ea typeface="ＭＳ Ｐゴシック" pitchFamily="48" charset="-128"/>
              </a:rPr>
              <a:t>Hub</a:t>
            </a:r>
            <a:endParaRPr kumimoji="0" lang="en-US" sz="600" b="0" i="0" u="none" strike="noStrike" cap="none" normalizeH="0" baseline="0" dirty="0">
              <a:ln>
                <a:noFill/>
              </a:ln>
              <a:solidFill>
                <a:schemeClr val="tx1"/>
              </a:solidFill>
              <a:effectLst/>
              <a:latin typeface="Arial" charset="0"/>
              <a:ea typeface="ＭＳ Ｐゴシック" pitchFamily="48" charset="-128"/>
            </a:endParaRPr>
          </a:p>
        </p:txBody>
      </p:sp>
      <p:sp>
        <p:nvSpPr>
          <p:cNvPr id="58" name="Rectangle 57"/>
          <p:cNvSpPr/>
          <p:nvPr/>
        </p:nvSpPr>
        <p:spPr bwMode="auto">
          <a:xfrm>
            <a:off x="2240745" y="409164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1" name="Rectangle 60"/>
          <p:cNvSpPr/>
          <p:nvPr/>
        </p:nvSpPr>
        <p:spPr bwMode="auto">
          <a:xfrm>
            <a:off x="6042588" y="403548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3" name="Rectangle 62"/>
          <p:cNvSpPr/>
          <p:nvPr/>
        </p:nvSpPr>
        <p:spPr bwMode="auto">
          <a:xfrm>
            <a:off x="6584579" y="403548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8" name="Rounded Rectangle 27"/>
          <p:cNvSpPr/>
          <p:nvPr/>
        </p:nvSpPr>
        <p:spPr bwMode="auto">
          <a:xfrm>
            <a:off x="986730" y="4698010"/>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Consumer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Component2</a:t>
            </a:r>
          </a:p>
        </p:txBody>
      </p:sp>
      <p:sp>
        <p:nvSpPr>
          <p:cNvPr id="29" name="Rectangle 28"/>
          <p:cNvSpPr/>
          <p:nvPr/>
        </p:nvSpPr>
        <p:spPr bwMode="auto">
          <a:xfrm>
            <a:off x="1686633" y="492661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0" name="Straight Arrow Connector 29"/>
          <p:cNvCxnSpPr/>
          <p:nvPr/>
        </p:nvCxnSpPr>
        <p:spPr bwMode="auto">
          <a:xfrm flipH="1" flipV="1">
            <a:off x="1458033" y="5002810"/>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Rectangle 30"/>
          <p:cNvSpPr/>
          <p:nvPr/>
        </p:nvSpPr>
        <p:spPr bwMode="auto">
          <a:xfrm>
            <a:off x="2228624" y="492661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0" name="Rounded Rectangle 49"/>
          <p:cNvSpPr/>
          <p:nvPr/>
        </p:nvSpPr>
        <p:spPr bwMode="auto">
          <a:xfrm>
            <a:off x="6747401" y="4528163"/>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Producer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Component2</a:t>
            </a:r>
          </a:p>
        </p:txBody>
      </p:sp>
      <p:cxnSp>
        <p:nvCxnSpPr>
          <p:cNvPr id="52" name="Straight Arrow Connector 51"/>
          <p:cNvCxnSpPr/>
          <p:nvPr/>
        </p:nvCxnSpPr>
        <p:spPr bwMode="auto">
          <a:xfrm flipH="1">
            <a:off x="6747401" y="4846145"/>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4" name="Rectangle 53"/>
          <p:cNvSpPr/>
          <p:nvPr/>
        </p:nvSpPr>
        <p:spPr bwMode="auto">
          <a:xfrm>
            <a:off x="6053010" y="477495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5" name="Rectangle 54"/>
          <p:cNvSpPr/>
          <p:nvPr/>
        </p:nvSpPr>
        <p:spPr bwMode="auto">
          <a:xfrm>
            <a:off x="6595001" y="477495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3" name="Elbow Connector 12"/>
          <p:cNvCxnSpPr>
            <a:stCxn id="58" idx="3"/>
          </p:cNvCxnSpPr>
          <p:nvPr/>
        </p:nvCxnSpPr>
        <p:spPr>
          <a:xfrm>
            <a:off x="2393145" y="4167842"/>
            <a:ext cx="690415" cy="111672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31" idx="3"/>
          </p:cNvCxnSpPr>
          <p:nvPr/>
        </p:nvCxnSpPr>
        <p:spPr>
          <a:xfrm rot="10800000">
            <a:off x="2381024" y="5002811"/>
            <a:ext cx="702536" cy="13495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7" idx="2"/>
            <a:endCxn id="61" idx="1"/>
          </p:cNvCxnSpPr>
          <p:nvPr/>
        </p:nvCxnSpPr>
        <p:spPr>
          <a:xfrm rot="5400000" flipH="1" flipV="1">
            <a:off x="5195030" y="4437009"/>
            <a:ext cx="1172884" cy="522231"/>
          </a:xfrm>
          <a:prstGeom prst="bentConnector4">
            <a:avLst>
              <a:gd name="adj1" fmla="val -19490"/>
              <a:gd name="adj2" fmla="val -358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5497498" y="4726204"/>
            <a:ext cx="555513" cy="13495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1"/>
          </p:nvPr>
        </p:nvSpPr>
        <p:spPr/>
        <p:txBody>
          <a:bodyPr/>
          <a:lstStyle/>
          <a:p>
            <a:fld id="{40846F03-29C8-41F1-8A60-CC8C672EC5BA}" type="slidenum">
              <a:rPr lang="en-US" smtClean="0"/>
              <a:t>29</a:t>
            </a:fld>
            <a:endParaRPr lang="en-US"/>
          </a:p>
        </p:txBody>
      </p:sp>
      <p:cxnSp>
        <p:nvCxnSpPr>
          <p:cNvPr id="46" name="Straight Arrow Connector 45"/>
          <p:cNvCxnSpPr/>
          <p:nvPr/>
        </p:nvCxnSpPr>
        <p:spPr bwMode="auto">
          <a:xfrm>
            <a:off x="6194988" y="4106675"/>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9" name="Straight Arrow Connector 48"/>
          <p:cNvCxnSpPr>
            <a:stCxn id="31" idx="1"/>
            <a:endCxn id="29" idx="3"/>
          </p:cNvCxnSpPr>
          <p:nvPr/>
        </p:nvCxnSpPr>
        <p:spPr bwMode="auto">
          <a:xfrm flipH="1">
            <a:off x="1839033" y="5002810"/>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9" name="Straight Arrow Connector 68"/>
          <p:cNvCxnSpPr/>
          <p:nvPr/>
        </p:nvCxnSpPr>
        <p:spPr bwMode="auto">
          <a:xfrm>
            <a:off x="1851154" y="4173330"/>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3" name="Straight Arrow Connector 72"/>
          <p:cNvCxnSpPr/>
          <p:nvPr/>
        </p:nvCxnSpPr>
        <p:spPr bwMode="auto">
          <a:xfrm flipH="1">
            <a:off x="6212417" y="4846145"/>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84079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a:t>
            </a:r>
          </a:p>
        </p:txBody>
      </p:sp>
      <p:sp>
        <p:nvSpPr>
          <p:cNvPr id="3" name="Content Placeholder 2"/>
          <p:cNvSpPr>
            <a:spLocks noGrp="1"/>
          </p:cNvSpPr>
          <p:nvPr>
            <p:ph sz="quarter" idx="21"/>
          </p:nvPr>
        </p:nvSpPr>
        <p:spPr/>
        <p:txBody>
          <a:bodyPr/>
          <a:lstStyle/>
          <a:p>
            <a:r>
              <a:rPr lang="en-US" sz="2400" dirty="0"/>
              <a:t>Standard Components and Abstractions</a:t>
            </a:r>
          </a:p>
          <a:p>
            <a:r>
              <a:rPr lang="en-US" sz="2400" dirty="0"/>
              <a:t>Flight Heritage</a:t>
            </a:r>
          </a:p>
          <a:p>
            <a:r>
              <a:rPr lang="en-US" sz="2400" dirty="0"/>
              <a:t>Designed For Modularity and Reuse</a:t>
            </a:r>
          </a:p>
          <a:p>
            <a:r>
              <a:rPr lang="en-US" sz="2400" dirty="0"/>
              <a:t>Compact Code, Efficient Implementation</a:t>
            </a:r>
          </a:p>
          <a:p>
            <a:r>
              <a:rPr lang="en-US" sz="2400" dirty="0"/>
              <a:t>Scalability Features</a:t>
            </a:r>
          </a:p>
          <a:p>
            <a:r>
              <a:rPr lang="en-US" sz="2400" dirty="0"/>
              <a:t>Unit Testing Framework</a:t>
            </a:r>
          </a:p>
          <a:p>
            <a:endParaRPr lang="en-US" dirty="0"/>
          </a:p>
        </p:txBody>
      </p:sp>
      <p:sp>
        <p:nvSpPr>
          <p:cNvPr id="9" name="Content Placeholder 8"/>
          <p:cNvSpPr>
            <a:spLocks noGrp="1"/>
          </p:cNvSpPr>
          <p:nvPr>
            <p:ph sz="quarter" idx="22"/>
          </p:nvPr>
        </p:nvSpPr>
        <p:spPr/>
        <p:txBody>
          <a:bodyPr/>
          <a:lstStyle/>
          <a:p>
            <a:endParaRPr lang="en-US"/>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l="47769" r="7874"/>
          <a:stretch/>
        </p:blipFill>
        <p:spPr>
          <a:xfrm>
            <a:off x="4648200" y="1316181"/>
            <a:ext cx="4057075" cy="4809981"/>
          </a:xfrm>
          <a:prstGeom prst="rect">
            <a:avLst/>
          </a:prstGeom>
        </p:spPr>
      </p:pic>
      <p:sp>
        <p:nvSpPr>
          <p:cNvPr id="13" name="TextBox 12"/>
          <p:cNvSpPr txBox="1"/>
          <p:nvPr/>
        </p:nvSpPr>
        <p:spPr>
          <a:xfrm>
            <a:off x="4648200" y="6136323"/>
            <a:ext cx="4038601" cy="384152"/>
          </a:xfrm>
          <a:prstGeom prst="rect">
            <a:avLst/>
          </a:prstGeom>
        </p:spPr>
        <p:txBody>
          <a:bodyPr vert="horz" wrap="none" lIns="91440" tIns="45720" rIns="91440" bIns="45720" rtlCol="0">
            <a:noAutofit/>
          </a:bodyPr>
          <a:lstStyle/>
          <a:p>
            <a:r>
              <a:rPr lang="en-US" sz="1200" dirty="0">
                <a:solidFill>
                  <a:schemeClr val="bg1"/>
                </a:solidFill>
              </a:rPr>
              <a:t>Credit: JPL/NASA </a:t>
            </a:r>
            <a:r>
              <a:rPr lang="mr-IN" sz="1200" dirty="0">
                <a:solidFill>
                  <a:schemeClr val="bg1"/>
                </a:solidFill>
              </a:rPr>
              <a:t>–</a:t>
            </a:r>
            <a:r>
              <a:rPr lang="en-US" sz="1200" dirty="0">
                <a:solidFill>
                  <a:schemeClr val="bg1"/>
                </a:solidFill>
              </a:rPr>
              <a:t> Artist’s Concept</a:t>
            </a:r>
          </a:p>
        </p:txBody>
      </p:sp>
    </p:spTree>
    <p:extLst>
      <p:ext uri="{BB962C8B-B14F-4D97-AF65-F5344CB8AC3E}">
        <p14:creationId xmlns:p14="http://schemas.microsoft.com/office/powerpoint/2010/main" val="1643870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0B8F-3813-2845-8E61-4A326BD7C606}"/>
              </a:ext>
            </a:extLst>
          </p:cNvPr>
          <p:cNvSpPr>
            <a:spLocks noGrp="1"/>
          </p:cNvSpPr>
          <p:nvPr>
            <p:ph type="title"/>
          </p:nvPr>
        </p:nvSpPr>
        <p:spPr/>
        <p:txBody>
          <a:bodyPr/>
          <a:lstStyle/>
          <a:p>
            <a:r>
              <a:rPr lang="en-US" dirty="0"/>
              <a:t>Typical F´ Application Architecture</a:t>
            </a:r>
          </a:p>
        </p:txBody>
      </p:sp>
      <p:sp>
        <p:nvSpPr>
          <p:cNvPr id="3" name="Text Placeholder 2">
            <a:extLst>
              <a:ext uri="{FF2B5EF4-FFF2-40B4-BE49-F238E27FC236}">
                <a16:creationId xmlns:a16="http://schemas.microsoft.com/office/drawing/2014/main" id="{9AE5B842-CC7D-E941-88DB-7C320785D8BB}"/>
              </a:ext>
            </a:extLst>
          </p:cNvPr>
          <p:cNvSpPr>
            <a:spLocks noGrp="1"/>
          </p:cNvSpPr>
          <p:nvPr>
            <p:ph type="body" sz="quarter" idx="17"/>
          </p:nvPr>
        </p:nvSpPr>
        <p:spPr/>
        <p:txBody>
          <a:bodyPr/>
          <a:lstStyle/>
          <a:p>
            <a:endParaRPr lang="en-US"/>
          </a:p>
        </p:txBody>
      </p:sp>
      <p:sp>
        <p:nvSpPr>
          <p:cNvPr id="4" name="Footer Placeholder 3">
            <a:extLst>
              <a:ext uri="{FF2B5EF4-FFF2-40B4-BE49-F238E27FC236}">
                <a16:creationId xmlns:a16="http://schemas.microsoft.com/office/drawing/2014/main" id="{5F42D202-2494-9B47-954F-A69417BA7C04}"/>
              </a:ext>
            </a:extLst>
          </p:cNvPr>
          <p:cNvSpPr>
            <a:spLocks noGrp="1"/>
          </p:cNvSpPr>
          <p:nvPr>
            <p:ph type="ftr" sz="quarter" idx="19"/>
          </p:nvPr>
        </p:nvSpPr>
        <p:spPr/>
        <p:txBody>
          <a:bodyPr/>
          <a:lstStyle/>
          <a:p>
            <a:r>
              <a:rPr lang="en-US"/>
              <a:t>For required markings, please go to https://mh.jpl.nasa.gov/ </a:t>
            </a:r>
            <a:endParaRPr lang="en-US" dirty="0"/>
          </a:p>
        </p:txBody>
      </p:sp>
      <p:sp>
        <p:nvSpPr>
          <p:cNvPr id="5" name="Slide Number Placeholder 4">
            <a:extLst>
              <a:ext uri="{FF2B5EF4-FFF2-40B4-BE49-F238E27FC236}">
                <a16:creationId xmlns:a16="http://schemas.microsoft.com/office/drawing/2014/main" id="{6A4AC290-4B04-F443-8A9C-3E193DB46932}"/>
              </a:ext>
            </a:extLst>
          </p:cNvPr>
          <p:cNvSpPr>
            <a:spLocks noGrp="1"/>
          </p:cNvSpPr>
          <p:nvPr>
            <p:ph type="sldNum" sz="quarter" idx="20"/>
          </p:nvPr>
        </p:nvSpPr>
        <p:spPr/>
        <p:txBody>
          <a:bodyPr/>
          <a:lstStyle/>
          <a:p>
            <a:fld id="{FE5735AE-3249-4190-86E7-0753FA00EBA0}" type="slidenum">
              <a:rPr lang="en-US" smtClean="0"/>
              <a:pPr/>
              <a:t>30</a:t>
            </a:fld>
            <a:endParaRPr lang="en-US" dirty="0"/>
          </a:p>
        </p:txBody>
      </p:sp>
      <p:sp>
        <p:nvSpPr>
          <p:cNvPr id="6" name="Rounded Rectangle 5">
            <a:extLst>
              <a:ext uri="{FF2B5EF4-FFF2-40B4-BE49-F238E27FC236}">
                <a16:creationId xmlns:a16="http://schemas.microsoft.com/office/drawing/2014/main" id="{6AD0A2D7-864F-A041-949A-B0CD2DE83000}"/>
              </a:ext>
            </a:extLst>
          </p:cNvPr>
          <p:cNvSpPr/>
          <p:nvPr/>
        </p:nvSpPr>
        <p:spPr>
          <a:xfrm>
            <a:off x="2297273" y="2815642"/>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p>
          <a:p>
            <a:pPr algn="ctr"/>
            <a:r>
              <a:rPr lang="en-US" dirty="0"/>
              <a:t>Component</a:t>
            </a:r>
          </a:p>
        </p:txBody>
      </p:sp>
      <p:sp>
        <p:nvSpPr>
          <p:cNvPr id="8" name="Rectangle 7">
            <a:extLst>
              <a:ext uri="{FF2B5EF4-FFF2-40B4-BE49-F238E27FC236}">
                <a16:creationId xmlns:a16="http://schemas.microsoft.com/office/drawing/2014/main" id="{CD6A8CEB-F4BE-9A4D-8853-F5F365CED1CE}"/>
              </a:ext>
            </a:extLst>
          </p:cNvPr>
          <p:cNvSpPr/>
          <p:nvPr/>
        </p:nvSpPr>
        <p:spPr>
          <a:xfrm>
            <a:off x="3161526" y="3706625"/>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A3202ABB-7D10-2F47-A20D-0A3CB4783640}"/>
              </a:ext>
            </a:extLst>
          </p:cNvPr>
          <p:cNvSpPr/>
          <p:nvPr/>
        </p:nvSpPr>
        <p:spPr>
          <a:xfrm>
            <a:off x="4864154" y="2803739"/>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p>
          <a:p>
            <a:pPr algn="ctr"/>
            <a:r>
              <a:rPr lang="en-US" dirty="0"/>
              <a:t>Component</a:t>
            </a:r>
          </a:p>
        </p:txBody>
      </p:sp>
      <p:sp>
        <p:nvSpPr>
          <p:cNvPr id="10" name="Rectangle 9">
            <a:extLst>
              <a:ext uri="{FF2B5EF4-FFF2-40B4-BE49-F238E27FC236}">
                <a16:creationId xmlns:a16="http://schemas.microsoft.com/office/drawing/2014/main" id="{B802CD4C-58B0-9C4C-9841-F01FED336097}"/>
              </a:ext>
            </a:extLst>
          </p:cNvPr>
          <p:cNvSpPr/>
          <p:nvPr/>
        </p:nvSpPr>
        <p:spPr>
          <a:xfrm>
            <a:off x="5768126" y="3693878"/>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575545-2285-7E43-8B0B-DEAB86466E88}"/>
              </a:ext>
            </a:extLst>
          </p:cNvPr>
          <p:cNvSpPr/>
          <p:nvPr/>
        </p:nvSpPr>
        <p:spPr>
          <a:xfrm>
            <a:off x="3562375" y="1225044"/>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a:p>
            <a:pPr algn="ctr"/>
            <a:r>
              <a:rPr lang="en-US" dirty="0"/>
              <a:t>Component</a:t>
            </a:r>
          </a:p>
        </p:txBody>
      </p:sp>
      <p:sp>
        <p:nvSpPr>
          <p:cNvPr id="19" name="Rectangle 18">
            <a:extLst>
              <a:ext uri="{FF2B5EF4-FFF2-40B4-BE49-F238E27FC236}">
                <a16:creationId xmlns:a16="http://schemas.microsoft.com/office/drawing/2014/main" id="{285BECEF-C71E-AC4E-B250-E67D42BE08D2}"/>
              </a:ext>
            </a:extLst>
          </p:cNvPr>
          <p:cNvSpPr/>
          <p:nvPr/>
        </p:nvSpPr>
        <p:spPr>
          <a:xfrm>
            <a:off x="3740646" y="2125060"/>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2735BB3-2279-204A-8165-038172B73EC7}"/>
              </a:ext>
            </a:extLst>
          </p:cNvPr>
          <p:cNvSpPr/>
          <p:nvPr/>
        </p:nvSpPr>
        <p:spPr>
          <a:xfrm>
            <a:off x="3161526" y="2742372"/>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48A955A-87FA-3B4C-86BD-4E85AA47D308}"/>
              </a:ext>
            </a:extLst>
          </p:cNvPr>
          <p:cNvSpPr/>
          <p:nvPr/>
        </p:nvSpPr>
        <p:spPr>
          <a:xfrm>
            <a:off x="5081491" y="2130076"/>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A1CADCE-D9C8-BA4B-945C-4F9DEC8AC270}"/>
              </a:ext>
            </a:extLst>
          </p:cNvPr>
          <p:cNvSpPr/>
          <p:nvPr/>
        </p:nvSpPr>
        <p:spPr>
          <a:xfrm>
            <a:off x="5768126" y="2730469"/>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0375A01A-B328-BF45-9878-9A863CE4A2D2}"/>
              </a:ext>
            </a:extLst>
          </p:cNvPr>
          <p:cNvSpPr/>
          <p:nvPr/>
        </p:nvSpPr>
        <p:spPr>
          <a:xfrm>
            <a:off x="2297273" y="4394638"/>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Driver</a:t>
            </a:r>
          </a:p>
          <a:p>
            <a:pPr algn="ctr"/>
            <a:r>
              <a:rPr lang="en-US" dirty="0"/>
              <a:t>Components</a:t>
            </a:r>
          </a:p>
        </p:txBody>
      </p:sp>
      <p:sp>
        <p:nvSpPr>
          <p:cNvPr id="25" name="Rectangle 24">
            <a:extLst>
              <a:ext uri="{FF2B5EF4-FFF2-40B4-BE49-F238E27FC236}">
                <a16:creationId xmlns:a16="http://schemas.microsoft.com/office/drawing/2014/main" id="{216385AA-DB36-7242-84C4-554FD3EA2D38}"/>
              </a:ext>
            </a:extLst>
          </p:cNvPr>
          <p:cNvSpPr/>
          <p:nvPr/>
        </p:nvSpPr>
        <p:spPr>
          <a:xfrm>
            <a:off x="3161526" y="4322561"/>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FC5567B9-461A-2D46-BE68-D6AD8001001B}"/>
              </a:ext>
            </a:extLst>
          </p:cNvPr>
          <p:cNvSpPr/>
          <p:nvPr/>
        </p:nvSpPr>
        <p:spPr>
          <a:xfrm>
            <a:off x="4864154" y="4453667"/>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Driver</a:t>
            </a:r>
          </a:p>
          <a:p>
            <a:pPr algn="ctr"/>
            <a:r>
              <a:rPr lang="en-US" dirty="0"/>
              <a:t>Components</a:t>
            </a:r>
          </a:p>
        </p:txBody>
      </p:sp>
      <p:sp>
        <p:nvSpPr>
          <p:cNvPr id="27" name="Rectangle 26">
            <a:extLst>
              <a:ext uri="{FF2B5EF4-FFF2-40B4-BE49-F238E27FC236}">
                <a16:creationId xmlns:a16="http://schemas.microsoft.com/office/drawing/2014/main" id="{98E23B11-A397-5649-9378-FD4D84256F2F}"/>
              </a:ext>
            </a:extLst>
          </p:cNvPr>
          <p:cNvSpPr/>
          <p:nvPr/>
        </p:nvSpPr>
        <p:spPr>
          <a:xfrm>
            <a:off x="5768126" y="4382434"/>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5A1D320B-C81F-CE48-BC3B-641010DB1D86}"/>
              </a:ext>
            </a:extLst>
          </p:cNvPr>
          <p:cNvCxnSpPr>
            <a:stCxn id="19" idx="2"/>
            <a:endCxn id="20" idx="0"/>
          </p:cNvCxnSpPr>
          <p:nvPr/>
        </p:nvCxnSpPr>
        <p:spPr>
          <a:xfrm flipH="1">
            <a:off x="3238915" y="2198330"/>
            <a:ext cx="579120" cy="544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9990285-FB0F-3B44-9760-C672FD36AD8E}"/>
              </a:ext>
            </a:extLst>
          </p:cNvPr>
          <p:cNvCxnSpPr>
            <a:stCxn id="21" idx="2"/>
            <a:endCxn id="22" idx="0"/>
          </p:cNvCxnSpPr>
          <p:nvPr/>
        </p:nvCxnSpPr>
        <p:spPr>
          <a:xfrm>
            <a:off x="5158880" y="2203346"/>
            <a:ext cx="686635" cy="5271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62A7AA61-24EB-CB42-9262-C694017ACDC9}"/>
              </a:ext>
            </a:extLst>
          </p:cNvPr>
          <p:cNvCxnSpPr>
            <a:stCxn id="8" idx="2"/>
            <a:endCxn id="25" idx="0"/>
          </p:cNvCxnSpPr>
          <p:nvPr/>
        </p:nvCxnSpPr>
        <p:spPr>
          <a:xfrm>
            <a:off x="3238915" y="3779895"/>
            <a:ext cx="0" cy="542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2801F64B-0C47-9E43-963A-E9CA61EBB29C}"/>
              </a:ext>
            </a:extLst>
          </p:cNvPr>
          <p:cNvCxnSpPr>
            <a:stCxn id="10" idx="2"/>
            <a:endCxn id="27" idx="0"/>
          </p:cNvCxnSpPr>
          <p:nvPr/>
        </p:nvCxnSpPr>
        <p:spPr>
          <a:xfrm>
            <a:off x="5845515" y="3767148"/>
            <a:ext cx="0" cy="615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A78A0C1-0A3A-2540-A3B3-2F5263475BE6}"/>
              </a:ext>
            </a:extLst>
          </p:cNvPr>
          <p:cNvCxnSpPr/>
          <p:nvPr/>
        </p:nvCxnSpPr>
        <p:spPr>
          <a:xfrm>
            <a:off x="0" y="4051228"/>
            <a:ext cx="9144000" cy="0"/>
          </a:xfrm>
          <a:prstGeom prst="line">
            <a:avLst/>
          </a:prstGeom>
          <a:ln w="12700" cmpd="sng">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3F7CB3B8-A305-AD49-89CB-C6B113212A28}"/>
              </a:ext>
            </a:extLst>
          </p:cNvPr>
          <p:cNvCxnSpPr/>
          <p:nvPr/>
        </p:nvCxnSpPr>
        <p:spPr>
          <a:xfrm>
            <a:off x="-1" y="2466907"/>
            <a:ext cx="9144000" cy="0"/>
          </a:xfrm>
          <a:prstGeom prst="line">
            <a:avLst/>
          </a:prstGeom>
          <a:ln w="12700" cmpd="sng">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7703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Scaling</a:t>
            </a:r>
          </a:p>
        </p:txBody>
      </p:sp>
      <p:sp>
        <p:nvSpPr>
          <p:cNvPr id="3" name="Content Placeholder 2"/>
          <p:cNvSpPr>
            <a:spLocks noGrp="1"/>
          </p:cNvSpPr>
          <p:nvPr>
            <p:ph idx="1"/>
          </p:nvPr>
        </p:nvSpPr>
        <p:spPr>
          <a:xfrm>
            <a:off x="439739" y="1371600"/>
            <a:ext cx="8453437" cy="4826496"/>
          </a:xfrm>
        </p:spPr>
        <p:txBody>
          <a:bodyPr/>
          <a:lstStyle/>
          <a:p>
            <a:r>
              <a:rPr lang="en-US" sz="1800" dirty="0"/>
              <a:t>Framework code is very compact</a:t>
            </a:r>
          </a:p>
          <a:p>
            <a:r>
              <a:rPr lang="en-US" sz="1800" dirty="0"/>
              <a:t>Generated code is also compact</a:t>
            </a:r>
          </a:p>
          <a:p>
            <a:pPr lvl="1"/>
            <a:r>
              <a:rPr lang="en-US" sz="1600" dirty="0"/>
              <a:t>Demo application for TI microcontroller was about 15K</a:t>
            </a:r>
          </a:p>
          <a:p>
            <a:r>
              <a:rPr lang="en-US" sz="1800" dirty="0"/>
              <a:t>Native type sizes can be configured</a:t>
            </a:r>
          </a:p>
          <a:p>
            <a:pPr lvl="1"/>
            <a:r>
              <a:rPr lang="en-US" sz="1600" dirty="0"/>
              <a:t>e.g. some microcontrollers have 16-bit/8-bit only support</a:t>
            </a:r>
          </a:p>
          <a:p>
            <a:r>
              <a:rPr lang="en-US" sz="1800" dirty="0"/>
              <a:t>Features can be added or removed depending on resources</a:t>
            </a:r>
          </a:p>
          <a:p>
            <a:pPr lvl="1"/>
            <a:r>
              <a:rPr lang="en-US" sz="1600" dirty="0"/>
              <a:t>Object naming</a:t>
            </a:r>
          </a:p>
          <a:p>
            <a:pPr lvl="1"/>
            <a:r>
              <a:rPr lang="en-US" sz="1600" dirty="0"/>
              <a:t>Port execution tracing</a:t>
            </a:r>
          </a:p>
          <a:p>
            <a:pPr lvl="1"/>
            <a:r>
              <a:rPr lang="en-US" sz="1600" dirty="0"/>
              <a:t>Serialization of ports</a:t>
            </a:r>
          </a:p>
          <a:p>
            <a:pPr lvl="2"/>
            <a:r>
              <a:rPr lang="en-US" sz="1400" dirty="0"/>
              <a:t>Single node systems don’t really need</a:t>
            </a:r>
          </a:p>
          <a:p>
            <a:pPr lvl="2"/>
            <a:r>
              <a:rPr lang="en-US" sz="1400" dirty="0"/>
              <a:t>This is not data serialization but the use of serialized ports</a:t>
            </a:r>
          </a:p>
          <a:p>
            <a:pPr lvl="1"/>
            <a:r>
              <a:rPr lang="en-US" sz="1600" dirty="0"/>
              <a:t>Object naming/registry</a:t>
            </a:r>
          </a:p>
          <a:p>
            <a:pPr lvl="1"/>
            <a:r>
              <a:rPr lang="en-US" sz="1600" dirty="0"/>
              <a:t>Component connection tracing</a:t>
            </a:r>
          </a:p>
          <a:p>
            <a:pPr lvl="1"/>
            <a:r>
              <a:rPr lang="en-US" sz="1600" dirty="0"/>
              <a:t>Text logging</a:t>
            </a:r>
          </a:p>
          <a:p>
            <a:r>
              <a:rPr lang="en-US" sz="1800" dirty="0"/>
              <a:t>For very compact processors with no OS, developers can choose non-active components</a:t>
            </a:r>
          </a:p>
        </p:txBody>
      </p:sp>
      <p:sp>
        <p:nvSpPr>
          <p:cNvPr id="4" name="Slide Number Placeholder 3"/>
          <p:cNvSpPr>
            <a:spLocks noGrp="1"/>
          </p:cNvSpPr>
          <p:nvPr>
            <p:ph type="sldNum" sz="quarter" idx="11"/>
          </p:nvPr>
        </p:nvSpPr>
        <p:spPr/>
        <p:txBody>
          <a:bodyPr/>
          <a:lstStyle/>
          <a:p>
            <a:fld id="{40846F03-29C8-41F1-8A60-CC8C672EC5BA}" type="slidenum">
              <a:rPr lang="en-US" smtClean="0"/>
              <a:t>31</a:t>
            </a:fld>
            <a:endParaRPr lang="en-US"/>
          </a:p>
        </p:txBody>
      </p:sp>
    </p:spTree>
    <p:extLst>
      <p:ext uri="{BB962C8B-B14F-4D97-AF65-F5344CB8AC3E}">
        <p14:creationId xmlns:p14="http://schemas.microsoft.com/office/powerpoint/2010/main" val="2328958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a:t>
            </a:r>
          </a:p>
        </p:txBody>
      </p:sp>
      <p:sp>
        <p:nvSpPr>
          <p:cNvPr id="3" name="Content Placeholder 2"/>
          <p:cNvSpPr>
            <a:spLocks noGrp="1"/>
          </p:cNvSpPr>
          <p:nvPr>
            <p:ph idx="1"/>
          </p:nvPr>
        </p:nvSpPr>
        <p:spPr/>
        <p:txBody>
          <a:bodyPr/>
          <a:lstStyle/>
          <a:p>
            <a:r>
              <a:rPr lang="en-US" sz="1600" dirty="0"/>
              <a:t>Framework released as open source</a:t>
            </a:r>
          </a:p>
          <a:p>
            <a:r>
              <a:rPr lang="en-US" sz="1600" dirty="0"/>
              <a:t>Earlier JPL version flown on </a:t>
            </a:r>
            <a:r>
              <a:rPr lang="en-US" sz="1600" dirty="0" err="1"/>
              <a:t>RapidScat</a:t>
            </a:r>
            <a:r>
              <a:rPr lang="en-US" sz="1600" dirty="0"/>
              <a:t>, an ISS radar experiment</a:t>
            </a:r>
          </a:p>
          <a:p>
            <a:r>
              <a:rPr lang="en-US" sz="1600" dirty="0"/>
              <a:t>Has been ported to:</a:t>
            </a:r>
          </a:p>
          <a:p>
            <a:pPr lvl="1"/>
            <a:r>
              <a:rPr lang="en-US" sz="1400" dirty="0"/>
              <a:t>Linux, </a:t>
            </a:r>
            <a:r>
              <a:rPr lang="en-US" sz="1400" dirty="0" err="1"/>
              <a:t>MacOS</a:t>
            </a:r>
            <a:r>
              <a:rPr lang="en-US" sz="1400" dirty="0"/>
              <a:t>, Windows (Cygwin), </a:t>
            </a:r>
            <a:r>
              <a:rPr lang="en-US" sz="1400" dirty="0" err="1"/>
              <a:t>VxWorks</a:t>
            </a:r>
            <a:r>
              <a:rPr lang="en-US" sz="1400" dirty="0"/>
              <a:t>, ARINC 653, RTEMS, Bare Metal (No OS)</a:t>
            </a:r>
          </a:p>
          <a:p>
            <a:pPr lvl="1"/>
            <a:r>
              <a:rPr lang="en-US" sz="1400" dirty="0"/>
              <a:t>PPC, Leon3, x86, ARM (A15/A7), MSP430 </a:t>
            </a:r>
          </a:p>
          <a:p>
            <a:r>
              <a:rPr lang="en-US" sz="1600" dirty="0"/>
              <a:t>Mature set of C&amp;DH components</a:t>
            </a:r>
          </a:p>
          <a:p>
            <a:pPr lvl="1"/>
            <a:r>
              <a:rPr lang="en-US" sz="1400" dirty="0"/>
              <a:t>Following flight processes such as code inspections, static analysis, and full-coverage unit testing</a:t>
            </a:r>
          </a:p>
          <a:p>
            <a:r>
              <a:rPr lang="en-US" sz="1600" dirty="0"/>
              <a:t>Version being developed as companion for JPL hardware project for </a:t>
            </a:r>
            <a:r>
              <a:rPr lang="en-US" sz="1600" dirty="0" err="1"/>
              <a:t>Cubesat</a:t>
            </a:r>
            <a:r>
              <a:rPr lang="en-US" sz="1600" dirty="0"/>
              <a:t> missions</a:t>
            </a:r>
          </a:p>
          <a:p>
            <a:pPr lvl="1"/>
            <a:r>
              <a:rPr lang="en-US" sz="1400" dirty="0"/>
              <a:t>Will include platform driver components and other peripherals</a:t>
            </a:r>
          </a:p>
          <a:p>
            <a:r>
              <a:rPr lang="en-US" sz="1600" dirty="0"/>
              <a:t>Available on JPL GitHub:</a:t>
            </a:r>
          </a:p>
          <a:p>
            <a:pPr lvl="1"/>
            <a:r>
              <a:rPr lang="en-US" sz="1400" dirty="0"/>
              <a:t>https://github.jpl.nasa.gov/FPRIME/fprime-sw.git</a:t>
            </a:r>
          </a:p>
          <a:p>
            <a:r>
              <a:rPr lang="en-US" sz="1600" dirty="0"/>
              <a:t>Hubs demonstrated on:</a:t>
            </a:r>
          </a:p>
          <a:p>
            <a:pPr lvl="1"/>
            <a:r>
              <a:rPr lang="en-US" sz="1400" dirty="0"/>
              <a:t>Sockets</a:t>
            </a:r>
          </a:p>
          <a:p>
            <a:pPr lvl="1"/>
            <a:r>
              <a:rPr lang="en-US" sz="1400" dirty="0"/>
              <a:t>ARINC 653 Channels</a:t>
            </a:r>
          </a:p>
          <a:p>
            <a:pPr lvl="1"/>
            <a:r>
              <a:rPr lang="en-US" sz="1400" dirty="0"/>
              <a:t>High-speed hardware bus between nodes</a:t>
            </a:r>
          </a:p>
          <a:p>
            <a:pPr lvl="1"/>
            <a:r>
              <a:rPr lang="en-US" sz="1400" dirty="0"/>
              <a:t>UARTs between nodes in an embedded system</a:t>
            </a:r>
          </a:p>
        </p:txBody>
      </p:sp>
      <p:sp>
        <p:nvSpPr>
          <p:cNvPr id="4" name="Slide Number Placeholder 3"/>
          <p:cNvSpPr>
            <a:spLocks noGrp="1"/>
          </p:cNvSpPr>
          <p:nvPr>
            <p:ph type="sldNum" sz="quarter" idx="11"/>
          </p:nvPr>
        </p:nvSpPr>
        <p:spPr/>
        <p:txBody>
          <a:bodyPr/>
          <a:lstStyle/>
          <a:p>
            <a:fld id="{40846F03-29C8-41F1-8A60-CC8C672EC5BA}" type="slidenum">
              <a:rPr lang="en-US" smtClean="0"/>
              <a:t>32</a:t>
            </a:fld>
            <a:endParaRPr lang="en-US"/>
          </a:p>
        </p:txBody>
      </p:sp>
    </p:spTree>
    <p:extLst>
      <p:ext uri="{BB962C8B-B14F-4D97-AF65-F5344CB8AC3E}">
        <p14:creationId xmlns:p14="http://schemas.microsoft.com/office/powerpoint/2010/main" val="1535113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01F7-171E-9040-A8A1-9F92E45907E4}"/>
              </a:ext>
            </a:extLst>
          </p:cNvPr>
          <p:cNvSpPr>
            <a:spLocks noGrp="1"/>
          </p:cNvSpPr>
          <p:nvPr>
            <p:ph type="title"/>
          </p:nvPr>
        </p:nvSpPr>
        <p:spPr/>
        <p:txBody>
          <a:bodyPr/>
          <a:lstStyle/>
          <a:p>
            <a:r>
              <a:rPr lang="en-US" dirty="0"/>
              <a:t>Advantages of the F´ Architecture</a:t>
            </a:r>
          </a:p>
        </p:txBody>
      </p:sp>
      <p:sp>
        <p:nvSpPr>
          <p:cNvPr id="14" name="Content Placeholder 13">
            <a:extLst>
              <a:ext uri="{FF2B5EF4-FFF2-40B4-BE49-F238E27FC236}">
                <a16:creationId xmlns:a16="http://schemas.microsoft.com/office/drawing/2014/main" id="{9834D0BA-EB77-A44C-8B7F-8115EBCDEF33}"/>
              </a:ext>
            </a:extLst>
          </p:cNvPr>
          <p:cNvSpPr>
            <a:spLocks noGrp="1"/>
          </p:cNvSpPr>
          <p:nvPr>
            <p:ph sz="quarter" idx="21"/>
          </p:nvPr>
        </p:nvSpPr>
        <p:spPr/>
        <p:txBody>
          <a:bodyPr/>
          <a:lstStyle/>
          <a:p>
            <a:r>
              <a:rPr lang="en-US" dirty="0" err="1"/>
              <a:t>Autocoding</a:t>
            </a:r>
            <a:r>
              <a:rPr lang="en-US" dirty="0"/>
              <a:t>:</a:t>
            </a:r>
          </a:p>
          <a:p>
            <a:pPr lvl="1"/>
            <a:r>
              <a:rPr lang="en-US" dirty="0"/>
              <a:t>Component stubs and UTs</a:t>
            </a:r>
          </a:p>
          <a:p>
            <a:pPr lvl="1"/>
            <a:r>
              <a:rPr lang="en-US" dirty="0"/>
              <a:t>Communication mechanics</a:t>
            </a:r>
          </a:p>
          <a:p>
            <a:r>
              <a:rPr lang="en-US" dirty="0"/>
              <a:t>Rapid Development:</a:t>
            </a:r>
          </a:p>
          <a:p>
            <a:pPr lvl="1"/>
            <a:r>
              <a:rPr lang="en-US" dirty="0"/>
              <a:t>Rapidly swap components</a:t>
            </a:r>
          </a:p>
          <a:p>
            <a:pPr lvl="1"/>
            <a:r>
              <a:rPr lang="en-US" dirty="0"/>
              <a:t>Multiple topologies and organizations</a:t>
            </a:r>
          </a:p>
          <a:p>
            <a:r>
              <a:rPr lang="en-US" dirty="0"/>
              <a:t>Standard Tooling:</a:t>
            </a:r>
          </a:p>
          <a:p>
            <a:pPr lvl="1"/>
            <a:r>
              <a:rPr lang="en-US" dirty="0"/>
              <a:t>Application design tools</a:t>
            </a:r>
          </a:p>
          <a:p>
            <a:pPr lvl="1"/>
            <a:r>
              <a:rPr lang="en-US" dirty="0"/>
              <a:t>System testing tools</a:t>
            </a:r>
          </a:p>
          <a:p>
            <a:r>
              <a:rPr lang="en-US" dirty="0"/>
              <a:t>Standard patterns and best practices at application level</a:t>
            </a:r>
          </a:p>
          <a:p>
            <a:pPr lvl="1"/>
            <a:endParaRPr lang="en-US" dirty="0"/>
          </a:p>
        </p:txBody>
      </p:sp>
      <p:pic>
        <p:nvPicPr>
          <p:cNvPr id="18" name="Content Placeholder 17">
            <a:extLst>
              <a:ext uri="{FF2B5EF4-FFF2-40B4-BE49-F238E27FC236}">
                <a16:creationId xmlns:a16="http://schemas.microsoft.com/office/drawing/2014/main" id="{2B66A9F6-71EB-DF4F-82B4-4F39AA3EBC5B}"/>
              </a:ext>
            </a:extLst>
          </p:cNvPr>
          <p:cNvPicPr>
            <a:picLocks noGrp="1" noChangeAspect="1"/>
          </p:cNvPicPr>
          <p:nvPr>
            <p:ph sz="quarter" idx="22"/>
          </p:nvPr>
        </p:nvPicPr>
        <p:blipFill>
          <a:blip r:embed="rId2"/>
          <a:stretch>
            <a:fillRect/>
          </a:stretch>
        </p:blipFill>
        <p:spPr>
          <a:xfrm>
            <a:off x="4857758" y="1600200"/>
            <a:ext cx="3619484" cy="4525963"/>
          </a:xfrm>
        </p:spPr>
      </p:pic>
      <p:sp>
        <p:nvSpPr>
          <p:cNvPr id="4" name="Footer Placeholder 3">
            <a:extLst>
              <a:ext uri="{FF2B5EF4-FFF2-40B4-BE49-F238E27FC236}">
                <a16:creationId xmlns:a16="http://schemas.microsoft.com/office/drawing/2014/main" id="{77A69851-0DA2-014C-923B-667678C4634E}"/>
              </a:ext>
            </a:extLst>
          </p:cNvPr>
          <p:cNvSpPr>
            <a:spLocks noGrp="1"/>
          </p:cNvSpPr>
          <p:nvPr>
            <p:ph type="ftr" sz="quarter" idx="24"/>
          </p:nvPr>
        </p:nvSpPr>
        <p:spPr/>
        <p:txBody>
          <a:bodyPr/>
          <a:lstStyle/>
          <a:p>
            <a:r>
              <a:rPr lang="en-US"/>
              <a:t>For required markings, please go to https://mh.jpl.nasa.gov/ </a:t>
            </a:r>
            <a:endParaRPr lang="en-US" dirty="0"/>
          </a:p>
        </p:txBody>
      </p:sp>
      <p:sp>
        <p:nvSpPr>
          <p:cNvPr id="5" name="Slide Number Placeholder 4">
            <a:extLst>
              <a:ext uri="{FF2B5EF4-FFF2-40B4-BE49-F238E27FC236}">
                <a16:creationId xmlns:a16="http://schemas.microsoft.com/office/drawing/2014/main" id="{F82E1DDC-39DF-3841-9517-CEAEE9CDCB57}"/>
              </a:ext>
            </a:extLst>
          </p:cNvPr>
          <p:cNvSpPr>
            <a:spLocks noGrp="1"/>
          </p:cNvSpPr>
          <p:nvPr>
            <p:ph type="sldNum" sz="quarter" idx="25"/>
          </p:nvPr>
        </p:nvSpPr>
        <p:spPr/>
        <p:txBody>
          <a:bodyPr/>
          <a:lstStyle/>
          <a:p>
            <a:fld id="{FE5735AE-3249-4190-86E7-0753FA00EBA0}" type="slidenum">
              <a:rPr lang="en-US" smtClean="0"/>
              <a:pPr/>
              <a:t>33</a:t>
            </a:fld>
            <a:endParaRPr lang="en-US" dirty="0"/>
          </a:p>
        </p:txBody>
      </p:sp>
    </p:spTree>
    <p:extLst>
      <p:ext uri="{BB962C8B-B14F-4D97-AF65-F5344CB8AC3E}">
        <p14:creationId xmlns:p14="http://schemas.microsoft.com/office/powerpoint/2010/main" val="1546841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72E19B-DF9B-4520-B181-30E1FC9FF8F7}"/>
              </a:ext>
            </a:extLst>
          </p:cNvPr>
          <p:cNvSpPr>
            <a:spLocks noGrp="1"/>
          </p:cNvSpPr>
          <p:nvPr>
            <p:ph type="title"/>
          </p:nvPr>
        </p:nvSpPr>
        <p:spPr/>
        <p:txBody>
          <a:bodyPr/>
          <a:lstStyle/>
          <a:p>
            <a:r>
              <a:rPr lang="en-US" dirty="0"/>
              <a:t>Open Source and F´ </a:t>
            </a:r>
          </a:p>
        </p:txBody>
      </p:sp>
      <p:sp>
        <p:nvSpPr>
          <p:cNvPr id="13" name="Text Placeholder 12">
            <a:extLst>
              <a:ext uri="{FF2B5EF4-FFF2-40B4-BE49-F238E27FC236}">
                <a16:creationId xmlns:a16="http://schemas.microsoft.com/office/drawing/2014/main" id="{D8780D56-2AE9-48B9-A0C9-CF3B092E4E3A}"/>
              </a:ext>
            </a:extLst>
          </p:cNvPr>
          <p:cNvSpPr>
            <a:spLocks noGrp="1"/>
          </p:cNvSpPr>
          <p:nvPr>
            <p:ph type="body" sz="quarter" idx="17"/>
          </p:nvPr>
        </p:nvSpPr>
        <p:spPr/>
        <p:txBody>
          <a:bodyPr/>
          <a:lstStyle/>
          <a:p>
            <a:endParaRPr lang="en-US"/>
          </a:p>
        </p:txBody>
      </p:sp>
      <p:sp>
        <p:nvSpPr>
          <p:cNvPr id="12" name="Text Placeholder 11">
            <a:extLst>
              <a:ext uri="{FF2B5EF4-FFF2-40B4-BE49-F238E27FC236}">
                <a16:creationId xmlns:a16="http://schemas.microsoft.com/office/drawing/2014/main" id="{9BEE27FA-14E3-42D6-BA70-D6A1C3E03972}"/>
              </a:ext>
            </a:extLst>
          </p:cNvPr>
          <p:cNvSpPr>
            <a:spLocks noGrp="1"/>
          </p:cNvSpPr>
          <p:nvPr>
            <p:ph type="body" sz="quarter" idx="16"/>
          </p:nvPr>
        </p:nvSpPr>
        <p:spPr/>
        <p:txBody>
          <a:bodyPr/>
          <a:lstStyle/>
          <a:p>
            <a:endParaRPr lang="en-US"/>
          </a:p>
        </p:txBody>
      </p:sp>
      <p:sp>
        <p:nvSpPr>
          <p:cNvPr id="14" name="Content Placeholder 13">
            <a:extLst>
              <a:ext uri="{FF2B5EF4-FFF2-40B4-BE49-F238E27FC236}">
                <a16:creationId xmlns:a16="http://schemas.microsoft.com/office/drawing/2014/main" id="{4E95298B-2959-473B-AE5F-3C0AE02E3F5F}"/>
              </a:ext>
            </a:extLst>
          </p:cNvPr>
          <p:cNvSpPr>
            <a:spLocks noGrp="1"/>
          </p:cNvSpPr>
          <p:nvPr>
            <p:ph sz="quarter" idx="19"/>
          </p:nvPr>
        </p:nvSpPr>
        <p:spPr/>
        <p:txBody>
          <a:bodyPr/>
          <a:lstStyle/>
          <a:p>
            <a:pPr marL="0" lvl="0" indent="0" eaLnBrk="0" fontAlgn="base" hangingPunct="0">
              <a:spcBef>
                <a:spcPct val="0"/>
              </a:spcBef>
              <a:spcAft>
                <a:spcPct val="0"/>
              </a:spcAft>
              <a:buNone/>
            </a:pPr>
            <a:endParaRPr lang="en-US" altLang="en-US" sz="1400" dirty="0">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r>
              <a:rPr lang="en-US" altLang="en-US" sz="1400" b="1" dirty="0">
                <a:latin typeface="Arial" panose="020B0604020202020204" pitchFamily="34" charset="0"/>
                <a:ea typeface="Calibri" panose="020F0502020204030204" pitchFamily="34" charset="0"/>
              </a:rPr>
              <a:t>F´ Software Repository:</a:t>
            </a:r>
          </a:p>
          <a:p>
            <a:pPr marL="0" lvl="0" indent="0" eaLnBrk="0" fontAlgn="base" hangingPunct="0">
              <a:spcBef>
                <a:spcPct val="0"/>
              </a:spcBef>
              <a:spcAft>
                <a:spcPct val="0"/>
              </a:spcAft>
              <a:buNone/>
            </a:pPr>
            <a:r>
              <a:rPr lang="en-US" altLang="en-US" sz="1400" dirty="0">
                <a:latin typeface="Arial" panose="020B0604020202020204" pitchFamily="34" charset="0"/>
                <a:ea typeface="Calibri" panose="020F0502020204030204" pitchFamily="34" charset="0"/>
              </a:rPr>
              <a:t>    https://github.com/nasa/fprime</a:t>
            </a:r>
          </a:p>
          <a:p>
            <a:pPr marL="0" lvl="0" indent="0" eaLnBrk="0" fontAlgn="base" hangingPunct="0">
              <a:spcBef>
                <a:spcPct val="0"/>
              </a:spcBef>
              <a:spcAft>
                <a:spcPct val="0"/>
              </a:spcAft>
              <a:buNone/>
            </a:pPr>
            <a:endParaRPr lang="en-US" altLang="en-US" sz="1400" dirty="0">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r>
              <a:rPr lang="en-US" altLang="en-US" sz="1400" b="1" dirty="0">
                <a:latin typeface="Arial" panose="020B0604020202020204" pitchFamily="34" charset="0"/>
                <a:ea typeface="Calibri" panose="020F0502020204030204" pitchFamily="34" charset="0"/>
              </a:rPr>
              <a:t>F´ Community Repositories:</a:t>
            </a:r>
          </a:p>
          <a:p>
            <a:pPr marL="0" lvl="0" indent="0" eaLnBrk="0" fontAlgn="base" hangingPunct="0">
              <a:spcBef>
                <a:spcPct val="0"/>
              </a:spcBef>
              <a:spcAft>
                <a:spcPct val="0"/>
              </a:spcAft>
              <a:buNone/>
            </a:pPr>
            <a:r>
              <a:rPr lang="en-US" altLang="en-US" sz="1400" dirty="0">
                <a:latin typeface="Arial" panose="020B0604020202020204" pitchFamily="34" charset="0"/>
                <a:ea typeface="Calibri" panose="020F0502020204030204" pitchFamily="34" charset="0"/>
              </a:rPr>
              <a:t>    https://github.com/fprime-community</a:t>
            </a:r>
          </a:p>
          <a:p>
            <a:pPr marL="0" lvl="0" indent="0" eaLnBrk="0" fontAlgn="base" hangingPunct="0">
              <a:spcBef>
                <a:spcPct val="0"/>
              </a:spcBef>
              <a:spcAft>
                <a:spcPct val="0"/>
              </a:spcAft>
              <a:buNone/>
            </a:pPr>
            <a:endParaRPr lang="en-US" altLang="en-US" sz="1400" dirty="0">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r>
              <a:rPr lang="en-US" altLang="en-US" sz="1400" b="1" dirty="0">
                <a:latin typeface="Arial" panose="020B0604020202020204" pitchFamily="34" charset="0"/>
                <a:ea typeface="Calibri" panose="020F0502020204030204" pitchFamily="34" charset="0"/>
              </a:rPr>
              <a:t>F´ Internal Repository:</a:t>
            </a:r>
          </a:p>
          <a:p>
            <a:pPr marL="0" lvl="0" indent="0" eaLnBrk="0" fontAlgn="base" hangingPunct="0">
              <a:spcBef>
                <a:spcPct val="0"/>
              </a:spcBef>
              <a:spcAft>
                <a:spcPct val="0"/>
              </a:spcAft>
              <a:buNone/>
            </a:pPr>
            <a:r>
              <a:rPr lang="en-US" altLang="en-US" sz="1400" dirty="0">
                <a:latin typeface="Arial" panose="020B0604020202020204" pitchFamily="34" charset="0"/>
                <a:ea typeface="Calibri" panose="020F0502020204030204" pitchFamily="34" charset="0"/>
              </a:rPr>
              <a:t>    https://github.jpl.nasa.gov/FPRIME/fprime-sw</a:t>
            </a:r>
          </a:p>
          <a:p>
            <a:pPr marL="0" lvl="0" indent="0" eaLnBrk="0" fontAlgn="base" hangingPunct="0">
              <a:spcBef>
                <a:spcPct val="0"/>
              </a:spcBef>
              <a:spcAft>
                <a:spcPct val="0"/>
              </a:spcAft>
              <a:buNone/>
            </a:pPr>
            <a:endParaRPr lang="en-US" altLang="en-US" sz="1200" dirty="0">
              <a:solidFill>
                <a:srgbClr val="1F497D"/>
              </a:solidFill>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r>
              <a:rPr lang="en-US" altLang="en-US" sz="1400" b="1" dirty="0">
                <a:latin typeface="Arial" panose="020B0604020202020204" pitchFamily="34" charset="0"/>
                <a:ea typeface="Calibri" panose="020F0502020204030204" pitchFamily="34" charset="0"/>
              </a:rPr>
              <a:t>F´ Small Sat Introduction:</a:t>
            </a:r>
          </a:p>
          <a:p>
            <a:pPr marL="0" lvl="0" indent="0" eaLnBrk="0" fontAlgn="base" hangingPunct="0">
              <a:spcBef>
                <a:spcPct val="0"/>
              </a:spcBef>
              <a:spcAft>
                <a:spcPct val="0"/>
              </a:spcAft>
              <a:buNone/>
            </a:pPr>
            <a:r>
              <a:rPr lang="en-US" altLang="en-US" sz="1400" dirty="0">
                <a:latin typeface="Arial" panose="020B0604020202020204" pitchFamily="34" charset="0"/>
                <a:ea typeface="Calibri" panose="020F0502020204030204" pitchFamily="34" charset="0"/>
              </a:rPr>
              <a:t>    https://</a:t>
            </a:r>
            <a:r>
              <a:rPr lang="en-US" altLang="en-US" sz="1400" dirty="0" err="1">
                <a:latin typeface="Arial" panose="020B0604020202020204" pitchFamily="34" charset="0"/>
                <a:ea typeface="Calibri" panose="020F0502020204030204" pitchFamily="34" charset="0"/>
              </a:rPr>
              <a:t>digitalcommons.usu.edu</a:t>
            </a:r>
            <a:r>
              <a:rPr lang="en-US" altLang="en-US" sz="1400" dirty="0">
                <a:latin typeface="Arial" panose="020B0604020202020204" pitchFamily="34" charset="0"/>
                <a:ea typeface="Calibri" panose="020F0502020204030204" pitchFamily="34" charset="0"/>
              </a:rPr>
              <a:t>/</a:t>
            </a:r>
            <a:r>
              <a:rPr lang="en-US" altLang="en-US" sz="1400" dirty="0" err="1">
                <a:latin typeface="Arial" panose="020B0604020202020204" pitchFamily="34" charset="0"/>
                <a:ea typeface="Calibri" panose="020F0502020204030204" pitchFamily="34" charset="0"/>
              </a:rPr>
              <a:t>smallsat</a:t>
            </a:r>
            <a:r>
              <a:rPr lang="en-US" altLang="en-US" sz="1400" dirty="0">
                <a:latin typeface="Arial" panose="020B0604020202020204" pitchFamily="34" charset="0"/>
                <a:ea typeface="Calibri" panose="020F0502020204030204" pitchFamily="34" charset="0"/>
              </a:rPr>
              <a:t>/2018/all2018/328/</a:t>
            </a:r>
          </a:p>
          <a:p>
            <a:pPr marL="0" lvl="0" indent="0" eaLnBrk="0" fontAlgn="base" hangingPunct="0">
              <a:spcBef>
                <a:spcPct val="0"/>
              </a:spcBef>
              <a:spcAft>
                <a:spcPct val="0"/>
              </a:spcAft>
              <a:buNone/>
            </a:pPr>
            <a:endParaRPr lang="en-US" altLang="en-US" sz="1400" dirty="0">
              <a:solidFill>
                <a:srgbClr val="1F497D"/>
              </a:solidFill>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endParaRPr lang="en-US" altLang="en-US" sz="1200" dirty="0">
              <a:solidFill>
                <a:srgbClr val="1F497D"/>
              </a:solidFill>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endParaRPr lang="en-US" altLang="en-US" sz="1200" dirty="0">
              <a:solidFill>
                <a:srgbClr val="1F497D"/>
              </a:solidFill>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endParaRPr lang="en-US" altLang="en-US" sz="1200" dirty="0">
              <a:solidFill>
                <a:srgbClr val="1F497D"/>
              </a:solidFill>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r>
              <a:rPr lang="en-US" altLang="en-US" sz="1200" dirty="0">
                <a:solidFill>
                  <a:srgbClr val="1F497D"/>
                </a:solidFill>
                <a:latin typeface="Arial" panose="020B0604020202020204" pitchFamily="34" charset="0"/>
                <a:ea typeface="Calibri" panose="020F0502020204030204" pitchFamily="34" charset="0"/>
              </a:rPr>
              <a:t>© 2009-2020 California Institute of Technology. Government sponsorship acknowledged. </a:t>
            </a:r>
          </a:p>
          <a:p>
            <a:pPr marL="0" lvl="0" indent="0" eaLnBrk="0" fontAlgn="base" hangingPunct="0">
              <a:spcBef>
                <a:spcPct val="0"/>
              </a:spcBef>
              <a:spcAft>
                <a:spcPct val="0"/>
              </a:spcAft>
              <a:buClrTx/>
              <a:buNone/>
            </a:pPr>
            <a:r>
              <a:rPr lang="en-US" altLang="en-US" sz="1200" dirty="0">
                <a:solidFill>
                  <a:srgbClr val="1F497D"/>
                </a:solidFill>
                <a:latin typeface="Arial" panose="020B0604020202020204" pitchFamily="34" charset="0"/>
                <a:ea typeface="Calibri" panose="020F0502020204030204" pitchFamily="34" charset="0"/>
              </a:rPr>
              <a:t> </a:t>
            </a:r>
            <a:endParaRPr lang="en-US" altLang="en-US" sz="1200" dirty="0">
              <a:latin typeface="Arial" panose="020B0604020202020204" pitchFamily="34" charset="0"/>
            </a:endParaRPr>
          </a:p>
          <a:p>
            <a:pPr marL="0" lvl="0" indent="0" eaLnBrk="0" fontAlgn="base" hangingPunct="0">
              <a:spcBef>
                <a:spcPct val="0"/>
              </a:spcBef>
              <a:spcAft>
                <a:spcPct val="0"/>
              </a:spcAft>
              <a:buClrTx/>
              <a:buNone/>
            </a:pPr>
            <a:r>
              <a:rPr lang="en-US" altLang="en-US" sz="1200" dirty="0">
                <a:solidFill>
                  <a:srgbClr val="1F497D"/>
                </a:solidFill>
                <a:latin typeface="Arial" panose="020B0604020202020204" pitchFamily="34" charset="0"/>
                <a:ea typeface="Calibri" panose="020F0502020204030204" pitchFamily="34" charset="0"/>
              </a:rPr>
              <a:t>The research was carried out at the Jet Propulsion Laboratory, California Institute of Technology, </a:t>
            </a:r>
          </a:p>
          <a:p>
            <a:pPr marL="0" lvl="0" indent="0" eaLnBrk="0" fontAlgn="base" hangingPunct="0">
              <a:spcBef>
                <a:spcPct val="0"/>
              </a:spcBef>
              <a:spcAft>
                <a:spcPct val="0"/>
              </a:spcAft>
              <a:buClrTx/>
              <a:buNone/>
            </a:pPr>
            <a:r>
              <a:rPr lang="en-US" altLang="en-US" sz="1200" dirty="0">
                <a:solidFill>
                  <a:srgbClr val="1F497D"/>
                </a:solidFill>
                <a:latin typeface="Arial" panose="020B0604020202020204" pitchFamily="34" charset="0"/>
                <a:ea typeface="Calibri" panose="020F0502020204030204" pitchFamily="34" charset="0"/>
              </a:rPr>
              <a:t>under a contract with the National Aeronautics and Space Administration. </a:t>
            </a:r>
            <a:endParaRPr lang="en-US" altLang="en-US" sz="1200" dirty="0">
              <a:latin typeface="Arial" panose="020B0604020202020204" pitchFamily="34" charset="0"/>
            </a:endParaRPr>
          </a:p>
          <a:p>
            <a:pPr marL="0" lvl="0" indent="0" eaLnBrk="0" fontAlgn="base" hangingPunct="0">
              <a:spcBef>
                <a:spcPct val="0"/>
              </a:spcBef>
              <a:spcAft>
                <a:spcPct val="0"/>
              </a:spcAft>
              <a:buClrTx/>
              <a:buNone/>
            </a:pPr>
            <a:r>
              <a:rPr lang="en-US" altLang="en-US" sz="1200" dirty="0">
                <a:solidFill>
                  <a:srgbClr val="1F497D"/>
                </a:solidFill>
                <a:latin typeface="Arial" panose="020B0604020202020204" pitchFamily="34" charset="0"/>
                <a:ea typeface="Calibri" panose="020F0502020204030204" pitchFamily="34" charset="0"/>
              </a:rPr>
              <a:t> </a:t>
            </a:r>
          </a:p>
          <a:p>
            <a:pPr marL="0" lvl="0" indent="0" eaLnBrk="0" fontAlgn="base" hangingPunct="0">
              <a:spcBef>
                <a:spcPct val="0"/>
              </a:spcBef>
              <a:spcAft>
                <a:spcPct val="0"/>
              </a:spcAft>
              <a:buClrTx/>
              <a:buNone/>
            </a:pPr>
            <a:r>
              <a:rPr lang="en-US" altLang="en-US" sz="1200" dirty="0">
                <a:solidFill>
                  <a:srgbClr val="1F497D"/>
                </a:solidFill>
                <a:latin typeface="Arial" panose="020B0604020202020204" pitchFamily="34" charset="0"/>
                <a:ea typeface="Calibri" panose="020F0502020204030204" pitchFamily="34" charset="0"/>
              </a:rPr>
              <a:t>This software has been approved for open source release under NTR #49404.</a:t>
            </a:r>
            <a:r>
              <a:rPr lang="en-US" altLang="en-US" sz="1200" dirty="0">
                <a:latin typeface="Arial" panose="020B0604020202020204" pitchFamily="34" charset="0"/>
              </a:rPr>
              <a:t> </a:t>
            </a:r>
          </a:p>
          <a:p>
            <a:pPr marL="0" indent="0">
              <a:buNone/>
            </a:pPr>
            <a:endParaRPr lang="en-US" dirty="0"/>
          </a:p>
        </p:txBody>
      </p:sp>
      <p:sp>
        <p:nvSpPr>
          <p:cNvPr id="7" name="Footer Placeholder 6"/>
          <p:cNvSpPr>
            <a:spLocks noGrp="1"/>
          </p:cNvSpPr>
          <p:nvPr>
            <p:ph type="ftr" sz="quarter" idx="21"/>
          </p:nvPr>
        </p:nvSpPr>
        <p:spPr/>
        <p:txBody>
          <a:bodyPr/>
          <a:lstStyle/>
          <a:p>
            <a:r>
              <a:rPr lang="en-US"/>
              <a:t>For required markings, please go to https://mh.jpl.nasa.gov/ </a:t>
            </a:r>
            <a:endParaRPr lang="en-US" dirty="0"/>
          </a:p>
        </p:txBody>
      </p:sp>
      <p:sp>
        <p:nvSpPr>
          <p:cNvPr id="15" name="Slide Number Placeholder 14">
            <a:extLst>
              <a:ext uri="{FF2B5EF4-FFF2-40B4-BE49-F238E27FC236}">
                <a16:creationId xmlns:a16="http://schemas.microsoft.com/office/drawing/2014/main" id="{5C8B6DFB-0BE8-47B5-8302-F1677638EA11}"/>
              </a:ext>
            </a:extLst>
          </p:cNvPr>
          <p:cNvSpPr>
            <a:spLocks noGrp="1"/>
          </p:cNvSpPr>
          <p:nvPr>
            <p:ph type="sldNum" sz="quarter" idx="22"/>
          </p:nvPr>
        </p:nvSpPr>
        <p:spPr/>
        <p:txBody>
          <a:bodyPr/>
          <a:lstStyle/>
          <a:p>
            <a:fld id="{BD193B1F-454F-4470-8937-9D53DC78F323}" type="slidenum">
              <a:rPr lang="en-US" smtClean="0"/>
              <a:pPr/>
              <a:t>34</a:t>
            </a:fld>
            <a:endParaRPr lang="en-US" dirty="0"/>
          </a:p>
        </p:txBody>
      </p:sp>
      <p:pic>
        <p:nvPicPr>
          <p:cNvPr id="10" name="Content Placeholder 8">
            <a:extLst>
              <a:ext uri="{FF2B5EF4-FFF2-40B4-BE49-F238E27FC236}">
                <a16:creationId xmlns:a16="http://schemas.microsoft.com/office/drawing/2014/main" id="{3F331B4C-2D84-8B4E-9C1E-780087619FB6}"/>
              </a:ext>
            </a:extLst>
          </p:cNvPr>
          <p:cNvPicPr>
            <a:picLocks noChangeAspect="1"/>
          </p:cNvPicPr>
          <p:nvPr/>
        </p:nvPicPr>
        <p:blipFill>
          <a:blip r:embed="rId2"/>
          <a:srcRect l="-95465" r="-95465"/>
          <a:stretch>
            <a:fillRect/>
          </a:stretch>
        </p:blipFill>
        <p:spPr>
          <a:xfrm>
            <a:off x="4414058" y="1368659"/>
            <a:ext cx="6439480" cy="3541465"/>
          </a:xfrm>
          <a:prstGeom prst="rect">
            <a:avLst/>
          </a:prstGeom>
        </p:spPr>
      </p:pic>
      <p:sp>
        <p:nvSpPr>
          <p:cNvPr id="16" name="Rectangle 15">
            <a:extLst>
              <a:ext uri="{FF2B5EF4-FFF2-40B4-BE49-F238E27FC236}">
                <a16:creationId xmlns:a16="http://schemas.microsoft.com/office/drawing/2014/main" id="{DE6ACE0E-3AC0-C243-9D79-71491330E153}"/>
              </a:ext>
            </a:extLst>
          </p:cNvPr>
          <p:cNvSpPr/>
          <p:nvPr/>
        </p:nvSpPr>
        <p:spPr>
          <a:xfrm>
            <a:off x="7185651" y="4886365"/>
            <a:ext cx="1671276" cy="307777"/>
          </a:xfrm>
          <a:prstGeom prst="rect">
            <a:avLst/>
          </a:prstGeom>
        </p:spPr>
        <p:txBody>
          <a:bodyPr wrap="none">
            <a:spAutoFit/>
          </a:bodyPr>
          <a:lstStyle/>
          <a:p>
            <a:r>
              <a:rPr lang="en-US" sz="1400" dirty="0"/>
              <a:t>Credit: NASA/KSC</a:t>
            </a:r>
          </a:p>
        </p:txBody>
      </p:sp>
    </p:spTree>
    <p:extLst>
      <p:ext uri="{BB962C8B-B14F-4D97-AF65-F5344CB8AC3E}">
        <p14:creationId xmlns:p14="http://schemas.microsoft.com/office/powerpoint/2010/main" val="66185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457200" y="1269504"/>
            <a:ext cx="8435976" cy="1903471"/>
          </a:xfrm>
        </p:spPr>
        <p:txBody>
          <a:bodyPr/>
          <a:lstStyle/>
          <a:p>
            <a:r>
              <a:rPr lang="en-US" sz="1400" dirty="0"/>
              <a:t>F` was developed as part of a technology development task at JPL</a:t>
            </a:r>
          </a:p>
          <a:p>
            <a:pPr lvl="1"/>
            <a:r>
              <a:rPr lang="en-US" sz="1100" dirty="0"/>
              <a:t>Explore new flight hardware</a:t>
            </a:r>
          </a:p>
          <a:p>
            <a:pPr lvl="1"/>
            <a:r>
              <a:rPr lang="en-US" sz="1100" dirty="0"/>
              <a:t>Explore new software approaches</a:t>
            </a:r>
          </a:p>
          <a:p>
            <a:pPr lvl="1"/>
            <a:r>
              <a:rPr lang="en-US" sz="1200" dirty="0"/>
              <a:t>Targeted at smaller projects like instruments, </a:t>
            </a:r>
            <a:r>
              <a:rPr lang="en-US" sz="1200" dirty="0" err="1"/>
              <a:t>Cubesats</a:t>
            </a:r>
            <a:r>
              <a:rPr lang="en-US" sz="1200" dirty="0"/>
              <a:t>, and </a:t>
            </a:r>
            <a:r>
              <a:rPr lang="en-US" sz="1200" dirty="0" err="1"/>
              <a:t>Smallsats</a:t>
            </a:r>
            <a:endParaRPr lang="en-US" sz="1200" dirty="0"/>
          </a:p>
          <a:p>
            <a:pPr lvl="1"/>
            <a:r>
              <a:rPr lang="en-US" sz="1200" dirty="0"/>
              <a:t>Sparser processor resources</a:t>
            </a:r>
          </a:p>
          <a:p>
            <a:pPr lvl="2"/>
            <a:r>
              <a:rPr lang="en-US" sz="1000" dirty="0"/>
              <a:t>Lower amounts of memory, storage, and processor computing power</a:t>
            </a:r>
          </a:p>
          <a:p>
            <a:pPr lvl="2"/>
            <a:r>
              <a:rPr lang="en-US" sz="1100" dirty="0"/>
              <a:t>Microcontrollers, small embedded processors, radiation-hardened avionics</a:t>
            </a:r>
          </a:p>
          <a:p>
            <a:pPr lvl="1"/>
            <a:r>
              <a:rPr lang="en-US" sz="1200" dirty="0"/>
              <a:t>Clusters of interconnected processors</a:t>
            </a:r>
          </a:p>
          <a:p>
            <a:r>
              <a:rPr lang="en-US" sz="1400" dirty="0"/>
              <a:t>Goals were to show:</a:t>
            </a:r>
            <a:endParaRPr lang="en-US" sz="1600" dirty="0"/>
          </a:p>
        </p:txBody>
      </p:sp>
      <p:sp>
        <p:nvSpPr>
          <p:cNvPr id="4" name="Slide Number Placeholder 3"/>
          <p:cNvSpPr>
            <a:spLocks noGrp="1"/>
          </p:cNvSpPr>
          <p:nvPr>
            <p:ph type="sldNum" sz="quarter" idx="11"/>
          </p:nvPr>
        </p:nvSpPr>
        <p:spPr/>
        <p:txBody>
          <a:bodyPr/>
          <a:lstStyle/>
          <a:p>
            <a:fld id="{40846F03-29C8-41F1-8A60-CC8C672EC5BA}" type="slidenum">
              <a:rPr lang="en-US" smtClean="0"/>
              <a:t>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92590417"/>
              </p:ext>
            </p:extLst>
          </p:nvPr>
        </p:nvGraphicFramePr>
        <p:xfrm>
          <a:off x="408039" y="3429000"/>
          <a:ext cx="8382000" cy="2809240"/>
        </p:xfrm>
        <a:graphic>
          <a:graphicData uri="http://schemas.openxmlformats.org/drawingml/2006/table">
            <a:tbl>
              <a:tblPr firstRow="1" bandRow="1">
                <a:tableStyleId>{073A0DAA-6AF3-43AB-8588-CEC1D06C72B9}</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172720">
                <a:tc>
                  <a:txBody>
                    <a:bodyPr/>
                    <a:lstStyle/>
                    <a:p>
                      <a:r>
                        <a:rPr lang="en-US" sz="1100" dirty="0"/>
                        <a:t>Goal</a:t>
                      </a:r>
                    </a:p>
                  </a:txBody>
                  <a:tcPr/>
                </a:tc>
                <a:tc>
                  <a:txBody>
                    <a:bodyPr/>
                    <a:lstStyle/>
                    <a:p>
                      <a:r>
                        <a:rPr lang="en-US" sz="1100" dirty="0"/>
                        <a:t>Explanation</a:t>
                      </a:r>
                    </a:p>
                  </a:txBody>
                  <a:tcPr/>
                </a:tc>
                <a:extLst>
                  <a:ext uri="{0D108BD9-81ED-4DB2-BD59-A6C34878D82A}">
                    <a16:rowId xmlns:a16="http://schemas.microsoft.com/office/drawing/2014/main" val="10000"/>
                  </a:ext>
                </a:extLst>
              </a:tr>
              <a:tr h="294640">
                <a:tc>
                  <a:txBody>
                    <a:bodyPr/>
                    <a:lstStyle/>
                    <a:p>
                      <a:r>
                        <a:rPr lang="en-US" sz="1100" dirty="0"/>
                        <a:t>Reusability</a:t>
                      </a:r>
                    </a:p>
                  </a:txBody>
                  <a:tcPr/>
                </a:tc>
                <a:tc>
                  <a:txBody>
                    <a:bodyPr/>
                    <a:lstStyle/>
                    <a:p>
                      <a:r>
                        <a:rPr lang="en-US" sz="1100" dirty="0"/>
                        <a:t>Frameworks</a:t>
                      </a:r>
                      <a:r>
                        <a:rPr lang="en-US" sz="1100" baseline="0" dirty="0"/>
                        <a:t> and adaptations readily reusable</a:t>
                      </a:r>
                      <a:endParaRPr lang="en-US" sz="1100" dirty="0"/>
                    </a:p>
                  </a:txBody>
                  <a:tcPr/>
                </a:tc>
                <a:extLst>
                  <a:ext uri="{0D108BD9-81ED-4DB2-BD59-A6C34878D82A}">
                    <a16:rowId xmlns:a16="http://schemas.microsoft.com/office/drawing/2014/main" val="10001"/>
                  </a:ext>
                </a:extLst>
              </a:tr>
              <a:tr h="304800">
                <a:tc>
                  <a:txBody>
                    <a:bodyPr/>
                    <a:lstStyle/>
                    <a:p>
                      <a:r>
                        <a:rPr lang="en-US" sz="1100" dirty="0"/>
                        <a:t>Modularity</a:t>
                      </a:r>
                    </a:p>
                  </a:txBody>
                  <a:tcPr/>
                </a:tc>
                <a:tc>
                  <a:txBody>
                    <a:bodyPr/>
                    <a:lstStyle/>
                    <a:p>
                      <a:r>
                        <a:rPr lang="en-US" sz="1100" dirty="0"/>
                        <a:t>Decoupled</a:t>
                      </a:r>
                      <a:r>
                        <a:rPr lang="en-US" sz="1100" baseline="0" dirty="0"/>
                        <a:t> and easy to reassemble</a:t>
                      </a:r>
                      <a:endParaRPr lang="en-US" sz="1100" dirty="0"/>
                    </a:p>
                  </a:txBody>
                  <a:tcPr/>
                </a:tc>
                <a:extLst>
                  <a:ext uri="{0D108BD9-81ED-4DB2-BD59-A6C34878D82A}">
                    <a16:rowId xmlns:a16="http://schemas.microsoft.com/office/drawing/2014/main" val="10002"/>
                  </a:ext>
                </a:extLst>
              </a:tr>
              <a:tr h="304800">
                <a:tc>
                  <a:txBody>
                    <a:bodyPr/>
                    <a:lstStyle/>
                    <a:p>
                      <a:r>
                        <a:rPr lang="en-US" sz="1100" dirty="0"/>
                        <a:t>Testability</a:t>
                      </a:r>
                    </a:p>
                  </a:txBody>
                  <a:tcPr/>
                </a:tc>
                <a:tc>
                  <a:txBody>
                    <a:bodyPr/>
                    <a:lstStyle/>
                    <a:p>
                      <a:r>
                        <a:rPr lang="en-US" sz="1100" dirty="0"/>
                        <a:t>Components</a:t>
                      </a:r>
                      <a:r>
                        <a:rPr lang="en-US" sz="1100" baseline="0" dirty="0"/>
                        <a:t> easily isolated for testing</a:t>
                      </a:r>
                      <a:endParaRPr lang="en-US" sz="1100" dirty="0"/>
                    </a:p>
                  </a:txBody>
                  <a:tcPr/>
                </a:tc>
                <a:extLst>
                  <a:ext uri="{0D108BD9-81ED-4DB2-BD59-A6C34878D82A}">
                    <a16:rowId xmlns:a16="http://schemas.microsoft.com/office/drawing/2014/main" val="10003"/>
                  </a:ext>
                </a:extLst>
              </a:tr>
              <a:tr h="304800">
                <a:tc>
                  <a:txBody>
                    <a:bodyPr/>
                    <a:lstStyle/>
                    <a:p>
                      <a:r>
                        <a:rPr lang="en-US" sz="1100" dirty="0"/>
                        <a:t>Adaptability</a:t>
                      </a:r>
                    </a:p>
                  </a:txBody>
                  <a:tcPr/>
                </a:tc>
                <a:tc>
                  <a:txBody>
                    <a:bodyPr/>
                    <a:lstStyle/>
                    <a:p>
                      <a:r>
                        <a:rPr lang="en-US" sz="1100" dirty="0"/>
                        <a:t>Should be adaptable</a:t>
                      </a:r>
                      <a:r>
                        <a:rPr lang="en-US" sz="1100" baseline="0" dirty="0"/>
                        <a:t> to new contexts and bridge to inherited</a:t>
                      </a:r>
                      <a:endParaRPr lang="en-US" sz="1100" dirty="0"/>
                    </a:p>
                  </a:txBody>
                  <a:tcPr/>
                </a:tc>
                <a:extLst>
                  <a:ext uri="{0D108BD9-81ED-4DB2-BD59-A6C34878D82A}">
                    <a16:rowId xmlns:a16="http://schemas.microsoft.com/office/drawing/2014/main" val="10004"/>
                  </a:ext>
                </a:extLst>
              </a:tr>
              <a:tr h="304800">
                <a:tc>
                  <a:txBody>
                    <a:bodyPr/>
                    <a:lstStyle/>
                    <a:p>
                      <a:r>
                        <a:rPr lang="en-US" sz="1100" dirty="0"/>
                        <a:t>Portability</a:t>
                      </a:r>
                    </a:p>
                  </a:txBody>
                  <a:tcPr/>
                </a:tc>
                <a:tc>
                  <a:txBody>
                    <a:bodyPr/>
                    <a:lstStyle/>
                    <a:p>
                      <a:r>
                        <a:rPr lang="en-US" sz="1100" dirty="0"/>
                        <a:t>Should be portable</a:t>
                      </a:r>
                      <a:r>
                        <a:rPr lang="en-US" sz="1100" baseline="0" dirty="0"/>
                        <a:t> to new architectures and platforms</a:t>
                      </a:r>
                      <a:endParaRPr lang="en-US" sz="1100" dirty="0"/>
                    </a:p>
                  </a:txBody>
                  <a:tcPr/>
                </a:tc>
                <a:extLst>
                  <a:ext uri="{0D108BD9-81ED-4DB2-BD59-A6C34878D82A}">
                    <a16:rowId xmlns:a16="http://schemas.microsoft.com/office/drawing/2014/main" val="10005"/>
                  </a:ext>
                </a:extLst>
              </a:tr>
              <a:tr h="304800">
                <a:tc>
                  <a:txBody>
                    <a:bodyPr/>
                    <a:lstStyle/>
                    <a:p>
                      <a:r>
                        <a:rPr lang="en-US" sz="1100" dirty="0"/>
                        <a:t>Usability</a:t>
                      </a:r>
                    </a:p>
                  </a:txBody>
                  <a:tcPr/>
                </a:tc>
                <a:tc>
                  <a:txBody>
                    <a:bodyPr/>
                    <a:lstStyle/>
                    <a:p>
                      <a:r>
                        <a:rPr lang="en-US" sz="1100" dirty="0"/>
                        <a:t>Should be easily understood and used by customers</a:t>
                      </a:r>
                    </a:p>
                  </a:txBody>
                  <a:tcPr/>
                </a:tc>
                <a:extLst>
                  <a:ext uri="{0D108BD9-81ED-4DB2-BD59-A6C34878D82A}">
                    <a16:rowId xmlns:a16="http://schemas.microsoft.com/office/drawing/2014/main" val="10006"/>
                  </a:ext>
                </a:extLst>
              </a:tr>
              <a:tr h="304800">
                <a:tc>
                  <a:txBody>
                    <a:bodyPr/>
                    <a:lstStyle/>
                    <a:p>
                      <a:r>
                        <a:rPr lang="en-US" sz="1100" dirty="0"/>
                        <a:t>Configurability</a:t>
                      </a:r>
                    </a:p>
                  </a:txBody>
                  <a:tcPr/>
                </a:tc>
                <a:tc>
                  <a:txBody>
                    <a:bodyPr/>
                    <a:lstStyle/>
                    <a:p>
                      <a:r>
                        <a:rPr lang="en-US" sz="1100" dirty="0"/>
                        <a:t>Facilities in the architecture should be scalable and configurable</a:t>
                      </a:r>
                    </a:p>
                  </a:txBody>
                  <a:tcPr/>
                </a:tc>
                <a:extLst>
                  <a:ext uri="{0D108BD9-81ED-4DB2-BD59-A6C34878D82A}">
                    <a16:rowId xmlns:a16="http://schemas.microsoft.com/office/drawing/2014/main" val="10007"/>
                  </a:ext>
                </a:extLst>
              </a:tr>
              <a:tr h="304800">
                <a:tc>
                  <a:txBody>
                    <a:bodyPr/>
                    <a:lstStyle/>
                    <a:p>
                      <a:r>
                        <a:rPr lang="en-US" sz="1100" dirty="0"/>
                        <a:t>Performance</a:t>
                      </a:r>
                    </a:p>
                  </a:txBody>
                  <a:tcPr/>
                </a:tc>
                <a:tc>
                  <a:txBody>
                    <a:bodyPr/>
                    <a:lstStyle/>
                    <a:p>
                      <a:r>
                        <a:rPr lang="en-US" sz="1100" dirty="0"/>
                        <a:t>Architecture should perform well in resource</a:t>
                      </a:r>
                      <a:r>
                        <a:rPr lang="en-US" sz="1100" baseline="0" dirty="0"/>
                        <a:t> constrained contexts. Should be very compact.</a:t>
                      </a:r>
                      <a:endParaRPr lang="en-US" sz="11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0839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 A Component Architecture</a:t>
            </a:r>
          </a:p>
        </p:txBody>
      </p:sp>
      <p:sp>
        <p:nvSpPr>
          <p:cNvPr id="3" name="Content Placeholder 2"/>
          <p:cNvSpPr>
            <a:spLocks noGrp="1"/>
          </p:cNvSpPr>
          <p:nvPr>
            <p:ph idx="1"/>
          </p:nvPr>
        </p:nvSpPr>
        <p:spPr>
          <a:xfrm>
            <a:off x="439739" y="1269504"/>
            <a:ext cx="8453437" cy="2566190"/>
          </a:xfrm>
        </p:spPr>
        <p:txBody>
          <a:bodyPr/>
          <a:lstStyle/>
          <a:p>
            <a:r>
              <a:rPr lang="en-US" sz="1500" dirty="0"/>
              <a:t>Definition: The F` Component Architecture is a design pattern based on an architectural concept combined with a software architectural framework.</a:t>
            </a:r>
          </a:p>
          <a:p>
            <a:r>
              <a:rPr lang="en-US" sz="1500" dirty="0"/>
              <a:t>Not just the concepts, but framework classes and tools are provided for the developer/adapter.</a:t>
            </a:r>
          </a:p>
          <a:p>
            <a:r>
              <a:rPr lang="en-US" sz="1500" dirty="0"/>
              <a:t>Implies patterns of usages as well as constraints on usage.</a:t>
            </a:r>
          </a:p>
          <a:p>
            <a:r>
              <a:rPr lang="en-US" sz="1500" dirty="0"/>
              <a:t>Centered around the concept of “components” and “ports”</a:t>
            </a:r>
          </a:p>
          <a:p>
            <a:r>
              <a:rPr lang="en-US" sz="1500" dirty="0"/>
              <a:t>Uses code generation to produce code to implement common framework patterns and facilities</a:t>
            </a:r>
          </a:p>
          <a:p>
            <a:pPr lvl="1"/>
            <a:r>
              <a:rPr lang="en-US" sz="1500" dirty="0"/>
              <a:t>Developer specifies in XML (soon to develop DSL)</a:t>
            </a:r>
          </a:p>
          <a:p>
            <a:r>
              <a:rPr lang="en-US" sz="1500" dirty="0"/>
              <a:t>Developer writes implementation classes to implement interfaces.</a:t>
            </a:r>
          </a:p>
        </p:txBody>
      </p:sp>
      <p:sp>
        <p:nvSpPr>
          <p:cNvPr id="4" name="Slide Number Placeholder 3"/>
          <p:cNvSpPr>
            <a:spLocks noGrp="1"/>
          </p:cNvSpPr>
          <p:nvPr>
            <p:ph type="sldNum" sz="quarter" idx="11"/>
          </p:nvPr>
        </p:nvSpPr>
        <p:spPr/>
        <p:txBody>
          <a:bodyPr/>
          <a:lstStyle/>
          <a:p>
            <a:fld id="{40846F03-29C8-41F1-8A60-CC8C672EC5BA}" type="slidenum">
              <a:rPr lang="en-US" smtClean="0"/>
              <a:t>5</a:t>
            </a:fld>
            <a:endParaRPr lang="en-US" dirty="0"/>
          </a:p>
        </p:txBody>
      </p:sp>
      <p:sp>
        <p:nvSpPr>
          <p:cNvPr id="51" name="Rounded Rectangle 4">
            <a:extLst>
              <a:ext uri="{FF2B5EF4-FFF2-40B4-BE49-F238E27FC236}">
                <a16:creationId xmlns:a16="http://schemas.microsoft.com/office/drawing/2014/main" id="{B5FD3E14-F018-4EF2-A918-4FC853F11D2F}"/>
              </a:ext>
            </a:extLst>
          </p:cNvPr>
          <p:cNvSpPr/>
          <p:nvPr/>
        </p:nvSpPr>
        <p:spPr>
          <a:xfrm>
            <a:off x="2008563" y="3954781"/>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sp>
        <p:nvSpPr>
          <p:cNvPr id="52" name="Rectangle 51">
            <a:extLst>
              <a:ext uri="{FF2B5EF4-FFF2-40B4-BE49-F238E27FC236}">
                <a16:creationId xmlns:a16="http://schemas.microsoft.com/office/drawing/2014/main" id="{D9C4A24D-7A72-4585-92C6-068CB6AD23B6}"/>
              </a:ext>
            </a:extLst>
          </p:cNvPr>
          <p:cNvSpPr/>
          <p:nvPr/>
        </p:nvSpPr>
        <p:spPr>
          <a:xfrm>
            <a:off x="2240852" y="4846957"/>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06E0965-B112-4108-B3C8-6869B90E42CC}"/>
              </a:ext>
            </a:extLst>
          </p:cNvPr>
          <p:cNvSpPr/>
          <p:nvPr/>
        </p:nvSpPr>
        <p:spPr>
          <a:xfrm>
            <a:off x="3321651" y="4851267"/>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14">
            <a:extLst>
              <a:ext uri="{FF2B5EF4-FFF2-40B4-BE49-F238E27FC236}">
                <a16:creationId xmlns:a16="http://schemas.microsoft.com/office/drawing/2014/main" id="{1FA126B3-E49E-4FEB-BD2E-96FFD48B16C8}"/>
              </a:ext>
            </a:extLst>
          </p:cNvPr>
          <p:cNvSpPr/>
          <p:nvPr/>
        </p:nvSpPr>
        <p:spPr>
          <a:xfrm>
            <a:off x="4796424" y="3949394"/>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sp>
        <p:nvSpPr>
          <p:cNvPr id="55" name="Rectangle 54">
            <a:extLst>
              <a:ext uri="{FF2B5EF4-FFF2-40B4-BE49-F238E27FC236}">
                <a16:creationId xmlns:a16="http://schemas.microsoft.com/office/drawing/2014/main" id="{9869223C-139D-45E0-B4A9-3510D104A40A}"/>
              </a:ext>
            </a:extLst>
          </p:cNvPr>
          <p:cNvSpPr/>
          <p:nvPr/>
        </p:nvSpPr>
        <p:spPr>
          <a:xfrm>
            <a:off x="5028714" y="4846957"/>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2441A2C-AC1F-4FB0-B7EF-854966E36F3F}"/>
              </a:ext>
            </a:extLst>
          </p:cNvPr>
          <p:cNvSpPr/>
          <p:nvPr/>
        </p:nvSpPr>
        <p:spPr>
          <a:xfrm>
            <a:off x="6109513" y="4851267"/>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24">
            <a:extLst>
              <a:ext uri="{FF2B5EF4-FFF2-40B4-BE49-F238E27FC236}">
                <a16:creationId xmlns:a16="http://schemas.microsoft.com/office/drawing/2014/main" id="{65A9F8AF-2847-4180-AF4A-669848EB0F70}"/>
              </a:ext>
            </a:extLst>
          </p:cNvPr>
          <p:cNvSpPr/>
          <p:nvPr/>
        </p:nvSpPr>
        <p:spPr>
          <a:xfrm>
            <a:off x="3351946" y="5807015"/>
            <a:ext cx="1807945" cy="83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sp>
        <p:nvSpPr>
          <p:cNvPr id="58" name="Rectangle 57">
            <a:extLst>
              <a:ext uri="{FF2B5EF4-FFF2-40B4-BE49-F238E27FC236}">
                <a16:creationId xmlns:a16="http://schemas.microsoft.com/office/drawing/2014/main" id="{EEA8CEAB-DAB1-49F1-A221-619148976EA1}"/>
              </a:ext>
            </a:extLst>
          </p:cNvPr>
          <p:cNvSpPr/>
          <p:nvPr/>
        </p:nvSpPr>
        <p:spPr>
          <a:xfrm>
            <a:off x="3569345" y="5737889"/>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358AFCC-32B5-460C-965A-19FC83FC387F}"/>
              </a:ext>
            </a:extLst>
          </p:cNvPr>
          <p:cNvSpPr/>
          <p:nvPr/>
        </p:nvSpPr>
        <p:spPr>
          <a:xfrm>
            <a:off x="4720668" y="5729435"/>
            <a:ext cx="151512" cy="7758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Elbow Connector 34">
            <a:extLst>
              <a:ext uri="{FF2B5EF4-FFF2-40B4-BE49-F238E27FC236}">
                <a16:creationId xmlns:a16="http://schemas.microsoft.com/office/drawing/2014/main" id="{BD4661F5-70B1-4ACA-802D-35625C689871}"/>
              </a:ext>
            </a:extLst>
          </p:cNvPr>
          <p:cNvCxnSpPr>
            <a:stCxn id="52" idx="2"/>
            <a:endCxn id="56" idx="2"/>
          </p:cNvCxnSpPr>
          <p:nvPr/>
        </p:nvCxnSpPr>
        <p:spPr>
          <a:xfrm rot="16200000" flipH="1">
            <a:off x="4250416" y="2988051"/>
            <a:ext cx="4310" cy="3868661"/>
          </a:xfrm>
          <a:prstGeom prst="bentConnector3">
            <a:avLst>
              <a:gd name="adj1" fmla="val 5934339"/>
            </a:avLst>
          </a:prstGeom>
          <a:ln>
            <a:tailEnd type="arrow"/>
          </a:ln>
        </p:spPr>
        <p:style>
          <a:lnRef idx="1">
            <a:schemeClr val="dk1"/>
          </a:lnRef>
          <a:fillRef idx="0">
            <a:schemeClr val="dk1"/>
          </a:fillRef>
          <a:effectRef idx="0">
            <a:schemeClr val="dk1"/>
          </a:effectRef>
          <a:fontRef idx="minor">
            <a:schemeClr val="tx1"/>
          </a:fontRef>
        </p:style>
      </p:cxnSp>
      <p:cxnSp>
        <p:nvCxnSpPr>
          <p:cNvPr id="61" name="Elbow Connector 35">
            <a:extLst>
              <a:ext uri="{FF2B5EF4-FFF2-40B4-BE49-F238E27FC236}">
                <a16:creationId xmlns:a16="http://schemas.microsoft.com/office/drawing/2014/main" id="{9B6C96D9-EA0C-42A9-9784-F53EE1BE17A8}"/>
              </a:ext>
            </a:extLst>
          </p:cNvPr>
          <p:cNvCxnSpPr>
            <a:stCxn id="53" idx="2"/>
            <a:endCxn id="58" idx="0"/>
          </p:cNvCxnSpPr>
          <p:nvPr/>
        </p:nvCxnSpPr>
        <p:spPr>
          <a:xfrm rot="16200000" flipH="1">
            <a:off x="3116212" y="5207365"/>
            <a:ext cx="813352" cy="247695"/>
          </a:xfrm>
          <a:prstGeom prst="bentConnector3">
            <a:avLst>
              <a:gd name="adj1" fmla="val 53610"/>
            </a:avLst>
          </a:prstGeom>
          <a:ln>
            <a:tailEnd type="arrow"/>
          </a:ln>
        </p:spPr>
        <p:style>
          <a:lnRef idx="1">
            <a:schemeClr val="dk1"/>
          </a:lnRef>
          <a:fillRef idx="0">
            <a:schemeClr val="dk1"/>
          </a:fillRef>
          <a:effectRef idx="0">
            <a:schemeClr val="dk1"/>
          </a:effectRef>
          <a:fontRef idx="minor">
            <a:schemeClr val="tx1"/>
          </a:fontRef>
        </p:style>
      </p:cxnSp>
      <p:cxnSp>
        <p:nvCxnSpPr>
          <p:cNvPr id="62" name="Elbow Connector 36">
            <a:extLst>
              <a:ext uri="{FF2B5EF4-FFF2-40B4-BE49-F238E27FC236}">
                <a16:creationId xmlns:a16="http://schemas.microsoft.com/office/drawing/2014/main" id="{3456E3C2-0B96-4FF6-A215-CCFEC2FC95DC}"/>
              </a:ext>
            </a:extLst>
          </p:cNvPr>
          <p:cNvCxnSpPr>
            <a:stCxn id="59" idx="0"/>
            <a:endCxn id="55" idx="2"/>
          </p:cNvCxnSpPr>
          <p:nvPr/>
        </p:nvCxnSpPr>
        <p:spPr>
          <a:xfrm rot="5400000" flipH="1" flipV="1">
            <a:off x="4546659" y="5169992"/>
            <a:ext cx="809208" cy="309679"/>
          </a:xfrm>
          <a:prstGeom prst="bentConnector3">
            <a:avLst>
              <a:gd name="adj1" fmla="val 43408"/>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831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Components</a:t>
            </a:r>
          </a:p>
        </p:txBody>
      </p:sp>
      <p:sp>
        <p:nvSpPr>
          <p:cNvPr id="3" name="Content Placeholder 2"/>
          <p:cNvSpPr>
            <a:spLocks noGrp="1"/>
          </p:cNvSpPr>
          <p:nvPr>
            <p:ph idx="1"/>
          </p:nvPr>
        </p:nvSpPr>
        <p:spPr>
          <a:xfrm>
            <a:off x="457200" y="1600200"/>
            <a:ext cx="4114800" cy="4525963"/>
          </a:xfrm>
        </p:spPr>
        <p:txBody>
          <a:bodyPr>
            <a:normAutofit fontScale="85000" lnSpcReduction="10000"/>
          </a:bodyPr>
          <a:lstStyle/>
          <a:p>
            <a:r>
              <a:rPr lang="en-US" dirty="0"/>
              <a:t>Encapsulates behavior</a:t>
            </a:r>
          </a:p>
          <a:p>
            <a:r>
              <a:rPr lang="en-US" dirty="0"/>
              <a:t>Components are not aware of other components</a:t>
            </a:r>
          </a:p>
          <a:p>
            <a:r>
              <a:rPr lang="en-US" dirty="0"/>
              <a:t>Localized to one compute context</a:t>
            </a:r>
          </a:p>
          <a:p>
            <a:pPr lvl="1"/>
            <a:r>
              <a:rPr lang="en-US" dirty="0"/>
              <a:t>e.g. physical processor, user process, </a:t>
            </a:r>
            <a:r>
              <a:rPr lang="en-US" dirty="0" err="1"/>
              <a:t>etc</a:t>
            </a:r>
            <a:endParaRPr lang="en-US" dirty="0"/>
          </a:p>
          <a:p>
            <a:r>
              <a:rPr lang="en-US" dirty="0"/>
              <a:t>Interfaces are via strongly typed ports</a:t>
            </a:r>
          </a:p>
          <a:p>
            <a:pPr lvl="1"/>
            <a:r>
              <a:rPr lang="en-US" dirty="0"/>
              <a:t>Ports are formally specified interfaces</a:t>
            </a:r>
          </a:p>
          <a:p>
            <a:pPr lvl="1"/>
            <a:r>
              <a:rPr lang="en-US" dirty="0"/>
              <a:t>There are no direct calls to other components</a:t>
            </a:r>
          </a:p>
          <a:p>
            <a:r>
              <a:rPr lang="en-US" dirty="0"/>
              <a:t>Context where software threads run</a:t>
            </a:r>
          </a:p>
          <a:p>
            <a:r>
              <a:rPr lang="en-US" dirty="0"/>
              <a:t>Where flight/ground commands, telemetry and parameters are defined</a:t>
            </a:r>
          </a:p>
        </p:txBody>
      </p:sp>
      <p:sp>
        <p:nvSpPr>
          <p:cNvPr id="4" name="Rounded Rectangle 3"/>
          <p:cNvSpPr/>
          <p:nvPr/>
        </p:nvSpPr>
        <p:spPr>
          <a:xfrm>
            <a:off x="5427133" y="1532467"/>
            <a:ext cx="31242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835693" y="1600200"/>
            <a:ext cx="1291829" cy="369332"/>
          </a:xfrm>
          <a:prstGeom prst="rect">
            <a:avLst/>
          </a:prstGeom>
          <a:noFill/>
        </p:spPr>
        <p:txBody>
          <a:bodyPr wrap="none" rtlCol="0">
            <a:spAutoFit/>
          </a:bodyPr>
          <a:lstStyle/>
          <a:p>
            <a:r>
              <a:rPr lang="en-US" dirty="0"/>
              <a:t>Component</a:t>
            </a:r>
          </a:p>
        </p:txBody>
      </p:sp>
      <p:sp>
        <p:nvSpPr>
          <p:cNvPr id="6" name="Oval 5"/>
          <p:cNvSpPr/>
          <p:nvPr/>
        </p:nvSpPr>
        <p:spPr>
          <a:xfrm>
            <a:off x="5828537" y="2171700"/>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6" name="Oval 15"/>
          <p:cNvSpPr/>
          <p:nvPr/>
        </p:nvSpPr>
        <p:spPr>
          <a:xfrm>
            <a:off x="6934200" y="1981200"/>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7" name="Oval 16"/>
          <p:cNvSpPr/>
          <p:nvPr/>
        </p:nvSpPr>
        <p:spPr>
          <a:xfrm>
            <a:off x="7239000" y="2667000"/>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9" name="Straight Connector 18"/>
          <p:cNvCxnSpPr>
            <a:stCxn id="6" idx="6"/>
            <a:endCxn id="16" idx="2"/>
          </p:cNvCxnSpPr>
          <p:nvPr/>
        </p:nvCxnSpPr>
        <p:spPr>
          <a:xfrm flipV="1">
            <a:off x="6209537" y="2171700"/>
            <a:ext cx="724663" cy="190500"/>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4"/>
            <a:endCxn id="17" idx="1"/>
          </p:cNvCxnSpPr>
          <p:nvPr/>
        </p:nvCxnSpPr>
        <p:spPr>
          <a:xfrm>
            <a:off x="7124700" y="2362200"/>
            <a:ext cx="170096"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2"/>
            <a:endCxn id="6" idx="5"/>
          </p:cNvCxnSpPr>
          <p:nvPr/>
        </p:nvCxnSpPr>
        <p:spPr>
          <a:xfrm flipH="1" flipV="1">
            <a:off x="6153741" y="2496904"/>
            <a:ext cx="1085259"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6" idx="0"/>
            <a:endCxn id="16" idx="5"/>
          </p:cNvCxnSpPr>
          <p:nvPr/>
        </p:nvCxnSpPr>
        <p:spPr>
          <a:xfrm rot="16200000" flipH="1">
            <a:off x="7029450" y="2076450"/>
            <a:ext cx="325204" cy="134704"/>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828537" y="3285067"/>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696200" y="3293534"/>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715000" y="3581400"/>
            <a:ext cx="747512" cy="369332"/>
          </a:xfrm>
          <a:prstGeom prst="rect">
            <a:avLst/>
          </a:prstGeom>
          <a:noFill/>
        </p:spPr>
        <p:txBody>
          <a:bodyPr wrap="none" rtlCol="0">
            <a:spAutoFit/>
          </a:bodyPr>
          <a:lstStyle/>
          <a:p>
            <a:r>
              <a:rPr lang="en-US" dirty="0"/>
              <a:t>Port 1</a:t>
            </a:r>
          </a:p>
        </p:txBody>
      </p:sp>
      <p:sp>
        <p:nvSpPr>
          <p:cNvPr id="39" name="TextBox 38"/>
          <p:cNvSpPr txBox="1"/>
          <p:nvPr/>
        </p:nvSpPr>
        <p:spPr>
          <a:xfrm>
            <a:off x="7429500" y="3581400"/>
            <a:ext cx="747512" cy="369332"/>
          </a:xfrm>
          <a:prstGeom prst="rect">
            <a:avLst/>
          </a:prstGeom>
          <a:noFill/>
        </p:spPr>
        <p:txBody>
          <a:bodyPr wrap="none" rtlCol="0">
            <a:spAutoFit/>
          </a:bodyPr>
          <a:lstStyle/>
          <a:p>
            <a:r>
              <a:rPr lang="en-US" dirty="0"/>
              <a:t>Port 2</a:t>
            </a:r>
          </a:p>
        </p:txBody>
      </p:sp>
      <p:sp>
        <p:nvSpPr>
          <p:cNvPr id="7" name="Slide Number Placeholder 6"/>
          <p:cNvSpPr>
            <a:spLocks noGrp="1"/>
          </p:cNvSpPr>
          <p:nvPr>
            <p:ph type="sldNum" sz="quarter" idx="11"/>
          </p:nvPr>
        </p:nvSpPr>
        <p:spPr/>
        <p:txBody>
          <a:bodyPr/>
          <a:lstStyle/>
          <a:p>
            <a:fld id="{40846F03-29C8-41F1-8A60-CC8C672EC5BA}" type="slidenum">
              <a:rPr lang="en-US" smtClean="0"/>
              <a:t>6</a:t>
            </a:fld>
            <a:endParaRPr lang="en-US"/>
          </a:p>
        </p:txBody>
      </p:sp>
    </p:spTree>
    <p:extLst>
      <p:ext uri="{BB962C8B-B14F-4D97-AF65-F5344CB8AC3E}">
        <p14:creationId xmlns:p14="http://schemas.microsoft.com/office/powerpoint/2010/main" val="1045452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Ports</a:t>
            </a:r>
          </a:p>
        </p:txBody>
      </p:sp>
      <p:sp>
        <p:nvSpPr>
          <p:cNvPr id="3" name="Content Placeholder 2"/>
          <p:cNvSpPr>
            <a:spLocks noGrp="1"/>
          </p:cNvSpPr>
          <p:nvPr>
            <p:ph idx="1"/>
          </p:nvPr>
        </p:nvSpPr>
        <p:spPr>
          <a:xfrm>
            <a:off x="457200" y="1101152"/>
            <a:ext cx="4919134" cy="5680648"/>
          </a:xfrm>
        </p:spPr>
        <p:txBody>
          <a:bodyPr/>
          <a:lstStyle/>
          <a:p>
            <a:r>
              <a:rPr lang="en-US" sz="1200" dirty="0"/>
              <a:t>Encapsulates typed interfaces in the architecture.</a:t>
            </a:r>
          </a:p>
          <a:p>
            <a:pPr lvl="1"/>
            <a:r>
              <a:rPr lang="en-US" sz="1200" dirty="0"/>
              <a:t>Implemented as C++ class with one interface method</a:t>
            </a:r>
          </a:p>
          <a:p>
            <a:r>
              <a:rPr lang="en-US" sz="1200" dirty="0"/>
              <a:t>Point of interconnection in the architecture</a:t>
            </a:r>
          </a:p>
          <a:p>
            <a:r>
              <a:rPr lang="en-US" sz="1200" dirty="0"/>
              <a:t>Ports are directional; there are input and output ports</a:t>
            </a:r>
          </a:p>
          <a:p>
            <a:pPr lvl="1"/>
            <a:r>
              <a:rPr lang="en-US" sz="1200" dirty="0"/>
              <a:t>Direction is direction of </a:t>
            </a:r>
            <a:r>
              <a:rPr lang="en-US" sz="1200" i="1" dirty="0"/>
              <a:t>invocation</a:t>
            </a:r>
            <a:r>
              <a:rPr lang="en-US" sz="1200" dirty="0"/>
              <a:t>, not necessarily data flow. Ports can retrieve data</a:t>
            </a:r>
          </a:p>
          <a:p>
            <a:r>
              <a:rPr lang="en-US" sz="1200" dirty="0"/>
              <a:t>Ports can connect to 3 things:</a:t>
            </a:r>
          </a:p>
          <a:p>
            <a:pPr lvl="1"/>
            <a:r>
              <a:rPr lang="en-US" sz="1200" dirty="0"/>
              <a:t>Another typed port</a:t>
            </a:r>
          </a:p>
          <a:p>
            <a:pPr lvl="2"/>
            <a:r>
              <a:rPr lang="en-US" sz="1200" dirty="0"/>
              <a:t>Call is made to interface method on attached port</a:t>
            </a:r>
          </a:p>
          <a:p>
            <a:pPr lvl="1"/>
            <a:r>
              <a:rPr lang="en-US" sz="1200" dirty="0"/>
              <a:t>A component</a:t>
            </a:r>
          </a:p>
          <a:p>
            <a:pPr lvl="2"/>
            <a:r>
              <a:rPr lang="en-US" sz="1200" dirty="0"/>
              <a:t>Incoming port calls call component registered callback</a:t>
            </a:r>
          </a:p>
          <a:p>
            <a:pPr lvl="1"/>
            <a:r>
              <a:rPr lang="en-US" sz="1200" dirty="0"/>
              <a:t>A serialized port</a:t>
            </a:r>
          </a:p>
          <a:p>
            <a:pPr lvl="2"/>
            <a:r>
              <a:rPr lang="en-US" sz="1200" dirty="0"/>
              <a:t>Port serializes call and passes as data buffer (more to come)</a:t>
            </a:r>
          </a:p>
          <a:p>
            <a:r>
              <a:rPr lang="en-US" sz="1200" dirty="0"/>
              <a:t>All arguments in the interface are serializable, or convertible to a data buffer. There are built-in types supported by the framework; developer can write custom types. (see later slides)</a:t>
            </a:r>
          </a:p>
          <a:p>
            <a:r>
              <a:rPr lang="en-US" sz="1200" dirty="0"/>
              <a:t>Ports can have return values in limited cases</a:t>
            </a:r>
          </a:p>
          <a:p>
            <a:pPr lvl="1"/>
            <a:r>
              <a:rPr lang="en-US" sz="1200" dirty="0"/>
              <a:t>Only able to return data when component has synchronous interface (see definition later)</a:t>
            </a:r>
          </a:p>
          <a:p>
            <a:pPr lvl="1"/>
            <a:r>
              <a:rPr lang="en-US" sz="1200" dirty="0"/>
              <a:t>Serializable connections are defined as only output data flow</a:t>
            </a:r>
          </a:p>
          <a:p>
            <a:r>
              <a:rPr lang="en-US" sz="1200" dirty="0"/>
              <a:t>Pointers/references are allowed for performance reasons</a:t>
            </a:r>
          </a:p>
          <a:p>
            <a:pPr lvl="1"/>
            <a:r>
              <a:rPr lang="en-US" sz="1000" dirty="0"/>
              <a:t>User beware!</a:t>
            </a:r>
          </a:p>
          <a:p>
            <a:r>
              <a:rPr lang="en-US" sz="1200" dirty="0"/>
              <a:t>Multiple output ports can be connected to a single input port, but only one port connection for each output port.</a:t>
            </a:r>
          </a:p>
        </p:txBody>
      </p:sp>
      <p:sp>
        <p:nvSpPr>
          <p:cNvPr id="5" name="Rectangle 4"/>
          <p:cNvSpPr/>
          <p:nvPr/>
        </p:nvSpPr>
        <p:spPr>
          <a:xfrm>
            <a:off x="6702637" y="1992216"/>
            <a:ext cx="175259"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17037" y="1992216"/>
            <a:ext cx="175259"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867400" y="2794652"/>
            <a:ext cx="31242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6275960" y="2862385"/>
            <a:ext cx="1291829" cy="369332"/>
          </a:xfrm>
          <a:prstGeom prst="rect">
            <a:avLst/>
          </a:prstGeom>
          <a:noFill/>
        </p:spPr>
        <p:txBody>
          <a:bodyPr wrap="none" rtlCol="0">
            <a:spAutoFit/>
          </a:bodyPr>
          <a:lstStyle/>
          <a:p>
            <a:r>
              <a:rPr lang="en-US" dirty="0"/>
              <a:t>Component</a:t>
            </a:r>
          </a:p>
        </p:txBody>
      </p:sp>
      <p:sp>
        <p:nvSpPr>
          <p:cNvPr id="14" name="Oval 13"/>
          <p:cNvSpPr/>
          <p:nvPr/>
        </p:nvSpPr>
        <p:spPr>
          <a:xfrm>
            <a:off x="6268804" y="3433885"/>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 name="Oval 14"/>
          <p:cNvSpPr/>
          <p:nvPr/>
        </p:nvSpPr>
        <p:spPr>
          <a:xfrm>
            <a:off x="7374467" y="3243385"/>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p:cNvSpPr/>
          <p:nvPr/>
        </p:nvSpPr>
        <p:spPr>
          <a:xfrm>
            <a:off x="7679267" y="3929185"/>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7" name="Straight Connector 16"/>
          <p:cNvCxnSpPr>
            <a:stCxn id="14" idx="6"/>
            <a:endCxn id="15" idx="2"/>
          </p:cNvCxnSpPr>
          <p:nvPr/>
        </p:nvCxnSpPr>
        <p:spPr>
          <a:xfrm flipV="1">
            <a:off x="6649804" y="3433885"/>
            <a:ext cx="724663" cy="190500"/>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4"/>
            <a:endCxn id="16" idx="1"/>
          </p:cNvCxnSpPr>
          <p:nvPr/>
        </p:nvCxnSpPr>
        <p:spPr>
          <a:xfrm>
            <a:off x="7564967" y="3624385"/>
            <a:ext cx="170096"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2"/>
            <a:endCxn id="14" idx="5"/>
          </p:cNvCxnSpPr>
          <p:nvPr/>
        </p:nvCxnSpPr>
        <p:spPr>
          <a:xfrm flipH="1" flipV="1">
            <a:off x="6594008" y="3759089"/>
            <a:ext cx="1085259"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5" idx="0"/>
            <a:endCxn id="15" idx="5"/>
          </p:cNvCxnSpPr>
          <p:nvPr/>
        </p:nvCxnSpPr>
        <p:spPr>
          <a:xfrm rot="16200000" flipH="1">
            <a:off x="7469717" y="3338635"/>
            <a:ext cx="325204" cy="134704"/>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268804" y="4547252"/>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136467" y="4555719"/>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1" idx="0"/>
          </p:cNvCxnSpPr>
          <p:nvPr/>
        </p:nvCxnSpPr>
        <p:spPr>
          <a:xfrm flipH="1" flipV="1">
            <a:off x="6402535" y="4310185"/>
            <a:ext cx="1" cy="2370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0"/>
          </p:cNvCxnSpPr>
          <p:nvPr/>
        </p:nvCxnSpPr>
        <p:spPr>
          <a:xfrm flipH="1" flipV="1">
            <a:off x="6402535" y="4215368"/>
            <a:ext cx="1" cy="3318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3"/>
            <a:endCxn id="6" idx="1"/>
          </p:cNvCxnSpPr>
          <p:nvPr/>
        </p:nvCxnSpPr>
        <p:spPr>
          <a:xfrm>
            <a:off x="6877896" y="2068416"/>
            <a:ext cx="73914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264009" y="5268816"/>
            <a:ext cx="175259"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1" idx="3"/>
          </p:cNvCxnSpPr>
          <p:nvPr/>
        </p:nvCxnSpPr>
        <p:spPr>
          <a:xfrm>
            <a:off x="6439268" y="5345016"/>
            <a:ext cx="6973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136637" y="5160350"/>
            <a:ext cx="1184940" cy="369332"/>
          </a:xfrm>
          <a:prstGeom prst="rect">
            <a:avLst/>
          </a:prstGeom>
          <a:noFill/>
        </p:spPr>
        <p:txBody>
          <a:bodyPr wrap="none" rtlCol="0">
            <a:spAutoFit/>
          </a:bodyPr>
          <a:lstStyle/>
          <a:p>
            <a:r>
              <a:rPr lang="en-US" dirty="0"/>
              <a:t>serialize()</a:t>
            </a:r>
          </a:p>
        </p:txBody>
      </p:sp>
      <p:sp>
        <p:nvSpPr>
          <p:cNvPr id="4" name="Slide Number Placeholder 3"/>
          <p:cNvSpPr>
            <a:spLocks noGrp="1"/>
          </p:cNvSpPr>
          <p:nvPr>
            <p:ph type="sldNum" sz="quarter" idx="11"/>
          </p:nvPr>
        </p:nvSpPr>
        <p:spPr/>
        <p:txBody>
          <a:bodyPr/>
          <a:lstStyle/>
          <a:p>
            <a:fld id="{40846F03-29C8-41F1-8A60-CC8C672EC5BA}" type="slidenum">
              <a:rPr lang="en-US" smtClean="0"/>
              <a:t>7</a:t>
            </a:fld>
            <a:endParaRPr lang="en-US"/>
          </a:p>
        </p:txBody>
      </p:sp>
      <p:cxnSp>
        <p:nvCxnSpPr>
          <p:cNvPr id="24" name="Straight Arrow Connector 23"/>
          <p:cNvCxnSpPr>
            <a:stCxn id="22" idx="2"/>
          </p:cNvCxnSpPr>
          <p:nvPr/>
        </p:nvCxnSpPr>
        <p:spPr>
          <a:xfrm>
            <a:off x="8270199" y="4699652"/>
            <a:ext cx="0" cy="2643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615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Component Topology</a:t>
            </a:r>
          </a:p>
        </p:txBody>
      </p:sp>
      <p:sp>
        <p:nvSpPr>
          <p:cNvPr id="3" name="Slide Number Placeholder 2"/>
          <p:cNvSpPr>
            <a:spLocks noGrp="1"/>
          </p:cNvSpPr>
          <p:nvPr>
            <p:ph type="sldNum" sz="quarter" idx="11"/>
          </p:nvPr>
        </p:nvSpPr>
        <p:spPr/>
        <p:txBody>
          <a:bodyPr/>
          <a:lstStyle/>
          <a:p>
            <a:fld id="{40846F03-29C8-41F1-8A60-CC8C672EC5BA}" type="slidenum">
              <a:rPr lang="en-US" smtClean="0"/>
              <a:t>8</a:t>
            </a:fld>
            <a:endParaRPr lang="en-US"/>
          </a:p>
        </p:txBody>
      </p:sp>
      <p:cxnSp>
        <p:nvCxnSpPr>
          <p:cNvPr id="61" name="Elbow Connector 60"/>
          <p:cNvCxnSpPr/>
          <p:nvPr/>
        </p:nvCxnSpPr>
        <p:spPr>
          <a:xfrm rot="16200000" flipH="1">
            <a:off x="442876" y="7741303"/>
            <a:ext cx="1597757" cy="428026"/>
          </a:xfrm>
          <a:prstGeom prst="bentConnector3">
            <a:avLst>
              <a:gd name="adj1" fmla="val 3206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609600" y="1390650"/>
            <a:ext cx="2090353" cy="138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870184" y="1444215"/>
            <a:ext cx="1258678" cy="307777"/>
          </a:xfrm>
          <a:prstGeom prst="rect">
            <a:avLst/>
          </a:prstGeom>
          <a:noFill/>
        </p:spPr>
        <p:txBody>
          <a:bodyPr wrap="none" rtlCol="0">
            <a:spAutoFit/>
          </a:bodyPr>
          <a:lstStyle/>
          <a:p>
            <a:r>
              <a:rPr lang="en-US" sz="1400" dirty="0"/>
              <a:t>Component 1</a:t>
            </a:r>
          </a:p>
        </p:txBody>
      </p:sp>
      <p:sp>
        <p:nvSpPr>
          <p:cNvPr id="6" name="Oval 5"/>
          <p:cNvSpPr/>
          <p:nvPr/>
        </p:nvSpPr>
        <p:spPr>
          <a:xfrm>
            <a:off x="878173" y="1896172"/>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p:cNvSpPr/>
          <p:nvPr/>
        </p:nvSpPr>
        <p:spPr>
          <a:xfrm>
            <a:off x="1617955" y="1745520"/>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p:cNvSpPr/>
          <p:nvPr/>
        </p:nvSpPr>
        <p:spPr>
          <a:xfrm>
            <a:off x="1821892" y="2287868"/>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9" name="Straight Connector 8"/>
          <p:cNvCxnSpPr>
            <a:stCxn id="6" idx="6"/>
            <a:endCxn id="7" idx="2"/>
          </p:cNvCxnSpPr>
          <p:nvPr/>
        </p:nvCxnSpPr>
        <p:spPr>
          <a:xfrm flipV="1">
            <a:off x="1133094" y="1896172"/>
            <a:ext cx="484861" cy="150652"/>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4"/>
            <a:endCxn id="8" idx="1"/>
          </p:cNvCxnSpPr>
          <p:nvPr/>
        </p:nvCxnSpPr>
        <p:spPr>
          <a:xfrm>
            <a:off x="1745415" y="2046825"/>
            <a:ext cx="113809"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a:endCxn id="6" idx="5"/>
          </p:cNvCxnSpPr>
          <p:nvPr/>
        </p:nvCxnSpPr>
        <p:spPr>
          <a:xfrm flipH="1" flipV="1">
            <a:off x="1095762" y="2153352"/>
            <a:ext cx="726130"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7" idx="0"/>
            <a:endCxn id="7" idx="5"/>
          </p:cNvCxnSpPr>
          <p:nvPr/>
        </p:nvCxnSpPr>
        <p:spPr>
          <a:xfrm rot="16200000" flipH="1">
            <a:off x="1661890" y="1829046"/>
            <a:ext cx="257180" cy="90128"/>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78173" y="2776652"/>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127797" y="2783348"/>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09126" y="2806374"/>
            <a:ext cx="662361" cy="307777"/>
          </a:xfrm>
          <a:prstGeom prst="rect">
            <a:avLst/>
          </a:prstGeom>
          <a:noFill/>
        </p:spPr>
        <p:txBody>
          <a:bodyPr wrap="none" rtlCol="0">
            <a:spAutoFit/>
          </a:bodyPr>
          <a:lstStyle/>
          <a:p>
            <a:r>
              <a:rPr lang="en-US" sz="1400" dirty="0"/>
              <a:t>Port 1</a:t>
            </a:r>
            <a:endParaRPr lang="en-US" dirty="0"/>
          </a:p>
        </p:txBody>
      </p:sp>
      <p:sp>
        <p:nvSpPr>
          <p:cNvPr id="16" name="TextBox 15"/>
          <p:cNvSpPr txBox="1"/>
          <p:nvPr/>
        </p:nvSpPr>
        <p:spPr>
          <a:xfrm>
            <a:off x="2343064" y="2799679"/>
            <a:ext cx="662361" cy="307777"/>
          </a:xfrm>
          <a:prstGeom prst="rect">
            <a:avLst/>
          </a:prstGeom>
          <a:noFill/>
        </p:spPr>
        <p:txBody>
          <a:bodyPr wrap="none" rtlCol="0">
            <a:spAutoFit/>
          </a:bodyPr>
          <a:lstStyle/>
          <a:p>
            <a:r>
              <a:rPr lang="en-US" sz="1400" dirty="0"/>
              <a:t>Port 2</a:t>
            </a:r>
          </a:p>
        </p:txBody>
      </p:sp>
      <p:sp>
        <p:nvSpPr>
          <p:cNvPr id="17" name="Rounded Rectangle 16"/>
          <p:cNvSpPr/>
          <p:nvPr/>
        </p:nvSpPr>
        <p:spPr>
          <a:xfrm>
            <a:off x="3832936" y="1502803"/>
            <a:ext cx="2090353" cy="138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4106297" y="1556368"/>
            <a:ext cx="1258678" cy="307777"/>
          </a:xfrm>
          <a:prstGeom prst="rect">
            <a:avLst/>
          </a:prstGeom>
          <a:noFill/>
        </p:spPr>
        <p:txBody>
          <a:bodyPr wrap="none" rtlCol="0">
            <a:spAutoFit/>
          </a:bodyPr>
          <a:lstStyle/>
          <a:p>
            <a:r>
              <a:rPr lang="en-US" sz="1400" dirty="0"/>
              <a:t>Component 2</a:t>
            </a:r>
          </a:p>
        </p:txBody>
      </p:sp>
      <p:sp>
        <p:nvSpPr>
          <p:cNvPr id="19" name="Oval 18"/>
          <p:cNvSpPr/>
          <p:nvPr/>
        </p:nvSpPr>
        <p:spPr>
          <a:xfrm>
            <a:off x="4101509" y="2008325"/>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Oval 19"/>
          <p:cNvSpPr/>
          <p:nvPr/>
        </p:nvSpPr>
        <p:spPr>
          <a:xfrm>
            <a:off x="4841290" y="1857672"/>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1" name="Oval 20"/>
          <p:cNvSpPr/>
          <p:nvPr/>
        </p:nvSpPr>
        <p:spPr>
          <a:xfrm>
            <a:off x="5045227" y="2400021"/>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2" name="Straight Connector 21"/>
          <p:cNvCxnSpPr>
            <a:stCxn id="19" idx="6"/>
            <a:endCxn id="20" idx="2"/>
          </p:cNvCxnSpPr>
          <p:nvPr/>
        </p:nvCxnSpPr>
        <p:spPr>
          <a:xfrm flipV="1">
            <a:off x="4356430" y="2008325"/>
            <a:ext cx="484861" cy="150652"/>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4"/>
            <a:endCxn id="21" idx="1"/>
          </p:cNvCxnSpPr>
          <p:nvPr/>
        </p:nvCxnSpPr>
        <p:spPr>
          <a:xfrm>
            <a:off x="4968751" y="2158977"/>
            <a:ext cx="113809"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2"/>
            <a:endCxn id="19" idx="5"/>
          </p:cNvCxnSpPr>
          <p:nvPr/>
        </p:nvCxnSpPr>
        <p:spPr>
          <a:xfrm flipH="1" flipV="1">
            <a:off x="4319098" y="2265505"/>
            <a:ext cx="726130"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20" idx="0"/>
            <a:endCxn id="20" idx="5"/>
          </p:cNvCxnSpPr>
          <p:nvPr/>
        </p:nvCxnSpPr>
        <p:spPr>
          <a:xfrm rot="16200000" flipH="1">
            <a:off x="4885225" y="1941198"/>
            <a:ext cx="257180" cy="90128"/>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101509" y="2888805"/>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351133" y="2895501"/>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304425" y="2947949"/>
            <a:ext cx="500149" cy="292077"/>
          </a:xfrm>
          <a:prstGeom prst="rect">
            <a:avLst/>
          </a:prstGeom>
          <a:noFill/>
        </p:spPr>
        <p:txBody>
          <a:bodyPr wrap="none" rtlCol="0">
            <a:spAutoFit/>
          </a:bodyPr>
          <a:lstStyle/>
          <a:p>
            <a:r>
              <a:rPr lang="en-US" dirty="0"/>
              <a:t>Port 1</a:t>
            </a:r>
          </a:p>
        </p:txBody>
      </p:sp>
      <p:sp>
        <p:nvSpPr>
          <p:cNvPr id="29" name="TextBox 28"/>
          <p:cNvSpPr txBox="1"/>
          <p:nvPr/>
        </p:nvSpPr>
        <p:spPr>
          <a:xfrm>
            <a:off x="5555069" y="2939021"/>
            <a:ext cx="662361" cy="307777"/>
          </a:xfrm>
          <a:prstGeom prst="rect">
            <a:avLst/>
          </a:prstGeom>
          <a:noFill/>
        </p:spPr>
        <p:txBody>
          <a:bodyPr wrap="none" rtlCol="0">
            <a:spAutoFit/>
          </a:bodyPr>
          <a:lstStyle/>
          <a:p>
            <a:r>
              <a:rPr lang="en-US" sz="1400" dirty="0"/>
              <a:t>Port 2</a:t>
            </a:r>
          </a:p>
        </p:txBody>
      </p:sp>
      <p:sp>
        <p:nvSpPr>
          <p:cNvPr id="36" name="Rounded Rectangle 35"/>
          <p:cNvSpPr/>
          <p:nvPr/>
        </p:nvSpPr>
        <p:spPr>
          <a:xfrm>
            <a:off x="2162824" y="4268111"/>
            <a:ext cx="2090353" cy="1019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2809623" y="5344738"/>
            <a:ext cx="1258678" cy="307777"/>
          </a:xfrm>
          <a:prstGeom prst="rect">
            <a:avLst/>
          </a:prstGeom>
          <a:noFill/>
        </p:spPr>
        <p:txBody>
          <a:bodyPr wrap="none" rtlCol="0">
            <a:spAutoFit/>
          </a:bodyPr>
          <a:lstStyle/>
          <a:p>
            <a:r>
              <a:rPr lang="en-US" sz="1400" dirty="0"/>
              <a:t>Component 3</a:t>
            </a:r>
          </a:p>
        </p:txBody>
      </p:sp>
      <p:sp>
        <p:nvSpPr>
          <p:cNvPr id="38" name="Oval 37"/>
          <p:cNvSpPr/>
          <p:nvPr/>
        </p:nvSpPr>
        <p:spPr>
          <a:xfrm>
            <a:off x="2431397" y="4491449"/>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9" name="Oval 38"/>
          <p:cNvSpPr/>
          <p:nvPr/>
        </p:nvSpPr>
        <p:spPr>
          <a:xfrm>
            <a:off x="3171179" y="4340796"/>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0" name="Oval 39"/>
          <p:cNvSpPr/>
          <p:nvPr/>
        </p:nvSpPr>
        <p:spPr>
          <a:xfrm>
            <a:off x="3375116" y="4883145"/>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1" name="Straight Connector 40"/>
          <p:cNvCxnSpPr>
            <a:stCxn id="38" idx="6"/>
            <a:endCxn id="39" idx="2"/>
          </p:cNvCxnSpPr>
          <p:nvPr/>
        </p:nvCxnSpPr>
        <p:spPr>
          <a:xfrm flipV="1">
            <a:off x="2686318" y="4491449"/>
            <a:ext cx="484861" cy="150652"/>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9" idx="4"/>
            <a:endCxn id="40" idx="1"/>
          </p:cNvCxnSpPr>
          <p:nvPr/>
        </p:nvCxnSpPr>
        <p:spPr>
          <a:xfrm>
            <a:off x="3298640" y="4642101"/>
            <a:ext cx="113809"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0" idx="2"/>
            <a:endCxn id="38" idx="5"/>
          </p:cNvCxnSpPr>
          <p:nvPr/>
        </p:nvCxnSpPr>
        <p:spPr>
          <a:xfrm flipH="1" flipV="1">
            <a:off x="2648986" y="4748629"/>
            <a:ext cx="726130"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39" idx="0"/>
            <a:endCxn id="39" idx="5"/>
          </p:cNvCxnSpPr>
          <p:nvPr/>
        </p:nvCxnSpPr>
        <p:spPr>
          <a:xfrm rot="16200000" flipH="1">
            <a:off x="3215114" y="4424322"/>
            <a:ext cx="257180" cy="90128"/>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414183" y="4160722"/>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662358" y="3900073"/>
            <a:ext cx="662361" cy="307777"/>
          </a:xfrm>
          <a:prstGeom prst="rect">
            <a:avLst/>
          </a:prstGeom>
          <a:noFill/>
        </p:spPr>
        <p:txBody>
          <a:bodyPr wrap="none" rtlCol="0">
            <a:spAutoFit/>
          </a:bodyPr>
          <a:lstStyle/>
          <a:p>
            <a:r>
              <a:rPr lang="en-US" sz="1400" dirty="0"/>
              <a:t>Port 1</a:t>
            </a:r>
          </a:p>
        </p:txBody>
      </p:sp>
      <p:sp>
        <p:nvSpPr>
          <p:cNvPr id="48" name="TextBox 47"/>
          <p:cNvSpPr txBox="1"/>
          <p:nvPr/>
        </p:nvSpPr>
        <p:spPr>
          <a:xfrm>
            <a:off x="4142213" y="3911156"/>
            <a:ext cx="662361" cy="307777"/>
          </a:xfrm>
          <a:prstGeom prst="rect">
            <a:avLst/>
          </a:prstGeom>
          <a:noFill/>
        </p:spPr>
        <p:txBody>
          <a:bodyPr wrap="none" rtlCol="0">
            <a:spAutoFit/>
          </a:bodyPr>
          <a:lstStyle/>
          <a:p>
            <a:r>
              <a:rPr lang="en-US" sz="1400" dirty="0"/>
              <a:t>Port 2</a:t>
            </a:r>
          </a:p>
        </p:txBody>
      </p:sp>
      <p:sp>
        <p:nvSpPr>
          <p:cNvPr id="49" name="Rectangle 48"/>
          <p:cNvSpPr/>
          <p:nvPr/>
        </p:nvSpPr>
        <p:spPr>
          <a:xfrm>
            <a:off x="3745346" y="4147589"/>
            <a:ext cx="175179" cy="12052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Elbow Connector 54"/>
          <p:cNvCxnSpPr>
            <a:stCxn id="13" idx="2"/>
            <a:endCxn id="27" idx="2"/>
          </p:cNvCxnSpPr>
          <p:nvPr/>
        </p:nvCxnSpPr>
        <p:spPr>
          <a:xfrm rot="16200000" flipH="1">
            <a:off x="3144707" y="713423"/>
            <a:ext cx="118849" cy="4472959"/>
          </a:xfrm>
          <a:prstGeom prst="bentConnector3">
            <a:avLst>
              <a:gd name="adj1" fmla="val 53817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4" idx="2"/>
            <a:endCxn id="45" idx="0"/>
          </p:cNvCxnSpPr>
          <p:nvPr/>
        </p:nvCxnSpPr>
        <p:spPr>
          <a:xfrm rot="16200000" flipH="1">
            <a:off x="1728694" y="3385755"/>
            <a:ext cx="1263548" cy="286385"/>
          </a:xfrm>
          <a:prstGeom prst="bentConnector3">
            <a:avLst>
              <a:gd name="adj1" fmla="val 3206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9" idx="0"/>
            <a:endCxn id="26" idx="2"/>
          </p:cNvCxnSpPr>
          <p:nvPr/>
        </p:nvCxnSpPr>
        <p:spPr>
          <a:xfrm rot="5400000" flipH="1" flipV="1">
            <a:off x="3439482" y="3396084"/>
            <a:ext cx="1144958" cy="358051"/>
          </a:xfrm>
          <a:prstGeom prst="bentConnector3">
            <a:avLst>
              <a:gd name="adj1" fmla="val 2643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0" name="Content Placeholder 2"/>
          <p:cNvSpPr>
            <a:spLocks noGrp="1"/>
          </p:cNvSpPr>
          <p:nvPr>
            <p:ph idx="1"/>
          </p:nvPr>
        </p:nvSpPr>
        <p:spPr>
          <a:xfrm>
            <a:off x="4844162" y="3577424"/>
            <a:ext cx="4015064" cy="3022568"/>
          </a:xfrm>
        </p:spPr>
        <p:txBody>
          <a:bodyPr/>
          <a:lstStyle/>
          <a:p>
            <a:r>
              <a:rPr lang="en-US" sz="1600" dirty="0"/>
              <a:t>Components are instantiated at run time</a:t>
            </a:r>
          </a:p>
          <a:p>
            <a:r>
              <a:rPr lang="en-US" sz="1600" dirty="0"/>
              <a:t>They are then connected via ports into a </a:t>
            </a:r>
            <a:r>
              <a:rPr lang="en-US" sz="1600" i="1" dirty="0"/>
              <a:t>Topology</a:t>
            </a:r>
            <a:r>
              <a:rPr lang="en-US" sz="1600" dirty="0"/>
              <a:t>, or a specific set of interconnected components</a:t>
            </a:r>
          </a:p>
          <a:p>
            <a:r>
              <a:rPr lang="en-US" sz="1600" dirty="0"/>
              <a:t>There are no code dependencies between components, just dependencies on port interface types</a:t>
            </a:r>
          </a:p>
          <a:p>
            <a:r>
              <a:rPr lang="en-US" sz="1600" dirty="0"/>
              <a:t>Alternate implementations can easily be swapped</a:t>
            </a:r>
          </a:p>
          <a:p>
            <a:pPr lvl="1"/>
            <a:r>
              <a:rPr lang="en-US" sz="1400" dirty="0"/>
              <a:t>Simulation versions, alternate drivers, etc.</a:t>
            </a:r>
          </a:p>
        </p:txBody>
      </p:sp>
    </p:spTree>
    <p:extLst>
      <p:ext uri="{BB962C8B-B14F-4D97-AF65-F5344CB8AC3E}">
        <p14:creationId xmlns:p14="http://schemas.microsoft.com/office/powerpoint/2010/main" val="389556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Type Hierarchy</a:t>
            </a:r>
          </a:p>
        </p:txBody>
      </p:sp>
      <p:sp>
        <p:nvSpPr>
          <p:cNvPr id="4" name="Slide Number Placeholder 3"/>
          <p:cNvSpPr>
            <a:spLocks noGrp="1"/>
          </p:cNvSpPr>
          <p:nvPr>
            <p:ph type="sldNum" sz="quarter" idx="11"/>
          </p:nvPr>
        </p:nvSpPr>
        <p:spPr/>
        <p:txBody>
          <a:bodyPr/>
          <a:lstStyle/>
          <a:p>
            <a:fld id="{40846F03-29C8-41F1-8A60-CC8C672EC5BA}" type="slidenum">
              <a:rPr lang="en-US" smtClean="0"/>
              <a:t>9</a:t>
            </a:fld>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371600"/>
            <a:ext cx="5359883" cy="5090160"/>
          </a:xfrm>
          <a:prstGeom prst="rect">
            <a:avLst/>
          </a:prstGeom>
        </p:spPr>
      </p:pic>
      <p:sp>
        <p:nvSpPr>
          <p:cNvPr id="3" name="TextBox 2"/>
          <p:cNvSpPr txBox="1"/>
          <p:nvPr/>
        </p:nvSpPr>
        <p:spPr>
          <a:xfrm>
            <a:off x="182881" y="1608356"/>
            <a:ext cx="3017519"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Hierarchy consists of:</a:t>
            </a:r>
          </a:p>
          <a:p>
            <a:pPr marL="742950" lvl="1" indent="-285750">
              <a:buFont typeface="Arial" panose="020B0604020202020204" pitchFamily="34" charset="0"/>
              <a:buChar char="•"/>
            </a:pPr>
            <a:r>
              <a:rPr lang="en-US" sz="1600" dirty="0"/>
              <a:t>core framework classes</a:t>
            </a:r>
          </a:p>
          <a:p>
            <a:pPr marL="742950" lvl="1" indent="-285750">
              <a:buFont typeface="Arial" panose="020B0604020202020204" pitchFamily="34" charset="0"/>
              <a:buChar char="•"/>
            </a:pPr>
            <a:r>
              <a:rPr lang="en-US" sz="1600" dirty="0"/>
              <a:t>generated classes that implement architecture features</a:t>
            </a:r>
          </a:p>
          <a:p>
            <a:pPr marL="742950" lvl="1" indent="-285750">
              <a:buFont typeface="Arial" panose="020B0604020202020204" pitchFamily="34" charset="0"/>
              <a:buChar char="•"/>
            </a:pPr>
            <a:r>
              <a:rPr lang="en-US" sz="1600" dirty="0"/>
              <a:t>Developer written classes that implement interface handlers and project-specific logic</a:t>
            </a:r>
          </a:p>
        </p:txBody>
      </p:sp>
      <p:cxnSp>
        <p:nvCxnSpPr>
          <p:cNvPr id="6" name="Straight Arrow Connector 5"/>
          <p:cNvCxnSpPr/>
          <p:nvPr/>
        </p:nvCxnSpPr>
        <p:spPr>
          <a:xfrm flipV="1">
            <a:off x="2209800" y="1981200"/>
            <a:ext cx="411480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057400" y="2773384"/>
            <a:ext cx="2895600" cy="283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2933700" y="3982200"/>
            <a:ext cx="419100" cy="51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826325"/>
      </p:ext>
    </p:extLst>
  </p:cSld>
  <p:clrMapOvr>
    <a:masterClrMapping/>
  </p:clrMapOvr>
</p:sld>
</file>

<file path=ppt/theme/theme1.xml><?xml version="1.0" encoding="utf-8"?>
<a:theme xmlns:a="http://schemas.openxmlformats.org/drawingml/2006/main" name="JPL">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JPL</Template>
  <TotalTime>4513</TotalTime>
  <Words>3321</Words>
  <Application>Microsoft Office PowerPoint</Application>
  <PresentationFormat>On-screen Show (4:3)</PresentationFormat>
  <Paragraphs>530</Paragraphs>
  <Slides>34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ＭＳ Ｐゴシック</vt:lpstr>
      <vt:lpstr>Arial</vt:lpstr>
      <vt:lpstr>Calibri</vt:lpstr>
      <vt:lpstr>Helvetica</vt:lpstr>
      <vt:lpstr>Times</vt:lpstr>
      <vt:lpstr>JPL</vt:lpstr>
      <vt:lpstr>F`Software Framework A Small Scale Component Framework for Space</vt:lpstr>
      <vt:lpstr>What is F´?</vt:lpstr>
      <vt:lpstr>Why F´?</vt:lpstr>
      <vt:lpstr>Background</vt:lpstr>
      <vt:lpstr>F`: A Component Architecture</vt:lpstr>
      <vt:lpstr>Characteristics of Components</vt:lpstr>
      <vt:lpstr>Characteristics of Ports</vt:lpstr>
      <vt:lpstr>A Component Topology</vt:lpstr>
      <vt:lpstr>Component Type Hierarchy</vt:lpstr>
      <vt:lpstr>Component Types</vt:lpstr>
      <vt:lpstr>Port/Component Characteristics</vt:lpstr>
      <vt:lpstr>Serialization</vt:lpstr>
      <vt:lpstr>Serialization Ports</vt:lpstr>
      <vt:lpstr>Commands, Telemetry, Events and Parameters</vt:lpstr>
      <vt:lpstr>Commands</vt:lpstr>
      <vt:lpstr>Events</vt:lpstr>
      <vt:lpstr>Telemetry</vt:lpstr>
      <vt:lpstr>Parameters</vt:lpstr>
      <vt:lpstr>Core Components</vt:lpstr>
      <vt:lpstr>Command Dispatcher (Svc/CmdDispatcher)</vt:lpstr>
      <vt:lpstr>Command Sequencer (Svc/CmdSequencer)</vt:lpstr>
      <vt:lpstr>Channelized Telemetry (Svc/TlmChan)</vt:lpstr>
      <vt:lpstr>Event Log (Svc/ActiveLogger)</vt:lpstr>
      <vt:lpstr>Parameter Database (Svc/PrmDb)</vt:lpstr>
      <vt:lpstr>Rate Group (Svc/ActiveRateGroup)</vt:lpstr>
      <vt:lpstr>Polymorphic Database (Svc/PolyDb)</vt:lpstr>
      <vt:lpstr>Buffer Management (Svc/BufferManager)</vt:lpstr>
      <vt:lpstr>File Downlinking (FileDownlink)</vt:lpstr>
      <vt:lpstr>Multi-node</vt:lpstr>
      <vt:lpstr>Typical F´ Application Architecture</vt:lpstr>
      <vt:lpstr>Code Scaling</vt:lpstr>
      <vt:lpstr>Status</vt:lpstr>
      <vt:lpstr>Advantages of the F´ Architecture</vt:lpstr>
      <vt:lpstr>Open Source and F´ </vt:lpstr>
    </vt:vector>
  </TitlesOfParts>
  <Company>JPL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Canham, Timothy K (3495)</dc:creator>
  <cp:lastModifiedBy>Canham, Timothy K (US 348C)</cp:lastModifiedBy>
  <cp:revision>466</cp:revision>
  <dcterms:created xsi:type="dcterms:W3CDTF">2013-01-16T20:41:09Z</dcterms:created>
  <dcterms:modified xsi:type="dcterms:W3CDTF">2020-10-05T02:52:31Z</dcterms:modified>
</cp:coreProperties>
</file>