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notesMasterIdLst>
    <p:notesMasterId r:id="rId12"/>
  </p:notesMasterIdLst>
  <p:sldIdLst>
    <p:sldId id="256" r:id="rId2"/>
    <p:sldId id="257" r:id="rId3"/>
    <p:sldId id="258" r:id="rId4"/>
    <p:sldId id="259" r:id="rId5"/>
    <p:sldId id="260" r:id="rId6"/>
    <p:sldId id="261" r:id="rId7"/>
    <p:sldId id="262" r:id="rId8"/>
    <p:sldId id="265" r:id="rId9"/>
    <p:sldId id="263"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50"/>
  </p:normalViewPr>
  <p:slideViewPr>
    <p:cSldViewPr snapToGrid="0">
      <p:cViewPr varScale="1">
        <p:scale>
          <a:sx n="90" d="100"/>
          <a:sy n="90" d="100"/>
        </p:scale>
        <p:origin x="232"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18C40A-40C5-1E47-9A38-52DBFF49185D}" type="datetimeFigureOut">
              <a:rPr lang="fr-FR" smtClean="0"/>
              <a:t>15/05/2023</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F3700-F38C-EA4E-A0B3-146F62618EFA}" type="slidenum">
              <a:rPr lang="fr-FR" smtClean="0"/>
              <a:t>‹#›</a:t>
            </a:fld>
            <a:endParaRPr lang="fr-FR"/>
          </a:p>
        </p:txBody>
      </p:sp>
    </p:spTree>
    <p:extLst>
      <p:ext uri="{BB962C8B-B14F-4D97-AF65-F5344CB8AC3E}">
        <p14:creationId xmlns:p14="http://schemas.microsoft.com/office/powerpoint/2010/main" val="1933858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A87F3700-F38C-EA4E-A0B3-146F62618EFA}" type="slidenum">
              <a:rPr lang="fr-FR" smtClean="0"/>
              <a:t>8</a:t>
            </a:fld>
            <a:endParaRPr lang="fr-FR"/>
          </a:p>
        </p:txBody>
      </p:sp>
    </p:spTree>
    <p:extLst>
      <p:ext uri="{BB962C8B-B14F-4D97-AF65-F5344CB8AC3E}">
        <p14:creationId xmlns:p14="http://schemas.microsoft.com/office/powerpoint/2010/main" val="883375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A87F3700-F38C-EA4E-A0B3-146F62618EFA}" type="slidenum">
              <a:rPr lang="fr-FR" smtClean="0"/>
              <a:t>9</a:t>
            </a:fld>
            <a:endParaRPr lang="fr-FR"/>
          </a:p>
        </p:txBody>
      </p:sp>
    </p:spTree>
    <p:extLst>
      <p:ext uri="{BB962C8B-B14F-4D97-AF65-F5344CB8AC3E}">
        <p14:creationId xmlns:p14="http://schemas.microsoft.com/office/powerpoint/2010/main" val="554489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Monday, May 15,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dirty="0"/>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3663729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Monday, May 15, 2023</a:t>
            </a:fld>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dirty="0"/>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358839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Monday, May 15, 2023</a:t>
            </a:fld>
            <a:endParaRPr lang="en-US" dirty="0"/>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dirty="0"/>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117559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Monday, May 15, 2023</a:t>
            </a:fld>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dirty="0"/>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2409098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Monday, May 15, 2023</a:t>
            </a:fld>
            <a:endParaRPr lang="en-US" dirty="0"/>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dirty="0"/>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927355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Monday, May 15, 2023</a:t>
            </a:fld>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dirty="0"/>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491678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Monday, May 15, 2023</a:t>
            </a:fld>
            <a:endParaRPr lang="en-US" dirty="0"/>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dirty="0"/>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392483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Monday, May 15, 2023</a:t>
            </a:fld>
            <a:endParaRPr lang="en-US" dirty="0"/>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dirty="0"/>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011521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Monday, May 15, 2023</a:t>
            </a:fld>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dirty="0"/>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609704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Monday, May 15, 2023</a:t>
            </a:fld>
            <a:endParaRPr lang="en-US" dirty="0"/>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dirty="0"/>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558399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Monday, May 15, 2023</a:t>
            </a:fld>
            <a:endParaRPr lang="en-US" dirty="0"/>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dirty="0"/>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2527224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Monday, May 15,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dirty="0"/>
              <a:t>Sample Footer</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807722468"/>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9" r:id="rId6"/>
    <p:sldLayoutId id="2147483744" r:id="rId7"/>
    <p:sldLayoutId id="2147483745" r:id="rId8"/>
    <p:sldLayoutId id="2147483746" r:id="rId9"/>
    <p:sldLayoutId id="2147483748" r:id="rId10"/>
    <p:sldLayoutId id="2147483747"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8.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2.pn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Oval 1032">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35" name="Group 1034">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1036" name="Freeform: Shape 1035">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37" name="Oval 1036">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4053C62E-20E0-2500-33D4-1A1BA588D953}"/>
              </a:ext>
            </a:extLst>
          </p:cNvPr>
          <p:cNvSpPr>
            <a:spLocks noGrp="1"/>
          </p:cNvSpPr>
          <p:nvPr>
            <p:ph type="ctrTitle"/>
          </p:nvPr>
        </p:nvSpPr>
        <p:spPr>
          <a:xfrm>
            <a:off x="2939255" y="2737598"/>
            <a:ext cx="6313489" cy="1145514"/>
          </a:xfrm>
        </p:spPr>
        <p:txBody>
          <a:bodyPr anchor="b">
            <a:normAutofit fontScale="90000"/>
          </a:bodyPr>
          <a:lstStyle/>
          <a:p>
            <a:pPr>
              <a:lnSpc>
                <a:spcPct val="90000"/>
              </a:lnSpc>
            </a:pPr>
            <a:r>
              <a:rPr lang="en-GB" sz="3700" dirty="0"/>
              <a:t>PROJET BUREAU D’ETUDE:</a:t>
            </a:r>
            <a:br>
              <a:rPr lang="en-GB" sz="3700" dirty="0"/>
            </a:br>
            <a:r>
              <a:rPr lang="en-GB" sz="3700" dirty="0"/>
              <a:t>ABAQUE DE TEMPERATURE/HUMIDITE</a:t>
            </a:r>
          </a:p>
        </p:txBody>
      </p:sp>
      <p:grpSp>
        <p:nvGrpSpPr>
          <p:cNvPr id="1039" name="Group 1038">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1040"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41"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42"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 name="Subtitle 2">
            <a:extLst>
              <a:ext uri="{FF2B5EF4-FFF2-40B4-BE49-F238E27FC236}">
                <a16:creationId xmlns:a16="http://schemas.microsoft.com/office/drawing/2014/main" id="{7498F9F5-8776-CD17-E7A6-F75D2E6E0E09}"/>
              </a:ext>
            </a:extLst>
          </p:cNvPr>
          <p:cNvSpPr>
            <a:spLocks noGrp="1"/>
          </p:cNvSpPr>
          <p:nvPr>
            <p:ph type="subTitle" idx="1"/>
          </p:nvPr>
        </p:nvSpPr>
        <p:spPr>
          <a:xfrm>
            <a:off x="550864" y="5060905"/>
            <a:ext cx="3565525" cy="2289419"/>
          </a:xfrm>
        </p:spPr>
        <p:txBody>
          <a:bodyPr>
            <a:normAutofit/>
          </a:bodyPr>
          <a:lstStyle/>
          <a:p>
            <a:pPr rtl="0">
              <a:lnSpc>
                <a:spcPct val="90000"/>
              </a:lnSpc>
              <a:spcBef>
                <a:spcPts val="0"/>
              </a:spcBef>
              <a:spcAft>
                <a:spcPts val="0"/>
              </a:spcAft>
            </a:pPr>
            <a:r>
              <a:rPr lang="fr-FR" sz="1700" b="0" i="0" u="none" strike="noStrike" dirty="0">
                <a:solidFill>
                  <a:schemeClr val="tx1">
                    <a:alpha val="60000"/>
                  </a:schemeClr>
                </a:solidFill>
                <a:effectLst/>
                <a:latin typeface="Inter"/>
              </a:rPr>
              <a:t>Réalisé par :</a:t>
            </a:r>
            <a:endParaRPr lang="fr-FR" sz="1700" b="0" i="0" u="none" strike="noStrike" dirty="0">
              <a:solidFill>
                <a:schemeClr val="tx1">
                  <a:alpha val="60000"/>
                </a:schemeClr>
              </a:solidFill>
              <a:effectLst/>
            </a:endParaRPr>
          </a:p>
          <a:p>
            <a:pPr rtl="0">
              <a:lnSpc>
                <a:spcPct val="90000"/>
              </a:lnSpc>
              <a:spcBef>
                <a:spcPts val="0"/>
              </a:spcBef>
              <a:spcAft>
                <a:spcPts val="0"/>
              </a:spcAft>
            </a:pPr>
            <a:r>
              <a:rPr lang="fr-FR" sz="1700" b="0" i="0" u="none" strike="noStrike" dirty="0">
                <a:solidFill>
                  <a:schemeClr val="tx1">
                    <a:alpha val="60000"/>
                  </a:schemeClr>
                </a:solidFill>
                <a:effectLst/>
                <a:latin typeface="Inter"/>
              </a:rPr>
              <a:t>HAMDAN Feras</a:t>
            </a:r>
            <a:endParaRPr lang="fr-FR" sz="1700" b="0" i="0" u="none" strike="noStrike" dirty="0">
              <a:solidFill>
                <a:schemeClr val="tx1">
                  <a:alpha val="60000"/>
                </a:schemeClr>
              </a:solidFill>
              <a:effectLst/>
            </a:endParaRPr>
          </a:p>
          <a:p>
            <a:pPr rtl="0">
              <a:lnSpc>
                <a:spcPct val="90000"/>
              </a:lnSpc>
              <a:spcBef>
                <a:spcPts val="0"/>
              </a:spcBef>
              <a:spcAft>
                <a:spcPts val="0"/>
              </a:spcAft>
            </a:pPr>
            <a:r>
              <a:rPr lang="fr-FR" sz="1700" b="0" i="0" u="none" strike="noStrike" dirty="0">
                <a:solidFill>
                  <a:schemeClr val="tx1">
                    <a:alpha val="60000"/>
                  </a:schemeClr>
                </a:solidFill>
                <a:effectLst/>
                <a:latin typeface="Inter"/>
              </a:rPr>
              <a:t>ZAIER Aymen</a:t>
            </a:r>
            <a:endParaRPr lang="fr-FR" sz="1700" b="0" i="0" u="none" strike="noStrike" dirty="0">
              <a:solidFill>
                <a:schemeClr val="tx1">
                  <a:alpha val="60000"/>
                </a:schemeClr>
              </a:solidFill>
              <a:effectLst/>
            </a:endParaRPr>
          </a:p>
          <a:p>
            <a:pPr rtl="0">
              <a:lnSpc>
                <a:spcPct val="90000"/>
              </a:lnSpc>
              <a:spcBef>
                <a:spcPts val="0"/>
              </a:spcBef>
              <a:spcAft>
                <a:spcPts val="0"/>
              </a:spcAft>
            </a:pPr>
            <a:br>
              <a:rPr lang="fr-FR" sz="1700" b="0" i="0" u="none" strike="noStrike" dirty="0">
                <a:solidFill>
                  <a:schemeClr val="tx1">
                    <a:alpha val="60000"/>
                  </a:schemeClr>
                </a:solidFill>
                <a:effectLst/>
              </a:rPr>
            </a:br>
            <a:r>
              <a:rPr lang="fr-FR" sz="1700" b="0" i="0" u="none" strike="noStrike" dirty="0">
                <a:solidFill>
                  <a:schemeClr val="tx1">
                    <a:alpha val="60000"/>
                  </a:schemeClr>
                </a:solidFill>
                <a:effectLst/>
                <a:latin typeface="Inter"/>
              </a:rPr>
              <a:t>Encadré par :</a:t>
            </a:r>
            <a:endParaRPr lang="fr-FR" sz="1700" b="0" i="0" u="none" strike="noStrike" dirty="0">
              <a:solidFill>
                <a:schemeClr val="tx1">
                  <a:alpha val="60000"/>
                </a:schemeClr>
              </a:solidFill>
              <a:effectLst/>
            </a:endParaRPr>
          </a:p>
          <a:p>
            <a:pPr rtl="0">
              <a:lnSpc>
                <a:spcPct val="90000"/>
              </a:lnSpc>
              <a:spcBef>
                <a:spcPts val="0"/>
              </a:spcBef>
              <a:spcAft>
                <a:spcPts val="0"/>
              </a:spcAft>
            </a:pPr>
            <a:r>
              <a:rPr lang="fr-FR" sz="1700" b="0" i="0" u="none" strike="noStrike" dirty="0">
                <a:solidFill>
                  <a:schemeClr val="tx1">
                    <a:alpha val="60000"/>
                  </a:schemeClr>
                </a:solidFill>
                <a:effectLst/>
                <a:latin typeface="Inter"/>
              </a:rPr>
              <a:t>M. Perisse</a:t>
            </a:r>
            <a:endParaRPr lang="fr-FR" sz="1700" b="0" i="0" u="none" strike="noStrike" dirty="0">
              <a:solidFill>
                <a:schemeClr val="tx1">
                  <a:alpha val="60000"/>
                </a:schemeClr>
              </a:solidFill>
              <a:effectLst/>
            </a:endParaRPr>
          </a:p>
          <a:p>
            <a:pPr>
              <a:lnSpc>
                <a:spcPct val="90000"/>
              </a:lnSpc>
            </a:pPr>
            <a:br>
              <a:rPr lang="fr-FR" sz="1700" dirty="0">
                <a:solidFill>
                  <a:schemeClr val="tx1">
                    <a:alpha val="60000"/>
                  </a:schemeClr>
                </a:solidFill>
              </a:rPr>
            </a:br>
            <a:br>
              <a:rPr lang="fr-FR" sz="1700" dirty="0">
                <a:solidFill>
                  <a:schemeClr val="tx1">
                    <a:alpha val="60000"/>
                  </a:schemeClr>
                </a:solidFill>
              </a:rPr>
            </a:br>
            <a:endParaRPr lang="fr-FR" sz="1700" dirty="0">
              <a:solidFill>
                <a:schemeClr val="tx1">
                  <a:alpha val="60000"/>
                </a:schemeClr>
              </a:solidFill>
            </a:endParaRPr>
          </a:p>
        </p:txBody>
      </p:sp>
      <p:pic>
        <p:nvPicPr>
          <p:cNvPr id="1026" name="Picture 2">
            <a:extLst>
              <a:ext uri="{FF2B5EF4-FFF2-40B4-BE49-F238E27FC236}">
                <a16:creationId xmlns:a16="http://schemas.microsoft.com/office/drawing/2014/main" id="{03BA1882-3FD9-02D0-AB7F-32DE270F4A3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80897" y="-175174"/>
            <a:ext cx="4911103" cy="1743440"/>
          </a:xfrm>
          <a:custGeom>
            <a:avLst/>
            <a:gdLst/>
            <a:ahLst/>
            <a:cxnLst/>
            <a:rect l="l" t="t" r="r" b="b"/>
            <a:pathLst>
              <a:path w="7345363" h="5761037">
                <a:moveTo>
                  <a:pt x="0" y="0"/>
                </a:moveTo>
                <a:lnTo>
                  <a:pt x="7345363" y="0"/>
                </a:lnTo>
                <a:lnTo>
                  <a:pt x="7345363" y="5761037"/>
                </a:lnTo>
                <a:lnTo>
                  <a:pt x="0" y="576103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004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C4DEA-FD0E-33A1-DF3B-7AB276D969B1}"/>
              </a:ext>
            </a:extLst>
          </p:cNvPr>
          <p:cNvSpPr>
            <a:spLocks noGrp="1"/>
          </p:cNvSpPr>
          <p:nvPr>
            <p:ph type="title"/>
          </p:nvPr>
        </p:nvSpPr>
        <p:spPr/>
        <p:txBody>
          <a:bodyPr/>
          <a:lstStyle/>
          <a:p>
            <a:r>
              <a:rPr lang="fr-FR" dirty="0"/>
              <a:t>Traitement des données</a:t>
            </a:r>
          </a:p>
        </p:txBody>
      </p:sp>
      <p:pic>
        <p:nvPicPr>
          <p:cNvPr id="6" name="Content Placeholder 5">
            <a:extLst>
              <a:ext uri="{FF2B5EF4-FFF2-40B4-BE49-F238E27FC236}">
                <a16:creationId xmlns:a16="http://schemas.microsoft.com/office/drawing/2014/main" id="{0B2B4BF8-86D0-204B-6D99-86421BD0EBA5}"/>
              </a:ext>
            </a:extLst>
          </p:cNvPr>
          <p:cNvPicPr>
            <a:picLocks noGrp="1" noChangeAspect="1"/>
          </p:cNvPicPr>
          <p:nvPr>
            <p:ph idx="1"/>
          </p:nvPr>
        </p:nvPicPr>
        <p:blipFill>
          <a:blip r:embed="rId2"/>
          <a:stretch>
            <a:fillRect/>
          </a:stretch>
        </p:blipFill>
        <p:spPr>
          <a:xfrm>
            <a:off x="835025" y="2361406"/>
            <a:ext cx="5092700" cy="2997200"/>
          </a:xfrm>
        </p:spPr>
      </p:pic>
      <p:pic>
        <p:nvPicPr>
          <p:cNvPr id="10" name="Picture 9">
            <a:extLst>
              <a:ext uri="{FF2B5EF4-FFF2-40B4-BE49-F238E27FC236}">
                <a16:creationId xmlns:a16="http://schemas.microsoft.com/office/drawing/2014/main" id="{70F20706-0CCA-7E51-26FB-BB543142B723}"/>
              </a:ext>
            </a:extLst>
          </p:cNvPr>
          <p:cNvPicPr>
            <a:picLocks noChangeAspect="1"/>
          </p:cNvPicPr>
          <p:nvPr/>
        </p:nvPicPr>
        <p:blipFill>
          <a:blip r:embed="rId3"/>
          <a:stretch>
            <a:fillRect/>
          </a:stretch>
        </p:blipFill>
        <p:spPr>
          <a:xfrm>
            <a:off x="6264277" y="2361405"/>
            <a:ext cx="5092698" cy="3039191"/>
          </a:xfrm>
          <a:prstGeom prst="rect">
            <a:avLst/>
          </a:prstGeom>
        </p:spPr>
      </p:pic>
    </p:spTree>
    <p:extLst>
      <p:ext uri="{BB962C8B-B14F-4D97-AF65-F5344CB8AC3E}">
        <p14:creationId xmlns:p14="http://schemas.microsoft.com/office/powerpoint/2010/main" val="1924153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7978F-708A-3197-A272-2B421F947011}"/>
              </a:ext>
            </a:extLst>
          </p:cNvPr>
          <p:cNvSpPr>
            <a:spLocks noGrp="1"/>
          </p:cNvSpPr>
          <p:nvPr>
            <p:ph type="title"/>
          </p:nvPr>
        </p:nvSpPr>
        <p:spPr/>
        <p:txBody>
          <a:bodyPr/>
          <a:lstStyle/>
          <a:p>
            <a:r>
              <a:rPr lang="fr-FR" dirty="0"/>
              <a:t>Présentation du sujet</a:t>
            </a:r>
          </a:p>
        </p:txBody>
      </p:sp>
      <p:sp>
        <p:nvSpPr>
          <p:cNvPr id="3" name="Content Placeholder 2">
            <a:extLst>
              <a:ext uri="{FF2B5EF4-FFF2-40B4-BE49-F238E27FC236}">
                <a16:creationId xmlns:a16="http://schemas.microsoft.com/office/drawing/2014/main" id="{E4EA9292-7302-A70E-03AA-1E294336B9B4}"/>
              </a:ext>
            </a:extLst>
          </p:cNvPr>
          <p:cNvSpPr>
            <a:spLocks noGrp="1"/>
          </p:cNvSpPr>
          <p:nvPr>
            <p:ph idx="1"/>
          </p:nvPr>
        </p:nvSpPr>
        <p:spPr>
          <a:xfrm>
            <a:off x="665163" y="4318913"/>
            <a:ext cx="11090274" cy="2145792"/>
          </a:xfrm>
        </p:spPr>
        <p:txBody>
          <a:bodyPr>
            <a:normAutofit/>
          </a:bodyPr>
          <a:lstStyle/>
          <a:p>
            <a:r>
              <a:rPr lang="fr-FR" sz="1800" kern="100" dirty="0">
                <a:effectLst/>
                <a:latin typeface="Calibri" panose="020F0502020204030204" pitchFamily="34" charset="0"/>
                <a:ea typeface="Calibri" panose="020F0502020204030204" pitchFamily="34" charset="0"/>
                <a:cs typeface="Times New Roman" panose="02020603050405020304" pitchFamily="18" charset="0"/>
              </a:rPr>
              <a:t>Le projet consiste à concevoir un système qui nous permettra  de créer un abaque de température en fonction de la distance et du temps. C’est dans ce but que nous utiliserons deux STM32 que nous programmerons sur l’IDE CubeMX, le premier sera fixe près du point chaud et mesura la température. Le deuxième sera mobile et se déplacera et mesurera la température et la distance. Le microcontrôleur mobile enverra la température mesurée par Bluetooth. Le point chaud dont nous faisons la mesure sera simuler par un radiateur.</a:t>
            </a:r>
            <a:endParaRPr lang="en-F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F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pic>
        <p:nvPicPr>
          <p:cNvPr id="2050" name="Picture 2">
            <a:extLst>
              <a:ext uri="{FF2B5EF4-FFF2-40B4-BE49-F238E27FC236}">
                <a16:creationId xmlns:a16="http://schemas.microsoft.com/office/drawing/2014/main" id="{EB1C27B2-A33E-19FB-59CA-A547FAAD93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8840" y="1772991"/>
            <a:ext cx="2438400" cy="214579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9892A2D-6A2F-5A4B-B087-1303A6B337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5251" y="1757906"/>
            <a:ext cx="3759200" cy="215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945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89" name="Rectangle 308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D76092-FD20-E9A0-3A80-E0917A5E8334}"/>
              </a:ext>
            </a:extLst>
          </p:cNvPr>
          <p:cNvSpPr>
            <a:spLocks noGrp="1"/>
          </p:cNvSpPr>
          <p:nvPr>
            <p:ph type="title"/>
          </p:nvPr>
        </p:nvSpPr>
        <p:spPr>
          <a:xfrm>
            <a:off x="550863" y="549275"/>
            <a:ext cx="3565525" cy="5543549"/>
          </a:xfrm>
        </p:spPr>
        <p:txBody>
          <a:bodyPr wrap="square" anchor="ctr">
            <a:normAutofit/>
          </a:bodyPr>
          <a:lstStyle/>
          <a:p>
            <a:r>
              <a:rPr lang="fr-FR" dirty="0"/>
              <a:t>Les composants</a:t>
            </a:r>
          </a:p>
        </p:txBody>
      </p:sp>
      <p:sp>
        <p:nvSpPr>
          <p:cNvPr id="3091" name="Rectangle 3090">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8" name="Picture 6">
            <a:extLst>
              <a:ext uri="{FF2B5EF4-FFF2-40B4-BE49-F238E27FC236}">
                <a16:creationId xmlns:a16="http://schemas.microsoft.com/office/drawing/2014/main" id="{B04AF892-EFD7-762C-8F92-C0DE10F8E2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3952" y="2173373"/>
            <a:ext cx="1226714" cy="70308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cable, electronics, electrical wiring, electrical supply&#10;&#10;Description automatically generated">
            <a:extLst>
              <a:ext uri="{FF2B5EF4-FFF2-40B4-BE49-F238E27FC236}">
                <a16:creationId xmlns:a16="http://schemas.microsoft.com/office/drawing/2014/main" id="{B53BDEA8-E014-2D8B-E5AB-56900AE23148}"/>
              </a:ext>
            </a:extLst>
          </p:cNvPr>
          <p:cNvPicPr>
            <a:picLocks noChangeAspect="1"/>
          </p:cNvPicPr>
          <p:nvPr/>
        </p:nvPicPr>
        <p:blipFill>
          <a:blip r:embed="rId3"/>
          <a:stretch>
            <a:fillRect/>
          </a:stretch>
        </p:blipFill>
        <p:spPr>
          <a:xfrm>
            <a:off x="7842292" y="3325936"/>
            <a:ext cx="1038428" cy="1384571"/>
          </a:xfrm>
          <a:prstGeom prst="rect">
            <a:avLst/>
          </a:prstGeom>
        </p:spPr>
      </p:pic>
      <p:pic>
        <p:nvPicPr>
          <p:cNvPr id="3080" name="Picture 8" descr="Module Bluetooth HC05">
            <a:extLst>
              <a:ext uri="{FF2B5EF4-FFF2-40B4-BE49-F238E27FC236}">
                <a16:creationId xmlns:a16="http://schemas.microsoft.com/office/drawing/2014/main" id="{A7A84B31-711F-3072-AE0D-3329410A6A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10572" y="3546998"/>
            <a:ext cx="1134879" cy="11348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48EE5DF0-C3CF-533B-B54B-1170CB79DF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7903" y="2173373"/>
            <a:ext cx="1441831" cy="1268811"/>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Écran LCD 32 caractères Grove - Vittascience">
            <a:extLst>
              <a:ext uri="{FF2B5EF4-FFF2-40B4-BE49-F238E27FC236}">
                <a16:creationId xmlns:a16="http://schemas.microsoft.com/office/drawing/2014/main" id="{0ADAAD8B-7F18-9878-2D07-B45C40723E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14885" y="2147493"/>
            <a:ext cx="1726254" cy="1294691"/>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Shield Arduino Grove - Vittascience">
            <a:extLst>
              <a:ext uri="{FF2B5EF4-FFF2-40B4-BE49-F238E27FC236}">
                <a16:creationId xmlns:a16="http://schemas.microsoft.com/office/drawing/2014/main" id="{2EDB092E-06DD-C04C-926E-459DE4DD3D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67325" y="3629134"/>
            <a:ext cx="1441831" cy="1081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282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E39266-EEAC-28C6-1B0E-631C76D14FD5}"/>
              </a:ext>
            </a:extLst>
          </p:cNvPr>
          <p:cNvSpPr>
            <a:spLocks noGrp="1"/>
          </p:cNvSpPr>
          <p:nvPr>
            <p:ph type="title"/>
          </p:nvPr>
        </p:nvSpPr>
        <p:spPr>
          <a:xfrm>
            <a:off x="550863" y="549275"/>
            <a:ext cx="3565525" cy="5543549"/>
          </a:xfrm>
        </p:spPr>
        <p:txBody>
          <a:bodyPr wrap="square" anchor="ctr">
            <a:normAutofit/>
          </a:bodyPr>
          <a:lstStyle/>
          <a:p>
            <a:r>
              <a:rPr lang="fr-FR" dirty="0"/>
              <a:t>Schéma de câblage</a:t>
            </a:r>
          </a:p>
        </p:txBody>
      </p:sp>
      <p:sp>
        <p:nvSpPr>
          <p:cNvPr id="16" name="Rectangle 15">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diagram, screenshot, display, plan&#10;&#10;Description automatically generated">
            <a:extLst>
              <a:ext uri="{FF2B5EF4-FFF2-40B4-BE49-F238E27FC236}">
                <a16:creationId xmlns:a16="http://schemas.microsoft.com/office/drawing/2014/main" id="{BD5C462A-2437-C9F5-31B4-257D82EB7C1C}"/>
              </a:ext>
            </a:extLst>
          </p:cNvPr>
          <p:cNvPicPr>
            <a:picLocks noGrp="1" noChangeAspect="1"/>
          </p:cNvPicPr>
          <p:nvPr>
            <p:ph idx="1"/>
          </p:nvPr>
        </p:nvPicPr>
        <p:blipFill>
          <a:blip r:embed="rId2"/>
          <a:stretch>
            <a:fillRect/>
          </a:stretch>
        </p:blipFill>
        <p:spPr>
          <a:xfrm>
            <a:off x="5267325" y="2218954"/>
            <a:ext cx="2606681" cy="2726751"/>
          </a:xfrm>
        </p:spPr>
      </p:pic>
      <p:pic>
        <p:nvPicPr>
          <p:cNvPr id="7" name="Picture 6" descr="A picture containing diagram, display, screenshot, text&#10;&#10;Description automatically generated">
            <a:extLst>
              <a:ext uri="{FF2B5EF4-FFF2-40B4-BE49-F238E27FC236}">
                <a16:creationId xmlns:a16="http://schemas.microsoft.com/office/drawing/2014/main" id="{0446300C-FC9E-E471-6DF3-E64638EAF09D}"/>
              </a:ext>
            </a:extLst>
          </p:cNvPr>
          <p:cNvPicPr>
            <a:picLocks noChangeAspect="1"/>
          </p:cNvPicPr>
          <p:nvPr/>
        </p:nvPicPr>
        <p:blipFill>
          <a:blip r:embed="rId3"/>
          <a:stretch>
            <a:fillRect/>
          </a:stretch>
        </p:blipFill>
        <p:spPr>
          <a:xfrm>
            <a:off x="8889218" y="2218954"/>
            <a:ext cx="2751921" cy="2726751"/>
          </a:xfrm>
          <a:prstGeom prst="rect">
            <a:avLst/>
          </a:prstGeom>
        </p:spPr>
      </p:pic>
      <p:sp>
        <p:nvSpPr>
          <p:cNvPr id="8" name="TextBox 7">
            <a:extLst>
              <a:ext uri="{FF2B5EF4-FFF2-40B4-BE49-F238E27FC236}">
                <a16:creationId xmlns:a16="http://schemas.microsoft.com/office/drawing/2014/main" id="{F5F6CB9F-CADC-2FA2-6A05-F98865263BC2}"/>
              </a:ext>
            </a:extLst>
          </p:cNvPr>
          <p:cNvSpPr txBox="1"/>
          <p:nvPr/>
        </p:nvSpPr>
        <p:spPr>
          <a:xfrm>
            <a:off x="5267325" y="1912295"/>
            <a:ext cx="1840312" cy="280718"/>
          </a:xfrm>
          <a:prstGeom prst="rect">
            <a:avLst/>
          </a:prstGeom>
          <a:noFill/>
        </p:spPr>
        <p:txBody>
          <a:bodyPr wrap="square" rtlCol="0">
            <a:spAutoFit/>
          </a:bodyPr>
          <a:lstStyle/>
          <a:p>
            <a:pPr defTabSz="310896">
              <a:spcAft>
                <a:spcPts val="600"/>
              </a:spcAft>
            </a:pPr>
            <a:r>
              <a:rPr lang="fr-FR" sz="1224" kern="1200">
                <a:solidFill>
                  <a:schemeClr val="tx1"/>
                </a:solidFill>
                <a:latin typeface="+mn-lt"/>
                <a:ea typeface="+mn-ea"/>
                <a:cs typeface="+mn-cs"/>
              </a:rPr>
              <a:t>TRANSMISSION</a:t>
            </a:r>
            <a:endParaRPr lang="fr-FR"/>
          </a:p>
        </p:txBody>
      </p:sp>
      <p:sp>
        <p:nvSpPr>
          <p:cNvPr id="9" name="TextBox 8">
            <a:extLst>
              <a:ext uri="{FF2B5EF4-FFF2-40B4-BE49-F238E27FC236}">
                <a16:creationId xmlns:a16="http://schemas.microsoft.com/office/drawing/2014/main" id="{C13FFBEA-3B67-F157-8483-A92CBEE5E0E0}"/>
              </a:ext>
            </a:extLst>
          </p:cNvPr>
          <p:cNvSpPr txBox="1"/>
          <p:nvPr/>
        </p:nvSpPr>
        <p:spPr>
          <a:xfrm>
            <a:off x="8889218" y="1912295"/>
            <a:ext cx="1840312" cy="280718"/>
          </a:xfrm>
          <a:prstGeom prst="rect">
            <a:avLst/>
          </a:prstGeom>
          <a:noFill/>
        </p:spPr>
        <p:txBody>
          <a:bodyPr wrap="square" rtlCol="0">
            <a:spAutoFit/>
          </a:bodyPr>
          <a:lstStyle/>
          <a:p>
            <a:pPr defTabSz="310896">
              <a:spcAft>
                <a:spcPts val="600"/>
              </a:spcAft>
            </a:pPr>
            <a:r>
              <a:rPr lang="fr-FR" sz="1224" kern="1200">
                <a:solidFill>
                  <a:schemeClr val="tx1"/>
                </a:solidFill>
                <a:latin typeface="+mn-lt"/>
                <a:ea typeface="+mn-ea"/>
                <a:cs typeface="+mn-cs"/>
              </a:rPr>
              <a:t>RECEPTION</a:t>
            </a:r>
            <a:endParaRPr lang="fr-FR"/>
          </a:p>
        </p:txBody>
      </p:sp>
    </p:spTree>
    <p:extLst>
      <p:ext uri="{BB962C8B-B14F-4D97-AF65-F5344CB8AC3E}">
        <p14:creationId xmlns:p14="http://schemas.microsoft.com/office/powerpoint/2010/main" val="3664268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CB6FA-7583-3BAB-8D5F-75F57CFDA767}"/>
              </a:ext>
            </a:extLst>
          </p:cNvPr>
          <p:cNvSpPr>
            <a:spLocks noGrp="1"/>
          </p:cNvSpPr>
          <p:nvPr>
            <p:ph type="title"/>
          </p:nvPr>
        </p:nvSpPr>
        <p:spPr/>
        <p:txBody>
          <a:bodyPr/>
          <a:lstStyle/>
          <a:p>
            <a:r>
              <a:rPr lang="fr-FR"/>
              <a:t>Configuration des pins</a:t>
            </a:r>
            <a:endParaRPr lang="fr-FR" dirty="0"/>
          </a:p>
        </p:txBody>
      </p:sp>
      <p:pic>
        <p:nvPicPr>
          <p:cNvPr id="5" name="Content Placeholder 4" descr="A picture containing text, screenshot, diagram, design&#10;&#10;Description automatically generated">
            <a:extLst>
              <a:ext uri="{FF2B5EF4-FFF2-40B4-BE49-F238E27FC236}">
                <a16:creationId xmlns:a16="http://schemas.microsoft.com/office/drawing/2014/main" id="{D943128F-F014-1892-D393-99136EEBCADB}"/>
              </a:ext>
            </a:extLst>
          </p:cNvPr>
          <p:cNvPicPr>
            <a:picLocks noGrp="1" noChangeAspect="1"/>
          </p:cNvPicPr>
          <p:nvPr>
            <p:ph idx="1"/>
          </p:nvPr>
        </p:nvPicPr>
        <p:blipFill>
          <a:blip r:embed="rId2"/>
          <a:stretch>
            <a:fillRect/>
          </a:stretch>
        </p:blipFill>
        <p:spPr>
          <a:xfrm>
            <a:off x="1373908" y="2141538"/>
            <a:ext cx="4214959" cy="3979862"/>
          </a:xfrm>
        </p:spPr>
      </p:pic>
      <p:pic>
        <p:nvPicPr>
          <p:cNvPr id="7" name="Picture 6" descr="A picture containing text, screenshot, diagram, design&#10;&#10;Description automatically generated">
            <a:extLst>
              <a:ext uri="{FF2B5EF4-FFF2-40B4-BE49-F238E27FC236}">
                <a16:creationId xmlns:a16="http://schemas.microsoft.com/office/drawing/2014/main" id="{25F4B41F-9A67-0BED-8FB7-E8F71ED7A35D}"/>
              </a:ext>
            </a:extLst>
          </p:cNvPr>
          <p:cNvPicPr>
            <a:picLocks noChangeAspect="1"/>
          </p:cNvPicPr>
          <p:nvPr/>
        </p:nvPicPr>
        <p:blipFill>
          <a:blip r:embed="rId3"/>
          <a:stretch>
            <a:fillRect/>
          </a:stretch>
        </p:blipFill>
        <p:spPr>
          <a:xfrm>
            <a:off x="6603135" y="2141538"/>
            <a:ext cx="4387821" cy="3979862"/>
          </a:xfrm>
          <a:prstGeom prst="rect">
            <a:avLst/>
          </a:prstGeom>
        </p:spPr>
      </p:pic>
      <p:sp>
        <p:nvSpPr>
          <p:cNvPr id="8" name="TextBox 7">
            <a:extLst>
              <a:ext uri="{FF2B5EF4-FFF2-40B4-BE49-F238E27FC236}">
                <a16:creationId xmlns:a16="http://schemas.microsoft.com/office/drawing/2014/main" id="{C2C78EA1-BDBF-A1A1-2CC1-4D1EE1764A2A}"/>
              </a:ext>
            </a:extLst>
          </p:cNvPr>
          <p:cNvSpPr txBox="1"/>
          <p:nvPr/>
        </p:nvSpPr>
        <p:spPr>
          <a:xfrm>
            <a:off x="1373908" y="1772206"/>
            <a:ext cx="2686050" cy="369332"/>
          </a:xfrm>
          <a:prstGeom prst="rect">
            <a:avLst/>
          </a:prstGeom>
          <a:noFill/>
        </p:spPr>
        <p:txBody>
          <a:bodyPr wrap="square" rtlCol="0">
            <a:spAutoFit/>
          </a:bodyPr>
          <a:lstStyle/>
          <a:p>
            <a:r>
              <a:rPr lang="fr-FR"/>
              <a:t>TRANSMISSION</a:t>
            </a:r>
            <a:endParaRPr lang="fr-FR" dirty="0"/>
          </a:p>
        </p:txBody>
      </p:sp>
      <p:sp>
        <p:nvSpPr>
          <p:cNvPr id="9" name="TextBox 8">
            <a:extLst>
              <a:ext uri="{FF2B5EF4-FFF2-40B4-BE49-F238E27FC236}">
                <a16:creationId xmlns:a16="http://schemas.microsoft.com/office/drawing/2014/main" id="{FB475074-756E-925F-E14C-261AFC9E9A7F}"/>
              </a:ext>
            </a:extLst>
          </p:cNvPr>
          <p:cNvSpPr txBox="1"/>
          <p:nvPr/>
        </p:nvSpPr>
        <p:spPr>
          <a:xfrm>
            <a:off x="6603135" y="1772206"/>
            <a:ext cx="2686050" cy="369332"/>
          </a:xfrm>
          <a:prstGeom prst="rect">
            <a:avLst/>
          </a:prstGeom>
          <a:noFill/>
        </p:spPr>
        <p:txBody>
          <a:bodyPr wrap="square" rtlCol="0">
            <a:spAutoFit/>
          </a:bodyPr>
          <a:lstStyle/>
          <a:p>
            <a:r>
              <a:rPr lang="fr-FR"/>
              <a:t>RECEPTION</a:t>
            </a:r>
            <a:endParaRPr lang="fr-FR" dirty="0"/>
          </a:p>
        </p:txBody>
      </p:sp>
    </p:spTree>
    <p:extLst>
      <p:ext uri="{BB962C8B-B14F-4D97-AF65-F5344CB8AC3E}">
        <p14:creationId xmlns:p14="http://schemas.microsoft.com/office/powerpoint/2010/main" val="1910166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330FC-1DE3-B241-85CE-C7C3F42ADF71}"/>
              </a:ext>
            </a:extLst>
          </p:cNvPr>
          <p:cNvSpPr>
            <a:spLocks noGrp="1"/>
          </p:cNvSpPr>
          <p:nvPr>
            <p:ph type="title"/>
          </p:nvPr>
        </p:nvSpPr>
        <p:spPr>
          <a:xfrm>
            <a:off x="550863" y="549275"/>
            <a:ext cx="5437185" cy="1997855"/>
          </a:xfrm>
        </p:spPr>
        <p:txBody>
          <a:bodyPr wrap="square" anchor="b">
            <a:normAutofit/>
          </a:bodyPr>
          <a:lstStyle/>
          <a:p>
            <a:r>
              <a:rPr lang="fr-FR" dirty="0"/>
              <a:t>Prise des mesures</a:t>
            </a:r>
          </a:p>
        </p:txBody>
      </p:sp>
      <p:sp>
        <p:nvSpPr>
          <p:cNvPr id="3" name="Content Placeholder 2">
            <a:extLst>
              <a:ext uri="{FF2B5EF4-FFF2-40B4-BE49-F238E27FC236}">
                <a16:creationId xmlns:a16="http://schemas.microsoft.com/office/drawing/2014/main" id="{AEB80341-2F22-E002-B022-DC28888FA51E}"/>
              </a:ext>
            </a:extLst>
          </p:cNvPr>
          <p:cNvSpPr>
            <a:spLocks noGrp="1"/>
          </p:cNvSpPr>
          <p:nvPr>
            <p:ph idx="1"/>
          </p:nvPr>
        </p:nvSpPr>
        <p:spPr>
          <a:xfrm>
            <a:off x="550863" y="2677306"/>
            <a:ext cx="5437187" cy="3415519"/>
          </a:xfrm>
        </p:spPr>
        <p:txBody>
          <a:bodyPr anchor="t">
            <a:normAutofit/>
          </a:bodyPr>
          <a:lstStyle/>
          <a:p>
            <a:r>
              <a:rPr lang="fr-FR" sz="2000"/>
              <a:t>On place un circuit réception près du point chaud</a:t>
            </a:r>
          </a:p>
          <a:p>
            <a:r>
              <a:rPr lang="fr-FR" sz="2000"/>
              <a:t>On déplace le circuit transmission de 20 cm </a:t>
            </a:r>
          </a:p>
          <a:p>
            <a:r>
              <a:rPr lang="fr-FR" sz="2000"/>
              <a:t>On relève les données sur l’écran chaque 5 secondes pour une durée de 1 minutes pour chaque distance</a:t>
            </a:r>
          </a:p>
        </p:txBody>
      </p:sp>
      <p:pic>
        <p:nvPicPr>
          <p:cNvPr id="4" name="Picture 3" descr="A hand holding a device with green lights&#10;&#10;Description automatically generated with low confidence">
            <a:extLst>
              <a:ext uri="{FF2B5EF4-FFF2-40B4-BE49-F238E27FC236}">
                <a16:creationId xmlns:a16="http://schemas.microsoft.com/office/drawing/2014/main" id="{DAEA4B23-CA8A-0242-85D8-1B94232A28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1842" y="549275"/>
            <a:ext cx="4319588" cy="5759450"/>
          </a:xfrm>
          <a:custGeom>
            <a:avLst/>
            <a:gdLst/>
            <a:ahLst/>
            <a:cxnLst/>
            <a:rect l="l" t="t" r="r" b="b"/>
            <a:pathLst>
              <a:path w="4713922" h="5759450">
                <a:moveTo>
                  <a:pt x="0" y="0"/>
                </a:moveTo>
                <a:lnTo>
                  <a:pt x="4713922" y="0"/>
                </a:lnTo>
                <a:lnTo>
                  <a:pt x="4713922" y="5759450"/>
                </a:lnTo>
                <a:lnTo>
                  <a:pt x="0" y="5759450"/>
                </a:lnTo>
                <a:close/>
              </a:path>
            </a:pathLst>
          </a:custGeom>
        </p:spPr>
      </p:pic>
    </p:spTree>
    <p:extLst>
      <p:ext uri="{BB962C8B-B14F-4D97-AF65-F5344CB8AC3E}">
        <p14:creationId xmlns:p14="http://schemas.microsoft.com/office/powerpoint/2010/main" val="2116558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C4DEA-FD0E-33A1-DF3B-7AB276D969B1}"/>
              </a:ext>
            </a:extLst>
          </p:cNvPr>
          <p:cNvSpPr>
            <a:spLocks noGrp="1"/>
          </p:cNvSpPr>
          <p:nvPr>
            <p:ph type="title"/>
          </p:nvPr>
        </p:nvSpPr>
        <p:spPr/>
        <p:txBody>
          <a:bodyPr/>
          <a:lstStyle/>
          <a:p>
            <a:r>
              <a:rPr lang="fr-FR" dirty="0"/>
              <a:t>Traitement des données</a:t>
            </a:r>
          </a:p>
        </p:txBody>
      </p:sp>
      <p:pic>
        <p:nvPicPr>
          <p:cNvPr id="5" name="Content Placeholder 4">
            <a:extLst>
              <a:ext uri="{FF2B5EF4-FFF2-40B4-BE49-F238E27FC236}">
                <a16:creationId xmlns:a16="http://schemas.microsoft.com/office/drawing/2014/main" id="{E07398DA-1063-07D0-45E9-BDFE12647EBB}"/>
              </a:ext>
            </a:extLst>
          </p:cNvPr>
          <p:cNvPicPr>
            <a:picLocks noGrp="1" noChangeAspect="1"/>
          </p:cNvPicPr>
          <p:nvPr>
            <p:ph idx="1"/>
          </p:nvPr>
        </p:nvPicPr>
        <p:blipFill>
          <a:blip r:embed="rId2"/>
          <a:stretch>
            <a:fillRect/>
          </a:stretch>
        </p:blipFill>
        <p:spPr>
          <a:xfrm>
            <a:off x="1203062" y="1971676"/>
            <a:ext cx="10439400" cy="3441700"/>
          </a:xfrm>
        </p:spPr>
      </p:pic>
    </p:spTree>
    <p:extLst>
      <p:ext uri="{BB962C8B-B14F-4D97-AF65-F5344CB8AC3E}">
        <p14:creationId xmlns:p14="http://schemas.microsoft.com/office/powerpoint/2010/main" val="2224455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2C4DEA-FD0E-33A1-DF3B-7AB276D969B1}"/>
              </a:ext>
            </a:extLst>
          </p:cNvPr>
          <p:cNvSpPr>
            <a:spLocks noGrp="1"/>
          </p:cNvSpPr>
          <p:nvPr>
            <p:ph type="title"/>
          </p:nvPr>
        </p:nvSpPr>
        <p:spPr>
          <a:xfrm>
            <a:off x="550863" y="549275"/>
            <a:ext cx="5437185" cy="1997855"/>
          </a:xfrm>
        </p:spPr>
        <p:txBody>
          <a:bodyPr wrap="square" anchor="b">
            <a:normAutofit/>
          </a:bodyPr>
          <a:lstStyle/>
          <a:p>
            <a:r>
              <a:rPr lang="fr-FR" dirty="0"/>
              <a:t>Traitement </a:t>
            </a:r>
            <a:br>
              <a:rPr lang="fr-FR" dirty="0"/>
            </a:br>
            <a:r>
              <a:rPr lang="fr-FR" dirty="0"/>
              <a:t>des données</a:t>
            </a:r>
          </a:p>
        </p:txBody>
      </p:sp>
      <p:sp>
        <p:nvSpPr>
          <p:cNvPr id="11" name="Content Placeholder 10">
            <a:extLst>
              <a:ext uri="{FF2B5EF4-FFF2-40B4-BE49-F238E27FC236}">
                <a16:creationId xmlns:a16="http://schemas.microsoft.com/office/drawing/2014/main" id="{BA6FCBF3-43C2-F2AD-0930-99B19AEC8940}"/>
              </a:ext>
            </a:extLst>
          </p:cNvPr>
          <p:cNvSpPr>
            <a:spLocks noGrp="1"/>
          </p:cNvSpPr>
          <p:nvPr>
            <p:ph idx="1"/>
          </p:nvPr>
        </p:nvSpPr>
        <p:spPr>
          <a:xfrm>
            <a:off x="550863" y="2677306"/>
            <a:ext cx="5437187" cy="3415519"/>
          </a:xfrm>
        </p:spPr>
        <p:txBody>
          <a:bodyPr anchor="t">
            <a:normAutofit/>
          </a:bodyPr>
          <a:lstStyle/>
          <a:p>
            <a:endParaRPr lang="en-US" sz="2000"/>
          </a:p>
        </p:txBody>
      </p:sp>
      <p:pic>
        <p:nvPicPr>
          <p:cNvPr id="7" name="Content Placeholder 6">
            <a:extLst>
              <a:ext uri="{FF2B5EF4-FFF2-40B4-BE49-F238E27FC236}">
                <a16:creationId xmlns:a16="http://schemas.microsoft.com/office/drawing/2014/main" id="{A3C0A2F7-0D93-AF29-D09A-D203127DC753}"/>
              </a:ext>
            </a:extLst>
          </p:cNvPr>
          <p:cNvPicPr>
            <a:picLocks noChangeAspect="1"/>
          </p:cNvPicPr>
          <p:nvPr/>
        </p:nvPicPr>
        <p:blipFill>
          <a:blip r:embed="rId3"/>
          <a:stretch>
            <a:fillRect/>
          </a:stretch>
        </p:blipFill>
        <p:spPr>
          <a:xfrm>
            <a:off x="6924675" y="1023937"/>
            <a:ext cx="4713922" cy="4810125"/>
          </a:xfrm>
          <a:custGeom>
            <a:avLst/>
            <a:gdLst/>
            <a:ahLst/>
            <a:cxnLst/>
            <a:rect l="l" t="t" r="r" b="b"/>
            <a:pathLst>
              <a:path w="4713922" h="5759450">
                <a:moveTo>
                  <a:pt x="0" y="0"/>
                </a:moveTo>
                <a:lnTo>
                  <a:pt x="4713922" y="0"/>
                </a:lnTo>
                <a:lnTo>
                  <a:pt x="4713922" y="5759450"/>
                </a:lnTo>
                <a:lnTo>
                  <a:pt x="0" y="5759450"/>
                </a:lnTo>
                <a:close/>
              </a:path>
            </a:pathLst>
          </a:custGeom>
        </p:spPr>
      </p:pic>
    </p:spTree>
    <p:extLst>
      <p:ext uri="{BB962C8B-B14F-4D97-AF65-F5344CB8AC3E}">
        <p14:creationId xmlns:p14="http://schemas.microsoft.com/office/powerpoint/2010/main" val="3638929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C4DEA-FD0E-33A1-DF3B-7AB276D969B1}"/>
              </a:ext>
            </a:extLst>
          </p:cNvPr>
          <p:cNvSpPr>
            <a:spLocks noGrp="1"/>
          </p:cNvSpPr>
          <p:nvPr>
            <p:ph type="title"/>
          </p:nvPr>
        </p:nvSpPr>
        <p:spPr/>
        <p:txBody>
          <a:bodyPr/>
          <a:lstStyle/>
          <a:p>
            <a:r>
              <a:rPr lang="fr-FR" dirty="0"/>
              <a:t>Traitement des données</a:t>
            </a:r>
          </a:p>
        </p:txBody>
      </p:sp>
      <p:pic>
        <p:nvPicPr>
          <p:cNvPr id="7" name="Content Placeholder 6">
            <a:extLst>
              <a:ext uri="{FF2B5EF4-FFF2-40B4-BE49-F238E27FC236}">
                <a16:creationId xmlns:a16="http://schemas.microsoft.com/office/drawing/2014/main" id="{2B4AEDB1-BB8A-CA65-C033-78650A28F6BF}"/>
              </a:ext>
            </a:extLst>
          </p:cNvPr>
          <p:cNvPicPr>
            <a:picLocks noGrp="1" noChangeAspect="1"/>
          </p:cNvPicPr>
          <p:nvPr>
            <p:ph idx="1"/>
          </p:nvPr>
        </p:nvPicPr>
        <p:blipFill>
          <a:blip r:embed="rId3"/>
          <a:stretch>
            <a:fillRect/>
          </a:stretch>
        </p:blipFill>
        <p:spPr>
          <a:xfrm>
            <a:off x="5659507" y="2781300"/>
            <a:ext cx="5027543" cy="1927225"/>
          </a:xfrm>
        </p:spPr>
      </p:pic>
      <p:pic>
        <p:nvPicPr>
          <p:cNvPr id="9" name="Picture 8">
            <a:extLst>
              <a:ext uri="{FF2B5EF4-FFF2-40B4-BE49-F238E27FC236}">
                <a16:creationId xmlns:a16="http://schemas.microsoft.com/office/drawing/2014/main" id="{67C72C67-EF28-96B1-F1A5-8A7E44B4AE13}"/>
              </a:ext>
            </a:extLst>
          </p:cNvPr>
          <p:cNvPicPr>
            <a:picLocks noChangeAspect="1"/>
          </p:cNvPicPr>
          <p:nvPr/>
        </p:nvPicPr>
        <p:blipFill>
          <a:blip r:embed="rId4"/>
          <a:stretch>
            <a:fillRect/>
          </a:stretch>
        </p:blipFill>
        <p:spPr>
          <a:xfrm>
            <a:off x="1504950" y="1603372"/>
            <a:ext cx="2381250" cy="4599081"/>
          </a:xfrm>
          <a:prstGeom prst="rect">
            <a:avLst/>
          </a:prstGeom>
        </p:spPr>
      </p:pic>
    </p:spTree>
    <p:extLst>
      <p:ext uri="{BB962C8B-B14F-4D97-AF65-F5344CB8AC3E}">
        <p14:creationId xmlns:p14="http://schemas.microsoft.com/office/powerpoint/2010/main" val="62290777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276</TotalTime>
  <Words>187</Words>
  <Application>Microsoft Macintosh PowerPoint</Application>
  <PresentationFormat>Widescreen</PresentationFormat>
  <Paragraphs>26</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 Next LT Pro</vt:lpstr>
      <vt:lpstr>Calibri</vt:lpstr>
      <vt:lpstr>Inter</vt:lpstr>
      <vt:lpstr>3DFloatVTI</vt:lpstr>
      <vt:lpstr>PROJET BUREAU D’ETUDE: ABAQUE DE TEMPERATURE/HUMIDITE</vt:lpstr>
      <vt:lpstr>Présentation du sujet</vt:lpstr>
      <vt:lpstr>Les composants</vt:lpstr>
      <vt:lpstr>Schéma de câblage</vt:lpstr>
      <vt:lpstr>Configuration des pins</vt:lpstr>
      <vt:lpstr>Prise des mesures</vt:lpstr>
      <vt:lpstr>Traitement des données</vt:lpstr>
      <vt:lpstr>Traitement  des données</vt:lpstr>
      <vt:lpstr>Traitement des données</vt:lpstr>
      <vt:lpstr>Traitement des données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BUREAU D’ETUDE: ABAQUE DE TEMPERATURE</dc:title>
  <dc:creator>ferashamdan54321@gmail.com</dc:creator>
  <cp:lastModifiedBy>ferashamdan54321@gmail.com</cp:lastModifiedBy>
  <cp:revision>5</cp:revision>
  <dcterms:created xsi:type="dcterms:W3CDTF">2023-05-15T10:02:16Z</dcterms:created>
  <dcterms:modified xsi:type="dcterms:W3CDTF">2023-05-15T14:38:16Z</dcterms:modified>
</cp:coreProperties>
</file>