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8E022-3C95-46FC-A631-363213B87C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C5F94DC-3EA9-44E5-AD3C-E30AA4C70D29}">
      <dgm:prSet/>
      <dgm:spPr/>
      <dgm:t>
        <a:bodyPr/>
        <a:lstStyle/>
        <a:p>
          <a:r>
            <a:rPr lang="fr-CA"/>
            <a:t>Utiliser des Feature Flags</a:t>
          </a:r>
          <a:endParaRPr lang="en-US"/>
        </a:p>
      </dgm:t>
    </dgm:pt>
    <dgm:pt modelId="{63A78C50-0C01-4D1B-9121-B58BB0621B7B}" type="parTrans" cxnId="{4A75CC16-C2EB-4973-ACC9-4B02EB0D822A}">
      <dgm:prSet/>
      <dgm:spPr/>
      <dgm:t>
        <a:bodyPr/>
        <a:lstStyle/>
        <a:p>
          <a:endParaRPr lang="en-US"/>
        </a:p>
      </dgm:t>
    </dgm:pt>
    <dgm:pt modelId="{74429BC4-0242-493B-B319-ADE22E7E0FC8}" type="sibTrans" cxnId="{4A75CC16-C2EB-4973-ACC9-4B02EB0D822A}">
      <dgm:prSet/>
      <dgm:spPr/>
      <dgm:t>
        <a:bodyPr/>
        <a:lstStyle/>
        <a:p>
          <a:endParaRPr lang="en-US"/>
        </a:p>
      </dgm:t>
    </dgm:pt>
    <dgm:pt modelId="{B7CA6C11-7D5D-45F0-A08D-1DCB77F581D1}">
      <dgm:prSet/>
      <dgm:spPr/>
      <dgm:t>
        <a:bodyPr/>
        <a:lstStyle/>
        <a:p>
          <a:r>
            <a:rPr lang="fr-CA"/>
            <a:t>Appliquer des stratégies comme A</a:t>
          </a:r>
          <a:r>
            <a:rPr lang="en-US"/>
            <a:t>/B Testing ou Canary Release</a:t>
          </a:r>
        </a:p>
      </dgm:t>
    </dgm:pt>
    <dgm:pt modelId="{EA75ACE1-E7C5-4447-A821-E9E8DC748451}" type="parTrans" cxnId="{FD5AE93B-3F98-4551-AD30-4B060BC0A15B}">
      <dgm:prSet/>
      <dgm:spPr/>
      <dgm:t>
        <a:bodyPr/>
        <a:lstStyle/>
        <a:p>
          <a:endParaRPr lang="en-US"/>
        </a:p>
      </dgm:t>
    </dgm:pt>
    <dgm:pt modelId="{05F91747-E0F1-4447-BEE1-D6E1501481BB}" type="sibTrans" cxnId="{FD5AE93B-3F98-4551-AD30-4B060BC0A15B}">
      <dgm:prSet/>
      <dgm:spPr/>
      <dgm:t>
        <a:bodyPr/>
        <a:lstStyle/>
        <a:p>
          <a:endParaRPr lang="en-US"/>
        </a:p>
      </dgm:t>
    </dgm:pt>
    <dgm:pt modelId="{88F39D4E-D781-4321-BF01-62488B507B46}">
      <dgm:prSet/>
      <dgm:spPr/>
      <dgm:t>
        <a:bodyPr/>
        <a:lstStyle/>
        <a:p>
          <a:r>
            <a:rPr lang="en-US"/>
            <a:t>Installer un monitoring avanc</a:t>
          </a:r>
          <a:r>
            <a:rPr lang="fr-CA"/>
            <a:t>é pour surveiller l’impact en temps réel</a:t>
          </a:r>
          <a:endParaRPr lang="en-US"/>
        </a:p>
      </dgm:t>
    </dgm:pt>
    <dgm:pt modelId="{D341F435-0944-4100-9FAE-FCFF8B254EB9}" type="parTrans" cxnId="{31579F67-E479-456C-A89D-4F5A40FB1FDD}">
      <dgm:prSet/>
      <dgm:spPr/>
      <dgm:t>
        <a:bodyPr/>
        <a:lstStyle/>
        <a:p>
          <a:endParaRPr lang="en-US"/>
        </a:p>
      </dgm:t>
    </dgm:pt>
    <dgm:pt modelId="{74C3AACC-C585-4C4E-9588-1DA82CD0F3BC}" type="sibTrans" cxnId="{31579F67-E479-456C-A89D-4F5A40FB1FDD}">
      <dgm:prSet/>
      <dgm:spPr/>
      <dgm:t>
        <a:bodyPr/>
        <a:lstStyle/>
        <a:p>
          <a:endParaRPr lang="en-US"/>
        </a:p>
      </dgm:t>
    </dgm:pt>
    <dgm:pt modelId="{E07FA117-9DAA-442D-9FC4-E7B044A7FCC0}">
      <dgm:prSet/>
      <dgm:spPr/>
      <dgm:t>
        <a:bodyPr/>
        <a:lstStyle/>
        <a:p>
          <a:r>
            <a:rPr lang="fr-CA"/>
            <a:t>Préparer un plan de rollback clair</a:t>
          </a:r>
          <a:endParaRPr lang="en-US"/>
        </a:p>
      </dgm:t>
    </dgm:pt>
    <dgm:pt modelId="{1639B02F-5308-4A44-987A-FB6AFA7A2A0B}" type="parTrans" cxnId="{89CE2D2E-1543-46B6-A0A9-DA60929CAFE5}">
      <dgm:prSet/>
      <dgm:spPr/>
      <dgm:t>
        <a:bodyPr/>
        <a:lstStyle/>
        <a:p>
          <a:endParaRPr lang="en-US"/>
        </a:p>
      </dgm:t>
    </dgm:pt>
    <dgm:pt modelId="{5748D24B-D600-4F22-82D9-FDBC23E90423}" type="sibTrans" cxnId="{89CE2D2E-1543-46B6-A0A9-DA60929CAFE5}">
      <dgm:prSet/>
      <dgm:spPr/>
      <dgm:t>
        <a:bodyPr/>
        <a:lstStyle/>
        <a:p>
          <a:endParaRPr lang="en-US"/>
        </a:p>
      </dgm:t>
    </dgm:pt>
    <dgm:pt modelId="{27C8321D-4A57-4B64-9D02-516FC7CC3AA6}" type="pres">
      <dgm:prSet presAssocID="{FF58E022-3C95-46FC-A631-363213B87C24}" presName="root" presStyleCnt="0">
        <dgm:presLayoutVars>
          <dgm:dir/>
          <dgm:resizeHandles val="exact"/>
        </dgm:presLayoutVars>
      </dgm:prSet>
      <dgm:spPr/>
    </dgm:pt>
    <dgm:pt modelId="{ACD3034A-67D2-4AB2-B21B-03A7D4902755}" type="pres">
      <dgm:prSet presAssocID="{0C5F94DC-3EA9-44E5-AD3C-E30AA4C70D29}" presName="compNode" presStyleCnt="0"/>
      <dgm:spPr/>
    </dgm:pt>
    <dgm:pt modelId="{551B4E0B-927E-4939-A879-B2942EFBE44E}" type="pres">
      <dgm:prSet presAssocID="{0C5F94DC-3EA9-44E5-AD3C-E30AA4C70D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teur"/>
        </a:ext>
      </dgm:extLst>
    </dgm:pt>
    <dgm:pt modelId="{B4DD1D55-52CB-499F-98FE-C0B62BC11252}" type="pres">
      <dgm:prSet presAssocID="{0C5F94DC-3EA9-44E5-AD3C-E30AA4C70D29}" presName="spaceRect" presStyleCnt="0"/>
      <dgm:spPr/>
    </dgm:pt>
    <dgm:pt modelId="{F10E35D6-C5E8-4AC9-AB0F-1E5655F6754C}" type="pres">
      <dgm:prSet presAssocID="{0C5F94DC-3EA9-44E5-AD3C-E30AA4C70D29}" presName="textRect" presStyleLbl="revTx" presStyleIdx="0" presStyleCnt="4">
        <dgm:presLayoutVars>
          <dgm:chMax val="1"/>
          <dgm:chPref val="1"/>
        </dgm:presLayoutVars>
      </dgm:prSet>
      <dgm:spPr/>
    </dgm:pt>
    <dgm:pt modelId="{9A2C56D4-7DC7-4DCF-8DA0-916E5374D581}" type="pres">
      <dgm:prSet presAssocID="{74429BC4-0242-493B-B319-ADE22E7E0FC8}" presName="sibTrans" presStyleCnt="0"/>
      <dgm:spPr/>
    </dgm:pt>
    <dgm:pt modelId="{A6DFA052-6827-4081-B646-9D9542874106}" type="pres">
      <dgm:prSet presAssocID="{B7CA6C11-7D5D-45F0-A08D-1DCB77F581D1}" presName="compNode" presStyleCnt="0"/>
      <dgm:spPr/>
    </dgm:pt>
    <dgm:pt modelId="{5F13BDA1-D91D-4CA1-A66A-B0D4F03A9F2F}" type="pres">
      <dgm:prSet presAssocID="{B7CA6C11-7D5D-45F0-A08D-1DCB77F581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illon"/>
        </a:ext>
      </dgm:extLst>
    </dgm:pt>
    <dgm:pt modelId="{B343B768-8878-4C21-9BE9-E358C7FED499}" type="pres">
      <dgm:prSet presAssocID="{B7CA6C11-7D5D-45F0-A08D-1DCB77F581D1}" presName="spaceRect" presStyleCnt="0"/>
      <dgm:spPr/>
    </dgm:pt>
    <dgm:pt modelId="{47080B24-1E0F-4B91-8398-0DF9B40A828A}" type="pres">
      <dgm:prSet presAssocID="{B7CA6C11-7D5D-45F0-A08D-1DCB77F581D1}" presName="textRect" presStyleLbl="revTx" presStyleIdx="1" presStyleCnt="4">
        <dgm:presLayoutVars>
          <dgm:chMax val="1"/>
          <dgm:chPref val="1"/>
        </dgm:presLayoutVars>
      </dgm:prSet>
      <dgm:spPr/>
    </dgm:pt>
    <dgm:pt modelId="{6F667D02-2921-44C2-90D2-7FAA6BDE2626}" type="pres">
      <dgm:prSet presAssocID="{05F91747-E0F1-4447-BEE1-D6E1501481BB}" presName="sibTrans" presStyleCnt="0"/>
      <dgm:spPr/>
    </dgm:pt>
    <dgm:pt modelId="{C9C33220-88F3-474D-80ED-438AE5F64642}" type="pres">
      <dgm:prSet presAssocID="{88F39D4E-D781-4321-BF01-62488B507B46}" presName="compNode" presStyleCnt="0"/>
      <dgm:spPr/>
    </dgm:pt>
    <dgm:pt modelId="{A646D456-7DCE-49F1-B7DC-44BA651D365A}" type="pres">
      <dgm:prSet presAssocID="{88F39D4E-D781-4321-BF01-62488B507B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age"/>
        </a:ext>
      </dgm:extLst>
    </dgm:pt>
    <dgm:pt modelId="{9C0127D8-EED1-4A17-A75E-CB005A3D4FA7}" type="pres">
      <dgm:prSet presAssocID="{88F39D4E-D781-4321-BF01-62488B507B46}" presName="spaceRect" presStyleCnt="0"/>
      <dgm:spPr/>
    </dgm:pt>
    <dgm:pt modelId="{989FCCF6-E117-4C6E-A4BE-5DD513D91C09}" type="pres">
      <dgm:prSet presAssocID="{88F39D4E-D781-4321-BF01-62488B507B46}" presName="textRect" presStyleLbl="revTx" presStyleIdx="2" presStyleCnt="4">
        <dgm:presLayoutVars>
          <dgm:chMax val="1"/>
          <dgm:chPref val="1"/>
        </dgm:presLayoutVars>
      </dgm:prSet>
      <dgm:spPr/>
    </dgm:pt>
    <dgm:pt modelId="{71A117E1-0790-45C3-A4C1-B4C801D39206}" type="pres">
      <dgm:prSet presAssocID="{74C3AACC-C585-4C4E-9588-1DA82CD0F3BC}" presName="sibTrans" presStyleCnt="0"/>
      <dgm:spPr/>
    </dgm:pt>
    <dgm:pt modelId="{69C353E3-FB99-4D14-8C35-F5E787FBB7D2}" type="pres">
      <dgm:prSet presAssocID="{E07FA117-9DAA-442D-9FC4-E7B044A7FCC0}" presName="compNode" presStyleCnt="0"/>
      <dgm:spPr/>
    </dgm:pt>
    <dgm:pt modelId="{677D8FEC-7489-431B-97A1-2E01D579BD03}" type="pres">
      <dgm:prSet presAssocID="{E07FA117-9DAA-442D-9FC4-E7B044A7FC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A691E846-3ECE-4CA7-8DA9-B7B236B6D931}" type="pres">
      <dgm:prSet presAssocID="{E07FA117-9DAA-442D-9FC4-E7B044A7FCC0}" presName="spaceRect" presStyleCnt="0"/>
      <dgm:spPr/>
    </dgm:pt>
    <dgm:pt modelId="{EE9CDB19-BB1A-40F2-AF65-6B1AB780BBE0}" type="pres">
      <dgm:prSet presAssocID="{E07FA117-9DAA-442D-9FC4-E7B044A7FCC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75CC16-C2EB-4973-ACC9-4B02EB0D822A}" srcId="{FF58E022-3C95-46FC-A631-363213B87C24}" destId="{0C5F94DC-3EA9-44E5-AD3C-E30AA4C70D29}" srcOrd="0" destOrd="0" parTransId="{63A78C50-0C01-4D1B-9121-B58BB0621B7B}" sibTransId="{74429BC4-0242-493B-B319-ADE22E7E0FC8}"/>
    <dgm:cxn modelId="{89CE2D2E-1543-46B6-A0A9-DA60929CAFE5}" srcId="{FF58E022-3C95-46FC-A631-363213B87C24}" destId="{E07FA117-9DAA-442D-9FC4-E7B044A7FCC0}" srcOrd="3" destOrd="0" parTransId="{1639B02F-5308-4A44-987A-FB6AFA7A2A0B}" sibTransId="{5748D24B-D600-4F22-82D9-FDBC23E90423}"/>
    <dgm:cxn modelId="{FD5AE93B-3F98-4551-AD30-4B060BC0A15B}" srcId="{FF58E022-3C95-46FC-A631-363213B87C24}" destId="{B7CA6C11-7D5D-45F0-A08D-1DCB77F581D1}" srcOrd="1" destOrd="0" parTransId="{EA75ACE1-E7C5-4447-A821-E9E8DC748451}" sibTransId="{05F91747-E0F1-4447-BEE1-D6E1501481BB}"/>
    <dgm:cxn modelId="{C7E2905D-108F-48B3-B5BE-0E5C3FBDF5BC}" type="presOf" srcId="{FF58E022-3C95-46FC-A631-363213B87C24}" destId="{27C8321D-4A57-4B64-9D02-516FC7CC3AA6}" srcOrd="0" destOrd="0" presId="urn:microsoft.com/office/officeart/2018/2/layout/IconLabelList"/>
    <dgm:cxn modelId="{2550AF45-79F8-4059-BD4A-8FAF712C746C}" type="presOf" srcId="{88F39D4E-D781-4321-BF01-62488B507B46}" destId="{989FCCF6-E117-4C6E-A4BE-5DD513D91C09}" srcOrd="0" destOrd="0" presId="urn:microsoft.com/office/officeart/2018/2/layout/IconLabelList"/>
    <dgm:cxn modelId="{31579F67-E479-456C-A89D-4F5A40FB1FDD}" srcId="{FF58E022-3C95-46FC-A631-363213B87C24}" destId="{88F39D4E-D781-4321-BF01-62488B507B46}" srcOrd="2" destOrd="0" parTransId="{D341F435-0944-4100-9FAE-FCFF8B254EB9}" sibTransId="{74C3AACC-C585-4C4E-9588-1DA82CD0F3BC}"/>
    <dgm:cxn modelId="{B199579B-FBCD-4326-9C9C-B8D5C16058FD}" type="presOf" srcId="{0C5F94DC-3EA9-44E5-AD3C-E30AA4C70D29}" destId="{F10E35D6-C5E8-4AC9-AB0F-1E5655F6754C}" srcOrd="0" destOrd="0" presId="urn:microsoft.com/office/officeart/2018/2/layout/IconLabelList"/>
    <dgm:cxn modelId="{35362FD3-9E92-4A0B-BCB1-C4C615B888ED}" type="presOf" srcId="{B7CA6C11-7D5D-45F0-A08D-1DCB77F581D1}" destId="{47080B24-1E0F-4B91-8398-0DF9B40A828A}" srcOrd="0" destOrd="0" presId="urn:microsoft.com/office/officeart/2018/2/layout/IconLabelList"/>
    <dgm:cxn modelId="{560673E4-6D88-4645-B224-50D7CF2A811C}" type="presOf" srcId="{E07FA117-9DAA-442D-9FC4-E7B044A7FCC0}" destId="{EE9CDB19-BB1A-40F2-AF65-6B1AB780BBE0}" srcOrd="0" destOrd="0" presId="urn:microsoft.com/office/officeart/2018/2/layout/IconLabelList"/>
    <dgm:cxn modelId="{2CE5E161-B9A5-40DF-AB84-782B89A43718}" type="presParOf" srcId="{27C8321D-4A57-4B64-9D02-516FC7CC3AA6}" destId="{ACD3034A-67D2-4AB2-B21B-03A7D4902755}" srcOrd="0" destOrd="0" presId="urn:microsoft.com/office/officeart/2018/2/layout/IconLabelList"/>
    <dgm:cxn modelId="{36CC0F01-A199-4A57-A0A5-1EC468982A8F}" type="presParOf" srcId="{ACD3034A-67D2-4AB2-B21B-03A7D4902755}" destId="{551B4E0B-927E-4939-A879-B2942EFBE44E}" srcOrd="0" destOrd="0" presId="urn:microsoft.com/office/officeart/2018/2/layout/IconLabelList"/>
    <dgm:cxn modelId="{18A012BA-8337-436E-A795-33B6282A4549}" type="presParOf" srcId="{ACD3034A-67D2-4AB2-B21B-03A7D4902755}" destId="{B4DD1D55-52CB-499F-98FE-C0B62BC11252}" srcOrd="1" destOrd="0" presId="urn:microsoft.com/office/officeart/2018/2/layout/IconLabelList"/>
    <dgm:cxn modelId="{C4F9D7AB-B6C7-4F90-BA6B-50C25BAED8FA}" type="presParOf" srcId="{ACD3034A-67D2-4AB2-B21B-03A7D4902755}" destId="{F10E35D6-C5E8-4AC9-AB0F-1E5655F6754C}" srcOrd="2" destOrd="0" presId="urn:microsoft.com/office/officeart/2018/2/layout/IconLabelList"/>
    <dgm:cxn modelId="{192846AB-96DE-40D5-B839-0C8880A43B28}" type="presParOf" srcId="{27C8321D-4A57-4B64-9D02-516FC7CC3AA6}" destId="{9A2C56D4-7DC7-4DCF-8DA0-916E5374D581}" srcOrd="1" destOrd="0" presId="urn:microsoft.com/office/officeart/2018/2/layout/IconLabelList"/>
    <dgm:cxn modelId="{5CE18789-B8DC-4E25-BE1C-AF54621B9354}" type="presParOf" srcId="{27C8321D-4A57-4B64-9D02-516FC7CC3AA6}" destId="{A6DFA052-6827-4081-B646-9D9542874106}" srcOrd="2" destOrd="0" presId="urn:microsoft.com/office/officeart/2018/2/layout/IconLabelList"/>
    <dgm:cxn modelId="{E3DF0B9B-6499-483D-8667-3AE1906F213A}" type="presParOf" srcId="{A6DFA052-6827-4081-B646-9D9542874106}" destId="{5F13BDA1-D91D-4CA1-A66A-B0D4F03A9F2F}" srcOrd="0" destOrd="0" presId="urn:microsoft.com/office/officeart/2018/2/layout/IconLabelList"/>
    <dgm:cxn modelId="{84351264-5903-4742-86CA-3BB39840B12A}" type="presParOf" srcId="{A6DFA052-6827-4081-B646-9D9542874106}" destId="{B343B768-8878-4C21-9BE9-E358C7FED499}" srcOrd="1" destOrd="0" presId="urn:microsoft.com/office/officeart/2018/2/layout/IconLabelList"/>
    <dgm:cxn modelId="{C81E5453-361A-403B-865C-C7824B6DAA81}" type="presParOf" srcId="{A6DFA052-6827-4081-B646-9D9542874106}" destId="{47080B24-1E0F-4B91-8398-0DF9B40A828A}" srcOrd="2" destOrd="0" presId="urn:microsoft.com/office/officeart/2018/2/layout/IconLabelList"/>
    <dgm:cxn modelId="{2B3BEB1E-9F13-40F4-AAE9-805863E0690B}" type="presParOf" srcId="{27C8321D-4A57-4B64-9D02-516FC7CC3AA6}" destId="{6F667D02-2921-44C2-90D2-7FAA6BDE2626}" srcOrd="3" destOrd="0" presId="urn:microsoft.com/office/officeart/2018/2/layout/IconLabelList"/>
    <dgm:cxn modelId="{A4821455-25BA-4D0F-A454-DFDF8BADD077}" type="presParOf" srcId="{27C8321D-4A57-4B64-9D02-516FC7CC3AA6}" destId="{C9C33220-88F3-474D-80ED-438AE5F64642}" srcOrd="4" destOrd="0" presId="urn:microsoft.com/office/officeart/2018/2/layout/IconLabelList"/>
    <dgm:cxn modelId="{0F5084F5-31C0-43F7-8FA4-51C177D8FB9F}" type="presParOf" srcId="{C9C33220-88F3-474D-80ED-438AE5F64642}" destId="{A646D456-7DCE-49F1-B7DC-44BA651D365A}" srcOrd="0" destOrd="0" presId="urn:microsoft.com/office/officeart/2018/2/layout/IconLabelList"/>
    <dgm:cxn modelId="{1B4F7C72-F37A-4979-9B0D-87929AC5FB72}" type="presParOf" srcId="{C9C33220-88F3-474D-80ED-438AE5F64642}" destId="{9C0127D8-EED1-4A17-A75E-CB005A3D4FA7}" srcOrd="1" destOrd="0" presId="urn:microsoft.com/office/officeart/2018/2/layout/IconLabelList"/>
    <dgm:cxn modelId="{8BDE9E7E-AC49-45BC-B6B5-3C88193BE28B}" type="presParOf" srcId="{C9C33220-88F3-474D-80ED-438AE5F64642}" destId="{989FCCF6-E117-4C6E-A4BE-5DD513D91C09}" srcOrd="2" destOrd="0" presId="urn:microsoft.com/office/officeart/2018/2/layout/IconLabelList"/>
    <dgm:cxn modelId="{F0421DAC-F0A1-4DF1-BB8E-42EE74213117}" type="presParOf" srcId="{27C8321D-4A57-4B64-9D02-516FC7CC3AA6}" destId="{71A117E1-0790-45C3-A4C1-B4C801D39206}" srcOrd="5" destOrd="0" presId="urn:microsoft.com/office/officeart/2018/2/layout/IconLabelList"/>
    <dgm:cxn modelId="{9F0B6443-A805-4602-8BFC-7010DDFCB3DE}" type="presParOf" srcId="{27C8321D-4A57-4B64-9D02-516FC7CC3AA6}" destId="{69C353E3-FB99-4D14-8C35-F5E787FBB7D2}" srcOrd="6" destOrd="0" presId="urn:microsoft.com/office/officeart/2018/2/layout/IconLabelList"/>
    <dgm:cxn modelId="{E97EEA1D-932A-4D68-862C-FCB96CA3DAD5}" type="presParOf" srcId="{69C353E3-FB99-4D14-8C35-F5E787FBB7D2}" destId="{677D8FEC-7489-431B-97A1-2E01D579BD03}" srcOrd="0" destOrd="0" presId="urn:microsoft.com/office/officeart/2018/2/layout/IconLabelList"/>
    <dgm:cxn modelId="{214B94BF-C7C8-4F3B-B5EA-1A4891F1296C}" type="presParOf" srcId="{69C353E3-FB99-4D14-8C35-F5E787FBB7D2}" destId="{A691E846-3ECE-4CA7-8DA9-B7B236B6D931}" srcOrd="1" destOrd="0" presId="urn:microsoft.com/office/officeart/2018/2/layout/IconLabelList"/>
    <dgm:cxn modelId="{A677DD51-6E1D-4066-A1FC-6421829AF3B2}" type="presParOf" srcId="{69C353E3-FB99-4D14-8C35-F5E787FBB7D2}" destId="{EE9CDB19-BB1A-40F2-AF65-6B1AB780BB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B4E0B-927E-4939-A879-B2942EFBE44E}">
      <dsp:nvSpPr>
        <dsp:cNvPr id="0" name=""/>
        <dsp:cNvSpPr/>
      </dsp:nvSpPr>
      <dsp:spPr>
        <a:xfrm>
          <a:off x="712196" y="758045"/>
          <a:ext cx="1063698" cy="1063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E35D6-C5E8-4AC9-AB0F-1E5655F6754C}">
      <dsp:nvSpPr>
        <dsp:cNvPr id="0" name=""/>
        <dsp:cNvSpPr/>
      </dsp:nvSpPr>
      <dsp:spPr>
        <a:xfrm>
          <a:off x="62158" y="2136692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/>
            <a:t>Utiliser des Feature Flags</a:t>
          </a:r>
          <a:endParaRPr lang="en-US" sz="1500" kern="1200"/>
        </a:p>
      </dsp:txBody>
      <dsp:txXfrm>
        <a:off x="62158" y="2136692"/>
        <a:ext cx="2363774" cy="720000"/>
      </dsp:txXfrm>
    </dsp:sp>
    <dsp:sp modelId="{5F13BDA1-D91D-4CA1-A66A-B0D4F03A9F2F}">
      <dsp:nvSpPr>
        <dsp:cNvPr id="0" name=""/>
        <dsp:cNvSpPr/>
      </dsp:nvSpPr>
      <dsp:spPr>
        <a:xfrm>
          <a:off x="3489632" y="758045"/>
          <a:ext cx="1063698" cy="1063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80B24-1E0F-4B91-8398-0DF9B40A828A}">
      <dsp:nvSpPr>
        <dsp:cNvPr id="0" name=""/>
        <dsp:cNvSpPr/>
      </dsp:nvSpPr>
      <dsp:spPr>
        <a:xfrm>
          <a:off x="2839594" y="2136692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/>
            <a:t>Appliquer des stratégies comme A</a:t>
          </a:r>
          <a:r>
            <a:rPr lang="en-US" sz="1500" kern="1200"/>
            <a:t>/B Testing ou Canary Release</a:t>
          </a:r>
        </a:p>
      </dsp:txBody>
      <dsp:txXfrm>
        <a:off x="2839594" y="2136692"/>
        <a:ext cx="2363774" cy="720000"/>
      </dsp:txXfrm>
    </dsp:sp>
    <dsp:sp modelId="{A646D456-7DCE-49F1-B7DC-44BA651D365A}">
      <dsp:nvSpPr>
        <dsp:cNvPr id="0" name=""/>
        <dsp:cNvSpPr/>
      </dsp:nvSpPr>
      <dsp:spPr>
        <a:xfrm>
          <a:off x="6267067" y="758045"/>
          <a:ext cx="1063698" cy="1063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FCCF6-E117-4C6E-A4BE-5DD513D91C09}">
      <dsp:nvSpPr>
        <dsp:cNvPr id="0" name=""/>
        <dsp:cNvSpPr/>
      </dsp:nvSpPr>
      <dsp:spPr>
        <a:xfrm>
          <a:off x="5617029" y="2136692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Installer un monitoring avanc</a:t>
          </a:r>
          <a:r>
            <a:rPr lang="fr-CA" sz="1500" kern="1200"/>
            <a:t>é pour surveiller l’impact en temps réel</a:t>
          </a:r>
          <a:endParaRPr lang="en-US" sz="1500" kern="1200"/>
        </a:p>
      </dsp:txBody>
      <dsp:txXfrm>
        <a:off x="5617029" y="2136692"/>
        <a:ext cx="2363774" cy="720000"/>
      </dsp:txXfrm>
    </dsp:sp>
    <dsp:sp modelId="{677D8FEC-7489-431B-97A1-2E01D579BD03}">
      <dsp:nvSpPr>
        <dsp:cNvPr id="0" name=""/>
        <dsp:cNvSpPr/>
      </dsp:nvSpPr>
      <dsp:spPr>
        <a:xfrm>
          <a:off x="9044503" y="758045"/>
          <a:ext cx="1063698" cy="10636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CDB19-BB1A-40F2-AF65-6B1AB780BBE0}">
      <dsp:nvSpPr>
        <dsp:cNvPr id="0" name=""/>
        <dsp:cNvSpPr/>
      </dsp:nvSpPr>
      <dsp:spPr>
        <a:xfrm>
          <a:off x="8394465" y="2136692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/>
            <a:t>Préparer un plan de rollback clair</a:t>
          </a:r>
          <a:endParaRPr lang="en-US" sz="1500" kern="1200"/>
        </a:p>
      </dsp:txBody>
      <dsp:txXfrm>
        <a:off x="8394465" y="2136692"/>
        <a:ext cx="236377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8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9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71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300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69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04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6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3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3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7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3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1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76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F967F-57B4-6702-7842-4E96621D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6648" y="768334"/>
            <a:ext cx="4025901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Le test </a:t>
            </a:r>
            <a:r>
              <a:rPr lang="en-US" sz="3800" dirty="0" err="1"/>
              <a:t>en</a:t>
            </a:r>
            <a:r>
              <a:rPr lang="en-US" sz="3800" dirty="0"/>
              <a:t> production : </a:t>
            </a:r>
            <a:r>
              <a:rPr lang="en-US" sz="3800" dirty="0" err="1"/>
              <a:t>risques</a:t>
            </a:r>
            <a:r>
              <a:rPr lang="en-US" sz="3800" dirty="0"/>
              <a:t> et </a:t>
            </a:r>
            <a:r>
              <a:rPr lang="en-US" sz="3800" dirty="0" err="1"/>
              <a:t>bonnes</a:t>
            </a:r>
            <a:r>
              <a:rPr lang="en-US" sz="3800" dirty="0"/>
              <a:t> pratiques</a:t>
            </a:r>
            <a:endParaRPr lang="en-CA" sz="3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4DC6F8-7E95-BFA9-A0DA-05B1765C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6650" y="4283239"/>
            <a:ext cx="4025900" cy="14751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Nicholas Gebran, 28/11/24</a:t>
            </a:r>
          </a:p>
          <a:p>
            <a:r>
              <a:rPr lang="en-US" dirty="0"/>
              <a:t>Tester dans </a:t>
            </a:r>
            <a:r>
              <a:rPr lang="en-US" dirty="0" err="1"/>
              <a:t>l’environnement</a:t>
            </a:r>
            <a:r>
              <a:rPr lang="en-US" dirty="0"/>
              <a:t> r</a:t>
            </a:r>
            <a:r>
              <a:rPr lang="fr-CA" dirty="0" err="1"/>
              <a:t>éel</a:t>
            </a:r>
            <a:r>
              <a:rPr lang="fr-CA" dirty="0"/>
              <a:t>, pourquoi est-ce si important</a:t>
            </a:r>
            <a:r>
              <a:rPr lang="en-US" dirty="0"/>
              <a:t>?</a:t>
            </a:r>
            <a:endParaRPr lang="en-CA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54923B7C-134A-28E8-775F-9AF4C957D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"/>
          <a:stretch/>
        </p:blipFill>
        <p:spPr>
          <a:xfrm>
            <a:off x="1" y="1"/>
            <a:ext cx="691405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455AF-208A-F3BC-FE28-05C117CA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Qu’est ce que le Test en Production?</a:t>
            </a:r>
          </a:p>
        </p:txBody>
      </p:sp>
      <p:pic>
        <p:nvPicPr>
          <p:cNvPr id="10" name="Espace réservé pour une image  9" descr="Une image contenant texte, Post-it, capture d’écran, diagramme&#10;&#10;Description générée automatiquement">
            <a:extLst>
              <a:ext uri="{FF2B5EF4-FFF2-40B4-BE49-F238E27FC236}">
                <a16:creationId xmlns:a16="http://schemas.microsoft.com/office/drawing/2014/main" id="{6435827F-3F02-FC95-BA11-1912D27E12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8" r="25798"/>
          <a:stretch/>
        </p:blipFill>
        <p:spPr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0CE206-2364-4942-4F97-C8DC9689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Wingdings 3" panose="05040102010807070707" pitchFamily="18" charset="2"/>
              <a:buChar char=""/>
            </a:pPr>
            <a:r>
              <a:rPr lang="en-US" sz="1400"/>
              <a:t>Tester en production consiste à valider le fonctionnement d’une application dans son environnement réel.</a:t>
            </a:r>
          </a:p>
          <a:p>
            <a:pPr marL="0" indent="-228600">
              <a:buFont typeface="Wingdings 3" panose="05040102010807070707" pitchFamily="18" charset="2"/>
              <a:buChar char=""/>
            </a:pPr>
            <a:endParaRPr lang="en-US" sz="1400"/>
          </a:p>
          <a:p>
            <a:pPr marL="0" indent="-228600">
              <a:buFont typeface="Wingdings 3" panose="05040102010807070707" pitchFamily="18" charset="2"/>
              <a:buChar char=""/>
            </a:pPr>
            <a:r>
              <a:rPr lang="en-US" sz="1400"/>
              <a:t>C’est tester là où les utilisateurs interagissent réellement</a:t>
            </a:r>
          </a:p>
        </p:txBody>
      </p:sp>
    </p:spTree>
    <p:extLst>
      <p:ext uri="{BB962C8B-B14F-4D97-AF65-F5344CB8AC3E}">
        <p14:creationId xmlns:p14="http://schemas.microsoft.com/office/powerpoint/2010/main" val="5913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CC74B4-7D89-EA17-9EE3-6E5F2095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fr-CA" dirty="0"/>
              <a:t>Pourquoi est-ce </a:t>
            </a:r>
            <a:r>
              <a:rPr lang="fr-CA" dirty="0" err="1"/>
              <a:t>necessaire</a:t>
            </a:r>
            <a:r>
              <a:rPr lang="en-US" dirty="0"/>
              <a:t>?</a:t>
            </a:r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C723E-3542-F8F5-7EBE-3C9D630A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tx1"/>
                </a:solidFill>
              </a:rPr>
              <a:t>Validation en conditions réelles</a:t>
            </a:r>
          </a:p>
          <a:p>
            <a:r>
              <a:rPr lang="fr-CA">
                <a:solidFill>
                  <a:schemeClr val="tx1"/>
                </a:solidFill>
              </a:rPr>
              <a:t>Gestion des scénarios impossibles à reproduire en test</a:t>
            </a:r>
          </a:p>
          <a:p>
            <a:r>
              <a:rPr lang="fr-CA">
                <a:solidFill>
                  <a:schemeClr val="tx1"/>
                </a:solidFill>
              </a:rPr>
              <a:t>Découverte de bugs cachés dans des situations complexes</a:t>
            </a:r>
            <a:endParaRPr lang="en-CA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8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571A2-638B-0285-179E-1BFFA7D5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Les risques associés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77521A-CE28-6426-80C7-01F9FBAA3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Impact direct sur les </a:t>
            </a:r>
            <a:r>
              <a:rPr lang="en-US" dirty="0" err="1">
                <a:solidFill>
                  <a:srgbClr val="FFFFFF"/>
                </a:solidFill>
              </a:rPr>
              <a:t>utilisateurs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Perte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 corruption de données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Problèmes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confidentialité</a:t>
            </a:r>
            <a:endParaRPr lang="en-US" dirty="0">
              <a:solidFill>
                <a:srgbClr val="FFFFFF"/>
              </a:solidFill>
            </a:endParaRPr>
          </a:p>
          <a:p>
            <a:pPr marL="0"/>
            <a:endParaRPr lang="en-US" dirty="0">
              <a:solidFill>
                <a:srgbClr val="FFFFFF"/>
              </a:solidFill>
            </a:endParaRPr>
          </a:p>
          <a:p>
            <a:pPr marL="0"/>
            <a:endParaRPr lang="en-US" dirty="0">
              <a:solidFill>
                <a:srgbClr val="FFFFFF"/>
              </a:solidFill>
            </a:endParaRPr>
          </a:p>
          <a:p>
            <a:pPr marL="0"/>
            <a:r>
              <a:rPr lang="en-US" dirty="0">
                <a:solidFill>
                  <a:srgbClr val="FFFFFF"/>
                </a:solidFill>
              </a:rPr>
              <a:t>Un test mal </a:t>
            </a:r>
            <a:r>
              <a:rPr lang="en-US" dirty="0" err="1">
                <a:solidFill>
                  <a:srgbClr val="FFFFFF"/>
                </a:solidFill>
              </a:rPr>
              <a:t>préparé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peut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couter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cher</a:t>
            </a:r>
            <a:r>
              <a:rPr lang="en-US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6" name="Espace réservé du contenu 5" descr="Une image contenant texte, lampe, intérieur&#10;&#10;Description générée automatiquement">
            <a:extLst>
              <a:ext uri="{FF2B5EF4-FFF2-40B4-BE49-F238E27FC236}">
                <a16:creationId xmlns:a16="http://schemas.microsoft.com/office/drawing/2014/main" id="{58E2670D-4505-B30E-1CB0-6212C2832B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9" r="-1" b="170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5C019-B01A-A63C-7F08-B04DCDFD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/>
              <a:t>Bonnes pratiques</a:t>
            </a:r>
            <a:endParaRPr lang="en-CA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C17BE17-7173-F7C2-579C-6AE4C9D24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77644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46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735A5-4E17-8E87-2D99-E05FE3AA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Une approche réaliste</a:t>
            </a:r>
            <a:endParaRPr lang="en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7E5104-452C-60C6-10EF-FAB1045A4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Comment appliquer le test en production efficacement</a:t>
            </a: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BE6870-D9DF-3456-AA9B-34812F2FB1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CA" sz="2800" dirty="0"/>
              <a:t>Déploiement progressif:</a:t>
            </a:r>
          </a:p>
          <a:p>
            <a:r>
              <a:rPr lang="fr-CA" dirty="0"/>
              <a:t>Active une nouvelle </a:t>
            </a:r>
            <a:r>
              <a:rPr lang="fr-CA" dirty="0" err="1"/>
              <a:t>fonctionnalté</a:t>
            </a:r>
            <a:r>
              <a:rPr lang="fr-CA" dirty="0"/>
              <a:t> pour un petit pourcentage d’utilisateurs.</a:t>
            </a:r>
            <a:r>
              <a:rPr lang="en-CA" dirty="0"/>
              <a:t>(5%)</a:t>
            </a:r>
          </a:p>
          <a:p>
            <a:r>
              <a:rPr lang="en-CA" sz="2800" dirty="0"/>
              <a:t>Surveillance continue:</a:t>
            </a:r>
          </a:p>
          <a:p>
            <a:r>
              <a:rPr lang="en-CA" dirty="0"/>
              <a:t>Mets </a:t>
            </a:r>
            <a:r>
              <a:rPr lang="en-CA" dirty="0" err="1"/>
              <a:t>en</a:t>
            </a:r>
            <a:r>
              <a:rPr lang="en-CA" dirty="0"/>
              <a:t> place des </a:t>
            </a:r>
            <a:r>
              <a:rPr lang="en-CA" dirty="0" err="1"/>
              <a:t>outils</a:t>
            </a:r>
            <a:r>
              <a:rPr lang="en-CA" dirty="0"/>
              <a:t> </a:t>
            </a:r>
            <a:r>
              <a:rPr lang="en-CA" dirty="0" err="1"/>
              <a:t>comme</a:t>
            </a:r>
            <a:r>
              <a:rPr lang="en-CA" dirty="0"/>
              <a:t> des dashboards pour </a:t>
            </a:r>
            <a:r>
              <a:rPr lang="en-CA" dirty="0" err="1"/>
              <a:t>détecter</a:t>
            </a:r>
            <a:r>
              <a:rPr lang="en-CA" dirty="0"/>
              <a:t> </a:t>
            </a:r>
            <a:r>
              <a:rPr lang="en-CA" dirty="0" err="1"/>
              <a:t>rapidement</a:t>
            </a:r>
            <a:r>
              <a:rPr lang="en-CA" dirty="0"/>
              <a:t> les anomalies.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5D673A-9C90-1D9C-EB33-05B81D8E6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42654" y="5612869"/>
            <a:ext cx="4665134" cy="576262"/>
          </a:xfrm>
        </p:spPr>
        <p:txBody>
          <a:bodyPr/>
          <a:lstStyle/>
          <a:p>
            <a:r>
              <a:rPr lang="fr-CA" dirty="0"/>
              <a:t>Tester intelligemment, c’est limiter les risques tout en maximisant les apprentissages</a:t>
            </a:r>
            <a:endParaRPr lang="en-CA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81E7AE-E2AB-EE6D-2729-5BBD4EAAA2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fr-CA" sz="2800" dirty="0"/>
              <a:t>Retour utilisateur:</a:t>
            </a:r>
          </a:p>
          <a:p>
            <a:r>
              <a:rPr lang="fr-CA" dirty="0"/>
              <a:t>Observe les retours des utilisateurs pour ajuster si nécessaire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9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492B-17A6-D0B8-BDA9-B8DF7A76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pic>
        <p:nvPicPr>
          <p:cNvPr id="6" name="Espace réservé du contenu 5" descr="Une image contenant dessin humoristique, habits, personne&#10;&#10;Description générée automatiquement">
            <a:extLst>
              <a:ext uri="{FF2B5EF4-FFF2-40B4-BE49-F238E27FC236}">
                <a16:creationId xmlns:a16="http://schemas.microsoft.com/office/drawing/2014/main" id="{0C833C14-9F1A-CBC5-ADCD-EAE6D1893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72" y="733647"/>
            <a:ext cx="3891892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F9FBC6-5F1A-7924-1A5E-5376E786D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9654" y="733647"/>
            <a:ext cx="4419171" cy="3575884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3200" dirty="0"/>
              <a:t>Le test </a:t>
            </a:r>
            <a:r>
              <a:rPr lang="en-US" sz="3200" dirty="0" err="1"/>
              <a:t>en</a:t>
            </a:r>
            <a:r>
              <a:rPr lang="en-US" sz="3200" dirty="0"/>
              <a:t> production </a:t>
            </a:r>
            <a:r>
              <a:rPr lang="en-US" sz="3200" dirty="0" err="1"/>
              <a:t>est</a:t>
            </a:r>
            <a:r>
              <a:rPr lang="en-US" sz="3200" dirty="0"/>
              <a:t> </a:t>
            </a:r>
            <a:r>
              <a:rPr lang="en-US" sz="3200" dirty="0" err="1"/>
              <a:t>essentiel</a:t>
            </a:r>
            <a:r>
              <a:rPr lang="en-US" sz="3200" dirty="0"/>
              <a:t> pour </a:t>
            </a:r>
            <a:r>
              <a:rPr lang="en-US" sz="3200" dirty="0" err="1"/>
              <a:t>garantir</a:t>
            </a:r>
            <a:r>
              <a:rPr lang="en-US" sz="3200" dirty="0"/>
              <a:t> un </a:t>
            </a:r>
            <a:r>
              <a:rPr lang="en-US" sz="3200" dirty="0" err="1"/>
              <a:t>produit</a:t>
            </a:r>
            <a:r>
              <a:rPr lang="en-US" sz="3200" dirty="0"/>
              <a:t> de </a:t>
            </a:r>
            <a:r>
              <a:rPr lang="en-US" sz="3200" dirty="0" err="1"/>
              <a:t>qualité</a:t>
            </a:r>
            <a:r>
              <a:rPr lang="en-US" sz="3200" dirty="0"/>
              <a:t>. Mais il doit </a:t>
            </a:r>
            <a:r>
              <a:rPr lang="en-US" sz="3200" dirty="0" err="1"/>
              <a:t>être</a:t>
            </a:r>
            <a:r>
              <a:rPr lang="en-US" sz="3200" dirty="0"/>
              <a:t> </a:t>
            </a:r>
            <a:r>
              <a:rPr lang="en-US" sz="3200" dirty="0" err="1"/>
              <a:t>réalisé</a:t>
            </a:r>
            <a:r>
              <a:rPr lang="en-US" sz="3200" dirty="0"/>
              <a:t> avec </a:t>
            </a:r>
            <a:r>
              <a:rPr lang="en-US" sz="3200" dirty="0" err="1"/>
              <a:t>méthode</a:t>
            </a:r>
            <a:r>
              <a:rPr lang="en-US" sz="3200" dirty="0"/>
              <a:t> et </a:t>
            </a:r>
            <a:r>
              <a:rPr lang="en-US" sz="3200" dirty="0" err="1"/>
              <a:t>précaution</a:t>
            </a:r>
            <a:r>
              <a:rPr lang="en-US" dirty="0"/>
              <a:t>.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buFont typeface="Wingdings 3" panose="05040102010807070707" pitchFamily="18" charset="2"/>
              <a:buChar char=""/>
            </a:pPr>
            <a:r>
              <a:rPr lang="en-US" sz="3600" dirty="0"/>
              <a:t>Un test bien </a:t>
            </a:r>
            <a:r>
              <a:rPr lang="en-US" sz="3600" dirty="0" err="1"/>
              <a:t>préparé</a:t>
            </a:r>
            <a:r>
              <a:rPr lang="en-US" sz="3600" dirty="0"/>
              <a:t>, </a:t>
            </a:r>
            <a:r>
              <a:rPr lang="en-US" sz="3600" dirty="0" err="1"/>
              <a:t>c’est</a:t>
            </a:r>
            <a:r>
              <a:rPr lang="en-US" sz="3600" dirty="0"/>
              <a:t> un pas </a:t>
            </a:r>
            <a:r>
              <a:rPr lang="en-US" sz="3600" dirty="0" err="1"/>
              <a:t>vers</a:t>
            </a:r>
            <a:r>
              <a:rPr lang="en-US" sz="3600" dirty="0"/>
              <a:t> le succès!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buFont typeface="Wingdings 3" panose="05040102010807070707" pitchFamily="18" charset="2"/>
              <a:buChar char="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240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Secteur</vt:lpstr>
      <vt:lpstr>Le test en production : risques et bonnes pratiques</vt:lpstr>
      <vt:lpstr>Qu’est ce que le Test en Production?</vt:lpstr>
      <vt:lpstr>Pourquoi est-ce necessaire?</vt:lpstr>
      <vt:lpstr>Les risques associés</vt:lpstr>
      <vt:lpstr>Bonnes pratiques</vt:lpstr>
      <vt:lpstr>Une approche réaliste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G</dc:creator>
  <cp:lastModifiedBy>Nicholas G</cp:lastModifiedBy>
  <cp:revision>2</cp:revision>
  <dcterms:created xsi:type="dcterms:W3CDTF">2024-11-27T16:52:28Z</dcterms:created>
  <dcterms:modified xsi:type="dcterms:W3CDTF">2024-11-28T13:23:43Z</dcterms:modified>
</cp:coreProperties>
</file>