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8D4"/>
    <a:srgbClr val="FFFFFF"/>
    <a:srgbClr val="FFF2CC"/>
    <a:srgbClr val="FAD7AC"/>
    <a:srgbClr val="FAD1CF"/>
    <a:srgbClr val="DAE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B888-8595-447C-94CF-86A43F8845D2}" type="datetimeFigureOut">
              <a:rPr lang="en-CA" smtClean="0"/>
              <a:t>2024-11-06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B25FA-4766-4246-BFE3-CE3B278039F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078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3AEC9F3-C7BF-4FDE-8F69-3B04FA8DB724}" type="datetime1">
              <a:rPr lang="en-CA" smtClean="0"/>
              <a:t>2024-11-06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57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FB24-DE15-4CA3-9CB6-BAAB61CA20AA}" type="datetime1">
              <a:rPr lang="en-CA" smtClean="0"/>
              <a:t>2024-11-06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22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D45D-F566-455E-9A69-EAD5F1F9E9C3}" type="datetime1">
              <a:rPr lang="en-CA" smtClean="0"/>
              <a:t>2024-11-06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83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F972-B90E-4DA2-8CCF-A726C92FDA8A}" type="datetime1">
              <a:rPr lang="en-CA" smtClean="0"/>
              <a:t>2024-11-06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421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97CA-5908-47A1-9142-E1E62DFAE6F3}" type="datetime1">
              <a:rPr lang="en-CA" smtClean="0"/>
              <a:t>2024-11-06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3133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4475-F789-48F2-A4DB-5AE64D07F94C}" type="datetime1">
              <a:rPr lang="en-CA" smtClean="0"/>
              <a:t>2024-11-06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190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DDEE-91CF-434A-898B-99879E7788E9}" type="datetime1">
              <a:rPr lang="en-CA" smtClean="0"/>
              <a:t>2024-11-06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894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66C7-B3F3-476D-B530-E5F62C570946}" type="datetime1">
              <a:rPr lang="en-CA" smtClean="0"/>
              <a:t>2024-11-06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012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FBDE-CC32-4F83-B2F8-A7697FFC6E4E}" type="datetime1">
              <a:rPr lang="en-CA" smtClean="0"/>
              <a:t>2024-11-06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490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7814-19D6-4C03-BC16-1B2D0A0A50A3}" type="datetime1">
              <a:rPr lang="en-CA" smtClean="0"/>
              <a:t>2024-11-06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26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858B-980B-4579-86CC-78639C152457}" type="datetime1">
              <a:rPr lang="en-CA" smtClean="0"/>
              <a:t>2024-11-06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788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7976-38E6-4624-AB92-EE4F001DCFE5}" type="datetime1">
              <a:rPr lang="en-CA" smtClean="0"/>
              <a:t>2024-11-06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99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8EB5-7969-409B-961A-F0FD3526694D}" type="datetime1">
              <a:rPr lang="en-CA" smtClean="0"/>
              <a:t>2024-11-06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00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71F6-C792-4DA7-810E-601B817CCDFC}" type="datetime1">
              <a:rPr lang="en-CA" smtClean="0"/>
              <a:t>2024-11-06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56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FDD5-4151-46A4-A950-3AD0CFBF165A}" type="datetime1">
              <a:rPr lang="en-CA" smtClean="0"/>
              <a:t>2024-11-06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12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2DB9-FB3D-4678-A7D3-1F160DA2428D}" type="datetime1">
              <a:rPr lang="en-CA" smtClean="0"/>
              <a:t>2024-11-06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18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51BE-AB4C-4113-A271-7B55BC820BFD}" type="datetime1">
              <a:rPr lang="en-CA" smtClean="0"/>
              <a:t>2024-11-06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75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C8EF9-110C-4EBE-8F8C-EC8DE51C5903}" type="datetime1">
              <a:rPr lang="en-CA" smtClean="0"/>
              <a:t>2024-11-06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2CEB-CDB1-4872-BA4B-1FD029EC211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195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11B40C-E082-979E-EA18-7A8DBE148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CA" dirty="0" err="1"/>
              <a:t>CMake</a:t>
            </a:r>
            <a:r>
              <a:rPr lang="fr-CA" dirty="0"/>
              <a:t>, </a:t>
            </a:r>
            <a:r>
              <a:rPr lang="fr-CA" dirty="0" err="1"/>
              <a:t>Ctest</a:t>
            </a:r>
            <a:r>
              <a:rPr lang="fr-CA" dirty="0"/>
              <a:t> et les systèmes de construction logicielle (</a:t>
            </a:r>
            <a:r>
              <a:rPr lang="fr-CA" dirty="0" err="1"/>
              <a:t>build</a:t>
            </a:r>
            <a:r>
              <a:rPr lang="fr-CA" dirty="0"/>
              <a:t> system)</a:t>
            </a:r>
            <a:endParaRPr lang="en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8E5DE2-6ECB-E767-BB12-06C5FB6EE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831" y="3781938"/>
            <a:ext cx="1793274" cy="1793274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D080450-5A3D-DF4E-3DD3-F52385098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56" y="3781938"/>
            <a:ext cx="1633618" cy="180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46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6555CB-E99B-4A1A-CAF2-40081942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9AFF03E-9A85-6128-2420-672FA2186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0" y="3191535"/>
            <a:ext cx="3765275" cy="3541712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723463-2D2E-8683-D64A-BFE8639A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96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020FB-6A20-350A-98C9-4EE3B6D1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Sommaire 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5EDD70-518C-EE7A-5506-0F54BF44F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Qu’est-ce qu’un système de construction logicielle?</a:t>
            </a:r>
          </a:p>
          <a:p>
            <a:r>
              <a:rPr lang="fr-CA" dirty="0"/>
              <a:t>La problématique</a:t>
            </a:r>
          </a:p>
          <a:p>
            <a:r>
              <a:rPr lang="en-CA" dirty="0"/>
              <a:t>Un </a:t>
            </a:r>
            <a:r>
              <a:rPr lang="en-CA" dirty="0" err="1"/>
              <a:t>outil</a:t>
            </a:r>
            <a:r>
              <a:rPr lang="en-CA" dirty="0"/>
              <a:t> : </a:t>
            </a:r>
            <a:r>
              <a:rPr lang="en-CA" dirty="0" err="1"/>
              <a:t>CMake</a:t>
            </a:r>
            <a:r>
              <a:rPr lang="en-CA" dirty="0"/>
              <a:t> avec </a:t>
            </a:r>
            <a:r>
              <a:rPr lang="en-CA" dirty="0" err="1"/>
              <a:t>CTest</a:t>
            </a:r>
            <a:endParaRPr lang="en-CA" dirty="0"/>
          </a:p>
          <a:p>
            <a:r>
              <a:rPr lang="en-CA" dirty="0" err="1"/>
              <a:t>Quelques</a:t>
            </a:r>
            <a:r>
              <a:rPr lang="en-CA" dirty="0"/>
              <a:t> </a:t>
            </a:r>
            <a:r>
              <a:rPr lang="en-CA" dirty="0" err="1"/>
              <a:t>générateurs</a:t>
            </a:r>
            <a:r>
              <a:rPr lang="en-CA" dirty="0"/>
              <a:t> </a:t>
            </a:r>
            <a:r>
              <a:rPr lang="en-CA" dirty="0" err="1"/>
              <a:t>CMake</a:t>
            </a:r>
            <a:endParaRPr lang="en-CA" dirty="0"/>
          </a:p>
          <a:p>
            <a:r>
              <a:rPr lang="en-CA" dirty="0" err="1"/>
              <a:t>Exemple</a:t>
            </a:r>
            <a:r>
              <a:rPr lang="en-CA" dirty="0"/>
              <a:t> </a:t>
            </a:r>
            <a:r>
              <a:rPr lang="en-CA" dirty="0" err="1"/>
              <a:t>d’utilisation</a:t>
            </a:r>
            <a:r>
              <a:rPr lang="en-CA" dirty="0"/>
              <a:t> de </a:t>
            </a:r>
            <a:r>
              <a:rPr lang="en-CA" dirty="0" err="1"/>
              <a:t>CMake</a:t>
            </a:r>
            <a:r>
              <a:rPr lang="en-CA" dirty="0"/>
              <a:t> et </a:t>
            </a:r>
            <a:r>
              <a:rPr lang="en-CA" dirty="0" err="1"/>
              <a:t>Ctest</a:t>
            </a:r>
            <a:r>
              <a:rPr lang="en-CA" dirty="0"/>
              <a:t> avec le </a:t>
            </a:r>
            <a:r>
              <a:rPr lang="en-CA" dirty="0" err="1"/>
              <a:t>générateur</a:t>
            </a:r>
            <a:r>
              <a:rPr lang="en-CA" dirty="0"/>
              <a:t> Ninja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0AFFD6-6CD9-33BB-1D52-DEBE16FC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583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1C1A3-29A2-89A0-CA0C-6867AC84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Qu’est-ce qu’un système de construction logicielle?</a:t>
            </a:r>
            <a:br>
              <a:rPr lang="fr-CA" dirty="0"/>
            </a:b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C06C8A-417A-ED69-51F0-E462CD96A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CA" dirty="0"/>
              <a:t>Rappel: la compilation </a:t>
            </a:r>
            <a:endParaRPr lang="en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E8F387-0337-5EAD-A182-D9947DD8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3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D3924D-C4E9-909D-263A-0A8B4819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5883274"/>
            <a:ext cx="6239309" cy="365125"/>
          </a:xfrm>
        </p:spPr>
        <p:txBody>
          <a:bodyPr/>
          <a:lstStyle/>
          <a:p>
            <a:r>
              <a:rPr lang="en-CA" dirty="0"/>
              <a:t>1.https://earthly.dev/blog/cmake-vs-make-diff/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BBBFB00-4C05-1DA7-42DB-743826FD1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770" y="2805193"/>
            <a:ext cx="7681048" cy="272251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6F47621-9854-2190-1E8A-681E6CF26708}"/>
              </a:ext>
            </a:extLst>
          </p:cNvPr>
          <p:cNvSpPr txBox="1"/>
          <p:nvPr/>
        </p:nvSpPr>
        <p:spPr>
          <a:xfrm>
            <a:off x="9765820" y="2713119"/>
            <a:ext cx="711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1. (en)</a:t>
            </a:r>
            <a:endParaRPr lang="en-CA" sz="1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5A3706-08BB-CDF5-8DD2-C4F8B5BE1ACA}"/>
              </a:ext>
            </a:extLst>
          </p:cNvPr>
          <p:cNvSpPr txBox="1"/>
          <p:nvPr/>
        </p:nvSpPr>
        <p:spPr>
          <a:xfrm>
            <a:off x="2479729" y="3880862"/>
            <a:ext cx="960894" cy="584775"/>
          </a:xfrm>
          <a:prstGeom prst="rect">
            <a:avLst/>
          </a:prstGeom>
          <a:solidFill>
            <a:srgbClr val="DAE8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chemeClr val="bg1"/>
                </a:solidFill>
              </a:rPr>
              <a:t>Code source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788955F-E659-ED9E-DC99-CC357CBD4843}"/>
              </a:ext>
            </a:extLst>
          </p:cNvPr>
          <p:cNvSpPr txBox="1"/>
          <p:nvPr/>
        </p:nvSpPr>
        <p:spPr>
          <a:xfrm>
            <a:off x="5313333" y="3428834"/>
            <a:ext cx="1306027" cy="369332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Compilateur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40FB83-496D-ED89-4C26-D4A51BA062C6}"/>
              </a:ext>
            </a:extLst>
          </p:cNvPr>
          <p:cNvSpPr txBox="1"/>
          <p:nvPr/>
        </p:nvSpPr>
        <p:spPr>
          <a:xfrm>
            <a:off x="6674303" y="3892192"/>
            <a:ext cx="1393505" cy="584775"/>
          </a:xfrm>
          <a:prstGeom prst="rect">
            <a:avLst/>
          </a:prstGeom>
          <a:solidFill>
            <a:srgbClr val="FAD7AC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chemeClr val="bg1"/>
                </a:solidFill>
              </a:rPr>
              <a:t>Raccordement (</a:t>
            </a:r>
            <a:r>
              <a:rPr lang="fr-CA" sz="1600" dirty="0" err="1">
                <a:solidFill>
                  <a:schemeClr val="bg1"/>
                </a:solidFill>
              </a:rPr>
              <a:t>Linking</a:t>
            </a:r>
            <a:r>
              <a:rPr lang="fr-CA" sz="1600" dirty="0">
                <a:solidFill>
                  <a:schemeClr val="bg1"/>
                </a:solidFill>
              </a:rPr>
              <a:t>)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AB47FC1-079B-B45E-BCDD-2647CF2290BF}"/>
              </a:ext>
            </a:extLst>
          </p:cNvPr>
          <p:cNvSpPr txBox="1"/>
          <p:nvPr/>
        </p:nvSpPr>
        <p:spPr>
          <a:xfrm>
            <a:off x="3938156" y="3880862"/>
            <a:ext cx="1242449" cy="584775"/>
          </a:xfrm>
          <a:prstGeom prst="rect">
            <a:avLst/>
          </a:prstGeom>
          <a:solidFill>
            <a:srgbClr val="FAD1C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dirty="0" err="1">
                <a:solidFill>
                  <a:schemeClr val="bg1"/>
                </a:solidFill>
              </a:rPr>
              <a:t>Pré-processeur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F0E9BCF-76F6-5DE0-314F-B2E1B2A3D2BB}"/>
              </a:ext>
            </a:extLst>
          </p:cNvPr>
          <p:cNvSpPr txBox="1"/>
          <p:nvPr/>
        </p:nvSpPr>
        <p:spPr>
          <a:xfrm>
            <a:off x="8318766" y="3837105"/>
            <a:ext cx="1393505" cy="584775"/>
          </a:xfrm>
          <a:prstGeom prst="rect">
            <a:avLst/>
          </a:prstGeom>
          <a:solidFill>
            <a:srgbClr val="DAE8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chemeClr val="bg1"/>
                </a:solidFill>
              </a:rPr>
              <a:t>Code machine (exécutable)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AB1D760-2841-A778-E8A9-7D10FADD527D}"/>
              </a:ext>
            </a:extLst>
          </p:cNvPr>
          <p:cNvSpPr txBox="1"/>
          <p:nvPr/>
        </p:nvSpPr>
        <p:spPr>
          <a:xfrm>
            <a:off x="7697665" y="5059290"/>
            <a:ext cx="2224951" cy="1200329"/>
          </a:xfrm>
          <a:prstGeom prst="rect">
            <a:avLst/>
          </a:prstGeom>
          <a:solidFill>
            <a:srgbClr val="DAE8FC"/>
          </a:solidFill>
          <a:ln w="50800" cap="rnd">
            <a:solidFill>
              <a:schemeClr val="tx1">
                <a:lumMod val="65000"/>
              </a:schemeClr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Spécifique au compilateur utilisé et à l’environnement de construction!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7" name="Flèche : haut 16">
            <a:extLst>
              <a:ext uri="{FF2B5EF4-FFF2-40B4-BE49-F238E27FC236}">
                <a16:creationId xmlns:a16="http://schemas.microsoft.com/office/drawing/2014/main" id="{80C0FF9E-FC15-ACC0-C481-B8EA23F289F2}"/>
              </a:ext>
            </a:extLst>
          </p:cNvPr>
          <p:cNvSpPr/>
          <p:nvPr/>
        </p:nvSpPr>
        <p:spPr>
          <a:xfrm>
            <a:off x="8907028" y="4539735"/>
            <a:ext cx="179744" cy="407938"/>
          </a:xfrm>
          <a:prstGeom prst="up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12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26B1D-DE4E-AD4E-A01E-AA0DE90B9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239144"/>
            <a:ext cx="9905999" cy="2644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800" dirty="0"/>
              <a:t>Nous aurions besoin d’un système: </a:t>
            </a:r>
          </a:p>
          <a:p>
            <a:pPr>
              <a:buFontTx/>
              <a:buChar char="-"/>
            </a:pPr>
            <a:r>
              <a:rPr lang="fr-CA" dirty="0"/>
              <a:t>Indépendant de la plateforme et du compilateur utilisés</a:t>
            </a:r>
          </a:p>
          <a:p>
            <a:pPr>
              <a:buFontTx/>
              <a:buChar char="-"/>
            </a:pPr>
            <a:r>
              <a:rPr lang="fr-CA" dirty="0"/>
              <a:t>Portable facilement entre ces plateformes et compilateurs</a:t>
            </a:r>
          </a:p>
          <a:p>
            <a:endParaRPr lang="en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2CF29B-9B4E-1267-790B-41D4F8FA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4</a:t>
            </a:fld>
            <a:endParaRPr lang="en-CA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ECB0FDE-2F7A-69DD-14EB-4B8A2FED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674" y="609600"/>
            <a:ext cx="9905998" cy="1478570"/>
          </a:xfrm>
        </p:spPr>
        <p:txBody>
          <a:bodyPr>
            <a:normAutofit/>
          </a:bodyPr>
          <a:lstStyle/>
          <a:p>
            <a:r>
              <a:rPr lang="fr-CA" sz="3200" dirty="0" err="1"/>
              <a:t>PRoblématique</a:t>
            </a:r>
            <a:br>
              <a:rPr lang="fr-CA" dirty="0"/>
            </a:br>
            <a:endParaRPr lang="en-CA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A10DFD15-7064-0BE2-7339-AE309CA3C916}"/>
              </a:ext>
            </a:extLst>
          </p:cNvPr>
          <p:cNvSpPr txBox="1">
            <a:spLocks/>
          </p:cNvSpPr>
          <p:nvPr/>
        </p:nvSpPr>
        <p:spPr>
          <a:xfrm>
            <a:off x="1154327" y="1500746"/>
            <a:ext cx="9905999" cy="1885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dirty="0"/>
              <a:t>Les programmes (et leur suite de tests) peuvent se comporter différemment selon la plateforme et le compilateur utilisé. On cherche à tester dans ces différents environnements en conservant les options spécifiques à chaque environnement.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866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E730B1-1BBE-DF31-DA1F-B8A7E7D6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5</a:t>
            </a:fld>
            <a:endParaRPr lang="en-CA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F7CF8F41-C5DC-3284-22C0-9A891C43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674" y="609600"/>
            <a:ext cx="9905998" cy="1478570"/>
          </a:xfrm>
        </p:spPr>
        <p:txBody>
          <a:bodyPr>
            <a:normAutofit/>
          </a:bodyPr>
          <a:lstStyle/>
          <a:p>
            <a:r>
              <a:rPr lang="fr-CA" sz="3200" dirty="0"/>
              <a:t>Un outil pour le C : </a:t>
            </a:r>
            <a:r>
              <a:rPr lang="fr-CA" sz="3200" dirty="0" err="1"/>
              <a:t>Cmake</a:t>
            </a:r>
            <a:r>
              <a:rPr lang="fr-CA" sz="3200" dirty="0"/>
              <a:t> avec </a:t>
            </a:r>
            <a:r>
              <a:rPr lang="fr-CA" sz="3200" dirty="0" err="1"/>
              <a:t>Ctest</a:t>
            </a:r>
            <a:r>
              <a:rPr lang="fr-CA" sz="3200" dirty="0"/>
              <a:t> (1/2)</a:t>
            </a:r>
            <a:br>
              <a:rPr lang="fr-CA" dirty="0"/>
            </a:br>
            <a:endParaRPr lang="en-CA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6B8F32E-E02C-B59A-4118-3F2088E40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Vise à automatiser le processus de construction logicielle (</a:t>
            </a:r>
            <a:r>
              <a:rPr lang="fr-CA" dirty="0" err="1"/>
              <a:t>build</a:t>
            </a:r>
            <a:r>
              <a:rPr lang="fr-CA" dirty="0"/>
              <a:t> process)</a:t>
            </a:r>
          </a:p>
          <a:p>
            <a:r>
              <a:rPr lang="en-CA" dirty="0" err="1"/>
              <a:t>Modulaire</a:t>
            </a:r>
            <a:r>
              <a:rPr lang="en-CA" dirty="0"/>
              <a:t> - </a:t>
            </a:r>
            <a:r>
              <a:rPr lang="en-CA" dirty="0" err="1"/>
              <a:t>permet</a:t>
            </a:r>
            <a:r>
              <a:rPr lang="en-CA" dirty="0"/>
              <a:t> </a:t>
            </a:r>
            <a:r>
              <a:rPr lang="en-CA" dirty="0" err="1"/>
              <a:t>d’isoler</a:t>
            </a:r>
            <a:r>
              <a:rPr lang="en-CA" dirty="0"/>
              <a:t> des modules</a:t>
            </a:r>
          </a:p>
          <a:p>
            <a:r>
              <a:rPr lang="en-CA" dirty="0"/>
              <a:t>Portable – </a:t>
            </a:r>
            <a:r>
              <a:rPr lang="en-CA" dirty="0" err="1"/>
              <a:t>indépendant</a:t>
            </a:r>
            <a:r>
              <a:rPr lang="en-CA" dirty="0"/>
              <a:t> de la </a:t>
            </a:r>
            <a:r>
              <a:rPr lang="en-CA" dirty="0" err="1"/>
              <a:t>plateforme</a:t>
            </a:r>
            <a:r>
              <a:rPr lang="en-CA" dirty="0"/>
              <a:t> et du </a:t>
            </a:r>
            <a:r>
              <a:rPr lang="en-CA" dirty="0" err="1"/>
              <a:t>compilateur</a:t>
            </a:r>
            <a:r>
              <a:rPr lang="en-CA" dirty="0"/>
              <a:t> </a:t>
            </a:r>
            <a:r>
              <a:rPr lang="en-CA" dirty="0" err="1"/>
              <a:t>utilisé</a:t>
            </a:r>
            <a:endParaRPr lang="en-CA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24574B7-0066-7CD7-085D-45E0C1927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84" y="456213"/>
            <a:ext cx="1793274" cy="1793274"/>
          </a:xfrm>
          <a:prstGeom prst="rect">
            <a:avLst/>
          </a:prstGeom>
          <a:noFill/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5427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3E9ACA3-B069-F6E6-B529-08CFAD474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30" r="26330"/>
          <a:stretch/>
        </p:blipFill>
        <p:spPr>
          <a:xfrm>
            <a:off x="-62282" y="1348885"/>
            <a:ext cx="6714839" cy="4656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6F4B847-CF82-6BA9-FDA7-0FFC5DB850EE}"/>
              </a:ext>
            </a:extLst>
          </p:cNvPr>
          <p:cNvSpPr/>
          <p:nvPr/>
        </p:nvSpPr>
        <p:spPr>
          <a:xfrm>
            <a:off x="6652557" y="1348885"/>
            <a:ext cx="336535" cy="46391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D2A4F8-B795-1EA2-2E56-8B09774A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6</a:t>
            </a:fld>
            <a:endParaRPr lang="en-CA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494070D-05AF-F12A-4165-D919481C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674" y="609600"/>
            <a:ext cx="9905998" cy="1478570"/>
          </a:xfrm>
        </p:spPr>
        <p:txBody>
          <a:bodyPr>
            <a:normAutofit/>
          </a:bodyPr>
          <a:lstStyle/>
          <a:p>
            <a:r>
              <a:rPr lang="fr-CA" sz="3200" dirty="0"/>
              <a:t>Un outil pour le C : </a:t>
            </a:r>
            <a:r>
              <a:rPr lang="fr-CA" sz="3200" dirty="0" err="1"/>
              <a:t>Cmake</a:t>
            </a:r>
            <a:r>
              <a:rPr lang="fr-CA" sz="3200" dirty="0"/>
              <a:t> Avec </a:t>
            </a:r>
            <a:r>
              <a:rPr lang="fr-CA" sz="3200" dirty="0" err="1"/>
              <a:t>Ctest</a:t>
            </a:r>
            <a:r>
              <a:rPr lang="fr-CA" sz="3200" dirty="0"/>
              <a:t> (2/2) </a:t>
            </a:r>
            <a:br>
              <a:rPr lang="fr-CA" dirty="0"/>
            </a:br>
            <a:endParaRPr lang="en-CA" dirty="0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832DCDF0-3259-A6AA-050B-C4112CBB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7905" y="5991762"/>
            <a:ext cx="6239309" cy="365125"/>
          </a:xfrm>
        </p:spPr>
        <p:txBody>
          <a:bodyPr/>
          <a:lstStyle/>
          <a:p>
            <a:r>
              <a:rPr lang="en-CA" dirty="0"/>
              <a:t>1.https://earthly.dev/blog/cmake-vs-make-diff/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398DC25-96BF-E156-E55D-D41DAD971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84" y="456213"/>
            <a:ext cx="1793274" cy="1793274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F2E7C93-9378-418B-97A4-092AFBE0AEB2}"/>
              </a:ext>
            </a:extLst>
          </p:cNvPr>
          <p:cNvSpPr txBox="1"/>
          <p:nvPr/>
        </p:nvSpPr>
        <p:spPr>
          <a:xfrm>
            <a:off x="2216258" y="1541291"/>
            <a:ext cx="1194558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CA" sz="1600" dirty="0">
                <a:solidFill>
                  <a:schemeClr val="bg1"/>
                </a:solidFill>
              </a:rPr>
              <a:t>Code source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A7BD70F-85A9-CE59-4900-387B43FA6C92}"/>
              </a:ext>
            </a:extLst>
          </p:cNvPr>
          <p:cNvSpPr txBox="1"/>
          <p:nvPr/>
        </p:nvSpPr>
        <p:spPr>
          <a:xfrm>
            <a:off x="3825759" y="4017931"/>
            <a:ext cx="115298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chemeClr val="bg1"/>
                </a:solidFill>
              </a:rPr>
              <a:t>Générateur </a:t>
            </a:r>
            <a:r>
              <a:rPr lang="fr-CA" sz="1600" dirty="0" err="1">
                <a:solidFill>
                  <a:schemeClr val="bg1"/>
                </a:solidFill>
              </a:rPr>
              <a:t>CMake</a:t>
            </a:r>
            <a:endParaRPr lang="en-CA" sz="1600" dirty="0">
              <a:solidFill>
                <a:schemeClr val="bg1"/>
              </a:solidFill>
            </a:endParaRPr>
          </a:p>
        </p:txBody>
      </p:sp>
      <p:pic>
        <p:nvPicPr>
          <p:cNvPr id="12" name="Espace réservé du contenu 5">
            <a:extLst>
              <a:ext uri="{FF2B5EF4-FFF2-40B4-BE49-F238E27FC236}">
                <a16:creationId xmlns:a16="http://schemas.microsoft.com/office/drawing/2014/main" id="{43ECF1B0-1C0E-644F-D69A-937E3EFCD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15" r="-73615"/>
          <a:stretch/>
        </p:blipFill>
        <p:spPr>
          <a:xfrm>
            <a:off x="6962551" y="1364426"/>
            <a:ext cx="6690530" cy="463918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475749B-DCCC-E1A9-5D13-517617C0C32B}"/>
              </a:ext>
            </a:extLst>
          </p:cNvPr>
          <p:cNvSpPr txBox="1"/>
          <p:nvPr/>
        </p:nvSpPr>
        <p:spPr>
          <a:xfrm rot="832711">
            <a:off x="2376966" y="5132042"/>
            <a:ext cx="177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u="sng" dirty="0">
                <a:solidFill>
                  <a:schemeClr val="bg1"/>
                </a:solidFill>
              </a:rPr>
              <a:t>Indépendant</a:t>
            </a:r>
            <a:endParaRPr lang="en-CA" u="sng" dirty="0">
              <a:solidFill>
                <a:schemeClr val="bg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05599D7-B8DE-3876-2FE8-14BADBB2EE03}"/>
              </a:ext>
            </a:extLst>
          </p:cNvPr>
          <p:cNvSpPr txBox="1"/>
          <p:nvPr/>
        </p:nvSpPr>
        <p:spPr>
          <a:xfrm>
            <a:off x="4363129" y="2600251"/>
            <a:ext cx="1308863" cy="584775"/>
          </a:xfrm>
          <a:prstGeom prst="rect">
            <a:avLst/>
          </a:prstGeom>
          <a:solidFill>
            <a:srgbClr val="D5E8D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chemeClr val="bg1"/>
                </a:solidFill>
              </a:rPr>
              <a:t>Fichier intermédiaire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04B927-D275-641F-56D9-DB6D2381398F}"/>
              </a:ext>
            </a:extLst>
          </p:cNvPr>
          <p:cNvSpPr txBox="1"/>
          <p:nvPr/>
        </p:nvSpPr>
        <p:spPr>
          <a:xfrm>
            <a:off x="8668651" y="2653512"/>
            <a:ext cx="711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1. (en)</a:t>
            </a:r>
            <a:endParaRPr lang="en-CA" sz="14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ADA6968-4D3B-F3F6-3258-D62D3FC5EF26}"/>
              </a:ext>
            </a:extLst>
          </p:cNvPr>
          <p:cNvSpPr txBox="1"/>
          <p:nvPr/>
        </p:nvSpPr>
        <p:spPr>
          <a:xfrm>
            <a:off x="5667843" y="2175888"/>
            <a:ext cx="115298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chemeClr val="bg1"/>
                </a:solidFill>
              </a:rPr>
              <a:t>Système de construction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63D805B-830F-C63D-EDD9-338F533F8DDB}"/>
              </a:ext>
            </a:extLst>
          </p:cNvPr>
          <p:cNvSpPr/>
          <p:nvPr/>
        </p:nvSpPr>
        <p:spPr>
          <a:xfrm>
            <a:off x="3703119" y="1896849"/>
            <a:ext cx="4924408" cy="331393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lèche : gauche 18">
            <a:extLst>
              <a:ext uri="{FF2B5EF4-FFF2-40B4-BE49-F238E27FC236}">
                <a16:creationId xmlns:a16="http://schemas.microsoft.com/office/drawing/2014/main" id="{3B0091AF-EE7D-1008-9786-4EA036642858}"/>
              </a:ext>
            </a:extLst>
          </p:cNvPr>
          <p:cNvSpPr/>
          <p:nvPr/>
        </p:nvSpPr>
        <p:spPr>
          <a:xfrm>
            <a:off x="8662909" y="3716115"/>
            <a:ext cx="561093" cy="307777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AD0717D-7684-C49B-F78C-E67AFDEC3158}"/>
              </a:ext>
            </a:extLst>
          </p:cNvPr>
          <p:cNvSpPr txBox="1"/>
          <p:nvPr/>
        </p:nvSpPr>
        <p:spPr>
          <a:xfrm>
            <a:off x="8838188" y="3415726"/>
            <a:ext cx="219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Change selon le système de construction choisi!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269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D0949F-F70D-74B9-264B-C554544D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Génèrent des fichiers intermédiaires que les systèmes de construction logicielle vont utiliser pour générer les fichiers exécutables</a:t>
            </a:r>
          </a:p>
          <a:p>
            <a:r>
              <a:rPr lang="fr-CA" dirty="0"/>
              <a:t>Spécifiques à des systèmes de construction logicielle particuliers</a:t>
            </a:r>
          </a:p>
          <a:p>
            <a:r>
              <a:rPr lang="fr-CA" dirty="0"/>
              <a:t>Il en existe une multitude </a:t>
            </a:r>
          </a:p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F45F1E-BC99-CF33-283D-CA5D9CEA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7</a:t>
            </a:fld>
            <a:endParaRPr lang="en-CA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F081109-0577-2667-4489-9ED01541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674" y="609600"/>
            <a:ext cx="9905998" cy="1478570"/>
          </a:xfrm>
        </p:spPr>
        <p:txBody>
          <a:bodyPr>
            <a:normAutofit/>
          </a:bodyPr>
          <a:lstStyle/>
          <a:p>
            <a:r>
              <a:rPr lang="fr-CA" sz="3200" dirty="0"/>
              <a:t>Les générateurs </a:t>
            </a:r>
            <a:r>
              <a:rPr lang="fr-CA" sz="3200" dirty="0" err="1"/>
              <a:t>Cmake</a:t>
            </a:r>
            <a:r>
              <a:rPr lang="fr-CA" sz="3200" dirty="0"/>
              <a:t> (1/2)</a:t>
            </a:r>
            <a:br>
              <a:rPr lang="fr-CA" dirty="0"/>
            </a:br>
            <a:endParaRPr lang="en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DEBDA71-7F0C-9C6E-36BF-F3B4C52DD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84" y="456213"/>
            <a:ext cx="1793274" cy="1793274"/>
          </a:xfrm>
          <a:prstGeom prst="rect">
            <a:avLst/>
          </a:prstGeom>
          <a:noFill/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3242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5B4566-ACD6-79BA-DE9B-D2811E9EC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3" y="2341396"/>
            <a:ext cx="10659953" cy="5092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dirty="0"/>
              <a:t>Quelques exemples de générateurs selon leur système de construction spécifique: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ECB0BB-1293-0567-709A-021F7A18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8</a:t>
            </a:fld>
            <a:endParaRPr lang="en-CA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0215224-B340-CABD-F5A4-BE43F849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674" y="609600"/>
            <a:ext cx="9905998" cy="1478570"/>
          </a:xfrm>
        </p:spPr>
        <p:txBody>
          <a:bodyPr>
            <a:normAutofit/>
          </a:bodyPr>
          <a:lstStyle/>
          <a:p>
            <a:r>
              <a:rPr lang="fr-CA" sz="3200" dirty="0"/>
              <a:t>Les générateurs </a:t>
            </a:r>
            <a:r>
              <a:rPr lang="fr-CA" sz="3200" dirty="0" err="1"/>
              <a:t>Cmake</a:t>
            </a:r>
            <a:r>
              <a:rPr lang="fr-CA" sz="3200" dirty="0"/>
              <a:t> (2/2)</a:t>
            </a:r>
            <a:br>
              <a:rPr lang="fr-CA" dirty="0"/>
            </a:br>
            <a:endParaRPr lang="en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A83C6A3-FE81-A10C-D272-9D1BE0A35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84" y="456213"/>
            <a:ext cx="1793274" cy="1793274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FA88E6C-584B-4C9F-E072-6E35B035B76C}"/>
              </a:ext>
            </a:extLst>
          </p:cNvPr>
          <p:cNvSpPr txBox="1"/>
          <p:nvPr/>
        </p:nvSpPr>
        <p:spPr>
          <a:xfrm>
            <a:off x="1851055" y="3248990"/>
            <a:ext cx="3771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Générateurs de </a:t>
            </a:r>
            <a:r>
              <a:rPr lang="fr-CA" sz="2000" dirty="0" err="1"/>
              <a:t>Makefile</a:t>
            </a:r>
            <a:r>
              <a:rPr lang="fr-CA" sz="2000" dirty="0"/>
              <a:t>:</a:t>
            </a:r>
          </a:p>
          <a:p>
            <a:pPr marL="285750" indent="-285750">
              <a:buFontTx/>
              <a:buChar char="-"/>
            </a:pPr>
            <a:r>
              <a:rPr lang="fr-CA" sz="2000" dirty="0" err="1"/>
              <a:t>MinGW</a:t>
            </a:r>
            <a:r>
              <a:rPr lang="fr-CA" sz="2000" dirty="0"/>
              <a:t> </a:t>
            </a:r>
            <a:r>
              <a:rPr lang="fr-CA" sz="2000" dirty="0" err="1"/>
              <a:t>Makefile</a:t>
            </a:r>
            <a:r>
              <a:rPr lang="fr-CA" sz="2000" dirty="0"/>
              <a:t> (Windows)</a:t>
            </a:r>
          </a:p>
          <a:p>
            <a:pPr marL="285750" indent="-285750">
              <a:buFontTx/>
              <a:buChar char="-"/>
            </a:pPr>
            <a:r>
              <a:rPr lang="en-CA" sz="2000" dirty="0"/>
              <a:t>Unix </a:t>
            </a:r>
            <a:r>
              <a:rPr lang="en-CA" sz="2000" dirty="0" err="1"/>
              <a:t>Makefile</a:t>
            </a:r>
            <a:r>
              <a:rPr lang="en-CA" sz="2000" dirty="0"/>
              <a:t> (Unix, Linux)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F0F4378-8244-BAC7-124F-F89F8E4CA41C}"/>
              </a:ext>
            </a:extLst>
          </p:cNvPr>
          <p:cNvSpPr txBox="1"/>
          <p:nvPr/>
        </p:nvSpPr>
        <p:spPr>
          <a:xfrm>
            <a:off x="6131166" y="3302384"/>
            <a:ext cx="5353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Générateurs Ninja:</a:t>
            </a:r>
          </a:p>
          <a:p>
            <a:pPr marL="285750" indent="-285750">
              <a:buFontTx/>
              <a:buChar char="-"/>
            </a:pPr>
            <a:r>
              <a:rPr lang="fr-CA" sz="2000" dirty="0"/>
              <a:t>Ninja (Windows, Unix, Linux)</a:t>
            </a:r>
          </a:p>
          <a:p>
            <a:pPr marL="285750" indent="-285750">
              <a:buFontTx/>
              <a:buChar char="-"/>
            </a:pPr>
            <a:r>
              <a:rPr lang="en-CA" sz="2000" dirty="0"/>
              <a:t>Ninja Multi-Config</a:t>
            </a:r>
            <a:r>
              <a:rPr lang="fr-CA" sz="2000" dirty="0"/>
              <a:t> (Windows, Unix, Linux)</a:t>
            </a:r>
          </a:p>
          <a:p>
            <a:pPr marL="285750" indent="-285750">
              <a:buFontTx/>
              <a:buChar char="-"/>
            </a:pPr>
            <a:endParaRPr lang="en-CA" sz="20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27BFF9E-A6FE-5891-512A-294A67A75B92}"/>
              </a:ext>
            </a:extLst>
          </p:cNvPr>
          <p:cNvSpPr txBox="1"/>
          <p:nvPr/>
        </p:nvSpPr>
        <p:spPr>
          <a:xfrm>
            <a:off x="1687062" y="2848880"/>
            <a:ext cx="8603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u="sng" dirty="0"/>
              <a:t>_____Générateurs pour des outils de construction par ligne de commande_____</a:t>
            </a:r>
            <a:endParaRPr lang="en-CA" sz="2000" u="sng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88286C8-6A48-7A79-DA31-EE6367DC829B}"/>
              </a:ext>
            </a:extLst>
          </p:cNvPr>
          <p:cNvSpPr txBox="1"/>
          <p:nvPr/>
        </p:nvSpPr>
        <p:spPr>
          <a:xfrm>
            <a:off x="1737547" y="4493268"/>
            <a:ext cx="910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u="sng" dirty="0"/>
              <a:t>_____Générateurs pour des outils de construction intégrés dans des IDE_____</a:t>
            </a:r>
            <a:endParaRPr lang="en-CA" sz="2000" u="sng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5B77ACF-16D9-C085-DD72-4619311F5B35}"/>
              </a:ext>
            </a:extLst>
          </p:cNvPr>
          <p:cNvSpPr txBox="1"/>
          <p:nvPr/>
        </p:nvSpPr>
        <p:spPr>
          <a:xfrm>
            <a:off x="1141412" y="4924960"/>
            <a:ext cx="60375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Générateurs pour Visual Studio Code:</a:t>
            </a:r>
          </a:p>
          <a:p>
            <a:pPr marL="285750" indent="-285750">
              <a:buFontTx/>
              <a:buChar char="-"/>
            </a:pPr>
            <a:r>
              <a:rPr lang="fr-CA" sz="2000" dirty="0"/>
              <a:t>Visual Studio 17 2022 (Windows, Unix, Linux)</a:t>
            </a:r>
          </a:p>
          <a:p>
            <a:pPr marL="285750" indent="-285750">
              <a:buFontTx/>
              <a:buChar char="-"/>
            </a:pPr>
            <a:r>
              <a:rPr lang="en-CA" sz="2000" dirty="0"/>
              <a:t>Visual Studio 16 2019 (</a:t>
            </a:r>
            <a:r>
              <a:rPr lang="fr-CA" sz="2000" dirty="0"/>
              <a:t>Windows, Unix, Linux)</a:t>
            </a:r>
          </a:p>
          <a:p>
            <a:pPr marL="285750" indent="-285750">
              <a:buFontTx/>
              <a:buChar char="-"/>
            </a:pPr>
            <a:r>
              <a:rPr lang="fr-CA" sz="2000" dirty="0"/>
              <a:t>(plusieurs autres versions)</a:t>
            </a:r>
            <a:endParaRPr lang="en-CA" sz="20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11C2345-B1CA-D6D3-A53E-81EC8B85967D}"/>
              </a:ext>
            </a:extLst>
          </p:cNvPr>
          <p:cNvSpPr txBox="1"/>
          <p:nvPr/>
        </p:nvSpPr>
        <p:spPr>
          <a:xfrm>
            <a:off x="6504770" y="4940278"/>
            <a:ext cx="3771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Générateur pour </a:t>
            </a:r>
            <a:r>
              <a:rPr lang="fr-CA" sz="2000" dirty="0" err="1"/>
              <a:t>Xcode</a:t>
            </a:r>
            <a:r>
              <a:rPr lang="fr-CA" sz="2000" dirty="0"/>
              <a:t>:</a:t>
            </a:r>
          </a:p>
          <a:p>
            <a:pPr marL="285750" indent="-285750">
              <a:buFontTx/>
              <a:buChar char="-"/>
            </a:pPr>
            <a:r>
              <a:rPr lang="fr-CA" sz="2000" dirty="0" err="1"/>
              <a:t>Xcode</a:t>
            </a:r>
            <a:r>
              <a:rPr lang="fr-CA" sz="2000" dirty="0"/>
              <a:t> (</a:t>
            </a:r>
            <a:r>
              <a:rPr lang="fr-CA" sz="2000" dirty="0" err="1"/>
              <a:t>MacOS</a:t>
            </a:r>
            <a:r>
              <a:rPr lang="fr-CA" sz="2000" dirty="0"/>
              <a:t>)</a:t>
            </a:r>
            <a:endParaRPr lang="en-CA" sz="2000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4E2C596A-7F98-5113-86F8-76170C9F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6236069"/>
            <a:ext cx="7584134" cy="333280"/>
          </a:xfrm>
        </p:spPr>
        <p:txBody>
          <a:bodyPr/>
          <a:lstStyle/>
          <a:p>
            <a:r>
              <a:rPr lang="en-CA" dirty="0"/>
              <a:t>2. https://cmake.org/cmake/help/git-master/manual/cmake-generators.7.html#cmake-generators</a:t>
            </a:r>
          </a:p>
        </p:txBody>
      </p:sp>
    </p:spTree>
    <p:extLst>
      <p:ext uri="{BB962C8B-B14F-4D97-AF65-F5344CB8AC3E}">
        <p14:creationId xmlns:p14="http://schemas.microsoft.com/office/powerpoint/2010/main" val="61862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8266CD7-7A64-98A2-F56D-1604341FB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61" y="121127"/>
            <a:ext cx="1118738" cy="111873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E98E3F-6AA1-550C-70D0-05AA6948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2CEB-CDB1-4872-BA4B-1FD029EC2113}" type="slidenum">
              <a:rPr lang="en-CA" smtClean="0"/>
              <a:t>9</a:t>
            </a:fld>
            <a:endParaRPr lang="en-CA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E351BFB-886D-4B9A-5E21-8ED6BE01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674" y="609600"/>
            <a:ext cx="9905998" cy="1478570"/>
          </a:xfrm>
        </p:spPr>
        <p:txBody>
          <a:bodyPr>
            <a:normAutofit/>
          </a:bodyPr>
          <a:lstStyle/>
          <a:p>
            <a:r>
              <a:rPr lang="fr-CA" sz="3200" dirty="0"/>
              <a:t>Exemple d’utilisation</a:t>
            </a:r>
            <a:br>
              <a:rPr lang="fr-CA" dirty="0"/>
            </a:br>
            <a:endParaRPr lang="en-CA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1BEB964-BA2E-63ED-9822-71F713E87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185" y="143459"/>
            <a:ext cx="1118738" cy="1118738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1856650-2C8E-ACE3-6BFA-A64F3BAC0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675" y="121127"/>
            <a:ext cx="1011723" cy="111873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8B7FED0-4DAC-A646-9F1B-2BDA202F739C}"/>
              </a:ext>
            </a:extLst>
          </p:cNvPr>
          <p:cNvSpPr txBox="1"/>
          <p:nvPr/>
        </p:nvSpPr>
        <p:spPr>
          <a:xfrm>
            <a:off x="1131674" y="1521340"/>
            <a:ext cx="850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Dans l’IDE </a:t>
            </a:r>
            <a:r>
              <a:rPr lang="fr-CA" dirty="0" err="1"/>
              <a:t>CLion</a:t>
            </a:r>
            <a:r>
              <a:rPr lang="fr-CA" dirty="0"/>
              <a:t> en utilisant Ninja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647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402</TotalTime>
  <Words>441</Words>
  <Application>Microsoft Office PowerPoint</Application>
  <PresentationFormat>Grand écran</PresentationFormat>
  <Paragraphs>67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CMake, Ctest et les systèmes de construction logicielle (build system)</vt:lpstr>
      <vt:lpstr>Sommaire </vt:lpstr>
      <vt:lpstr>Qu’est-ce qu’un système de construction logicielle? </vt:lpstr>
      <vt:lpstr>PRoblématique </vt:lpstr>
      <vt:lpstr>Un outil pour le C : Cmake avec Ctest (1/2) </vt:lpstr>
      <vt:lpstr>Un outil pour le C : Cmake Avec Ctest (2/2)  </vt:lpstr>
      <vt:lpstr>Les générateurs Cmake (1/2) </vt:lpstr>
      <vt:lpstr>Les générateurs Cmake (2/2) </vt:lpstr>
      <vt:lpstr>Exemple d’utilisation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Félix Cormier</dc:creator>
  <cp:lastModifiedBy>Félix Cormier</cp:lastModifiedBy>
  <cp:revision>6</cp:revision>
  <dcterms:created xsi:type="dcterms:W3CDTF">2024-11-06T16:55:00Z</dcterms:created>
  <dcterms:modified xsi:type="dcterms:W3CDTF">2024-11-06T23:37:32Z</dcterms:modified>
</cp:coreProperties>
</file>