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3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8D4"/>
    <a:srgbClr val="FFFFFF"/>
    <a:srgbClr val="FFF2CC"/>
    <a:srgbClr val="FAD7AC"/>
    <a:srgbClr val="FAD1CF"/>
    <a:srgbClr val="DA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B888-8595-447C-94CF-86A43F8845D2}" type="datetimeFigureOut">
              <a:rPr lang="en-CA" smtClean="0"/>
              <a:t>2024-11-07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B25FA-4766-4246-BFE3-CE3B278039F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078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3AEC9F3-C7BF-4FDE-8F69-3B04FA8DB724}" type="datetime1">
              <a:rPr lang="en-CA" smtClean="0"/>
              <a:t>2024-11-07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57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FB24-DE15-4CA3-9CB6-BAAB61CA20AA}" type="datetime1">
              <a:rPr lang="en-CA" smtClean="0"/>
              <a:t>2024-11-07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22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D45D-F566-455E-9A69-EAD5F1F9E9C3}" type="datetime1">
              <a:rPr lang="en-CA" smtClean="0"/>
              <a:t>2024-11-07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83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F972-B90E-4DA2-8CCF-A726C92FDA8A}" type="datetime1">
              <a:rPr lang="en-CA" smtClean="0"/>
              <a:t>2024-11-07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421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97CA-5908-47A1-9142-E1E62DFAE6F3}" type="datetime1">
              <a:rPr lang="en-CA" smtClean="0"/>
              <a:t>2024-11-07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133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4475-F789-48F2-A4DB-5AE64D07F94C}" type="datetime1">
              <a:rPr lang="en-CA" smtClean="0"/>
              <a:t>2024-11-07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19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DDEE-91CF-434A-898B-99879E7788E9}" type="datetime1">
              <a:rPr lang="en-CA" smtClean="0"/>
              <a:t>2024-11-07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894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66C7-B3F3-476D-B530-E5F62C570946}" type="datetime1">
              <a:rPr lang="en-CA" smtClean="0"/>
              <a:t>2024-11-07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012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FBDE-CC32-4F83-B2F8-A7697FFC6E4E}" type="datetime1">
              <a:rPr lang="en-CA" smtClean="0"/>
              <a:t>2024-11-07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90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814-19D6-4C03-BC16-1B2D0A0A50A3}" type="datetime1">
              <a:rPr lang="en-CA" smtClean="0"/>
              <a:t>2024-11-07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26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58B-980B-4579-86CC-78639C152457}" type="datetime1">
              <a:rPr lang="en-CA" smtClean="0"/>
              <a:t>2024-11-07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88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7976-38E6-4624-AB92-EE4F001DCFE5}" type="datetime1">
              <a:rPr lang="en-CA" smtClean="0"/>
              <a:t>2024-11-07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99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8EB5-7969-409B-961A-F0FD3526694D}" type="datetime1">
              <a:rPr lang="en-CA" smtClean="0"/>
              <a:t>2024-11-07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00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71F6-C792-4DA7-810E-601B817CCDFC}" type="datetime1">
              <a:rPr lang="en-CA" smtClean="0"/>
              <a:t>2024-11-07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56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FDD5-4151-46A4-A950-3AD0CFBF165A}" type="datetime1">
              <a:rPr lang="en-CA" smtClean="0"/>
              <a:t>2024-11-07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12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2DB9-FB3D-4678-A7D3-1F160DA2428D}" type="datetime1">
              <a:rPr lang="en-CA" smtClean="0"/>
              <a:t>2024-11-07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18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51BE-AB4C-4113-A271-7B55BC820BFD}" type="datetime1">
              <a:rPr lang="en-CA" smtClean="0"/>
              <a:t>2024-11-07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5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C8EF9-110C-4EBE-8F8C-EC8DE51C5903}" type="datetime1">
              <a:rPr lang="en-CA" smtClean="0"/>
              <a:t>2024-11-07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95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8.png"/><Relationship Id="rId7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eb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git-master/manual/cmake-generators.7.html#cmake-generators" TargetMode="External"/><Relationship Id="rId2" Type="http://schemas.openxmlformats.org/officeDocument/2006/relationships/hyperlink" Target="https://earthly.dev/blog/cmake-vs-make-dif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make.org/cmake/help/book/mastering-cmake/chapter/Why%20CMak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1B40C-E082-979E-EA18-7A8DBE148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CA" dirty="0" err="1"/>
              <a:t>CMake</a:t>
            </a:r>
            <a:r>
              <a:rPr lang="fr-CA" dirty="0"/>
              <a:t>, </a:t>
            </a:r>
            <a:r>
              <a:rPr lang="fr-CA" dirty="0" err="1"/>
              <a:t>Ctest</a:t>
            </a:r>
            <a:r>
              <a:rPr lang="fr-CA" dirty="0"/>
              <a:t> et les systèmes de construction logicielle (</a:t>
            </a:r>
            <a:r>
              <a:rPr lang="fr-CA" dirty="0" err="1"/>
              <a:t>build</a:t>
            </a:r>
            <a:r>
              <a:rPr lang="fr-CA" dirty="0"/>
              <a:t> system)</a:t>
            </a:r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8E5DE2-6ECB-E767-BB12-06C5FB6EE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31" y="3781938"/>
            <a:ext cx="1793274" cy="1793274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D080450-5A3D-DF4E-3DD3-F52385098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56" y="3781938"/>
            <a:ext cx="1633618" cy="18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4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E0AD364-B58C-1F45-9251-5BC89414D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2" r="454" b="3368"/>
          <a:stretch/>
        </p:blipFill>
        <p:spPr>
          <a:xfrm>
            <a:off x="1434292" y="1645718"/>
            <a:ext cx="9051811" cy="4602681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91F7C2-37EF-A7D3-E62D-2B39BE0F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10</a:t>
            </a:fld>
            <a:endParaRPr lang="en-CA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F56D57A-D5D1-0EBE-B1D8-81E0C8ACD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61" y="121127"/>
            <a:ext cx="1118738" cy="1118738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4182E93D-CD31-626D-7C09-40B53C66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74" y="167148"/>
            <a:ext cx="9905998" cy="1478570"/>
          </a:xfrm>
        </p:spPr>
        <p:txBody>
          <a:bodyPr>
            <a:normAutofit/>
          </a:bodyPr>
          <a:lstStyle/>
          <a:p>
            <a:r>
              <a:rPr lang="fr-CA" sz="3200" dirty="0"/>
              <a:t>Exemple d’utilisation</a:t>
            </a:r>
            <a:br>
              <a:rPr lang="fr-CA" dirty="0"/>
            </a:br>
            <a:endParaRPr lang="en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D48FD6-C128-D633-F548-796286D46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185" y="143459"/>
            <a:ext cx="1118738" cy="1118738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021376E-ABC9-9535-D449-853E876CE8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675" y="121127"/>
            <a:ext cx="1011723" cy="111873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2B323DD-9625-3C62-B8B2-BD4F69CF2D2E}"/>
              </a:ext>
            </a:extLst>
          </p:cNvPr>
          <p:cNvSpPr txBox="1"/>
          <p:nvPr/>
        </p:nvSpPr>
        <p:spPr>
          <a:xfrm>
            <a:off x="1131674" y="916654"/>
            <a:ext cx="850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Dans l’IDE </a:t>
            </a:r>
            <a:r>
              <a:rPr lang="fr-CA" dirty="0" err="1"/>
              <a:t>CLion</a:t>
            </a:r>
            <a:r>
              <a:rPr lang="fr-CA" dirty="0"/>
              <a:t> en utilisant Ninja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815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751DD508-C532-CFE3-2053-239BA95F3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9" t="6397" r="27490" b="41381"/>
          <a:stretch/>
        </p:blipFill>
        <p:spPr>
          <a:xfrm>
            <a:off x="339213" y="1645719"/>
            <a:ext cx="4616245" cy="377530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1BECA2-9C5E-821F-43F1-F9EFD5F1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11</a:t>
            </a:fld>
            <a:endParaRPr lang="en-CA"/>
          </a:p>
        </p:txBody>
      </p:sp>
      <p:pic>
        <p:nvPicPr>
          <p:cNvPr id="5" name="Espace réservé du contenu 6">
            <a:extLst>
              <a:ext uri="{FF2B5EF4-FFF2-40B4-BE49-F238E27FC236}">
                <a16:creationId xmlns:a16="http://schemas.microsoft.com/office/drawing/2014/main" id="{AC7F7F06-65EC-0813-B44E-723833CFA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61" y="121127"/>
            <a:ext cx="1118738" cy="1118738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220441C1-87DF-CA81-A2CA-782F107D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74" y="167148"/>
            <a:ext cx="9905998" cy="1478570"/>
          </a:xfrm>
        </p:spPr>
        <p:txBody>
          <a:bodyPr>
            <a:normAutofit/>
          </a:bodyPr>
          <a:lstStyle/>
          <a:p>
            <a:r>
              <a:rPr lang="fr-CA" sz="3200" dirty="0"/>
              <a:t>Exemple d’utilisation</a:t>
            </a:r>
            <a:br>
              <a:rPr lang="fr-CA" dirty="0"/>
            </a:br>
            <a:endParaRPr lang="en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A67932-45A0-9E84-6C26-DACF341EC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185" y="143459"/>
            <a:ext cx="1118738" cy="1118738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72D83B5-13B4-68E9-E4E9-1DD92B4B3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675" y="121127"/>
            <a:ext cx="1011723" cy="11187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0A2402B-DEB0-7FFA-E3B2-8863A71D78A2}"/>
              </a:ext>
            </a:extLst>
          </p:cNvPr>
          <p:cNvSpPr txBox="1"/>
          <p:nvPr/>
        </p:nvSpPr>
        <p:spPr>
          <a:xfrm>
            <a:off x="1131674" y="916654"/>
            <a:ext cx="850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Dans l’IDE </a:t>
            </a:r>
            <a:r>
              <a:rPr lang="fr-CA" dirty="0" err="1"/>
              <a:t>CLion</a:t>
            </a:r>
            <a:r>
              <a:rPr lang="fr-CA" dirty="0"/>
              <a:t> en utilisant Ninja </a:t>
            </a:r>
            <a:endParaRPr lang="en-CA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FE0ACA5-6A7C-0DD4-AE5C-9622176B8C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5466" r="71606" b="66675"/>
          <a:stretch/>
        </p:blipFill>
        <p:spPr>
          <a:xfrm>
            <a:off x="5501901" y="1604349"/>
            <a:ext cx="2724398" cy="122411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7C2D736-7B85-C41B-3359-8A09BE3EED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" t="16113" r="73508" b="67566"/>
          <a:stretch/>
        </p:blipFill>
        <p:spPr>
          <a:xfrm>
            <a:off x="5600599" y="4179928"/>
            <a:ext cx="2610465" cy="111873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288B330-25E8-5375-50DA-10E405A4AC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18039" r="74759" b="51638"/>
          <a:stretch/>
        </p:blipFill>
        <p:spPr>
          <a:xfrm>
            <a:off x="8856207" y="3700036"/>
            <a:ext cx="2448232" cy="207852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EA17751-169B-174C-52F5-FE1647434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" t="18064" r="74476" b="52259"/>
          <a:stretch/>
        </p:blipFill>
        <p:spPr>
          <a:xfrm>
            <a:off x="8856206" y="1411158"/>
            <a:ext cx="2448233" cy="203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5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F75C2BCA-D010-083B-766F-29B102E42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" r="709" b="4345"/>
          <a:stretch/>
        </p:blipFill>
        <p:spPr>
          <a:xfrm>
            <a:off x="990947" y="1356011"/>
            <a:ext cx="9905998" cy="517434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72A6AE-1352-34DA-40FD-FE8FA049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12</a:t>
            </a:fld>
            <a:endParaRPr lang="en-CA"/>
          </a:p>
        </p:txBody>
      </p:sp>
      <p:pic>
        <p:nvPicPr>
          <p:cNvPr id="5" name="Espace réservé du contenu 6">
            <a:extLst>
              <a:ext uri="{FF2B5EF4-FFF2-40B4-BE49-F238E27FC236}">
                <a16:creationId xmlns:a16="http://schemas.microsoft.com/office/drawing/2014/main" id="{8BC5F582-C77E-BF16-9D81-1EBCB0071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61" y="121127"/>
            <a:ext cx="1118738" cy="1118738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5DD4FC7-403F-B251-13D0-507EC30E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74" y="167148"/>
            <a:ext cx="9905998" cy="1478570"/>
          </a:xfrm>
        </p:spPr>
        <p:txBody>
          <a:bodyPr>
            <a:normAutofit/>
          </a:bodyPr>
          <a:lstStyle/>
          <a:p>
            <a:r>
              <a:rPr lang="fr-CA" sz="3200" dirty="0"/>
              <a:t>Exemple d’utilisation</a:t>
            </a:r>
            <a:br>
              <a:rPr lang="fr-CA" dirty="0"/>
            </a:br>
            <a:endParaRPr lang="en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773916-B0D6-6506-4C49-07BCF56C8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185" y="143459"/>
            <a:ext cx="1118738" cy="1118738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F75CF22-1B98-A945-81ED-1373835E7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675" y="121127"/>
            <a:ext cx="1011723" cy="11187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319775B-8F76-68E7-8AA4-92AE9BEDA6B2}"/>
              </a:ext>
            </a:extLst>
          </p:cNvPr>
          <p:cNvSpPr txBox="1"/>
          <p:nvPr/>
        </p:nvSpPr>
        <p:spPr>
          <a:xfrm>
            <a:off x="1131674" y="916654"/>
            <a:ext cx="850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Dans l’IDE </a:t>
            </a:r>
            <a:r>
              <a:rPr lang="fr-CA" dirty="0" err="1"/>
              <a:t>CLion</a:t>
            </a:r>
            <a:r>
              <a:rPr lang="fr-CA" dirty="0"/>
              <a:t> en utilisant Ninja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238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ADBAA-51C4-BCBD-4EAF-3682C5280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D1005E-1A89-FC3F-4F50-4D57F410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13</a:t>
            </a:fld>
            <a:endParaRPr lang="en-CA"/>
          </a:p>
        </p:txBody>
      </p:sp>
      <p:pic>
        <p:nvPicPr>
          <p:cNvPr id="5" name="Espace réservé du contenu 6">
            <a:extLst>
              <a:ext uri="{FF2B5EF4-FFF2-40B4-BE49-F238E27FC236}">
                <a16:creationId xmlns:a16="http://schemas.microsoft.com/office/drawing/2014/main" id="{98F01AE4-A117-A63E-BFC3-41CE044A7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61" y="121127"/>
            <a:ext cx="1118738" cy="1118738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4F18BAC6-4EB2-14BF-EDEF-4DBE20D1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74" y="167148"/>
            <a:ext cx="9905998" cy="1478570"/>
          </a:xfrm>
        </p:spPr>
        <p:txBody>
          <a:bodyPr>
            <a:normAutofit/>
          </a:bodyPr>
          <a:lstStyle/>
          <a:p>
            <a:r>
              <a:rPr lang="fr-CA" sz="3200" dirty="0"/>
              <a:t>Exemple d’utilisation</a:t>
            </a:r>
            <a:br>
              <a:rPr lang="fr-CA" dirty="0"/>
            </a:br>
            <a:endParaRPr lang="en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ADC5EC-602E-37F5-8060-62A12D8CF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185" y="143459"/>
            <a:ext cx="1118738" cy="1118738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C82FE65-3102-4C6D-3CF7-93282F56B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675" y="121127"/>
            <a:ext cx="1011723" cy="11187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AE448F3-D9F7-FF2D-E6C5-8BFAF9BE1EEB}"/>
              </a:ext>
            </a:extLst>
          </p:cNvPr>
          <p:cNvSpPr txBox="1"/>
          <p:nvPr/>
        </p:nvSpPr>
        <p:spPr>
          <a:xfrm>
            <a:off x="1131674" y="916654"/>
            <a:ext cx="850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Dans l’IDE </a:t>
            </a:r>
            <a:r>
              <a:rPr lang="fr-CA" dirty="0" err="1"/>
              <a:t>CLion</a:t>
            </a:r>
            <a:r>
              <a:rPr lang="fr-CA" dirty="0"/>
              <a:t> en utilisant Ninja </a:t>
            </a:r>
            <a:endParaRPr lang="en-CA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FA62D76-172C-E26E-B255-82A089400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" r="1291" b="5785"/>
          <a:stretch/>
        </p:blipFill>
        <p:spPr>
          <a:xfrm>
            <a:off x="1292203" y="1464319"/>
            <a:ext cx="9292619" cy="48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25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CC5BE-72B1-CAD7-1AD1-F302B5C37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CC9718CC-51C7-E291-8B04-1AAF64643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3" b="4963"/>
          <a:stretch/>
        </p:blipFill>
        <p:spPr>
          <a:xfrm>
            <a:off x="1137589" y="1484003"/>
            <a:ext cx="9613142" cy="478558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6B8A5E-4374-1757-6A52-07D06C92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14</a:t>
            </a:fld>
            <a:endParaRPr lang="en-CA"/>
          </a:p>
        </p:txBody>
      </p:sp>
      <p:pic>
        <p:nvPicPr>
          <p:cNvPr id="5" name="Espace réservé du contenu 6">
            <a:extLst>
              <a:ext uri="{FF2B5EF4-FFF2-40B4-BE49-F238E27FC236}">
                <a16:creationId xmlns:a16="http://schemas.microsoft.com/office/drawing/2014/main" id="{6E2AF938-F355-5121-9EC8-22EFDEE10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61" y="121127"/>
            <a:ext cx="1118738" cy="1118738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CAB96A90-EA5B-D914-5F24-D7703CB5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74" y="167148"/>
            <a:ext cx="9905998" cy="1478570"/>
          </a:xfrm>
        </p:spPr>
        <p:txBody>
          <a:bodyPr>
            <a:normAutofit/>
          </a:bodyPr>
          <a:lstStyle/>
          <a:p>
            <a:r>
              <a:rPr lang="fr-CA" sz="3200" dirty="0"/>
              <a:t>Exemple d’utilisation</a:t>
            </a:r>
            <a:br>
              <a:rPr lang="fr-CA" dirty="0"/>
            </a:br>
            <a:endParaRPr lang="en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D42425D-39B0-11FE-2A83-8C3AB6AD4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185" y="143459"/>
            <a:ext cx="1118738" cy="1118738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25E760A-20FA-E34B-E814-CDEE18FA3A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675" y="121127"/>
            <a:ext cx="1011723" cy="11187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21F6347-531E-E0C4-B505-1D909C3CF35D}"/>
              </a:ext>
            </a:extLst>
          </p:cNvPr>
          <p:cNvSpPr txBox="1"/>
          <p:nvPr/>
        </p:nvSpPr>
        <p:spPr>
          <a:xfrm>
            <a:off x="1131674" y="916654"/>
            <a:ext cx="850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Dans l’IDE </a:t>
            </a:r>
            <a:r>
              <a:rPr lang="fr-CA" dirty="0" err="1"/>
              <a:t>CLion</a:t>
            </a:r>
            <a:r>
              <a:rPr lang="fr-CA" dirty="0"/>
              <a:t> en utilisant Ninja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417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966E4-E43A-3434-483E-D942F30B3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E6786AD5-83C5-3A28-BC94-17C0BD181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2" b="3980"/>
          <a:stretch/>
        </p:blipFill>
        <p:spPr>
          <a:xfrm>
            <a:off x="990948" y="1420922"/>
            <a:ext cx="9778384" cy="50258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AD5A34-6ECE-BDC4-747B-9355A271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15</a:t>
            </a:fld>
            <a:endParaRPr lang="en-CA"/>
          </a:p>
        </p:txBody>
      </p:sp>
      <p:pic>
        <p:nvPicPr>
          <p:cNvPr id="5" name="Espace réservé du contenu 6">
            <a:extLst>
              <a:ext uri="{FF2B5EF4-FFF2-40B4-BE49-F238E27FC236}">
                <a16:creationId xmlns:a16="http://schemas.microsoft.com/office/drawing/2014/main" id="{35481E4A-D240-8C8D-849E-175FF5484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61" y="121127"/>
            <a:ext cx="1118738" cy="1118738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076AC1F-A06D-D653-1A60-A5032669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74" y="167148"/>
            <a:ext cx="9905998" cy="1478570"/>
          </a:xfrm>
        </p:spPr>
        <p:txBody>
          <a:bodyPr>
            <a:normAutofit/>
          </a:bodyPr>
          <a:lstStyle/>
          <a:p>
            <a:r>
              <a:rPr lang="fr-CA" sz="3200" dirty="0"/>
              <a:t>Exemple d’utilisation</a:t>
            </a:r>
            <a:br>
              <a:rPr lang="fr-CA" dirty="0"/>
            </a:br>
            <a:endParaRPr lang="en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3E71396-126A-B0A9-E3B9-C6DC246B4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185" y="143459"/>
            <a:ext cx="1118738" cy="1118738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4F7425E-CCFD-8C50-C13A-0BE4D192E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675" y="121127"/>
            <a:ext cx="1011723" cy="11187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7176B34-20A4-D3DE-3394-176406EF2FB3}"/>
              </a:ext>
            </a:extLst>
          </p:cNvPr>
          <p:cNvSpPr txBox="1"/>
          <p:nvPr/>
        </p:nvSpPr>
        <p:spPr>
          <a:xfrm>
            <a:off x="1131674" y="916654"/>
            <a:ext cx="850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Dans l’IDE </a:t>
            </a:r>
            <a:r>
              <a:rPr lang="fr-CA" dirty="0" err="1"/>
              <a:t>CLion</a:t>
            </a:r>
            <a:r>
              <a:rPr lang="fr-CA" dirty="0"/>
              <a:t> en utilisant Ninja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119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555CB-E99B-4A1A-CAF2-40081942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631" y="-30410"/>
            <a:ext cx="9905998" cy="1478570"/>
          </a:xfrm>
        </p:spPr>
        <p:txBody>
          <a:bodyPr/>
          <a:lstStyle/>
          <a:p>
            <a:r>
              <a:rPr lang="fr-CA" dirty="0"/>
              <a:t>Réflexion</a:t>
            </a:r>
            <a:endParaRPr lang="en-CA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9AFF03E-9A85-6128-2420-672FA2186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4" y="4260163"/>
            <a:ext cx="2444494" cy="229935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723463-2D2E-8683-D64A-BFE8639A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16</a:t>
            </a:fld>
            <a:endParaRPr lang="en-C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8701B4D-5082-D066-3847-7DE57E60594D}"/>
              </a:ext>
            </a:extLst>
          </p:cNvPr>
          <p:cNvSpPr txBox="1"/>
          <p:nvPr/>
        </p:nvSpPr>
        <p:spPr>
          <a:xfrm>
            <a:off x="1421631" y="1448160"/>
            <a:ext cx="8854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CA" sz="2400" dirty="0" err="1"/>
              <a:t>CMake</a:t>
            </a:r>
            <a:r>
              <a:rPr lang="fr-CA" sz="2400" dirty="0"/>
              <a:t> et </a:t>
            </a:r>
            <a:r>
              <a:rPr lang="fr-CA" sz="2400" dirty="0" err="1"/>
              <a:t>CTest</a:t>
            </a:r>
            <a:r>
              <a:rPr lang="fr-CA" sz="2400" dirty="0"/>
              <a:t> sont fidèles au stéréotypes du C : Difficile à maitriser parfaitement, mais très utiles lorsque bien utilisés</a:t>
            </a:r>
          </a:p>
          <a:p>
            <a:pPr marL="285750" indent="-285750">
              <a:buFontTx/>
              <a:buChar char="-"/>
            </a:pPr>
            <a:r>
              <a:rPr lang="fr-CA" sz="2400" dirty="0"/>
              <a:t>Permettent une manipulation fine des modules individuels - utile pour les gros projets ayant plusieurs sous-modules</a:t>
            </a:r>
          </a:p>
          <a:p>
            <a:pPr marL="285750" indent="-285750">
              <a:buFontTx/>
              <a:buChar char="-"/>
            </a:pPr>
            <a:r>
              <a:rPr lang="fr-CA" sz="2400" dirty="0"/>
              <a:t>Son utilisation en tandem avec des machine virtuelles semble tout indiquée pour tester dans divers environnements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9296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6A0AC-41FB-37DB-35B2-6F44AA7A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0311"/>
            <a:ext cx="9905998" cy="1478570"/>
          </a:xfrm>
        </p:spPr>
        <p:txBody>
          <a:bodyPr/>
          <a:lstStyle/>
          <a:p>
            <a:r>
              <a:rPr lang="fr-CA" dirty="0"/>
              <a:t>Conclusion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19BA45-950A-2A92-49E7-799B025CE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La clef d’un bon programme en C …</a:t>
            </a:r>
            <a:endParaRPr lang="en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2A0D39-B079-BDD9-AABE-9914905E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17</a:t>
            </a:fld>
            <a:endParaRPr lang="en-CA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2F22A9-F874-D71D-85D6-A9DCF8A92738}"/>
              </a:ext>
            </a:extLst>
          </p:cNvPr>
          <p:cNvSpPr txBox="1"/>
          <p:nvPr/>
        </p:nvSpPr>
        <p:spPr>
          <a:xfrm>
            <a:off x="2569546" y="3358624"/>
            <a:ext cx="6518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dirty="0" err="1"/>
              <a:t>CTester</a:t>
            </a:r>
            <a:r>
              <a:rPr lang="fr-CA" sz="4000" dirty="0"/>
              <a:t> son projet </a:t>
            </a:r>
            <a:r>
              <a:rPr lang="fr-CA" sz="4000" dirty="0" err="1"/>
              <a:t>CMake</a:t>
            </a:r>
            <a:r>
              <a:rPr lang="fr-CA" sz="4000" dirty="0"/>
              <a:t> dans différents environnements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386016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6327E-21DA-D27C-7057-058F6A37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9811"/>
            <a:ext cx="9905998" cy="1478570"/>
          </a:xfrm>
        </p:spPr>
        <p:txBody>
          <a:bodyPr/>
          <a:lstStyle/>
          <a:p>
            <a:r>
              <a:rPr lang="fr-CA" dirty="0"/>
              <a:t>Sources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660A2B-DDD9-B35A-5E08-43C87D0E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https://earthly.dev/blog/cmake-vs-make-diff/</a:t>
            </a:r>
            <a:endParaRPr lang="en-CA" dirty="0"/>
          </a:p>
          <a:p>
            <a:r>
              <a:rPr lang="en-CA" dirty="0">
                <a:hlinkClick r:id="rId3"/>
              </a:rPr>
              <a:t>https://cmake.org/cmake/help/git-master/manual/cmake-generators.7.html#cmake-generators</a:t>
            </a:r>
            <a:endParaRPr lang="en-CA" dirty="0"/>
          </a:p>
          <a:p>
            <a:r>
              <a:rPr lang="en-CA" dirty="0">
                <a:hlinkClick r:id="rId4"/>
              </a:rPr>
              <a:t>https://cmake.org/cmake/help/book/mastering-cmake/chapter/Why%20CMake.html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C44FD2-3D34-AAAA-6378-E8FEDB3B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13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020FB-6A20-350A-98C9-4EE3B6D1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Sommaire 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EDD70-518C-EE7A-5506-0F54BF44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Qu’est-ce qu’un système de construction logicielle?</a:t>
            </a:r>
          </a:p>
          <a:p>
            <a:r>
              <a:rPr lang="fr-CA" dirty="0"/>
              <a:t>La problématique</a:t>
            </a:r>
          </a:p>
          <a:p>
            <a:r>
              <a:rPr lang="en-CA" dirty="0"/>
              <a:t>Un </a:t>
            </a:r>
            <a:r>
              <a:rPr lang="en-CA" dirty="0" err="1"/>
              <a:t>outil</a:t>
            </a:r>
            <a:r>
              <a:rPr lang="en-CA" dirty="0"/>
              <a:t> : </a:t>
            </a:r>
            <a:r>
              <a:rPr lang="en-CA" dirty="0" err="1"/>
              <a:t>CMake</a:t>
            </a:r>
            <a:r>
              <a:rPr lang="en-CA" dirty="0"/>
              <a:t> avec </a:t>
            </a:r>
            <a:r>
              <a:rPr lang="en-CA" dirty="0" err="1"/>
              <a:t>CTest</a:t>
            </a:r>
            <a:endParaRPr lang="en-CA" dirty="0"/>
          </a:p>
          <a:p>
            <a:r>
              <a:rPr lang="en-CA" dirty="0" err="1"/>
              <a:t>Quelques</a:t>
            </a:r>
            <a:r>
              <a:rPr lang="en-CA" dirty="0"/>
              <a:t> </a:t>
            </a:r>
            <a:r>
              <a:rPr lang="en-CA" dirty="0" err="1"/>
              <a:t>générateurs</a:t>
            </a:r>
            <a:r>
              <a:rPr lang="en-CA" dirty="0"/>
              <a:t> </a:t>
            </a:r>
            <a:r>
              <a:rPr lang="en-CA" dirty="0" err="1"/>
              <a:t>CMake</a:t>
            </a:r>
            <a:endParaRPr lang="en-CA" dirty="0"/>
          </a:p>
          <a:p>
            <a:r>
              <a:rPr lang="en-CA" dirty="0" err="1"/>
              <a:t>Exemple</a:t>
            </a:r>
            <a:r>
              <a:rPr lang="en-CA" dirty="0"/>
              <a:t> </a:t>
            </a:r>
            <a:r>
              <a:rPr lang="en-CA" dirty="0" err="1"/>
              <a:t>d’utilisation</a:t>
            </a:r>
            <a:r>
              <a:rPr lang="en-CA" dirty="0"/>
              <a:t> de </a:t>
            </a:r>
            <a:r>
              <a:rPr lang="en-CA" dirty="0" err="1"/>
              <a:t>CMake</a:t>
            </a:r>
            <a:r>
              <a:rPr lang="en-CA" dirty="0"/>
              <a:t> et </a:t>
            </a:r>
            <a:r>
              <a:rPr lang="en-CA" dirty="0" err="1"/>
              <a:t>Ctest</a:t>
            </a:r>
            <a:r>
              <a:rPr lang="en-CA" dirty="0"/>
              <a:t> avec le </a:t>
            </a:r>
            <a:r>
              <a:rPr lang="en-CA" dirty="0" err="1"/>
              <a:t>générateur</a:t>
            </a:r>
            <a:r>
              <a:rPr lang="en-CA" dirty="0"/>
              <a:t> Ninja</a:t>
            </a:r>
          </a:p>
          <a:p>
            <a:r>
              <a:rPr lang="en-CA" dirty="0" err="1"/>
              <a:t>Réflexion</a:t>
            </a:r>
            <a:endParaRPr lang="en-CA" dirty="0"/>
          </a:p>
          <a:p>
            <a:r>
              <a:rPr lang="en-CA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0AFFD6-6CD9-33BB-1D52-DEBE16FC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583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1C1A3-29A2-89A0-CA0C-6867AC84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Qu’est-ce qu’un système de construction logicielle?</a:t>
            </a:r>
            <a:br>
              <a:rPr lang="fr-CA" dirty="0"/>
            </a:b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C06C8A-417A-ED69-51F0-E462CD96A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CA" dirty="0"/>
              <a:t>Rappel: la compilation </a:t>
            </a:r>
            <a:endParaRPr lang="en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E8F387-0337-5EAD-A182-D9947DD8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3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D3924D-C4E9-909D-263A-0A8B4819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4"/>
            <a:ext cx="6239309" cy="365125"/>
          </a:xfrm>
        </p:spPr>
        <p:txBody>
          <a:bodyPr/>
          <a:lstStyle/>
          <a:p>
            <a:r>
              <a:rPr lang="en-CA" dirty="0"/>
              <a:t>1.https://earthly.dev/blog/cmake-vs-make-diff/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BBFB00-4C05-1DA7-42DB-743826FD1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770" y="2805193"/>
            <a:ext cx="7681048" cy="272251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6F47621-9854-2190-1E8A-681E6CF26708}"/>
              </a:ext>
            </a:extLst>
          </p:cNvPr>
          <p:cNvSpPr txBox="1"/>
          <p:nvPr/>
        </p:nvSpPr>
        <p:spPr>
          <a:xfrm>
            <a:off x="9765820" y="2713119"/>
            <a:ext cx="711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1. (en)</a:t>
            </a:r>
            <a:endParaRPr lang="en-CA" sz="1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5A3706-08BB-CDF5-8DD2-C4F8B5BE1ACA}"/>
              </a:ext>
            </a:extLst>
          </p:cNvPr>
          <p:cNvSpPr txBox="1"/>
          <p:nvPr/>
        </p:nvSpPr>
        <p:spPr>
          <a:xfrm>
            <a:off x="2479729" y="3880862"/>
            <a:ext cx="960894" cy="584775"/>
          </a:xfrm>
          <a:prstGeom prst="rect">
            <a:avLst/>
          </a:prstGeom>
          <a:solidFill>
            <a:srgbClr val="DA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chemeClr val="bg1"/>
                </a:solidFill>
              </a:rPr>
              <a:t>Code source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88955F-E659-ED9E-DC99-CC357CBD4843}"/>
              </a:ext>
            </a:extLst>
          </p:cNvPr>
          <p:cNvSpPr txBox="1"/>
          <p:nvPr/>
        </p:nvSpPr>
        <p:spPr>
          <a:xfrm>
            <a:off x="5313333" y="3428834"/>
            <a:ext cx="1306027" cy="369332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Compilateur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40FB83-496D-ED89-4C26-D4A51BA062C6}"/>
              </a:ext>
            </a:extLst>
          </p:cNvPr>
          <p:cNvSpPr txBox="1"/>
          <p:nvPr/>
        </p:nvSpPr>
        <p:spPr>
          <a:xfrm>
            <a:off x="6674303" y="3892192"/>
            <a:ext cx="1393505" cy="584775"/>
          </a:xfrm>
          <a:prstGeom prst="rect">
            <a:avLst/>
          </a:prstGeom>
          <a:solidFill>
            <a:srgbClr val="FAD7AC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chemeClr val="bg1"/>
                </a:solidFill>
              </a:rPr>
              <a:t>Raccordement (</a:t>
            </a:r>
            <a:r>
              <a:rPr lang="fr-CA" sz="1600" dirty="0" err="1">
                <a:solidFill>
                  <a:schemeClr val="bg1"/>
                </a:solidFill>
              </a:rPr>
              <a:t>Linking</a:t>
            </a:r>
            <a:r>
              <a:rPr lang="fr-CA" sz="1600" dirty="0">
                <a:solidFill>
                  <a:schemeClr val="bg1"/>
                </a:solidFill>
              </a:rPr>
              <a:t>)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AB47FC1-079B-B45E-BCDD-2647CF2290BF}"/>
              </a:ext>
            </a:extLst>
          </p:cNvPr>
          <p:cNvSpPr txBox="1"/>
          <p:nvPr/>
        </p:nvSpPr>
        <p:spPr>
          <a:xfrm>
            <a:off x="3938156" y="3880862"/>
            <a:ext cx="1242449" cy="584775"/>
          </a:xfrm>
          <a:prstGeom prst="rect">
            <a:avLst/>
          </a:prstGeom>
          <a:solidFill>
            <a:srgbClr val="FAD1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 err="1">
                <a:solidFill>
                  <a:schemeClr val="bg1"/>
                </a:solidFill>
              </a:rPr>
              <a:t>Pré-processeur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F0E9BCF-76F6-5DE0-314F-B2E1B2A3D2BB}"/>
              </a:ext>
            </a:extLst>
          </p:cNvPr>
          <p:cNvSpPr txBox="1"/>
          <p:nvPr/>
        </p:nvSpPr>
        <p:spPr>
          <a:xfrm>
            <a:off x="8318766" y="3837105"/>
            <a:ext cx="1393505" cy="584775"/>
          </a:xfrm>
          <a:prstGeom prst="rect">
            <a:avLst/>
          </a:prstGeom>
          <a:solidFill>
            <a:srgbClr val="DA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chemeClr val="bg1"/>
                </a:solidFill>
              </a:rPr>
              <a:t>Code machine (exécutable)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AB1D760-2841-A778-E8A9-7D10FADD527D}"/>
              </a:ext>
            </a:extLst>
          </p:cNvPr>
          <p:cNvSpPr txBox="1"/>
          <p:nvPr/>
        </p:nvSpPr>
        <p:spPr>
          <a:xfrm>
            <a:off x="7697665" y="5059290"/>
            <a:ext cx="2224951" cy="1200329"/>
          </a:xfrm>
          <a:prstGeom prst="rect">
            <a:avLst/>
          </a:prstGeom>
          <a:solidFill>
            <a:srgbClr val="DAE8FC"/>
          </a:solidFill>
          <a:ln w="50800" cap="rnd">
            <a:solidFill>
              <a:schemeClr val="tx1">
                <a:lumMod val="65000"/>
              </a:schemeClr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Spécifique au compilateur utilisé et à l’environnement de construction!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7" name="Flèche : haut 16">
            <a:extLst>
              <a:ext uri="{FF2B5EF4-FFF2-40B4-BE49-F238E27FC236}">
                <a16:creationId xmlns:a16="http://schemas.microsoft.com/office/drawing/2014/main" id="{80C0FF9E-FC15-ACC0-C481-B8EA23F289F2}"/>
              </a:ext>
            </a:extLst>
          </p:cNvPr>
          <p:cNvSpPr/>
          <p:nvPr/>
        </p:nvSpPr>
        <p:spPr>
          <a:xfrm>
            <a:off x="8907028" y="4539735"/>
            <a:ext cx="179744" cy="407938"/>
          </a:xfrm>
          <a:prstGeom prst="up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12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26B1D-DE4E-AD4E-A01E-AA0DE90B9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239144"/>
            <a:ext cx="9905999" cy="2644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 dirty="0"/>
              <a:t>Nous aurions besoin d’un système: </a:t>
            </a:r>
          </a:p>
          <a:p>
            <a:pPr>
              <a:buFontTx/>
              <a:buChar char="-"/>
            </a:pPr>
            <a:r>
              <a:rPr lang="fr-CA" dirty="0"/>
              <a:t>Indépendant de la plateforme et du compilateur utilisés</a:t>
            </a:r>
          </a:p>
          <a:p>
            <a:pPr>
              <a:buFontTx/>
              <a:buChar char="-"/>
            </a:pPr>
            <a:r>
              <a:rPr lang="fr-CA" dirty="0"/>
              <a:t>Portable facilement entre ces plateformes et compilateurs</a:t>
            </a:r>
          </a:p>
          <a:p>
            <a:endParaRPr lang="en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2CF29B-9B4E-1267-790B-41D4F8FA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4</a:t>
            </a:fld>
            <a:endParaRPr lang="en-CA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ECB0FDE-2F7A-69DD-14EB-4B8A2FED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74" y="609600"/>
            <a:ext cx="9905998" cy="1478570"/>
          </a:xfrm>
        </p:spPr>
        <p:txBody>
          <a:bodyPr>
            <a:normAutofit/>
          </a:bodyPr>
          <a:lstStyle/>
          <a:p>
            <a:r>
              <a:rPr lang="fr-CA" sz="3200" dirty="0" err="1"/>
              <a:t>PRoblématique</a:t>
            </a:r>
            <a:br>
              <a:rPr lang="fr-CA" dirty="0"/>
            </a:br>
            <a:endParaRPr lang="en-CA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A10DFD15-7064-0BE2-7339-AE309CA3C916}"/>
              </a:ext>
            </a:extLst>
          </p:cNvPr>
          <p:cNvSpPr txBox="1">
            <a:spLocks/>
          </p:cNvSpPr>
          <p:nvPr/>
        </p:nvSpPr>
        <p:spPr>
          <a:xfrm>
            <a:off x="1154327" y="1500746"/>
            <a:ext cx="9905999" cy="1885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dirty="0"/>
              <a:t>Les programmes (et leur suite de tests) peuvent se comporter différemment selon la plateforme et le compilateur utilisé. On cherche à tester dans ces différents environnements en conservant les options spécifiques à chaque environnement.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866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E730B1-1BBE-DF31-DA1F-B8A7E7D6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5</a:t>
            </a:fld>
            <a:endParaRPr lang="en-CA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7CF8F41-C5DC-3284-22C0-9A891C43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74" y="609600"/>
            <a:ext cx="9905998" cy="1478570"/>
          </a:xfrm>
        </p:spPr>
        <p:txBody>
          <a:bodyPr>
            <a:normAutofit/>
          </a:bodyPr>
          <a:lstStyle/>
          <a:p>
            <a:r>
              <a:rPr lang="fr-CA" sz="3200" dirty="0"/>
              <a:t>Un outil pour le C : </a:t>
            </a:r>
            <a:r>
              <a:rPr lang="fr-CA" sz="3200" dirty="0" err="1"/>
              <a:t>Cmake</a:t>
            </a:r>
            <a:r>
              <a:rPr lang="fr-CA" sz="3200" dirty="0"/>
              <a:t> avec </a:t>
            </a:r>
            <a:r>
              <a:rPr lang="fr-CA" sz="3200" dirty="0" err="1"/>
              <a:t>Ctest</a:t>
            </a:r>
            <a:r>
              <a:rPr lang="fr-CA" sz="3200" dirty="0"/>
              <a:t> (1/2)</a:t>
            </a:r>
            <a:br>
              <a:rPr lang="fr-CA" dirty="0"/>
            </a:br>
            <a:endParaRPr lang="en-CA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6B8F32E-E02C-B59A-4118-3F2088E40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Vise à automatiser le processus de construction logicielle (</a:t>
            </a:r>
            <a:r>
              <a:rPr lang="fr-CA" dirty="0" err="1"/>
              <a:t>build</a:t>
            </a:r>
            <a:r>
              <a:rPr lang="fr-CA" dirty="0"/>
              <a:t> process)</a:t>
            </a:r>
          </a:p>
          <a:p>
            <a:r>
              <a:rPr lang="en-CA" dirty="0" err="1"/>
              <a:t>Modulaire</a:t>
            </a:r>
            <a:r>
              <a:rPr lang="en-CA" dirty="0"/>
              <a:t> - </a:t>
            </a:r>
            <a:r>
              <a:rPr lang="en-CA" dirty="0" err="1"/>
              <a:t>permet</a:t>
            </a:r>
            <a:r>
              <a:rPr lang="en-CA" dirty="0"/>
              <a:t> </a:t>
            </a:r>
            <a:r>
              <a:rPr lang="en-CA" dirty="0" err="1"/>
              <a:t>d’isoler</a:t>
            </a:r>
            <a:r>
              <a:rPr lang="en-CA" dirty="0"/>
              <a:t> des modules</a:t>
            </a:r>
          </a:p>
          <a:p>
            <a:r>
              <a:rPr lang="en-CA" dirty="0"/>
              <a:t>Portable – </a:t>
            </a:r>
            <a:r>
              <a:rPr lang="en-CA" dirty="0" err="1"/>
              <a:t>indépendant</a:t>
            </a:r>
            <a:r>
              <a:rPr lang="en-CA" dirty="0"/>
              <a:t> de la </a:t>
            </a:r>
            <a:r>
              <a:rPr lang="en-CA" dirty="0" err="1"/>
              <a:t>plateforme</a:t>
            </a:r>
            <a:r>
              <a:rPr lang="en-CA" dirty="0"/>
              <a:t> et du </a:t>
            </a:r>
            <a:r>
              <a:rPr lang="en-CA" dirty="0" err="1"/>
              <a:t>compilateur</a:t>
            </a:r>
            <a:r>
              <a:rPr lang="en-CA" dirty="0"/>
              <a:t> </a:t>
            </a:r>
            <a:r>
              <a:rPr lang="en-CA" dirty="0" err="1"/>
              <a:t>utilisé</a:t>
            </a:r>
            <a:endParaRPr lang="en-CA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24574B7-0066-7CD7-085D-45E0C1927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84" y="456213"/>
            <a:ext cx="1793274" cy="1793274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96BC0D-52FF-D153-662C-01CDBC8A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3.https://cmake.org/</a:t>
            </a:r>
            <a:r>
              <a:rPr lang="en-CA" dirty="0" err="1"/>
              <a:t>cmake</a:t>
            </a:r>
            <a:r>
              <a:rPr lang="en-CA" dirty="0"/>
              <a:t>/help/book/mastering-</a:t>
            </a:r>
            <a:r>
              <a:rPr lang="en-CA" dirty="0" err="1"/>
              <a:t>cmake</a:t>
            </a:r>
            <a:r>
              <a:rPr lang="en-CA" dirty="0"/>
              <a:t>/chapter/Why%20CMake.html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0FA15B-7D27-8138-4F54-739B1530E6DF}"/>
              </a:ext>
            </a:extLst>
          </p:cNvPr>
          <p:cNvSpPr txBox="1"/>
          <p:nvPr/>
        </p:nvSpPr>
        <p:spPr>
          <a:xfrm>
            <a:off x="10334884" y="2934926"/>
            <a:ext cx="1446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3. (en)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55427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3E9ACA3-B069-F6E6-B529-08CFAD474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30" r="26330"/>
          <a:stretch/>
        </p:blipFill>
        <p:spPr>
          <a:xfrm>
            <a:off x="-62282" y="1348885"/>
            <a:ext cx="6714839" cy="4656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F4B847-CF82-6BA9-FDA7-0FFC5DB850EE}"/>
              </a:ext>
            </a:extLst>
          </p:cNvPr>
          <p:cNvSpPr/>
          <p:nvPr/>
        </p:nvSpPr>
        <p:spPr>
          <a:xfrm>
            <a:off x="6652557" y="1348885"/>
            <a:ext cx="336535" cy="46391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D2A4F8-B795-1EA2-2E56-8B09774A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6</a:t>
            </a:fld>
            <a:endParaRPr lang="en-CA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494070D-05AF-F12A-4165-D919481C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74" y="609600"/>
            <a:ext cx="9905998" cy="1478570"/>
          </a:xfrm>
        </p:spPr>
        <p:txBody>
          <a:bodyPr>
            <a:normAutofit/>
          </a:bodyPr>
          <a:lstStyle/>
          <a:p>
            <a:r>
              <a:rPr lang="fr-CA" sz="3200" dirty="0"/>
              <a:t>Un outil pour le C : </a:t>
            </a:r>
            <a:r>
              <a:rPr lang="fr-CA" sz="3200" dirty="0" err="1"/>
              <a:t>Cmake</a:t>
            </a:r>
            <a:r>
              <a:rPr lang="fr-CA" sz="3200" dirty="0"/>
              <a:t> Avec </a:t>
            </a:r>
            <a:r>
              <a:rPr lang="fr-CA" sz="3200" dirty="0" err="1"/>
              <a:t>Ctest</a:t>
            </a:r>
            <a:r>
              <a:rPr lang="fr-CA" sz="3200" dirty="0"/>
              <a:t> (2/2) </a:t>
            </a:r>
            <a:br>
              <a:rPr lang="fr-CA" dirty="0"/>
            </a:br>
            <a:endParaRPr lang="en-CA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832DCDF0-3259-A6AA-050B-C4112CBB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7905" y="5991762"/>
            <a:ext cx="6239309" cy="365125"/>
          </a:xfrm>
        </p:spPr>
        <p:txBody>
          <a:bodyPr/>
          <a:lstStyle/>
          <a:p>
            <a:r>
              <a:rPr lang="en-CA" dirty="0"/>
              <a:t>1.https://earthly.dev/blog/cmake-vs-make-diff/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398DC25-96BF-E156-E55D-D41DAD971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84" y="456213"/>
            <a:ext cx="1793274" cy="1793274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F2E7C93-9378-418B-97A4-092AFBE0AEB2}"/>
              </a:ext>
            </a:extLst>
          </p:cNvPr>
          <p:cNvSpPr txBox="1"/>
          <p:nvPr/>
        </p:nvSpPr>
        <p:spPr>
          <a:xfrm>
            <a:off x="2216258" y="1541291"/>
            <a:ext cx="1194558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Code source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A7BD70F-85A9-CE59-4900-387B43FA6C92}"/>
              </a:ext>
            </a:extLst>
          </p:cNvPr>
          <p:cNvSpPr txBox="1"/>
          <p:nvPr/>
        </p:nvSpPr>
        <p:spPr>
          <a:xfrm>
            <a:off x="3825759" y="4017931"/>
            <a:ext cx="115298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chemeClr val="bg1"/>
                </a:solidFill>
              </a:rPr>
              <a:t>Générateur </a:t>
            </a:r>
            <a:r>
              <a:rPr lang="fr-CA" sz="1600" dirty="0" err="1">
                <a:solidFill>
                  <a:schemeClr val="bg1"/>
                </a:solidFill>
              </a:rPr>
              <a:t>CMake</a:t>
            </a:r>
            <a:endParaRPr lang="en-CA" sz="1600" dirty="0">
              <a:solidFill>
                <a:schemeClr val="bg1"/>
              </a:solidFill>
            </a:endParaRPr>
          </a:p>
        </p:txBody>
      </p:sp>
      <p:pic>
        <p:nvPicPr>
          <p:cNvPr id="12" name="Espace réservé du contenu 5">
            <a:extLst>
              <a:ext uri="{FF2B5EF4-FFF2-40B4-BE49-F238E27FC236}">
                <a16:creationId xmlns:a16="http://schemas.microsoft.com/office/drawing/2014/main" id="{43ECF1B0-1C0E-644F-D69A-937E3EFCD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15" r="-73615"/>
          <a:stretch/>
        </p:blipFill>
        <p:spPr>
          <a:xfrm>
            <a:off x="6962551" y="1364426"/>
            <a:ext cx="6690530" cy="463918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475749B-DCCC-E1A9-5D13-517617C0C32B}"/>
              </a:ext>
            </a:extLst>
          </p:cNvPr>
          <p:cNvSpPr txBox="1"/>
          <p:nvPr/>
        </p:nvSpPr>
        <p:spPr>
          <a:xfrm rot="832711">
            <a:off x="2376966" y="5132042"/>
            <a:ext cx="177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u="sng" dirty="0">
                <a:solidFill>
                  <a:schemeClr val="bg1"/>
                </a:solidFill>
              </a:rPr>
              <a:t>Indépendant</a:t>
            </a:r>
            <a:endParaRPr lang="en-CA" u="sng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05599D7-B8DE-3876-2FE8-14BADBB2EE03}"/>
              </a:ext>
            </a:extLst>
          </p:cNvPr>
          <p:cNvSpPr txBox="1"/>
          <p:nvPr/>
        </p:nvSpPr>
        <p:spPr>
          <a:xfrm>
            <a:off x="4363129" y="2600251"/>
            <a:ext cx="1308863" cy="584775"/>
          </a:xfrm>
          <a:prstGeom prst="rect">
            <a:avLst/>
          </a:prstGeom>
          <a:solidFill>
            <a:srgbClr val="D5E8D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chemeClr val="bg1"/>
                </a:solidFill>
              </a:rPr>
              <a:t>Fichiers intermédiaire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04B927-D275-641F-56D9-DB6D2381398F}"/>
              </a:ext>
            </a:extLst>
          </p:cNvPr>
          <p:cNvSpPr txBox="1"/>
          <p:nvPr/>
        </p:nvSpPr>
        <p:spPr>
          <a:xfrm>
            <a:off x="8668651" y="2653512"/>
            <a:ext cx="711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1. (en)</a:t>
            </a:r>
            <a:endParaRPr lang="en-CA" sz="14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ADA6968-4D3B-F3F6-3258-D62D3FC5EF26}"/>
              </a:ext>
            </a:extLst>
          </p:cNvPr>
          <p:cNvSpPr txBox="1"/>
          <p:nvPr/>
        </p:nvSpPr>
        <p:spPr>
          <a:xfrm>
            <a:off x="5667843" y="2175888"/>
            <a:ext cx="115298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chemeClr val="bg1"/>
                </a:solidFill>
              </a:rPr>
              <a:t>Système de construction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63D805B-830F-C63D-EDD9-338F533F8DDB}"/>
              </a:ext>
            </a:extLst>
          </p:cNvPr>
          <p:cNvSpPr/>
          <p:nvPr/>
        </p:nvSpPr>
        <p:spPr>
          <a:xfrm>
            <a:off x="3703119" y="1896849"/>
            <a:ext cx="4924408" cy="33139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lèche : gauche 18">
            <a:extLst>
              <a:ext uri="{FF2B5EF4-FFF2-40B4-BE49-F238E27FC236}">
                <a16:creationId xmlns:a16="http://schemas.microsoft.com/office/drawing/2014/main" id="{3B0091AF-EE7D-1008-9786-4EA036642858}"/>
              </a:ext>
            </a:extLst>
          </p:cNvPr>
          <p:cNvSpPr/>
          <p:nvPr/>
        </p:nvSpPr>
        <p:spPr>
          <a:xfrm>
            <a:off x="8662909" y="3716115"/>
            <a:ext cx="561093" cy="307777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AD0717D-7684-C49B-F78C-E67AFDEC3158}"/>
              </a:ext>
            </a:extLst>
          </p:cNvPr>
          <p:cNvSpPr txBox="1"/>
          <p:nvPr/>
        </p:nvSpPr>
        <p:spPr>
          <a:xfrm>
            <a:off x="8838188" y="3415726"/>
            <a:ext cx="219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Change selon le système de construction choisi!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269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D0949F-F70D-74B9-264B-C554544D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Génèrent des fichiers intermédiaires que les systèmes de construction logicielle vont utiliser pour générer les fichiers exécutables</a:t>
            </a:r>
          </a:p>
          <a:p>
            <a:r>
              <a:rPr lang="fr-CA" dirty="0"/>
              <a:t>Généralement spécifiques à des systèmes de construction logicielle particuliers</a:t>
            </a:r>
          </a:p>
          <a:p>
            <a:r>
              <a:rPr lang="fr-CA" dirty="0"/>
              <a:t>Il en existe une multitude </a:t>
            </a:r>
          </a:p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F45F1E-BC99-CF33-283D-CA5D9CEA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7</a:t>
            </a:fld>
            <a:endParaRPr lang="en-CA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081109-0577-2667-4489-9ED01541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74" y="609600"/>
            <a:ext cx="9905998" cy="1478570"/>
          </a:xfrm>
        </p:spPr>
        <p:txBody>
          <a:bodyPr>
            <a:normAutofit/>
          </a:bodyPr>
          <a:lstStyle/>
          <a:p>
            <a:r>
              <a:rPr lang="fr-CA" sz="3200" dirty="0"/>
              <a:t>Les générateurs </a:t>
            </a:r>
            <a:r>
              <a:rPr lang="fr-CA" sz="3200" dirty="0" err="1"/>
              <a:t>Cmake</a:t>
            </a:r>
            <a:r>
              <a:rPr lang="fr-CA" sz="3200" dirty="0"/>
              <a:t> (1/2)</a:t>
            </a:r>
            <a:br>
              <a:rPr lang="fr-CA" dirty="0"/>
            </a:br>
            <a:endParaRPr lang="en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EBDA71-7F0C-9C6E-36BF-F3B4C52DD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84" y="456213"/>
            <a:ext cx="1793274" cy="1793274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3242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5B4566-ACD6-79BA-DE9B-D2811E9EC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3" y="2341396"/>
            <a:ext cx="10659953" cy="5092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/>
              <a:t>Quelques exemples de générateurs selon leur système de construction spécifique: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ECB0BB-1293-0567-709A-021F7A18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8</a:t>
            </a:fld>
            <a:endParaRPr lang="en-CA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0215224-B340-CABD-F5A4-BE43F849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74" y="609600"/>
            <a:ext cx="9905998" cy="1478570"/>
          </a:xfrm>
        </p:spPr>
        <p:txBody>
          <a:bodyPr>
            <a:normAutofit/>
          </a:bodyPr>
          <a:lstStyle/>
          <a:p>
            <a:r>
              <a:rPr lang="fr-CA" sz="3200" dirty="0"/>
              <a:t>Les générateurs </a:t>
            </a:r>
            <a:r>
              <a:rPr lang="fr-CA" sz="3200" dirty="0" err="1"/>
              <a:t>Cmake</a:t>
            </a:r>
            <a:r>
              <a:rPr lang="fr-CA" sz="3200" dirty="0"/>
              <a:t> (2/2)</a:t>
            </a:r>
            <a:br>
              <a:rPr lang="fr-CA" dirty="0"/>
            </a:br>
            <a:endParaRPr lang="en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A83C6A3-FE81-A10C-D272-9D1BE0A35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84" y="456213"/>
            <a:ext cx="1793274" cy="1793274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FA88E6C-584B-4C9F-E072-6E35B035B76C}"/>
              </a:ext>
            </a:extLst>
          </p:cNvPr>
          <p:cNvSpPr txBox="1"/>
          <p:nvPr/>
        </p:nvSpPr>
        <p:spPr>
          <a:xfrm>
            <a:off x="1851055" y="3248990"/>
            <a:ext cx="3771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Générateurs de </a:t>
            </a:r>
            <a:r>
              <a:rPr lang="fr-CA" sz="2000" dirty="0" err="1"/>
              <a:t>Makefile</a:t>
            </a:r>
            <a:r>
              <a:rPr lang="fr-CA" sz="2000" dirty="0"/>
              <a:t>:</a:t>
            </a:r>
          </a:p>
          <a:p>
            <a:pPr marL="285750" indent="-285750">
              <a:buFontTx/>
              <a:buChar char="-"/>
            </a:pPr>
            <a:r>
              <a:rPr lang="fr-CA" sz="2000" dirty="0" err="1"/>
              <a:t>MinGW</a:t>
            </a:r>
            <a:r>
              <a:rPr lang="fr-CA" sz="2000" dirty="0"/>
              <a:t> </a:t>
            </a:r>
            <a:r>
              <a:rPr lang="fr-CA" sz="2000" dirty="0" err="1"/>
              <a:t>Makefile</a:t>
            </a:r>
            <a:r>
              <a:rPr lang="fr-CA" sz="2000" dirty="0"/>
              <a:t> (Windows)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Unix </a:t>
            </a:r>
            <a:r>
              <a:rPr lang="en-CA" sz="2000" dirty="0" err="1"/>
              <a:t>Makefile</a:t>
            </a:r>
            <a:r>
              <a:rPr lang="en-CA" sz="2000" dirty="0"/>
              <a:t> (Unix, Linux)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F0F4378-8244-BAC7-124F-F89F8E4CA41C}"/>
              </a:ext>
            </a:extLst>
          </p:cNvPr>
          <p:cNvSpPr txBox="1"/>
          <p:nvPr/>
        </p:nvSpPr>
        <p:spPr>
          <a:xfrm>
            <a:off x="6131166" y="3302384"/>
            <a:ext cx="5353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Générateurs Ninja:</a:t>
            </a:r>
          </a:p>
          <a:p>
            <a:pPr marL="285750" indent="-285750">
              <a:buFontTx/>
              <a:buChar char="-"/>
            </a:pPr>
            <a:r>
              <a:rPr lang="fr-CA" sz="2000" dirty="0"/>
              <a:t>Ninja (Windows, Unix, Linux)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Ninja Multi-Config</a:t>
            </a:r>
            <a:r>
              <a:rPr lang="fr-CA" sz="2000" dirty="0"/>
              <a:t> (Windows, Unix, Linux)</a:t>
            </a:r>
          </a:p>
          <a:p>
            <a:pPr marL="285750" indent="-285750">
              <a:buFontTx/>
              <a:buChar char="-"/>
            </a:pPr>
            <a:endParaRPr lang="en-CA" sz="20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7BFF9E-A6FE-5891-512A-294A67A75B92}"/>
              </a:ext>
            </a:extLst>
          </p:cNvPr>
          <p:cNvSpPr txBox="1"/>
          <p:nvPr/>
        </p:nvSpPr>
        <p:spPr>
          <a:xfrm>
            <a:off x="1687062" y="2848880"/>
            <a:ext cx="8603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u="sng" dirty="0"/>
              <a:t>_____Générateurs pour des outils de construction par ligne de commande_____</a:t>
            </a:r>
            <a:endParaRPr lang="en-CA" sz="2000" u="sng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88286C8-6A48-7A79-DA31-EE6367DC829B}"/>
              </a:ext>
            </a:extLst>
          </p:cNvPr>
          <p:cNvSpPr txBox="1"/>
          <p:nvPr/>
        </p:nvSpPr>
        <p:spPr>
          <a:xfrm>
            <a:off x="1737547" y="4493268"/>
            <a:ext cx="910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u="sng" dirty="0"/>
              <a:t>_____Générateurs pour des outils de construction intégrés dans des IDE_____</a:t>
            </a:r>
            <a:endParaRPr lang="en-CA" sz="2000" u="sng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B77ACF-16D9-C085-DD72-4619311F5B35}"/>
              </a:ext>
            </a:extLst>
          </p:cNvPr>
          <p:cNvSpPr txBox="1"/>
          <p:nvPr/>
        </p:nvSpPr>
        <p:spPr>
          <a:xfrm>
            <a:off x="1141412" y="4924960"/>
            <a:ext cx="6037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Générateurs pour Visual Studio Code:</a:t>
            </a:r>
          </a:p>
          <a:p>
            <a:pPr marL="285750" indent="-285750">
              <a:buFontTx/>
              <a:buChar char="-"/>
            </a:pPr>
            <a:r>
              <a:rPr lang="fr-CA" sz="2000" dirty="0"/>
              <a:t>Visual Studio 17 2022 (Windows, Unix, Linux)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Visual Studio 16 2019 (</a:t>
            </a:r>
            <a:r>
              <a:rPr lang="fr-CA" sz="2000" dirty="0"/>
              <a:t>Windows, Unix, Linux)</a:t>
            </a:r>
          </a:p>
          <a:p>
            <a:pPr marL="285750" indent="-285750">
              <a:buFontTx/>
              <a:buChar char="-"/>
            </a:pPr>
            <a:r>
              <a:rPr lang="fr-CA" sz="2000" dirty="0"/>
              <a:t>(plusieurs autres versions)</a:t>
            </a:r>
            <a:endParaRPr lang="en-CA" sz="2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11C2345-B1CA-D6D3-A53E-81EC8B85967D}"/>
              </a:ext>
            </a:extLst>
          </p:cNvPr>
          <p:cNvSpPr txBox="1"/>
          <p:nvPr/>
        </p:nvSpPr>
        <p:spPr>
          <a:xfrm>
            <a:off x="6504770" y="4940278"/>
            <a:ext cx="3771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Générateur pour </a:t>
            </a:r>
            <a:r>
              <a:rPr lang="fr-CA" sz="2000" dirty="0" err="1"/>
              <a:t>Xcode</a:t>
            </a:r>
            <a:r>
              <a:rPr lang="fr-CA" sz="2000" dirty="0"/>
              <a:t>:</a:t>
            </a:r>
          </a:p>
          <a:p>
            <a:pPr marL="285750" indent="-285750">
              <a:buFontTx/>
              <a:buChar char="-"/>
            </a:pPr>
            <a:r>
              <a:rPr lang="fr-CA" sz="2000" dirty="0" err="1"/>
              <a:t>Xcode</a:t>
            </a:r>
            <a:r>
              <a:rPr lang="fr-CA" sz="2000" dirty="0"/>
              <a:t> (</a:t>
            </a:r>
            <a:r>
              <a:rPr lang="fr-CA" sz="2000" dirty="0" err="1"/>
              <a:t>MacOS</a:t>
            </a:r>
            <a:r>
              <a:rPr lang="fr-CA" sz="2000" dirty="0"/>
              <a:t>)</a:t>
            </a:r>
            <a:endParaRPr lang="en-CA" sz="2000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4E2C596A-7F98-5113-86F8-76170C9F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6236069"/>
            <a:ext cx="7584134" cy="333280"/>
          </a:xfrm>
        </p:spPr>
        <p:txBody>
          <a:bodyPr/>
          <a:lstStyle/>
          <a:p>
            <a:r>
              <a:rPr lang="en-CA" dirty="0"/>
              <a:t>2. https://cmake.org/cmake/help/git-master/manual/cmake-generators.7.html#cmake-generators</a:t>
            </a:r>
          </a:p>
        </p:txBody>
      </p:sp>
    </p:spTree>
    <p:extLst>
      <p:ext uri="{BB962C8B-B14F-4D97-AF65-F5344CB8AC3E}">
        <p14:creationId xmlns:p14="http://schemas.microsoft.com/office/powerpoint/2010/main" val="61862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1475723-2990-A37B-D2C4-EFDF35248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" t="5053" r="63078" b="48898"/>
          <a:stretch/>
        </p:blipFill>
        <p:spPr>
          <a:xfrm>
            <a:off x="2605687" y="1507148"/>
            <a:ext cx="6190484" cy="4558688"/>
          </a:xfrm>
          <a:prstGeom prst="rect">
            <a:avLst/>
          </a:prstGeom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8266CD7-7A64-98A2-F56D-1604341FB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61" y="121127"/>
            <a:ext cx="1118738" cy="11187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E98E3F-6AA1-550C-70D0-05AA6948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9</a:t>
            </a:fld>
            <a:endParaRPr lang="en-CA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E351BFB-886D-4B9A-5E21-8ED6BE01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74" y="167148"/>
            <a:ext cx="9905998" cy="1478570"/>
          </a:xfrm>
        </p:spPr>
        <p:txBody>
          <a:bodyPr>
            <a:normAutofit/>
          </a:bodyPr>
          <a:lstStyle/>
          <a:p>
            <a:r>
              <a:rPr lang="fr-CA" sz="3200" dirty="0"/>
              <a:t>Exemple d’utilisation</a:t>
            </a:r>
            <a:br>
              <a:rPr lang="fr-CA" dirty="0"/>
            </a:br>
            <a:endParaRPr lang="en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1BEB964-BA2E-63ED-9822-71F713E87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185" y="143459"/>
            <a:ext cx="1118738" cy="1118738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1856650-2C8E-ACE3-6BFA-A64F3BAC0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675" y="121127"/>
            <a:ext cx="1011723" cy="111873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8B7FED0-4DAC-A646-9F1B-2BDA202F739C}"/>
              </a:ext>
            </a:extLst>
          </p:cNvPr>
          <p:cNvSpPr txBox="1"/>
          <p:nvPr/>
        </p:nvSpPr>
        <p:spPr>
          <a:xfrm>
            <a:off x="1131674" y="916654"/>
            <a:ext cx="850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Dans l’IDE </a:t>
            </a:r>
            <a:r>
              <a:rPr lang="fr-CA" dirty="0" err="1"/>
              <a:t>CLion</a:t>
            </a:r>
            <a:r>
              <a:rPr lang="fr-CA" dirty="0"/>
              <a:t> en utilisant Ninja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647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486</TotalTime>
  <Words>657</Words>
  <Application>Microsoft Office PowerPoint</Application>
  <PresentationFormat>Grand écran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Circuit</vt:lpstr>
      <vt:lpstr>CMake, Ctest et les systèmes de construction logicielle (build system)</vt:lpstr>
      <vt:lpstr>Sommaire </vt:lpstr>
      <vt:lpstr>Qu’est-ce qu’un système de construction logicielle? </vt:lpstr>
      <vt:lpstr>PRoblématique </vt:lpstr>
      <vt:lpstr>Un outil pour le C : Cmake avec Ctest (1/2) </vt:lpstr>
      <vt:lpstr>Un outil pour le C : Cmake Avec Ctest (2/2)  </vt:lpstr>
      <vt:lpstr>Les générateurs Cmake (1/2) </vt:lpstr>
      <vt:lpstr>Les générateurs Cmake (2/2) </vt:lpstr>
      <vt:lpstr>Exemple d’utilisation </vt:lpstr>
      <vt:lpstr>Exemple d’utilisation </vt:lpstr>
      <vt:lpstr>Exemple d’utilisation </vt:lpstr>
      <vt:lpstr>Exemple d’utilisation </vt:lpstr>
      <vt:lpstr>Exemple d’utilisation </vt:lpstr>
      <vt:lpstr>Exemple d’utilisation </vt:lpstr>
      <vt:lpstr>Exemple d’utilisation </vt:lpstr>
      <vt:lpstr>Réflexion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Félix Cormier</dc:creator>
  <cp:lastModifiedBy>Félix Cormier</cp:lastModifiedBy>
  <cp:revision>8</cp:revision>
  <dcterms:created xsi:type="dcterms:W3CDTF">2024-11-06T16:55:00Z</dcterms:created>
  <dcterms:modified xsi:type="dcterms:W3CDTF">2024-11-07T10:45:38Z</dcterms:modified>
</cp:coreProperties>
</file>