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58" r:id="rId3"/>
    <p:sldId id="257" r:id="rId4"/>
    <p:sldId id="260" r:id="rId5"/>
    <p:sldId id="262" r:id="rId6"/>
    <p:sldId id="261" r:id="rId7"/>
    <p:sldId id="266" r:id="rId8"/>
    <p:sldId id="265" r:id="rId9"/>
    <p:sldId id="264" r:id="rId10"/>
    <p:sldId id="263" r:id="rId11"/>
    <p:sldId id="267" r:id="rId12"/>
    <p:sldId id="268" r:id="rId13"/>
    <p:sldId id="269" r:id="rId14"/>
    <p:sldId id="25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4656"/>
    <a:srgbClr val="F9E7E8"/>
    <a:srgbClr val="DA4E5F"/>
    <a:srgbClr val="E2707E"/>
    <a:srgbClr val="F4D6D8"/>
    <a:srgbClr val="EB6786"/>
    <a:srgbClr val="E38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470D4-0047-467C-ABD5-3079850EE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626CAF-EA98-473B-B627-B7D11A357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F669E1-9E28-43B5-ABAA-07B3B9AD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798B44-7FBA-45BD-8B03-D8A6E07E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981E-4D96-4770-B0F3-2659EDE0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728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43AD3-DC2D-41D4-AAB3-9686C4352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0B9EE-0F4D-48C2-9114-C1C1CB69B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60205-3F7B-4B09-BD58-95D50544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8980F-F759-4417-8886-1B5C58A0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FB79DB-A21D-430B-8977-45EC1F29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86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17FE8A-05EA-4CE9-B640-369D794B9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C1036E-2C57-490B-993C-B496F3050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A0F251-C9D6-40CC-9B75-108DDB61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92067-151B-40D6-910D-ED448FCF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47D87-97FB-4875-9AFF-B0CE81A0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17964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2CAB5-3A58-403E-82F7-B78496CA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87BB5D-45C3-4274-A025-2F63F3EFF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37E82-C1A6-4803-A7F7-B024CE3A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F39AD5-6D1E-4214-8598-4872E937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C5F6C-2396-4C09-849B-9A0FF656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217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13AA7-8A11-450D-B60B-B0FF9783F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99D486-7624-4D79-A006-C2FC2DDE8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BC141-3381-41D7-B7A5-E0967B80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58306-2B86-4D29-B97B-5B9CB6D9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90D9B-BAB1-4A95-8E2E-22050D41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2984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C488D-C6F1-4417-86D8-9B2E74CD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753768-01EF-4EFD-9697-29C3BC182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97CB1A-1657-4DAA-8336-2D5E1809F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632218-A882-46A2-BDF3-9DE61F5D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6AFA2E-AFD9-4343-8083-BD5CA1B6D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81D182-58E9-48CB-93D9-FA41AFC4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558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53C3B-67D1-4030-A13A-DF87C44F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6BA602-39DE-4F5C-9F0E-01C4CF21B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7EB4C7-04F8-45F3-91C1-68EC59CB9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7D1602-3F64-41B9-9BC4-C891D737A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94E45E-102D-4B80-91E0-038D42946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BC66CC-6323-4F38-8341-D49D7C76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99C897-7429-42EA-8ABD-904197B1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06B9FA-5AD1-4528-8119-1A565F2C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892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0B8BA-C5B5-447D-8930-9A63A785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79CBF0-10BA-4BDF-A591-8D330AE7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7C30A5-9B74-4A2D-A58F-9FC6FDCF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0A4F5B-6F85-478B-B7EB-55E2AFF0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53466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F33687-436D-47F7-BAE0-DF6C0C93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47FBF8-96D7-4463-BE98-BB5AC717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3695D9-132D-40D3-B6F0-7B20C86C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1389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9D766-8455-42D6-96E8-3F1A3B3E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0BEBE-8038-4F7D-98D9-82C1B2EC5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3D2C33-737A-4DE2-BFB4-19E342085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5A93BD-46A9-40BC-AE75-F140E9A3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6C62A4-D702-47FE-89FA-410AFB0F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9B91F9-9A6D-4A81-A78F-CBECD744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4722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63E6A-D5F0-480A-8F06-A73C52386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CABBFA-205A-4B90-B43C-28D5B8560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9342E9-DAA8-4823-8E47-6FCFC54D4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B566CE-BDF6-4FF4-A5F1-85880351B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CB57A7-53F1-42FD-9C15-64C1FE6E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DC4681-BE1A-4C07-AB47-EEFAB89D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1605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268DC6-D91E-4F2B-95B2-E130C99C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6091A9-157F-445D-A152-7156C363F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3D849C-4318-4134-AC2C-DEC051F43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C5021-D183-4D89-8E23-1247F80EA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34182-D32E-4995-ABFA-204CA89DC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76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s://www1.president.go.kr/petitions/58307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onga.com/news/Opinion/article/all/20201005/103238079/1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://www.hani.co.kr/arti/culture/book/964685.html" TargetMode="External"/><Relationship Id="rId9" Type="http://schemas.openxmlformats.org/officeDocument/2006/relationships/hyperlink" Target="https://www.pressian.com/pages/articles/2020101515555503987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">
            <a:extLst>
              <a:ext uri="{FF2B5EF4-FFF2-40B4-BE49-F238E27FC236}">
                <a16:creationId xmlns:a16="http://schemas.microsoft.com/office/drawing/2014/main" id="{141E7DF1-72CD-442A-929C-63F398FC5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84" b="42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E38094"/>
          </a:solidFill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9CA723F-080D-4CE1-8E2B-0FFA512C9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1878" y="1878902"/>
            <a:ext cx="2988485" cy="1336075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Term </a:t>
            </a:r>
            <a:br>
              <a:rPr lang="en-US" altLang="ko-KR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project</a:t>
            </a:r>
            <a:endParaRPr lang="ko-KR" altLang="en-US" sz="3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C1844F-5F5F-478D-BD18-340EB90EB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878" y="4422528"/>
            <a:ext cx="2513772" cy="38816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201501489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최영진</a:t>
            </a: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431543E5-52FD-4C3B-BE89-090D94DBD20C}"/>
              </a:ext>
            </a:extLst>
          </p:cNvPr>
          <p:cNvSpPr txBox="1">
            <a:spLocks/>
          </p:cNvSpPr>
          <p:nvPr/>
        </p:nvSpPr>
        <p:spPr>
          <a:xfrm>
            <a:off x="7961878" y="3241026"/>
            <a:ext cx="3403426" cy="73882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도서정가제로 인한 </a:t>
            </a:r>
            <a:b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</a:t>
            </a:r>
            <a:r>
              <a:rPr lang="ko-KR" altLang="en-US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시장상황 분석</a:t>
            </a:r>
            <a:endParaRPr lang="ko-KR" altLang="en-US" sz="20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337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C6D0E2F-4361-4C2B-A3FA-0B2C69BFE430}"/>
              </a:ext>
            </a:extLst>
          </p:cNvPr>
          <p:cNvSpPr/>
          <p:nvPr/>
        </p:nvSpPr>
        <p:spPr>
          <a:xfrm>
            <a:off x="466725" y="443991"/>
            <a:ext cx="3686175" cy="89409"/>
          </a:xfrm>
          <a:prstGeom prst="rect">
            <a:avLst/>
          </a:prstGeom>
          <a:solidFill>
            <a:srgbClr val="DA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C59236-0F6B-47FC-92FB-E13597E91171}"/>
              </a:ext>
            </a:extLst>
          </p:cNvPr>
          <p:cNvSpPr/>
          <p:nvPr/>
        </p:nvSpPr>
        <p:spPr>
          <a:xfrm>
            <a:off x="8039100" y="443991"/>
            <a:ext cx="3686175" cy="89409"/>
          </a:xfrm>
          <a:prstGeom prst="rect">
            <a:avLst/>
          </a:prstGeom>
          <a:solidFill>
            <a:srgbClr val="E38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6313DB-84D5-47BC-B538-D592565C6139}"/>
              </a:ext>
            </a:extLst>
          </p:cNvPr>
          <p:cNvSpPr/>
          <p:nvPr/>
        </p:nvSpPr>
        <p:spPr>
          <a:xfrm>
            <a:off x="4252911" y="443991"/>
            <a:ext cx="3686175" cy="89409"/>
          </a:xfrm>
          <a:prstGeom prst="rect">
            <a:avLst/>
          </a:prstGeom>
          <a:solidFill>
            <a:srgbClr val="F4D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A643CD1-E02F-48DA-81B1-A93842F92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302" y="712218"/>
            <a:ext cx="20874127" cy="93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559EC7-CC3F-49B0-BBF2-8F00F325AA10}"/>
              </a:ext>
            </a:extLst>
          </p:cNvPr>
          <p:cNvSpPr/>
          <p:nvPr/>
        </p:nvSpPr>
        <p:spPr>
          <a:xfrm rot="2750739">
            <a:off x="368702" y="316731"/>
            <a:ext cx="346229" cy="346229"/>
          </a:xfrm>
          <a:prstGeom prst="rect">
            <a:avLst/>
          </a:prstGeom>
          <a:solidFill>
            <a:srgbClr val="F4D6D8"/>
          </a:solidFill>
          <a:ln>
            <a:solidFill>
              <a:srgbClr val="E27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1D122C-D2E2-40B2-9D51-F196BE31C1C1}"/>
              </a:ext>
            </a:extLst>
          </p:cNvPr>
          <p:cNvSpPr txBox="1"/>
          <p:nvPr/>
        </p:nvSpPr>
        <p:spPr>
          <a:xfrm>
            <a:off x="345672" y="252979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8C1EA6-7C79-415D-88D0-2D5B2954BFB9}"/>
              </a:ext>
            </a:extLst>
          </p:cNvPr>
          <p:cNvSpPr/>
          <p:nvPr/>
        </p:nvSpPr>
        <p:spPr>
          <a:xfrm>
            <a:off x="862011" y="990600"/>
            <a:ext cx="3471864" cy="5333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700" b="1" dirty="0">
              <a:solidFill>
                <a:schemeClr val="tx1"/>
              </a:solidFill>
            </a:endParaRPr>
          </a:p>
          <a:p>
            <a:pPr algn="ctr"/>
            <a:endParaRPr lang="en-US" altLang="ko-KR" sz="27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판매액 변화</a:t>
            </a:r>
            <a:endParaRPr lang="en-US" altLang="ko-KR" sz="2700" b="1" dirty="0">
              <a:solidFill>
                <a:schemeClr val="tx1"/>
              </a:solidFill>
            </a:endParaRPr>
          </a:p>
          <a:p>
            <a:pPr algn="ctr"/>
            <a:endParaRPr lang="en-US" altLang="ko-KR" sz="27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출판 업계 여론</a:t>
            </a:r>
            <a:endParaRPr lang="en-US" altLang="ko-KR" sz="27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064BFC-F329-4EB6-8E5A-341153A865D8}"/>
              </a:ext>
            </a:extLst>
          </p:cNvPr>
          <p:cNvSpPr/>
          <p:nvPr/>
        </p:nvSpPr>
        <p:spPr>
          <a:xfrm>
            <a:off x="4333875" y="653536"/>
            <a:ext cx="3771900" cy="5492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D94656"/>
                </a:solidFill>
              </a:rPr>
              <a:t>DATA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이익 구조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소비 규모 변화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26A9D3-55B6-4117-B132-A7F270AFEC73}"/>
              </a:ext>
            </a:extLst>
          </p:cNvPr>
          <p:cNvSpPr/>
          <p:nvPr/>
        </p:nvSpPr>
        <p:spPr>
          <a:xfrm>
            <a:off x="8105775" y="1083381"/>
            <a:ext cx="3490912" cy="5492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endParaRPr lang="en-US" altLang="ko-KR" sz="27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시장 변화 형태</a:t>
            </a:r>
            <a:endParaRPr lang="en-US" altLang="ko-KR" sz="2700" b="1" dirty="0">
              <a:solidFill>
                <a:schemeClr val="tx1"/>
              </a:solidFill>
            </a:endParaRPr>
          </a:p>
          <a:p>
            <a:pPr algn="ctr"/>
            <a:endParaRPr lang="en-US" altLang="ko-KR" sz="27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소비자 여론</a:t>
            </a:r>
            <a:endParaRPr lang="en-US" altLang="ko-KR" sz="2700" b="1" dirty="0">
              <a:solidFill>
                <a:schemeClr val="tx1"/>
              </a:solidFill>
            </a:endParaRPr>
          </a:p>
          <a:p>
            <a:pPr algn="ctr"/>
            <a:endParaRPr lang="en-US" altLang="ko-KR" sz="27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DFB215-91E8-4013-96DA-935049D71720}"/>
              </a:ext>
            </a:extLst>
          </p:cNvPr>
          <p:cNvSpPr/>
          <p:nvPr/>
        </p:nvSpPr>
        <p:spPr>
          <a:xfrm>
            <a:off x="4762500" y="3545451"/>
            <a:ext cx="3043239" cy="102624"/>
          </a:xfrm>
          <a:prstGeom prst="rect">
            <a:avLst/>
          </a:prstGeom>
          <a:solidFill>
            <a:srgbClr val="DA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90424A-5B88-4D53-95C0-1754FB5558ED}"/>
              </a:ext>
            </a:extLst>
          </p:cNvPr>
          <p:cNvSpPr/>
          <p:nvPr/>
        </p:nvSpPr>
        <p:spPr>
          <a:xfrm>
            <a:off x="1038624" y="4421751"/>
            <a:ext cx="3043239" cy="102624"/>
          </a:xfrm>
          <a:prstGeom prst="rect">
            <a:avLst/>
          </a:prstGeom>
          <a:solidFill>
            <a:srgbClr val="DA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BA887B-F847-44E4-953F-EEFC449C1131}"/>
              </a:ext>
            </a:extLst>
          </p:cNvPr>
          <p:cNvSpPr/>
          <p:nvPr/>
        </p:nvSpPr>
        <p:spPr>
          <a:xfrm>
            <a:off x="8286750" y="4370439"/>
            <a:ext cx="3043239" cy="102624"/>
          </a:xfrm>
          <a:prstGeom prst="rect">
            <a:avLst/>
          </a:prstGeom>
          <a:solidFill>
            <a:srgbClr val="DA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5E17FD-B7D7-4E8F-BFD1-2AC1B3A8A356}"/>
              </a:ext>
            </a:extLst>
          </p:cNvPr>
          <p:cNvSpPr txBox="1"/>
          <p:nvPr/>
        </p:nvSpPr>
        <p:spPr>
          <a:xfrm>
            <a:off x="4407327" y="5475837"/>
            <a:ext cx="369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75000"/>
                  </a:schemeClr>
                </a:solidFill>
              </a:rPr>
              <a:t>출판협회 발표 자료 이용 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F1E1F0A-F57F-4ABD-9B0F-4E2B232EF27B}"/>
              </a:ext>
            </a:extLst>
          </p:cNvPr>
          <p:cNvCxnSpPr/>
          <p:nvPr/>
        </p:nvCxnSpPr>
        <p:spPr>
          <a:xfrm flipV="1">
            <a:off x="7858127" y="4751294"/>
            <a:ext cx="801779" cy="79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2600063-C95B-47B5-B054-84F2037C1ED6}"/>
              </a:ext>
            </a:extLst>
          </p:cNvPr>
          <p:cNvCxnSpPr>
            <a:cxnSpLocks/>
          </p:cNvCxnSpPr>
          <p:nvPr/>
        </p:nvCxnSpPr>
        <p:spPr>
          <a:xfrm flipH="1" flipV="1">
            <a:off x="3657600" y="4802757"/>
            <a:ext cx="798045" cy="70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84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C6D0E2F-4361-4C2B-A3FA-0B2C69BFE430}"/>
              </a:ext>
            </a:extLst>
          </p:cNvPr>
          <p:cNvSpPr/>
          <p:nvPr/>
        </p:nvSpPr>
        <p:spPr>
          <a:xfrm>
            <a:off x="466725" y="443991"/>
            <a:ext cx="3686175" cy="89409"/>
          </a:xfrm>
          <a:prstGeom prst="rect">
            <a:avLst/>
          </a:prstGeom>
          <a:solidFill>
            <a:srgbClr val="DA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C59236-0F6B-47FC-92FB-E13597E91171}"/>
              </a:ext>
            </a:extLst>
          </p:cNvPr>
          <p:cNvSpPr/>
          <p:nvPr/>
        </p:nvSpPr>
        <p:spPr>
          <a:xfrm>
            <a:off x="8039100" y="443991"/>
            <a:ext cx="3686175" cy="89409"/>
          </a:xfrm>
          <a:prstGeom prst="rect">
            <a:avLst/>
          </a:prstGeom>
          <a:solidFill>
            <a:srgbClr val="E38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6313DB-84D5-47BC-B538-D592565C6139}"/>
              </a:ext>
            </a:extLst>
          </p:cNvPr>
          <p:cNvSpPr/>
          <p:nvPr/>
        </p:nvSpPr>
        <p:spPr>
          <a:xfrm>
            <a:off x="4252911" y="443991"/>
            <a:ext cx="3686175" cy="89409"/>
          </a:xfrm>
          <a:prstGeom prst="rect">
            <a:avLst/>
          </a:prstGeom>
          <a:solidFill>
            <a:srgbClr val="F4D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A643CD1-E02F-48DA-81B1-A93842F92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302" y="712218"/>
            <a:ext cx="20874127" cy="93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559EC7-CC3F-49B0-BBF2-8F00F325AA10}"/>
              </a:ext>
            </a:extLst>
          </p:cNvPr>
          <p:cNvSpPr/>
          <p:nvPr/>
        </p:nvSpPr>
        <p:spPr>
          <a:xfrm rot="2750739">
            <a:off x="368702" y="316731"/>
            <a:ext cx="346229" cy="346229"/>
          </a:xfrm>
          <a:prstGeom prst="rect">
            <a:avLst/>
          </a:prstGeom>
          <a:solidFill>
            <a:srgbClr val="F4D6D8"/>
          </a:solidFill>
          <a:ln>
            <a:solidFill>
              <a:srgbClr val="E27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1D122C-D2E2-40B2-9D51-F196BE31C1C1}"/>
              </a:ext>
            </a:extLst>
          </p:cNvPr>
          <p:cNvSpPr txBox="1"/>
          <p:nvPr/>
        </p:nvSpPr>
        <p:spPr>
          <a:xfrm>
            <a:off x="345672" y="252979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8C1EA6-7C79-415D-88D0-2D5B2954BFB9}"/>
              </a:ext>
            </a:extLst>
          </p:cNvPr>
          <p:cNvSpPr/>
          <p:nvPr/>
        </p:nvSpPr>
        <p:spPr>
          <a:xfrm>
            <a:off x="862011" y="990600"/>
            <a:ext cx="3471864" cy="5333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700" b="1" dirty="0">
              <a:solidFill>
                <a:schemeClr val="tx1"/>
              </a:solidFill>
            </a:endParaRPr>
          </a:p>
          <a:p>
            <a:pPr algn="ctr"/>
            <a:endParaRPr lang="en-US" altLang="ko-KR" sz="27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판매액 변화</a:t>
            </a:r>
            <a:endParaRPr lang="en-US" altLang="ko-KR" sz="2700" b="1" dirty="0">
              <a:solidFill>
                <a:schemeClr val="tx1"/>
              </a:solidFill>
            </a:endParaRPr>
          </a:p>
          <a:p>
            <a:pPr algn="ctr"/>
            <a:endParaRPr lang="en-US" altLang="ko-KR" sz="27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출판 업계 여론</a:t>
            </a:r>
            <a:endParaRPr lang="en-US" altLang="ko-KR" sz="27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064BFC-F329-4EB6-8E5A-341153A865D8}"/>
              </a:ext>
            </a:extLst>
          </p:cNvPr>
          <p:cNvSpPr/>
          <p:nvPr/>
        </p:nvSpPr>
        <p:spPr>
          <a:xfrm>
            <a:off x="4333875" y="653536"/>
            <a:ext cx="3771900" cy="5492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D94656"/>
                </a:solidFill>
              </a:rPr>
              <a:t>DATA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이익 구조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소비 규모 변화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26A9D3-55B6-4117-B132-A7F270AFEC73}"/>
              </a:ext>
            </a:extLst>
          </p:cNvPr>
          <p:cNvSpPr/>
          <p:nvPr/>
        </p:nvSpPr>
        <p:spPr>
          <a:xfrm>
            <a:off x="8105775" y="1083381"/>
            <a:ext cx="3490912" cy="5492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endParaRPr lang="en-US" altLang="ko-KR" sz="27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시장 변화 형태</a:t>
            </a:r>
            <a:endParaRPr lang="en-US" altLang="ko-KR" sz="2700" b="1" dirty="0">
              <a:solidFill>
                <a:schemeClr val="tx1"/>
              </a:solidFill>
            </a:endParaRPr>
          </a:p>
          <a:p>
            <a:pPr algn="ctr"/>
            <a:endParaRPr lang="en-US" altLang="ko-KR" sz="27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소비자 여론</a:t>
            </a:r>
            <a:endParaRPr lang="en-US" altLang="ko-KR" sz="2700" b="1" dirty="0">
              <a:solidFill>
                <a:schemeClr val="tx1"/>
              </a:solidFill>
            </a:endParaRPr>
          </a:p>
          <a:p>
            <a:pPr algn="ctr"/>
            <a:endParaRPr lang="en-US" altLang="ko-KR" sz="27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AB3F77-FF85-445A-89B2-528CCB1EDD0B}"/>
              </a:ext>
            </a:extLst>
          </p:cNvPr>
          <p:cNvSpPr/>
          <p:nvPr/>
        </p:nvSpPr>
        <p:spPr>
          <a:xfrm>
            <a:off x="1481202" y="3224964"/>
            <a:ext cx="2221167" cy="849334"/>
          </a:xfrm>
          <a:prstGeom prst="rect">
            <a:avLst/>
          </a:prstGeom>
          <a:noFill/>
          <a:ln w="19050">
            <a:solidFill>
              <a:srgbClr val="DA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A1DE0D-FB57-4107-B19C-67B0FB2EEC99}"/>
              </a:ext>
            </a:extLst>
          </p:cNvPr>
          <p:cNvSpPr/>
          <p:nvPr/>
        </p:nvSpPr>
        <p:spPr>
          <a:xfrm>
            <a:off x="4876801" y="4064773"/>
            <a:ext cx="2724149" cy="846812"/>
          </a:xfrm>
          <a:prstGeom prst="rect">
            <a:avLst/>
          </a:prstGeom>
          <a:noFill/>
          <a:ln w="19050">
            <a:solidFill>
              <a:srgbClr val="DA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BB95FDF-FA4E-4784-B58B-4D3D48418EE3}"/>
              </a:ext>
            </a:extLst>
          </p:cNvPr>
          <p:cNvSpPr/>
          <p:nvPr/>
        </p:nvSpPr>
        <p:spPr>
          <a:xfrm rot="2750739">
            <a:off x="2412986" y="2915180"/>
            <a:ext cx="346229" cy="346229"/>
          </a:xfrm>
          <a:prstGeom prst="rect">
            <a:avLst/>
          </a:prstGeom>
          <a:solidFill>
            <a:srgbClr val="F4D6D8"/>
          </a:solidFill>
          <a:ln>
            <a:solidFill>
              <a:srgbClr val="E27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6E9D56-FFEC-406F-B41E-66D3586C2349}"/>
              </a:ext>
            </a:extLst>
          </p:cNvPr>
          <p:cNvSpPr/>
          <p:nvPr/>
        </p:nvSpPr>
        <p:spPr>
          <a:xfrm rot="2750739">
            <a:off x="6046709" y="3810094"/>
            <a:ext cx="346229" cy="346229"/>
          </a:xfrm>
          <a:prstGeom prst="rect">
            <a:avLst/>
          </a:prstGeom>
          <a:solidFill>
            <a:srgbClr val="F4D6D8"/>
          </a:solidFill>
          <a:ln>
            <a:solidFill>
              <a:srgbClr val="E27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7928C5-46B9-41BF-93DA-BBE94EE5633D}"/>
              </a:ext>
            </a:extLst>
          </p:cNvPr>
          <p:cNvSpPr/>
          <p:nvPr/>
        </p:nvSpPr>
        <p:spPr>
          <a:xfrm>
            <a:off x="8502491" y="3198910"/>
            <a:ext cx="2724149" cy="846812"/>
          </a:xfrm>
          <a:prstGeom prst="rect">
            <a:avLst/>
          </a:prstGeom>
          <a:noFill/>
          <a:ln w="19050">
            <a:solidFill>
              <a:srgbClr val="DA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BE049D-9730-4951-8252-F83772A3D8FD}"/>
              </a:ext>
            </a:extLst>
          </p:cNvPr>
          <p:cNvSpPr/>
          <p:nvPr/>
        </p:nvSpPr>
        <p:spPr>
          <a:xfrm rot="2750739">
            <a:off x="9709073" y="2981749"/>
            <a:ext cx="346229" cy="346229"/>
          </a:xfrm>
          <a:prstGeom prst="rect">
            <a:avLst/>
          </a:prstGeom>
          <a:solidFill>
            <a:srgbClr val="F4D6D8"/>
          </a:solidFill>
          <a:ln>
            <a:solidFill>
              <a:srgbClr val="E27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0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19" grpId="0" animBg="1"/>
      <p:bldP spid="15" grpId="0" animBg="1"/>
      <p:bldP spid="25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66015F-76DF-4AD3-B281-CB910332551E}"/>
              </a:ext>
            </a:extLst>
          </p:cNvPr>
          <p:cNvSpPr/>
          <p:nvPr/>
        </p:nvSpPr>
        <p:spPr>
          <a:xfrm>
            <a:off x="1262062" y="2144038"/>
            <a:ext cx="9310688" cy="3063346"/>
          </a:xfrm>
          <a:prstGeom prst="rect">
            <a:avLst/>
          </a:prstGeom>
          <a:noFill/>
          <a:ln w="34925">
            <a:solidFill>
              <a:srgbClr val="DA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6D0E2F-4361-4C2B-A3FA-0B2C69BFE430}"/>
              </a:ext>
            </a:extLst>
          </p:cNvPr>
          <p:cNvSpPr/>
          <p:nvPr/>
        </p:nvSpPr>
        <p:spPr>
          <a:xfrm>
            <a:off x="466725" y="443991"/>
            <a:ext cx="3686175" cy="89409"/>
          </a:xfrm>
          <a:prstGeom prst="rect">
            <a:avLst/>
          </a:prstGeom>
          <a:solidFill>
            <a:srgbClr val="DA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C59236-0F6B-47FC-92FB-E13597E91171}"/>
              </a:ext>
            </a:extLst>
          </p:cNvPr>
          <p:cNvSpPr/>
          <p:nvPr/>
        </p:nvSpPr>
        <p:spPr>
          <a:xfrm>
            <a:off x="8039100" y="443991"/>
            <a:ext cx="3686175" cy="89409"/>
          </a:xfrm>
          <a:prstGeom prst="rect">
            <a:avLst/>
          </a:prstGeom>
          <a:solidFill>
            <a:srgbClr val="E38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6313DB-84D5-47BC-B538-D592565C6139}"/>
              </a:ext>
            </a:extLst>
          </p:cNvPr>
          <p:cNvSpPr/>
          <p:nvPr/>
        </p:nvSpPr>
        <p:spPr>
          <a:xfrm>
            <a:off x="4252911" y="443991"/>
            <a:ext cx="3686175" cy="89409"/>
          </a:xfrm>
          <a:prstGeom prst="rect">
            <a:avLst/>
          </a:prstGeom>
          <a:solidFill>
            <a:srgbClr val="F4D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A643CD1-E02F-48DA-81B1-A93842F92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302" y="712218"/>
            <a:ext cx="20874127" cy="93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559EC7-CC3F-49B0-BBF2-8F00F325AA10}"/>
              </a:ext>
            </a:extLst>
          </p:cNvPr>
          <p:cNvSpPr/>
          <p:nvPr/>
        </p:nvSpPr>
        <p:spPr>
          <a:xfrm rot="2750739">
            <a:off x="368702" y="316731"/>
            <a:ext cx="346229" cy="346229"/>
          </a:xfrm>
          <a:prstGeom prst="rect">
            <a:avLst/>
          </a:prstGeom>
          <a:solidFill>
            <a:srgbClr val="F4D6D8"/>
          </a:solidFill>
          <a:ln>
            <a:solidFill>
              <a:srgbClr val="E27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1D122C-D2E2-40B2-9D51-F196BE31C1C1}"/>
              </a:ext>
            </a:extLst>
          </p:cNvPr>
          <p:cNvSpPr txBox="1"/>
          <p:nvPr/>
        </p:nvSpPr>
        <p:spPr>
          <a:xfrm>
            <a:off x="345672" y="252979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D531B8-CABE-4667-BBD3-2962583B7AE9}"/>
              </a:ext>
            </a:extLst>
          </p:cNvPr>
          <p:cNvSpPr txBox="1"/>
          <p:nvPr/>
        </p:nvSpPr>
        <p:spPr>
          <a:xfrm>
            <a:off x="1786350" y="2725141"/>
            <a:ext cx="431400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도서 </a:t>
            </a:r>
            <a:r>
              <a:rPr lang="ko-KR" altLang="en-US" sz="2000" dirty="0" err="1"/>
              <a:t>검색량에</a:t>
            </a:r>
            <a:r>
              <a:rPr lang="ko-KR" altLang="en-US" sz="2000" dirty="0"/>
              <a:t> 따른 구매 비율 변화 </a:t>
            </a:r>
            <a:endParaRPr lang="en-US" altLang="ko-KR" sz="2000" dirty="0"/>
          </a:p>
          <a:p>
            <a:r>
              <a:rPr lang="en-US" altLang="ko-KR" dirty="0"/>
              <a:t> (</a:t>
            </a:r>
            <a:r>
              <a:rPr lang="ko-KR" altLang="en-US" dirty="0"/>
              <a:t>혹은 추가 보조 데이터 수집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7C264C-733C-4EA4-9B67-D318B1F78D75}"/>
              </a:ext>
            </a:extLst>
          </p:cNvPr>
          <p:cNvSpPr txBox="1"/>
          <p:nvPr/>
        </p:nvSpPr>
        <p:spPr>
          <a:xfrm>
            <a:off x="1418117" y="1650616"/>
            <a:ext cx="2660824" cy="6846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8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이후 진행 사항</a:t>
            </a:r>
            <a:endParaRPr lang="ko-KR" altLang="en-US" sz="2000" b="1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D4F149-99C5-433C-B994-125CD563FAC2}"/>
              </a:ext>
            </a:extLst>
          </p:cNvPr>
          <p:cNvSpPr txBox="1"/>
          <p:nvPr/>
        </p:nvSpPr>
        <p:spPr>
          <a:xfrm>
            <a:off x="1786350" y="3634322"/>
            <a:ext cx="21595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데이터 최종 정리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시각화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C4B1BB0-53B7-4572-A89C-43483FEF38B0}"/>
              </a:ext>
            </a:extLst>
          </p:cNvPr>
          <p:cNvCxnSpPr/>
          <p:nvPr/>
        </p:nvCxnSpPr>
        <p:spPr>
          <a:xfrm>
            <a:off x="6276973" y="2931817"/>
            <a:ext cx="495300" cy="0"/>
          </a:xfrm>
          <a:prstGeom prst="straightConnector1">
            <a:avLst/>
          </a:prstGeom>
          <a:ln w="57150">
            <a:solidFill>
              <a:srgbClr val="D946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B7B2E8E-AE43-47A7-82DF-246E90268C4D}"/>
              </a:ext>
            </a:extLst>
          </p:cNvPr>
          <p:cNvCxnSpPr/>
          <p:nvPr/>
        </p:nvCxnSpPr>
        <p:spPr>
          <a:xfrm>
            <a:off x="4933950" y="4142154"/>
            <a:ext cx="495300" cy="0"/>
          </a:xfrm>
          <a:prstGeom prst="straightConnector1">
            <a:avLst/>
          </a:prstGeom>
          <a:ln w="57150">
            <a:solidFill>
              <a:srgbClr val="D946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6916E9E-7F2A-4A2E-B619-9EDB848CE2DF}"/>
              </a:ext>
            </a:extLst>
          </p:cNvPr>
          <p:cNvSpPr txBox="1"/>
          <p:nvPr/>
        </p:nvSpPr>
        <p:spPr>
          <a:xfrm>
            <a:off x="7119892" y="2725141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소비 형태 영향 확인용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ACA7B1-A0C8-4B68-B4CD-A88891B67BB0}"/>
              </a:ext>
            </a:extLst>
          </p:cNvPr>
          <p:cNvSpPr txBox="1"/>
          <p:nvPr/>
        </p:nvSpPr>
        <p:spPr>
          <a:xfrm>
            <a:off x="5926983" y="3968176"/>
            <a:ext cx="4224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세세하게 나눠진 파트 총합 시각화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3835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C6D0E2F-4361-4C2B-A3FA-0B2C69BFE430}"/>
              </a:ext>
            </a:extLst>
          </p:cNvPr>
          <p:cNvSpPr/>
          <p:nvPr/>
        </p:nvSpPr>
        <p:spPr>
          <a:xfrm>
            <a:off x="466725" y="443991"/>
            <a:ext cx="3686175" cy="89409"/>
          </a:xfrm>
          <a:prstGeom prst="rect">
            <a:avLst/>
          </a:prstGeom>
          <a:solidFill>
            <a:srgbClr val="DA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C59236-0F6B-47FC-92FB-E13597E91171}"/>
              </a:ext>
            </a:extLst>
          </p:cNvPr>
          <p:cNvSpPr/>
          <p:nvPr/>
        </p:nvSpPr>
        <p:spPr>
          <a:xfrm>
            <a:off x="8039100" y="443991"/>
            <a:ext cx="3686175" cy="89409"/>
          </a:xfrm>
          <a:prstGeom prst="rect">
            <a:avLst/>
          </a:prstGeom>
          <a:solidFill>
            <a:srgbClr val="E38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6313DB-84D5-47BC-B538-D592565C6139}"/>
              </a:ext>
            </a:extLst>
          </p:cNvPr>
          <p:cNvSpPr/>
          <p:nvPr/>
        </p:nvSpPr>
        <p:spPr>
          <a:xfrm>
            <a:off x="4252911" y="443991"/>
            <a:ext cx="3686175" cy="89409"/>
          </a:xfrm>
          <a:prstGeom prst="rect">
            <a:avLst/>
          </a:prstGeom>
          <a:solidFill>
            <a:srgbClr val="F4D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A643CD1-E02F-48DA-81B1-A93842F92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302" y="712218"/>
            <a:ext cx="20874127" cy="93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559EC7-CC3F-49B0-BBF2-8F00F325AA10}"/>
              </a:ext>
            </a:extLst>
          </p:cNvPr>
          <p:cNvSpPr/>
          <p:nvPr/>
        </p:nvSpPr>
        <p:spPr>
          <a:xfrm rot="2750739">
            <a:off x="368702" y="316731"/>
            <a:ext cx="346229" cy="346229"/>
          </a:xfrm>
          <a:prstGeom prst="rect">
            <a:avLst/>
          </a:prstGeom>
          <a:solidFill>
            <a:srgbClr val="F4D6D8"/>
          </a:solidFill>
          <a:ln>
            <a:solidFill>
              <a:srgbClr val="E27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1D122C-D2E2-40B2-9D51-F196BE31C1C1}"/>
              </a:ext>
            </a:extLst>
          </p:cNvPr>
          <p:cNvSpPr txBox="1"/>
          <p:nvPr/>
        </p:nvSpPr>
        <p:spPr>
          <a:xfrm>
            <a:off x="345672" y="252979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88A31-4BCC-4613-9DBC-A3C0FCF989E6}"/>
              </a:ext>
            </a:extLst>
          </p:cNvPr>
          <p:cNvSpPr txBox="1"/>
          <p:nvPr/>
        </p:nvSpPr>
        <p:spPr>
          <a:xfrm>
            <a:off x="3434051" y="2105561"/>
            <a:ext cx="5323893" cy="264687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600" dirty="0">
                <a:latin typeface="HY견고딕" panose="02030600000101010101" pitchFamily="18" charset="-127"/>
                <a:ea typeface="HY견고딕" panose="02030600000101010101" pitchFamily="18" charset="-127"/>
              </a:rPr>
              <a:t>Q&amp;A</a:t>
            </a:r>
            <a:endParaRPr lang="ko-KR" altLang="en-US" sz="16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912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">
            <a:extLst>
              <a:ext uri="{FF2B5EF4-FFF2-40B4-BE49-F238E27FC236}">
                <a16:creationId xmlns:a16="http://schemas.microsoft.com/office/drawing/2014/main" id="{141E7DF1-72CD-442A-929C-63F398FC5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84" b="42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F4D6D8"/>
          </a:solidFill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9CA723F-080D-4CE1-8E2B-0FFA512C9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9065" y="1935332"/>
            <a:ext cx="3403426" cy="1336075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r>
              <a:rPr lang="en-US" altLang="ko-KR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3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121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250D7CD-76BD-4D8A-8AD5-9B8E9E5646C4}"/>
              </a:ext>
            </a:extLst>
          </p:cNvPr>
          <p:cNvCxnSpPr>
            <a:cxnSpLocks/>
          </p:cNvCxnSpPr>
          <p:nvPr/>
        </p:nvCxnSpPr>
        <p:spPr>
          <a:xfrm flipV="1">
            <a:off x="1846648" y="1646352"/>
            <a:ext cx="4124333" cy="5543"/>
          </a:xfrm>
          <a:prstGeom prst="line">
            <a:avLst/>
          </a:prstGeom>
          <a:ln>
            <a:solidFill>
              <a:srgbClr val="D94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B9081F-B415-4FE3-93B3-68AA3D35212D}"/>
              </a:ext>
            </a:extLst>
          </p:cNvPr>
          <p:cNvSpPr/>
          <p:nvPr/>
        </p:nvSpPr>
        <p:spPr>
          <a:xfrm rot="2750739">
            <a:off x="1454552" y="1478781"/>
            <a:ext cx="346229" cy="346229"/>
          </a:xfrm>
          <a:prstGeom prst="rect">
            <a:avLst/>
          </a:prstGeom>
          <a:solidFill>
            <a:srgbClr val="F4D6D8"/>
          </a:solidFill>
          <a:ln>
            <a:solidFill>
              <a:srgbClr val="E27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7A5DB4D-350C-460F-A739-39E2C65F03DC}"/>
              </a:ext>
            </a:extLst>
          </p:cNvPr>
          <p:cNvCxnSpPr>
            <a:cxnSpLocks/>
          </p:cNvCxnSpPr>
          <p:nvPr/>
        </p:nvCxnSpPr>
        <p:spPr>
          <a:xfrm>
            <a:off x="1884958" y="3048812"/>
            <a:ext cx="5192948" cy="2876"/>
          </a:xfrm>
          <a:prstGeom prst="line">
            <a:avLst/>
          </a:prstGeom>
          <a:ln>
            <a:solidFill>
              <a:srgbClr val="DA4E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061B9F2-16E1-4C0A-9D3F-143A6BDB7444}"/>
              </a:ext>
            </a:extLst>
          </p:cNvPr>
          <p:cNvCxnSpPr>
            <a:cxnSpLocks/>
          </p:cNvCxnSpPr>
          <p:nvPr/>
        </p:nvCxnSpPr>
        <p:spPr>
          <a:xfrm>
            <a:off x="1799521" y="4451481"/>
            <a:ext cx="6721436" cy="31529"/>
          </a:xfrm>
          <a:prstGeom prst="line">
            <a:avLst/>
          </a:prstGeom>
          <a:ln>
            <a:solidFill>
              <a:srgbClr val="DA4E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3987D0B-4299-4A45-A8D8-AE22DD3E9CDA}"/>
              </a:ext>
            </a:extLst>
          </p:cNvPr>
          <p:cNvCxnSpPr>
            <a:cxnSpLocks/>
          </p:cNvCxnSpPr>
          <p:nvPr/>
        </p:nvCxnSpPr>
        <p:spPr>
          <a:xfrm>
            <a:off x="2175118" y="5851274"/>
            <a:ext cx="3540714" cy="0"/>
          </a:xfrm>
          <a:prstGeom prst="line">
            <a:avLst/>
          </a:prstGeom>
          <a:ln>
            <a:solidFill>
              <a:srgbClr val="DA4E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DED84E6-3E38-43B4-AB99-73EF6D0B53F4}"/>
              </a:ext>
            </a:extLst>
          </p:cNvPr>
          <p:cNvSpPr txBox="1"/>
          <p:nvPr/>
        </p:nvSpPr>
        <p:spPr>
          <a:xfrm>
            <a:off x="2514081" y="1396223"/>
            <a:ext cx="223651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주제 선정 배경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60CB0A-5129-4D07-AF94-7F1D0AA7E5C3}"/>
              </a:ext>
            </a:extLst>
          </p:cNvPr>
          <p:cNvSpPr txBox="1"/>
          <p:nvPr/>
        </p:nvSpPr>
        <p:spPr>
          <a:xfrm>
            <a:off x="3517065" y="2796016"/>
            <a:ext cx="192873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목표 및 계획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911828-BE24-4EED-A556-B5B958EA931A}"/>
              </a:ext>
            </a:extLst>
          </p:cNvPr>
          <p:cNvSpPr txBox="1"/>
          <p:nvPr/>
        </p:nvSpPr>
        <p:spPr>
          <a:xfrm>
            <a:off x="2832732" y="4192722"/>
            <a:ext cx="151836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 상황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55E7DB-4231-4804-9775-81E7ED06320B}"/>
              </a:ext>
            </a:extLst>
          </p:cNvPr>
          <p:cNvSpPr txBox="1"/>
          <p:nvPr/>
        </p:nvSpPr>
        <p:spPr>
          <a:xfrm>
            <a:off x="3412602" y="5646846"/>
            <a:ext cx="92845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Q&amp;A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05F0539-5195-4D15-AFBF-E7D8AB812FA9}"/>
              </a:ext>
            </a:extLst>
          </p:cNvPr>
          <p:cNvSpPr/>
          <p:nvPr/>
        </p:nvSpPr>
        <p:spPr>
          <a:xfrm>
            <a:off x="466725" y="443991"/>
            <a:ext cx="3686175" cy="89409"/>
          </a:xfrm>
          <a:prstGeom prst="rect">
            <a:avLst/>
          </a:prstGeom>
          <a:solidFill>
            <a:srgbClr val="DA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5D3B0A8-0E33-4395-876C-3C7F017335BF}"/>
              </a:ext>
            </a:extLst>
          </p:cNvPr>
          <p:cNvSpPr/>
          <p:nvPr/>
        </p:nvSpPr>
        <p:spPr>
          <a:xfrm>
            <a:off x="8039100" y="443991"/>
            <a:ext cx="3686175" cy="89409"/>
          </a:xfrm>
          <a:prstGeom prst="rect">
            <a:avLst/>
          </a:prstGeom>
          <a:solidFill>
            <a:srgbClr val="E38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405C563-7579-4A92-87C5-56179CC77D06}"/>
              </a:ext>
            </a:extLst>
          </p:cNvPr>
          <p:cNvSpPr/>
          <p:nvPr/>
        </p:nvSpPr>
        <p:spPr>
          <a:xfrm>
            <a:off x="4252911" y="443991"/>
            <a:ext cx="3686175" cy="89409"/>
          </a:xfrm>
          <a:prstGeom prst="rect">
            <a:avLst/>
          </a:prstGeom>
          <a:solidFill>
            <a:srgbClr val="F4D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543CEBB-FC29-4826-8A32-F865D548F68C}"/>
              </a:ext>
            </a:extLst>
          </p:cNvPr>
          <p:cNvSpPr/>
          <p:nvPr/>
        </p:nvSpPr>
        <p:spPr>
          <a:xfrm rot="2750739">
            <a:off x="5797867" y="1488383"/>
            <a:ext cx="346229" cy="346229"/>
          </a:xfrm>
          <a:prstGeom prst="rect">
            <a:avLst/>
          </a:prstGeom>
          <a:solidFill>
            <a:srgbClr val="F4D6D8"/>
          </a:solidFill>
          <a:ln>
            <a:solidFill>
              <a:srgbClr val="E27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71CFF33-7581-4941-8834-E15D43034689}"/>
              </a:ext>
            </a:extLst>
          </p:cNvPr>
          <p:cNvSpPr/>
          <p:nvPr/>
        </p:nvSpPr>
        <p:spPr>
          <a:xfrm rot="2750739">
            <a:off x="1748995" y="2870569"/>
            <a:ext cx="346229" cy="346229"/>
          </a:xfrm>
          <a:prstGeom prst="rect">
            <a:avLst/>
          </a:prstGeom>
          <a:solidFill>
            <a:srgbClr val="F4D6D8"/>
          </a:solidFill>
          <a:ln>
            <a:solidFill>
              <a:srgbClr val="E27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F197236-5A5B-4860-BE34-9161A1982C25}"/>
              </a:ext>
            </a:extLst>
          </p:cNvPr>
          <p:cNvSpPr/>
          <p:nvPr/>
        </p:nvSpPr>
        <p:spPr>
          <a:xfrm rot="2750739">
            <a:off x="1748995" y="5678159"/>
            <a:ext cx="346229" cy="346229"/>
          </a:xfrm>
          <a:prstGeom prst="rect">
            <a:avLst/>
          </a:prstGeom>
          <a:solidFill>
            <a:srgbClr val="F4D6D8"/>
          </a:solidFill>
          <a:ln>
            <a:solidFill>
              <a:srgbClr val="E27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E8F24FE-3242-422F-86BC-B01D87EEFAFF}"/>
              </a:ext>
            </a:extLst>
          </p:cNvPr>
          <p:cNvSpPr/>
          <p:nvPr/>
        </p:nvSpPr>
        <p:spPr>
          <a:xfrm rot="2750739">
            <a:off x="1454551" y="4278366"/>
            <a:ext cx="346229" cy="346229"/>
          </a:xfrm>
          <a:prstGeom prst="rect">
            <a:avLst/>
          </a:prstGeom>
          <a:solidFill>
            <a:srgbClr val="F4D6D8"/>
          </a:solidFill>
          <a:ln>
            <a:solidFill>
              <a:srgbClr val="E27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1C40A80-6463-4F06-94E7-8B14FFB9A1C3}"/>
              </a:ext>
            </a:extLst>
          </p:cNvPr>
          <p:cNvSpPr/>
          <p:nvPr/>
        </p:nvSpPr>
        <p:spPr>
          <a:xfrm rot="2750739">
            <a:off x="6975153" y="2205295"/>
            <a:ext cx="205508" cy="205508"/>
          </a:xfrm>
          <a:prstGeom prst="rect">
            <a:avLst/>
          </a:prstGeom>
          <a:solidFill>
            <a:srgbClr val="F4D6D8"/>
          </a:solidFill>
          <a:ln>
            <a:solidFill>
              <a:srgbClr val="E27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3854EDD-7654-456D-B50D-12D4C83DF6A4}"/>
              </a:ext>
            </a:extLst>
          </p:cNvPr>
          <p:cNvSpPr/>
          <p:nvPr/>
        </p:nvSpPr>
        <p:spPr>
          <a:xfrm rot="2750739">
            <a:off x="6975153" y="2940929"/>
            <a:ext cx="205508" cy="205508"/>
          </a:xfrm>
          <a:prstGeom prst="rect">
            <a:avLst/>
          </a:prstGeom>
          <a:solidFill>
            <a:srgbClr val="F4D6D8"/>
          </a:solidFill>
          <a:ln>
            <a:solidFill>
              <a:srgbClr val="E27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B0BA118-3806-4A85-B3E9-64079C98BCBF}"/>
              </a:ext>
            </a:extLst>
          </p:cNvPr>
          <p:cNvSpPr/>
          <p:nvPr/>
        </p:nvSpPr>
        <p:spPr>
          <a:xfrm rot="2750739">
            <a:off x="6978412" y="3681692"/>
            <a:ext cx="205508" cy="205508"/>
          </a:xfrm>
          <a:prstGeom prst="rect">
            <a:avLst/>
          </a:prstGeom>
          <a:solidFill>
            <a:srgbClr val="F4D6D8"/>
          </a:solidFill>
          <a:ln>
            <a:solidFill>
              <a:srgbClr val="E27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5CFCFA8-7700-448A-BC44-19A9A95B2C23}"/>
              </a:ext>
            </a:extLst>
          </p:cNvPr>
          <p:cNvSpPr/>
          <p:nvPr/>
        </p:nvSpPr>
        <p:spPr>
          <a:xfrm rot="2750739">
            <a:off x="8563504" y="4380257"/>
            <a:ext cx="205508" cy="205508"/>
          </a:xfrm>
          <a:prstGeom prst="rect">
            <a:avLst/>
          </a:prstGeom>
          <a:solidFill>
            <a:srgbClr val="F4D6D8"/>
          </a:solidFill>
          <a:ln>
            <a:solidFill>
              <a:srgbClr val="E27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380CE46-2FDB-4876-B49C-2B0C54F4F28D}"/>
              </a:ext>
            </a:extLst>
          </p:cNvPr>
          <p:cNvSpPr/>
          <p:nvPr/>
        </p:nvSpPr>
        <p:spPr>
          <a:xfrm rot="2750739">
            <a:off x="8563505" y="5097893"/>
            <a:ext cx="205508" cy="205508"/>
          </a:xfrm>
          <a:prstGeom prst="rect">
            <a:avLst/>
          </a:prstGeom>
          <a:solidFill>
            <a:srgbClr val="F4D6D8"/>
          </a:solidFill>
          <a:ln>
            <a:solidFill>
              <a:srgbClr val="E27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9EBD462-C51F-4889-A52A-DE505B00D7A6}"/>
              </a:ext>
            </a:extLst>
          </p:cNvPr>
          <p:cNvSpPr/>
          <p:nvPr/>
        </p:nvSpPr>
        <p:spPr>
          <a:xfrm rot="2750739">
            <a:off x="5740513" y="5678159"/>
            <a:ext cx="346229" cy="346229"/>
          </a:xfrm>
          <a:prstGeom prst="rect">
            <a:avLst/>
          </a:prstGeom>
          <a:solidFill>
            <a:srgbClr val="F4D6D8"/>
          </a:solidFill>
          <a:ln>
            <a:solidFill>
              <a:srgbClr val="E27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416BC44-F576-4171-A796-3C1709A2827B}"/>
              </a:ext>
            </a:extLst>
          </p:cNvPr>
          <p:cNvSpPr txBox="1"/>
          <p:nvPr/>
        </p:nvSpPr>
        <p:spPr>
          <a:xfrm>
            <a:off x="7621810" y="2123383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목표 설정</a:t>
            </a:r>
            <a:r>
              <a:rPr lang="en-US" altLang="ko-KR" dirty="0"/>
              <a:t>, </a:t>
            </a:r>
            <a:r>
              <a:rPr lang="ko-KR" altLang="en-US" dirty="0"/>
              <a:t>예상 분석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2A2A892-15BE-499B-B2B4-57B8347B95A3}"/>
              </a:ext>
            </a:extLst>
          </p:cNvPr>
          <p:cNvSpPr txBox="1"/>
          <p:nvPr/>
        </p:nvSpPr>
        <p:spPr>
          <a:xfrm>
            <a:off x="7631332" y="2889507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고려 사항</a:t>
            </a:r>
            <a:r>
              <a:rPr lang="en-US" altLang="ko-KR" dirty="0"/>
              <a:t>, </a:t>
            </a:r>
            <a:r>
              <a:rPr lang="ko-KR" altLang="en-US" dirty="0"/>
              <a:t>수집 데이터 확인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94702B3-0159-452D-8FBE-47F344266C75}"/>
              </a:ext>
            </a:extLst>
          </p:cNvPr>
          <p:cNvSpPr txBox="1"/>
          <p:nvPr/>
        </p:nvSpPr>
        <p:spPr>
          <a:xfrm>
            <a:off x="7621808" y="360441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간트</a:t>
            </a:r>
            <a:r>
              <a:rPr lang="ko-KR" altLang="en-US" dirty="0"/>
              <a:t> 차트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5E3BB9C-DB34-48D0-B7BD-0637FB4427F8}"/>
              </a:ext>
            </a:extLst>
          </p:cNvPr>
          <p:cNvSpPr txBox="1"/>
          <p:nvPr/>
        </p:nvSpPr>
        <p:spPr>
          <a:xfrm>
            <a:off x="6902377" y="1426536"/>
            <a:ext cx="3527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이슈 확인</a:t>
            </a:r>
            <a:r>
              <a:rPr lang="en-US" altLang="ko-KR" dirty="0"/>
              <a:t>, Target Question </a:t>
            </a:r>
            <a:r>
              <a:rPr lang="ko-KR" altLang="en-US" dirty="0"/>
              <a:t>설정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33263E1-DE88-4F02-8E3A-16D2C038BE37}"/>
              </a:ext>
            </a:extLst>
          </p:cNvPr>
          <p:cNvSpPr txBox="1"/>
          <p:nvPr/>
        </p:nvSpPr>
        <p:spPr>
          <a:xfrm>
            <a:off x="9317258" y="428257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진행 내용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749C550-848C-4A03-B901-990040FCD626}"/>
              </a:ext>
            </a:extLst>
          </p:cNvPr>
          <p:cNvSpPr txBox="1"/>
          <p:nvPr/>
        </p:nvSpPr>
        <p:spPr>
          <a:xfrm>
            <a:off x="9317258" y="501598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이후 진행 사항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B504B15-13E8-42EB-A333-729DEC841DC1}"/>
              </a:ext>
            </a:extLst>
          </p:cNvPr>
          <p:cNvSpPr txBox="1"/>
          <p:nvPr/>
        </p:nvSpPr>
        <p:spPr>
          <a:xfrm>
            <a:off x="1431522" y="1415029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9AF57D7-7FEA-413B-AF93-74FF41292A31}"/>
              </a:ext>
            </a:extLst>
          </p:cNvPr>
          <p:cNvSpPr txBox="1"/>
          <p:nvPr/>
        </p:nvSpPr>
        <p:spPr>
          <a:xfrm>
            <a:off x="1733596" y="2806139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A964A33-DDCC-4050-9B42-DE90CE47B484}"/>
              </a:ext>
            </a:extLst>
          </p:cNvPr>
          <p:cNvSpPr txBox="1"/>
          <p:nvPr/>
        </p:nvSpPr>
        <p:spPr>
          <a:xfrm>
            <a:off x="1431522" y="4205931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F215703-205C-4F11-9A76-E1F579D3C93D}"/>
              </a:ext>
            </a:extLst>
          </p:cNvPr>
          <p:cNvSpPr txBox="1"/>
          <p:nvPr/>
        </p:nvSpPr>
        <p:spPr>
          <a:xfrm>
            <a:off x="1724071" y="5604203"/>
            <a:ext cx="377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89C0F07-5F3B-4B4C-A53A-0D311CD65BED}"/>
              </a:ext>
            </a:extLst>
          </p:cNvPr>
          <p:cNvSpPr txBox="1"/>
          <p:nvPr/>
        </p:nvSpPr>
        <p:spPr>
          <a:xfrm>
            <a:off x="7011111" y="5704379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질문 답변 </a:t>
            </a:r>
          </a:p>
        </p:txBody>
      </p:sp>
    </p:spTree>
    <p:extLst>
      <p:ext uri="{BB962C8B-B14F-4D97-AF65-F5344CB8AC3E}">
        <p14:creationId xmlns:p14="http://schemas.microsoft.com/office/powerpoint/2010/main" val="184104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C6D0E2F-4361-4C2B-A3FA-0B2C69BFE430}"/>
              </a:ext>
            </a:extLst>
          </p:cNvPr>
          <p:cNvSpPr/>
          <p:nvPr/>
        </p:nvSpPr>
        <p:spPr>
          <a:xfrm>
            <a:off x="466725" y="443991"/>
            <a:ext cx="3686175" cy="89409"/>
          </a:xfrm>
          <a:prstGeom prst="rect">
            <a:avLst/>
          </a:prstGeom>
          <a:solidFill>
            <a:srgbClr val="DA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C59236-0F6B-47FC-92FB-E13597E91171}"/>
              </a:ext>
            </a:extLst>
          </p:cNvPr>
          <p:cNvSpPr/>
          <p:nvPr/>
        </p:nvSpPr>
        <p:spPr>
          <a:xfrm>
            <a:off x="8039100" y="443991"/>
            <a:ext cx="3686175" cy="89409"/>
          </a:xfrm>
          <a:prstGeom prst="rect">
            <a:avLst/>
          </a:prstGeom>
          <a:solidFill>
            <a:srgbClr val="E38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6313DB-84D5-47BC-B538-D592565C6139}"/>
              </a:ext>
            </a:extLst>
          </p:cNvPr>
          <p:cNvSpPr/>
          <p:nvPr/>
        </p:nvSpPr>
        <p:spPr>
          <a:xfrm>
            <a:off x="4252911" y="443991"/>
            <a:ext cx="3686175" cy="89409"/>
          </a:xfrm>
          <a:prstGeom prst="rect">
            <a:avLst/>
          </a:prstGeom>
          <a:solidFill>
            <a:srgbClr val="F4D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A643CD1-E02F-48DA-81B1-A93842F92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302" y="712218"/>
            <a:ext cx="20874127" cy="93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>
            <a:hlinkClick r:id="rId2"/>
            <a:extLst>
              <a:ext uri="{FF2B5EF4-FFF2-40B4-BE49-F238E27FC236}">
                <a16:creationId xmlns:a16="http://schemas.microsoft.com/office/drawing/2014/main" id="{1FE6764C-B8B1-4EBA-9655-0C3CE4E7F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738" y="1650616"/>
            <a:ext cx="6170904" cy="4216784"/>
          </a:xfrm>
          <a:prstGeom prst="rect">
            <a:avLst/>
          </a:prstGeom>
        </p:spPr>
      </p:pic>
      <p:pic>
        <p:nvPicPr>
          <p:cNvPr id="10" name="그림 9">
            <a:hlinkClick r:id="rId4"/>
            <a:extLst>
              <a:ext uri="{FF2B5EF4-FFF2-40B4-BE49-F238E27FC236}">
                <a16:creationId xmlns:a16="http://schemas.microsoft.com/office/drawing/2014/main" id="{341B3D45-BACA-4B4D-BD77-3B5895521B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662" y="990600"/>
            <a:ext cx="5297525" cy="3697176"/>
          </a:xfrm>
          <a:prstGeom prst="rect">
            <a:avLst/>
          </a:prstGeom>
        </p:spPr>
      </p:pic>
      <p:pic>
        <p:nvPicPr>
          <p:cNvPr id="13" name="그림 12">
            <a:hlinkClick r:id="rId6"/>
            <a:extLst>
              <a:ext uri="{FF2B5EF4-FFF2-40B4-BE49-F238E27FC236}">
                <a16:creationId xmlns:a16="http://schemas.microsoft.com/office/drawing/2014/main" id="{E5349FDF-01AA-4984-BB5E-0C5D6EFA29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6188" y="990600"/>
            <a:ext cx="5437149" cy="34130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4FF9ADB-BC1D-4B4E-B08D-5E2228E177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661" y="1541530"/>
            <a:ext cx="5297525" cy="4872479"/>
          </a:xfrm>
          <a:prstGeom prst="rect">
            <a:avLst/>
          </a:prstGeom>
        </p:spPr>
      </p:pic>
      <p:pic>
        <p:nvPicPr>
          <p:cNvPr id="15" name="그림 14">
            <a:hlinkClick r:id="rId9"/>
            <a:extLst>
              <a:ext uri="{FF2B5EF4-FFF2-40B4-BE49-F238E27FC236}">
                <a16:creationId xmlns:a16="http://schemas.microsoft.com/office/drawing/2014/main" id="{5BB8646C-195C-43C3-8244-3F05D28E6C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77159" y="1759702"/>
            <a:ext cx="6010437" cy="483356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21FB7B-D3CE-4B7F-AAA9-AB101F4C5B95}"/>
              </a:ext>
            </a:extLst>
          </p:cNvPr>
          <p:cNvSpPr/>
          <p:nvPr/>
        </p:nvSpPr>
        <p:spPr>
          <a:xfrm rot="2750739">
            <a:off x="368702" y="316731"/>
            <a:ext cx="346229" cy="346229"/>
          </a:xfrm>
          <a:prstGeom prst="rect">
            <a:avLst/>
          </a:prstGeom>
          <a:solidFill>
            <a:srgbClr val="F4D6D8"/>
          </a:solidFill>
          <a:ln>
            <a:solidFill>
              <a:srgbClr val="E27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9D939E-FEFD-4939-989A-8EAABE6573E0}"/>
              </a:ext>
            </a:extLst>
          </p:cNvPr>
          <p:cNvSpPr txBox="1"/>
          <p:nvPr/>
        </p:nvSpPr>
        <p:spPr>
          <a:xfrm>
            <a:off x="345672" y="252979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4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C6D0E2F-4361-4C2B-A3FA-0B2C69BFE430}"/>
              </a:ext>
            </a:extLst>
          </p:cNvPr>
          <p:cNvSpPr/>
          <p:nvPr/>
        </p:nvSpPr>
        <p:spPr>
          <a:xfrm>
            <a:off x="466725" y="443991"/>
            <a:ext cx="3686175" cy="89409"/>
          </a:xfrm>
          <a:prstGeom prst="rect">
            <a:avLst/>
          </a:prstGeom>
          <a:solidFill>
            <a:srgbClr val="DA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C59236-0F6B-47FC-92FB-E13597E91171}"/>
              </a:ext>
            </a:extLst>
          </p:cNvPr>
          <p:cNvSpPr/>
          <p:nvPr/>
        </p:nvSpPr>
        <p:spPr>
          <a:xfrm>
            <a:off x="8039100" y="443991"/>
            <a:ext cx="3686175" cy="89409"/>
          </a:xfrm>
          <a:prstGeom prst="rect">
            <a:avLst/>
          </a:prstGeom>
          <a:solidFill>
            <a:srgbClr val="E38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6313DB-84D5-47BC-B538-D592565C6139}"/>
              </a:ext>
            </a:extLst>
          </p:cNvPr>
          <p:cNvSpPr/>
          <p:nvPr/>
        </p:nvSpPr>
        <p:spPr>
          <a:xfrm>
            <a:off x="4252911" y="443991"/>
            <a:ext cx="3686175" cy="89409"/>
          </a:xfrm>
          <a:prstGeom prst="rect">
            <a:avLst/>
          </a:prstGeom>
          <a:solidFill>
            <a:srgbClr val="F4D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A643CD1-E02F-48DA-81B1-A93842F92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302" y="712218"/>
            <a:ext cx="20874127" cy="93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63389424">
            <a:extLst>
              <a:ext uri="{FF2B5EF4-FFF2-40B4-BE49-F238E27FC236}">
                <a16:creationId xmlns:a16="http://schemas.microsoft.com/office/drawing/2014/main" id="{66ACE002-3A32-46AE-9506-4D8EF82DB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537" y="1467868"/>
            <a:ext cx="7940545" cy="494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B728437-5E7D-46A2-89E6-AF7A0417BAC8}"/>
              </a:ext>
            </a:extLst>
          </p:cNvPr>
          <p:cNvSpPr/>
          <p:nvPr/>
        </p:nvSpPr>
        <p:spPr>
          <a:xfrm rot="2750739">
            <a:off x="368702" y="316731"/>
            <a:ext cx="346229" cy="346229"/>
          </a:xfrm>
          <a:prstGeom prst="rect">
            <a:avLst/>
          </a:prstGeom>
          <a:solidFill>
            <a:srgbClr val="F4D6D8"/>
          </a:solidFill>
          <a:ln>
            <a:solidFill>
              <a:srgbClr val="E27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055965-55DF-4B57-BAB5-0A0D34F72512}"/>
              </a:ext>
            </a:extLst>
          </p:cNvPr>
          <p:cNvSpPr txBox="1"/>
          <p:nvPr/>
        </p:nvSpPr>
        <p:spPr>
          <a:xfrm>
            <a:off x="345672" y="252979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7559FD-326D-4E11-A6E5-2FC3C5295EE8}"/>
              </a:ext>
            </a:extLst>
          </p:cNvPr>
          <p:cNvSpPr txBox="1"/>
          <p:nvPr/>
        </p:nvSpPr>
        <p:spPr>
          <a:xfrm>
            <a:off x="932595" y="732340"/>
            <a:ext cx="3364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기사 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word cloud</a:t>
            </a:r>
            <a:endParaRPr lang="ko-KR" altLang="en-US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18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C6D0E2F-4361-4C2B-A3FA-0B2C69BFE430}"/>
              </a:ext>
            </a:extLst>
          </p:cNvPr>
          <p:cNvSpPr/>
          <p:nvPr/>
        </p:nvSpPr>
        <p:spPr>
          <a:xfrm>
            <a:off x="466725" y="443991"/>
            <a:ext cx="3686175" cy="89409"/>
          </a:xfrm>
          <a:prstGeom prst="rect">
            <a:avLst/>
          </a:prstGeom>
          <a:solidFill>
            <a:srgbClr val="DA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C59236-0F6B-47FC-92FB-E13597E91171}"/>
              </a:ext>
            </a:extLst>
          </p:cNvPr>
          <p:cNvSpPr/>
          <p:nvPr/>
        </p:nvSpPr>
        <p:spPr>
          <a:xfrm>
            <a:off x="8039100" y="443991"/>
            <a:ext cx="3686175" cy="89409"/>
          </a:xfrm>
          <a:prstGeom prst="rect">
            <a:avLst/>
          </a:prstGeom>
          <a:solidFill>
            <a:srgbClr val="E38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6313DB-84D5-47BC-B538-D592565C6139}"/>
              </a:ext>
            </a:extLst>
          </p:cNvPr>
          <p:cNvSpPr/>
          <p:nvPr/>
        </p:nvSpPr>
        <p:spPr>
          <a:xfrm>
            <a:off x="4252911" y="443991"/>
            <a:ext cx="3686175" cy="89409"/>
          </a:xfrm>
          <a:prstGeom prst="rect">
            <a:avLst/>
          </a:prstGeom>
          <a:solidFill>
            <a:srgbClr val="F4D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B03A9FB-A343-4BEE-9672-AA6F4F255A09}"/>
              </a:ext>
            </a:extLst>
          </p:cNvPr>
          <p:cNvSpPr/>
          <p:nvPr/>
        </p:nvSpPr>
        <p:spPr>
          <a:xfrm rot="2750739">
            <a:off x="368702" y="316731"/>
            <a:ext cx="346229" cy="346229"/>
          </a:xfrm>
          <a:prstGeom prst="rect">
            <a:avLst/>
          </a:prstGeom>
          <a:solidFill>
            <a:srgbClr val="F4D6D8"/>
          </a:solidFill>
          <a:ln>
            <a:solidFill>
              <a:srgbClr val="E27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CD8A37-4E07-4C4D-90AB-58FD1B6502E7}"/>
              </a:ext>
            </a:extLst>
          </p:cNvPr>
          <p:cNvSpPr txBox="1"/>
          <p:nvPr/>
        </p:nvSpPr>
        <p:spPr>
          <a:xfrm>
            <a:off x="345672" y="252979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62ABD-DB5C-46A9-91FC-D075D70AB895}"/>
              </a:ext>
            </a:extLst>
          </p:cNvPr>
          <p:cNvSpPr txBox="1"/>
          <p:nvPr/>
        </p:nvSpPr>
        <p:spPr>
          <a:xfrm>
            <a:off x="2035177" y="3581123"/>
            <a:ext cx="8767144" cy="1981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→</a:t>
            </a:r>
            <a:r>
              <a:rPr lang="ko-KR" altLang="en-US" sz="2400" kern="0" spc="0" dirty="0">
                <a:solidFill>
                  <a:srgbClr val="FF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출판 생태계가 정말 도서정가제에 달려있을까</a:t>
            </a:r>
            <a:r>
              <a:rPr lang="en-US" altLang="ko-KR" sz="2400" kern="0" spc="0" dirty="0">
                <a:solidFill>
                  <a:srgbClr val="FF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? </a:t>
            </a:r>
          </a:p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spc="0" dirty="0">
              <a:solidFill>
                <a:srgbClr val="FF0000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600" kern="0" spc="0" dirty="0">
              <a:solidFill>
                <a:srgbClr val="FF0000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→ </a:t>
            </a:r>
            <a:r>
              <a:rPr lang="ko-KR" altLang="en-US" sz="2400" kern="0" spc="0" dirty="0">
                <a:solidFill>
                  <a:srgbClr val="FF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소비 시장의 흐름은 도서정가제에 영향을 어떻게 받았는가</a:t>
            </a:r>
            <a:r>
              <a:rPr lang="en-US" altLang="ko-KR" sz="2400" kern="0" spc="0" dirty="0">
                <a:solidFill>
                  <a:srgbClr val="FF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2400" kern="0" spc="0" dirty="0">
              <a:solidFill>
                <a:srgbClr val="FF0000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E9D0B2-1802-4A94-A879-0440A65DDAAB}"/>
              </a:ext>
            </a:extLst>
          </p:cNvPr>
          <p:cNvSpPr txBox="1"/>
          <p:nvPr/>
        </p:nvSpPr>
        <p:spPr>
          <a:xfrm>
            <a:off x="905701" y="1409700"/>
            <a:ext cx="7729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66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1A4AB-2117-43E0-8687-CC4AC58D9B0F}"/>
              </a:ext>
            </a:extLst>
          </p:cNvPr>
          <p:cNvSpPr txBox="1"/>
          <p:nvPr/>
        </p:nvSpPr>
        <p:spPr>
          <a:xfrm>
            <a:off x="2112588" y="1545547"/>
            <a:ext cx="8139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각 측의 주장에서 키워드 추출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Target Question</a:t>
            </a:r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설정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CA97BB-9B94-4D27-9F87-0E2946066589}"/>
              </a:ext>
            </a:extLst>
          </p:cNvPr>
          <p:cNvSpPr txBox="1"/>
          <p:nvPr/>
        </p:nvSpPr>
        <p:spPr>
          <a:xfrm>
            <a:off x="1292185" y="2788415"/>
            <a:ext cx="10253128" cy="2178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출판 업계 주장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= “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출판 시장이 버티고 있는 건 현행 도서정가제 덕분”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spc="0" dirty="0">
              <a:solidFill>
                <a:srgbClr val="000000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600" kern="0" spc="0" dirty="0">
              <a:solidFill>
                <a:srgbClr val="000000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소비자의 주장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= “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시장 축소는 높아진 가격으로 인해 소비가 줄어 발생 ” </a:t>
            </a:r>
          </a:p>
        </p:txBody>
      </p:sp>
    </p:spTree>
    <p:extLst>
      <p:ext uri="{BB962C8B-B14F-4D97-AF65-F5344CB8AC3E}">
        <p14:creationId xmlns:p14="http://schemas.microsoft.com/office/powerpoint/2010/main" val="221175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C6D0E2F-4361-4C2B-A3FA-0B2C69BFE430}"/>
              </a:ext>
            </a:extLst>
          </p:cNvPr>
          <p:cNvSpPr/>
          <p:nvPr/>
        </p:nvSpPr>
        <p:spPr>
          <a:xfrm>
            <a:off x="466725" y="443991"/>
            <a:ext cx="3686175" cy="89409"/>
          </a:xfrm>
          <a:prstGeom prst="rect">
            <a:avLst/>
          </a:prstGeom>
          <a:solidFill>
            <a:srgbClr val="DA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C59236-0F6B-47FC-92FB-E13597E91171}"/>
              </a:ext>
            </a:extLst>
          </p:cNvPr>
          <p:cNvSpPr/>
          <p:nvPr/>
        </p:nvSpPr>
        <p:spPr>
          <a:xfrm>
            <a:off x="8039100" y="443991"/>
            <a:ext cx="3686175" cy="89409"/>
          </a:xfrm>
          <a:prstGeom prst="rect">
            <a:avLst/>
          </a:prstGeom>
          <a:solidFill>
            <a:srgbClr val="E38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6313DB-84D5-47BC-B538-D592565C6139}"/>
              </a:ext>
            </a:extLst>
          </p:cNvPr>
          <p:cNvSpPr/>
          <p:nvPr/>
        </p:nvSpPr>
        <p:spPr>
          <a:xfrm>
            <a:off x="4252911" y="443991"/>
            <a:ext cx="3686175" cy="89409"/>
          </a:xfrm>
          <a:prstGeom prst="rect">
            <a:avLst/>
          </a:prstGeom>
          <a:solidFill>
            <a:srgbClr val="F4D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A643CD1-E02F-48DA-81B1-A93842F92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302" y="712218"/>
            <a:ext cx="20874127" cy="93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559EC7-CC3F-49B0-BBF2-8F00F325AA10}"/>
              </a:ext>
            </a:extLst>
          </p:cNvPr>
          <p:cNvSpPr/>
          <p:nvPr/>
        </p:nvSpPr>
        <p:spPr>
          <a:xfrm rot="2750739">
            <a:off x="368702" y="316731"/>
            <a:ext cx="346229" cy="346229"/>
          </a:xfrm>
          <a:prstGeom prst="rect">
            <a:avLst/>
          </a:prstGeom>
          <a:solidFill>
            <a:srgbClr val="F4D6D8"/>
          </a:solidFill>
          <a:ln>
            <a:solidFill>
              <a:srgbClr val="E27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1D122C-D2E2-40B2-9D51-F196BE31C1C1}"/>
              </a:ext>
            </a:extLst>
          </p:cNvPr>
          <p:cNvSpPr txBox="1"/>
          <p:nvPr/>
        </p:nvSpPr>
        <p:spPr>
          <a:xfrm>
            <a:off x="345672" y="252979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983CD0-938C-46A0-BDFF-94D3CEF56786}"/>
              </a:ext>
            </a:extLst>
          </p:cNvPr>
          <p:cNvSpPr txBox="1"/>
          <p:nvPr/>
        </p:nvSpPr>
        <p:spPr>
          <a:xfrm>
            <a:off x="2208400" y="2303212"/>
            <a:ext cx="7603363" cy="1309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230"/>
                <a:ea typeface="한컴 윤고딕 230"/>
              </a:rPr>
              <a:t>도서정가제로 인한 시장 상황 빅데이터를 분석하여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 윤고딕 230"/>
              <a:ea typeface="한컴 윤고딕 230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230"/>
                <a:ea typeface="한컴 윤고딕 230"/>
              </a:rPr>
              <a:t>이후 해당 법안의 개정 방향과 출판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230"/>
                <a:ea typeface="한컴 윤고딕 230"/>
              </a:rPr>
              <a:t>/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230"/>
                <a:ea typeface="한컴 윤고딕 230"/>
              </a:rPr>
              <a:t>문화 업계의 시장 변화 대응 방안 추론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600" kern="0" spc="0" dirty="0">
              <a:solidFill>
                <a:srgbClr val="000000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A0C0D9-95F6-4E28-8337-965B0E4445CA}"/>
              </a:ext>
            </a:extLst>
          </p:cNvPr>
          <p:cNvSpPr txBox="1"/>
          <p:nvPr/>
        </p:nvSpPr>
        <p:spPr>
          <a:xfrm>
            <a:off x="2656075" y="3821859"/>
            <a:ext cx="40318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각 측의 주장 정리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여론 조사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주장에 대한 근거 빅데이터로 확인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F25962-E465-4E52-9F28-AD518F6008F9}"/>
              </a:ext>
            </a:extLst>
          </p:cNvPr>
          <p:cNvSpPr/>
          <p:nvPr/>
        </p:nvSpPr>
        <p:spPr>
          <a:xfrm>
            <a:off x="1785937" y="1650616"/>
            <a:ext cx="8620125" cy="4342487"/>
          </a:xfrm>
          <a:prstGeom prst="rect">
            <a:avLst/>
          </a:prstGeom>
          <a:noFill/>
          <a:ln w="34925">
            <a:solidFill>
              <a:srgbClr val="DA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745042-BEB9-44B9-95C9-23F0E8D9A9A7}"/>
              </a:ext>
            </a:extLst>
          </p:cNvPr>
          <p:cNvSpPr txBox="1"/>
          <p:nvPr/>
        </p:nvSpPr>
        <p:spPr>
          <a:xfrm>
            <a:off x="2208400" y="1347686"/>
            <a:ext cx="90281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목표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5360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C6D0E2F-4361-4C2B-A3FA-0B2C69BFE430}"/>
              </a:ext>
            </a:extLst>
          </p:cNvPr>
          <p:cNvSpPr/>
          <p:nvPr/>
        </p:nvSpPr>
        <p:spPr>
          <a:xfrm>
            <a:off x="466725" y="443991"/>
            <a:ext cx="3686175" cy="89409"/>
          </a:xfrm>
          <a:prstGeom prst="rect">
            <a:avLst/>
          </a:prstGeom>
          <a:solidFill>
            <a:srgbClr val="DA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C59236-0F6B-47FC-92FB-E13597E91171}"/>
              </a:ext>
            </a:extLst>
          </p:cNvPr>
          <p:cNvSpPr/>
          <p:nvPr/>
        </p:nvSpPr>
        <p:spPr>
          <a:xfrm>
            <a:off x="8039100" y="443991"/>
            <a:ext cx="3686175" cy="89409"/>
          </a:xfrm>
          <a:prstGeom prst="rect">
            <a:avLst/>
          </a:prstGeom>
          <a:solidFill>
            <a:srgbClr val="E38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6313DB-84D5-47BC-B538-D592565C6139}"/>
              </a:ext>
            </a:extLst>
          </p:cNvPr>
          <p:cNvSpPr/>
          <p:nvPr/>
        </p:nvSpPr>
        <p:spPr>
          <a:xfrm>
            <a:off x="4252911" y="443991"/>
            <a:ext cx="3686175" cy="89409"/>
          </a:xfrm>
          <a:prstGeom prst="rect">
            <a:avLst/>
          </a:prstGeom>
          <a:solidFill>
            <a:srgbClr val="F4D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A643CD1-E02F-48DA-81B1-A93842F92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302" y="712218"/>
            <a:ext cx="20874127" cy="93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559EC7-CC3F-49B0-BBF2-8F00F325AA10}"/>
              </a:ext>
            </a:extLst>
          </p:cNvPr>
          <p:cNvSpPr/>
          <p:nvPr/>
        </p:nvSpPr>
        <p:spPr>
          <a:xfrm rot="2750739">
            <a:off x="368702" y="316731"/>
            <a:ext cx="346229" cy="346229"/>
          </a:xfrm>
          <a:prstGeom prst="rect">
            <a:avLst/>
          </a:prstGeom>
          <a:solidFill>
            <a:srgbClr val="F4D6D8"/>
          </a:solidFill>
          <a:ln>
            <a:solidFill>
              <a:srgbClr val="E27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1D122C-D2E2-40B2-9D51-F196BE31C1C1}"/>
              </a:ext>
            </a:extLst>
          </p:cNvPr>
          <p:cNvSpPr txBox="1"/>
          <p:nvPr/>
        </p:nvSpPr>
        <p:spPr>
          <a:xfrm>
            <a:off x="345672" y="252979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14F2A-5095-40E3-8555-8BB678384BEF}"/>
              </a:ext>
            </a:extLst>
          </p:cNvPr>
          <p:cNvSpPr txBox="1"/>
          <p:nvPr/>
        </p:nvSpPr>
        <p:spPr>
          <a:xfrm>
            <a:off x="2202084" y="2320858"/>
            <a:ext cx="9344025" cy="47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현행 도서정가제는 출판 생태계를 지킴과 동시에 소비 시장을 축소시킨다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BF26A6-6367-4510-8A4C-8A7155FFD2E3}"/>
              </a:ext>
            </a:extLst>
          </p:cNvPr>
          <p:cNvSpPr txBox="1"/>
          <p:nvPr/>
        </p:nvSpPr>
        <p:spPr>
          <a:xfrm>
            <a:off x="2073101" y="5075163"/>
            <a:ext cx="804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형태가 다양해진 시장 변화에 맞추어 도서정가제를 유지하되 완화해야 한다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8B2425-57DE-4E21-A5F0-CED0BC6CD8E9}"/>
              </a:ext>
            </a:extLst>
          </p:cNvPr>
          <p:cNvSpPr/>
          <p:nvPr/>
        </p:nvSpPr>
        <p:spPr>
          <a:xfrm>
            <a:off x="1666875" y="1734463"/>
            <a:ext cx="8620125" cy="1694537"/>
          </a:xfrm>
          <a:prstGeom prst="rect">
            <a:avLst/>
          </a:prstGeom>
          <a:noFill/>
          <a:ln w="34925">
            <a:solidFill>
              <a:srgbClr val="DA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EE1C6C-B98C-46FA-A469-7B182D8DF84D}"/>
              </a:ext>
            </a:extLst>
          </p:cNvPr>
          <p:cNvSpPr txBox="1"/>
          <p:nvPr/>
        </p:nvSpPr>
        <p:spPr>
          <a:xfrm>
            <a:off x="1905000" y="1189281"/>
            <a:ext cx="1838325" cy="6846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8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예상 분석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49340A-9B64-4038-861D-DCD40B4CC839}"/>
              </a:ext>
            </a:extLst>
          </p:cNvPr>
          <p:cNvSpPr/>
          <p:nvPr/>
        </p:nvSpPr>
        <p:spPr>
          <a:xfrm>
            <a:off x="1666874" y="4346470"/>
            <a:ext cx="8620125" cy="1694537"/>
          </a:xfrm>
          <a:prstGeom prst="rect">
            <a:avLst/>
          </a:prstGeom>
          <a:noFill/>
          <a:ln w="34925">
            <a:solidFill>
              <a:srgbClr val="DA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581FBF-B832-4308-BCED-A508D4729CB0}"/>
              </a:ext>
            </a:extLst>
          </p:cNvPr>
          <p:cNvSpPr txBox="1"/>
          <p:nvPr/>
        </p:nvSpPr>
        <p:spPr>
          <a:xfrm>
            <a:off x="1844902" y="3910620"/>
            <a:ext cx="4222923" cy="6846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800" b="1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개정 및 대응 방안의 방향</a:t>
            </a:r>
            <a:endParaRPr lang="ko-KR" altLang="en-US" sz="2000" b="1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85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C6D0E2F-4361-4C2B-A3FA-0B2C69BFE430}"/>
              </a:ext>
            </a:extLst>
          </p:cNvPr>
          <p:cNvSpPr/>
          <p:nvPr/>
        </p:nvSpPr>
        <p:spPr>
          <a:xfrm>
            <a:off x="466725" y="443991"/>
            <a:ext cx="3686175" cy="89409"/>
          </a:xfrm>
          <a:prstGeom prst="rect">
            <a:avLst/>
          </a:prstGeom>
          <a:solidFill>
            <a:srgbClr val="DA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C59236-0F6B-47FC-92FB-E13597E91171}"/>
              </a:ext>
            </a:extLst>
          </p:cNvPr>
          <p:cNvSpPr/>
          <p:nvPr/>
        </p:nvSpPr>
        <p:spPr>
          <a:xfrm>
            <a:off x="8039100" y="443991"/>
            <a:ext cx="3686175" cy="89409"/>
          </a:xfrm>
          <a:prstGeom prst="rect">
            <a:avLst/>
          </a:prstGeom>
          <a:solidFill>
            <a:srgbClr val="E38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6313DB-84D5-47BC-B538-D592565C6139}"/>
              </a:ext>
            </a:extLst>
          </p:cNvPr>
          <p:cNvSpPr/>
          <p:nvPr/>
        </p:nvSpPr>
        <p:spPr>
          <a:xfrm>
            <a:off x="4252911" y="443991"/>
            <a:ext cx="3686175" cy="89409"/>
          </a:xfrm>
          <a:prstGeom prst="rect">
            <a:avLst/>
          </a:prstGeom>
          <a:solidFill>
            <a:srgbClr val="F4D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A643CD1-E02F-48DA-81B1-A93842F92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302" y="712218"/>
            <a:ext cx="20874127" cy="93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559EC7-CC3F-49B0-BBF2-8F00F325AA10}"/>
              </a:ext>
            </a:extLst>
          </p:cNvPr>
          <p:cNvSpPr/>
          <p:nvPr/>
        </p:nvSpPr>
        <p:spPr>
          <a:xfrm rot="2750739">
            <a:off x="368702" y="316731"/>
            <a:ext cx="346229" cy="346229"/>
          </a:xfrm>
          <a:prstGeom prst="rect">
            <a:avLst/>
          </a:prstGeom>
          <a:solidFill>
            <a:srgbClr val="F4D6D8"/>
          </a:solidFill>
          <a:ln>
            <a:solidFill>
              <a:srgbClr val="E27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1D122C-D2E2-40B2-9D51-F196BE31C1C1}"/>
              </a:ext>
            </a:extLst>
          </p:cNvPr>
          <p:cNvSpPr txBox="1"/>
          <p:nvPr/>
        </p:nvSpPr>
        <p:spPr>
          <a:xfrm>
            <a:off x="345672" y="252979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F0F8CFC-80E6-49FC-9735-1E31FC4A0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55" y="1083381"/>
            <a:ext cx="9030543" cy="518467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E6D519-CBDA-4567-84B8-CF4E82BDA282}"/>
              </a:ext>
            </a:extLst>
          </p:cNvPr>
          <p:cNvSpPr/>
          <p:nvPr/>
        </p:nvSpPr>
        <p:spPr>
          <a:xfrm>
            <a:off x="862011" y="990600"/>
            <a:ext cx="3471864" cy="5333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700" b="1" dirty="0">
              <a:solidFill>
                <a:schemeClr val="tx1"/>
              </a:solidFill>
            </a:endParaRPr>
          </a:p>
          <a:p>
            <a:pPr algn="ctr"/>
            <a:endParaRPr lang="en-US" altLang="ko-KR" sz="27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판매액 변화</a:t>
            </a:r>
            <a:endParaRPr lang="en-US" altLang="ko-KR" sz="2700" b="1" dirty="0">
              <a:solidFill>
                <a:schemeClr val="tx1"/>
              </a:solidFill>
            </a:endParaRPr>
          </a:p>
          <a:p>
            <a:pPr algn="ctr"/>
            <a:endParaRPr lang="en-US" altLang="ko-KR" sz="27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출판 업계 여론</a:t>
            </a:r>
            <a:endParaRPr lang="en-US" altLang="ko-KR" sz="27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09A270-0697-4330-8842-FAFA63031245}"/>
              </a:ext>
            </a:extLst>
          </p:cNvPr>
          <p:cNvSpPr/>
          <p:nvPr/>
        </p:nvSpPr>
        <p:spPr>
          <a:xfrm>
            <a:off x="4333875" y="653536"/>
            <a:ext cx="3771900" cy="5492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D94656"/>
                </a:solidFill>
              </a:rPr>
              <a:t>DATA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이익 구조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소비 규모 변화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309320-A29F-4A0B-9B38-19001BC5B954}"/>
              </a:ext>
            </a:extLst>
          </p:cNvPr>
          <p:cNvSpPr/>
          <p:nvPr/>
        </p:nvSpPr>
        <p:spPr>
          <a:xfrm>
            <a:off x="8105775" y="1083381"/>
            <a:ext cx="3490912" cy="5492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endParaRPr lang="en-US" altLang="ko-KR" sz="27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시장 변화 형태</a:t>
            </a:r>
            <a:endParaRPr lang="en-US" altLang="ko-KR" sz="2700" b="1" dirty="0">
              <a:solidFill>
                <a:schemeClr val="tx1"/>
              </a:solidFill>
            </a:endParaRPr>
          </a:p>
          <a:p>
            <a:pPr algn="ctr"/>
            <a:endParaRPr lang="en-US" altLang="ko-KR" sz="27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소비자 여론</a:t>
            </a:r>
            <a:endParaRPr lang="en-US" altLang="ko-KR" sz="2700" b="1" dirty="0">
              <a:solidFill>
                <a:schemeClr val="tx1"/>
              </a:solidFill>
            </a:endParaRPr>
          </a:p>
          <a:p>
            <a:pPr algn="ctr"/>
            <a:endParaRPr lang="en-US" altLang="ko-KR" sz="2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8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C6D0E2F-4361-4C2B-A3FA-0B2C69BFE430}"/>
              </a:ext>
            </a:extLst>
          </p:cNvPr>
          <p:cNvSpPr/>
          <p:nvPr/>
        </p:nvSpPr>
        <p:spPr>
          <a:xfrm>
            <a:off x="466725" y="443991"/>
            <a:ext cx="3686175" cy="89409"/>
          </a:xfrm>
          <a:prstGeom prst="rect">
            <a:avLst/>
          </a:prstGeom>
          <a:solidFill>
            <a:srgbClr val="DA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C59236-0F6B-47FC-92FB-E13597E91171}"/>
              </a:ext>
            </a:extLst>
          </p:cNvPr>
          <p:cNvSpPr/>
          <p:nvPr/>
        </p:nvSpPr>
        <p:spPr>
          <a:xfrm>
            <a:off x="8039100" y="443991"/>
            <a:ext cx="3686175" cy="89409"/>
          </a:xfrm>
          <a:prstGeom prst="rect">
            <a:avLst/>
          </a:prstGeom>
          <a:solidFill>
            <a:srgbClr val="E38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6313DB-84D5-47BC-B538-D592565C6139}"/>
              </a:ext>
            </a:extLst>
          </p:cNvPr>
          <p:cNvSpPr/>
          <p:nvPr/>
        </p:nvSpPr>
        <p:spPr>
          <a:xfrm>
            <a:off x="4252911" y="443991"/>
            <a:ext cx="3686175" cy="89409"/>
          </a:xfrm>
          <a:prstGeom prst="rect">
            <a:avLst/>
          </a:prstGeom>
          <a:solidFill>
            <a:srgbClr val="F4D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559EC7-CC3F-49B0-BBF2-8F00F325AA10}"/>
              </a:ext>
            </a:extLst>
          </p:cNvPr>
          <p:cNvSpPr/>
          <p:nvPr/>
        </p:nvSpPr>
        <p:spPr>
          <a:xfrm rot="2750739">
            <a:off x="368702" y="316731"/>
            <a:ext cx="346229" cy="346229"/>
          </a:xfrm>
          <a:prstGeom prst="rect">
            <a:avLst/>
          </a:prstGeom>
          <a:solidFill>
            <a:srgbClr val="F4D6D8"/>
          </a:solidFill>
          <a:ln>
            <a:solidFill>
              <a:srgbClr val="E27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1D122C-D2E2-40B2-9D51-F196BE31C1C1}"/>
              </a:ext>
            </a:extLst>
          </p:cNvPr>
          <p:cNvSpPr txBox="1"/>
          <p:nvPr/>
        </p:nvSpPr>
        <p:spPr>
          <a:xfrm>
            <a:off x="345672" y="252979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CCF2995-B0B8-4CBB-B2A5-16D2D0ED9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06" y="2228721"/>
            <a:ext cx="9731583" cy="29720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1889F40-3058-4525-AFB7-B7AE54318414}"/>
              </a:ext>
            </a:extLst>
          </p:cNvPr>
          <p:cNvSpPr txBox="1"/>
          <p:nvPr/>
        </p:nvSpPr>
        <p:spPr>
          <a:xfrm>
            <a:off x="722698" y="927365"/>
            <a:ext cx="1860314" cy="6846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800" b="1" kern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간트</a:t>
            </a:r>
            <a:r>
              <a:rPr lang="ko-KR" altLang="en-US" sz="28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차트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506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269</Words>
  <Application>Microsoft Office PowerPoint</Application>
  <PresentationFormat>와이드스크린</PresentationFormat>
  <Paragraphs>113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HY견고딕</vt:lpstr>
      <vt:lpstr>HY중고딕</vt:lpstr>
      <vt:lpstr>맑은 고딕</vt:lpstr>
      <vt:lpstr>한컴 윤고딕 230</vt:lpstr>
      <vt:lpstr>함초롬바탕</vt:lpstr>
      <vt:lpstr>Arial</vt:lpstr>
      <vt:lpstr>Office 테마</vt:lpstr>
      <vt:lpstr>Term 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 project -도서정가제로 인한                    시장상황 분석</dc:title>
  <dc:creator>최 영진</dc:creator>
  <cp:lastModifiedBy>최 영진</cp:lastModifiedBy>
  <cp:revision>26</cp:revision>
  <dcterms:created xsi:type="dcterms:W3CDTF">2020-11-11T14:00:13Z</dcterms:created>
  <dcterms:modified xsi:type="dcterms:W3CDTF">2021-04-09T14:29:22Z</dcterms:modified>
</cp:coreProperties>
</file>