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601200" cy="12801600" type="A3"/>
  <p:notesSz cx="6802438" cy="9934575"/>
  <p:embeddedFontLst>
    <p:embeddedFont>
      <p:font typeface="배달의민족 주아 OTF" panose="02020603020101020101" pitchFamily="18" charset="-127"/>
      <p:regular r:id="rId5"/>
    </p:embeddedFont>
    <p:embeddedFont>
      <p:font typeface="맑은 고딕" panose="020B0503020000020004" pitchFamily="50" charset="-127"/>
      <p:regular r:id="rId6"/>
      <p:bold r:id="rId7"/>
    </p:embeddedFont>
    <p:embeddedFont>
      <p:font typeface="배달의민족 주아" panose="02020603020101020101" pitchFamily="18" charset="-127"/>
      <p:regular r:id="rId8"/>
    </p:embeddedFont>
  </p:embeddedFontLst>
  <p:defaultTextStyle>
    <a:defPPr>
      <a:defRPr lang="ko-KR"/>
    </a:defPPr>
    <a:lvl1pPr marL="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5167" userDrawn="1">
          <p15:clr>
            <a:srgbClr val="A4A3A4"/>
          </p15:clr>
        </p15:guide>
        <p15:guide id="10" pos="413" userDrawn="1">
          <p15:clr>
            <a:srgbClr val="A4A3A4"/>
          </p15:clr>
        </p15:guide>
        <p15:guide id="11" pos="5453" userDrawn="1">
          <p15:clr>
            <a:srgbClr val="A4A3A4"/>
          </p15:clr>
        </p15:guide>
        <p15:guide id="12" orient="horz" pos="4032" userDrawn="1">
          <p15:clr>
            <a:srgbClr val="A4A3A4"/>
          </p15:clr>
        </p15:guide>
        <p15:guide id="13" pos="643" userDrawn="1">
          <p15:clr>
            <a:srgbClr val="A4A3A4"/>
          </p15:clr>
        </p15:guide>
        <p15:guide id="14" pos="1833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4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D5D"/>
    <a:srgbClr val="DD8005"/>
    <a:srgbClr val="4172AD"/>
    <a:srgbClr val="BF5A0E"/>
    <a:srgbClr val="BA3916"/>
    <a:srgbClr val="FEBF12"/>
    <a:srgbClr val="F8BC0D"/>
    <a:srgbClr val="0E2F57"/>
    <a:srgbClr val="F17C50"/>
    <a:srgbClr val="1E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02" y="-4027"/>
      </p:cViewPr>
      <p:guideLst>
        <p:guide pos="5167"/>
        <p:guide pos="413"/>
        <p:guide pos="5453"/>
        <p:guide orient="horz" pos="4032"/>
        <p:guide pos="643"/>
        <p:guide pos="1833"/>
        <p:guide pos="3024"/>
        <p:guide pos="4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CE49-C2E9-41D6-B7C8-E34CE970B252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1A42-FFA4-4503-A9EC-8096AAC8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E7F5-A54A-40DB-B59D-D2C076E0398D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744538"/>
            <a:ext cx="279241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617-0A22-4AAA-92D8-7EE45C740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7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70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3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81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71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3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0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2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38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49" r:id="rId3"/>
    <p:sldLayoutId id="2147483653" r:id="rId4"/>
    <p:sldLayoutId id="2147483652" r:id="rId5"/>
    <p:sldLayoutId id="2147483655" r:id="rId6"/>
    <p:sldLayoutId id="2147483656" r:id="rId7"/>
    <p:sldLayoutId id="2147483659" r:id="rId8"/>
    <p:sldLayoutId id="2147483650" r:id="rId9"/>
    <p:sldLayoutId id="2147483657" r:id="rId10"/>
    <p:sldLayoutId id="2147483658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4810607" y="1828800"/>
            <a:ext cx="4808269" cy="8223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57057" y="5897881"/>
            <a:ext cx="4817534" cy="7114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28009" y="6780715"/>
            <a:ext cx="1534722" cy="1742108"/>
          </a:xfrm>
          <a:prstGeom prst="roundRect">
            <a:avLst>
              <a:gd name="adj" fmla="val 6382"/>
            </a:avLst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20795" y="0"/>
            <a:ext cx="9635067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13724" y="504818"/>
            <a:ext cx="529908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700" b="1" dirty="0">
                <a:solidFill>
                  <a:srgbClr val="000000"/>
                </a:solidFill>
                <a:latin typeface="맑은 고딕"/>
                <a:ea typeface="맑은 고딕"/>
              </a:rPr>
              <a:t>사출성형 </a:t>
            </a:r>
            <a:r>
              <a:rPr lang="ko-KR" altLang="en-US" sz="2700" b="1" dirty="0" err="1">
                <a:solidFill>
                  <a:srgbClr val="000000"/>
                </a:solidFill>
                <a:latin typeface="맑은 고딕"/>
                <a:ea typeface="맑은 고딕"/>
              </a:rPr>
              <a:t>사출압</a:t>
            </a:r>
            <a:r>
              <a:rPr lang="ko-KR" altLang="en-US" sz="27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altLang="ko-KR" sz="2700" b="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700" b="1" dirty="0">
                <a:solidFill>
                  <a:srgbClr val="000000"/>
                </a:solidFill>
                <a:latin typeface="맑은 고딕"/>
                <a:ea typeface="맑은 고딕"/>
              </a:rPr>
              <a:t>분석 서비스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7942" y="704617"/>
            <a:ext cx="459117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b="1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김영진 </a:t>
            </a:r>
            <a:r>
              <a:rPr lang="en-US" altLang="ko-KR" sz="2800" b="1" dirty="0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800" b="1" dirty="0" err="1">
                <a:solidFill>
                  <a:srgbClr val="FFF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주가성</a:t>
            </a:r>
            <a:endParaRPr lang="ko-KR" altLang="en-US" sz="2800" b="1" dirty="0">
              <a:solidFill>
                <a:srgbClr val="FFF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" name="직선 연결선 24"/>
          <p:cNvCxnSpPr>
            <a:stCxn id="2" idx="2"/>
          </p:cNvCxnSpPr>
          <p:nvPr/>
        </p:nvCxnSpPr>
        <p:spPr>
          <a:xfrm>
            <a:off x="4796739" y="1828800"/>
            <a:ext cx="517" cy="10972800"/>
          </a:xfrm>
          <a:prstGeom prst="line">
            <a:avLst/>
          </a:prstGeom>
          <a:ln w="38100">
            <a:solidFill>
              <a:srgbClr val="4172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0080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080" y="611367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 및 기술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9053" y="198131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8606" y="1025114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04.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 및 기대효과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9" y="505730"/>
            <a:ext cx="849152" cy="849152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2548006"/>
            <a:ext cx="328388" cy="328388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663324" y="2526234"/>
            <a:ext cx="1507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배경 및 목적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4" y="4408608"/>
            <a:ext cx="328388" cy="32838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663324" y="4408607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특징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05" y="10846143"/>
            <a:ext cx="324678" cy="324678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5536534" y="10843830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의의 및 기대효과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55651" y="11324142"/>
            <a:ext cx="3988592" cy="1034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사출압</a:t>
            </a:r>
            <a:r>
              <a:rPr lang="ko-KR" altLang="en-US" sz="1400" b="1" dirty="0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해석 프로그램 사용 비용 및 시간 감소</a:t>
            </a:r>
            <a:endParaRPr lang="en-US" altLang="ko-KR" sz="1400" b="1" dirty="0">
              <a:solidFill>
                <a:srgbClr val="0D0D0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최적의 압력을 실시간으로 계산하여 압력 유지비용 감소</a:t>
            </a:r>
            <a:endParaRPr lang="en-US" altLang="ko-KR" sz="1400" b="1" dirty="0">
              <a:solidFill>
                <a:srgbClr val="0D0D0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7800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사용데이터 추가로 다른 수지 </a:t>
            </a:r>
            <a:r>
              <a:rPr lang="ko-KR" altLang="en-US" sz="1400" b="1" dirty="0" err="1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사출압</a:t>
            </a:r>
            <a:r>
              <a:rPr lang="ko-KR" altLang="en-US" sz="1400" b="1" dirty="0">
                <a:solidFill>
                  <a:srgbClr val="0D0D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학습 가능</a:t>
            </a:r>
            <a:endParaRPr lang="en-US" sz="1200" b="1" dirty="0">
              <a:solidFill>
                <a:srgbClr val="0D0D0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55565" y="2485706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555565" y="5717633"/>
            <a:ext cx="184731" cy="338554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3324" y="6770106"/>
            <a:ext cx="920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환경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68478" y="7092714"/>
            <a:ext cx="2382768" cy="1277273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운영 체제</a:t>
            </a: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: </a:t>
            </a:r>
            <a:r>
              <a:rPr lang="en-US" altLang="ko-KR" sz="1400" dirty="0">
                <a:latin typeface="배달의민족 주아"/>
                <a:ea typeface="배달의민족 주아"/>
              </a:rPr>
              <a:t>Windows 10,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>
                <a:latin typeface="배달의민족 주아"/>
                <a:ea typeface="배달의민족 주아"/>
              </a:rPr>
              <a:t>     Ubuntu 22.04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개발 언어</a:t>
            </a: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: </a:t>
            </a:r>
            <a:r>
              <a:rPr lang="en-US" altLang="ko-KR" sz="1400" dirty="0">
                <a:latin typeface="배달의민족 주아"/>
                <a:ea typeface="배달의민족 주아"/>
              </a:rPr>
              <a:t>Python 3.10.12,</a:t>
            </a:r>
          </a:p>
          <a:p>
            <a:pPr lvl="1">
              <a:lnSpc>
                <a:spcPct val="110000"/>
              </a:lnSpc>
            </a:pPr>
            <a:r>
              <a:rPr lang="en-US" altLang="ko-KR" sz="1400" dirty="0">
                <a:latin typeface="배달의민족 주아"/>
                <a:ea typeface="배달의민족 주아"/>
              </a:rPr>
              <a:t>      Node.js 12.22.9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개발 도구</a:t>
            </a: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: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Colab</a:t>
            </a:r>
            <a:r>
              <a:rPr lang="en-US" altLang="ko-KR" sz="1400" dirty="0">
                <a:latin typeface="배달의민족 주아"/>
                <a:ea typeface="배달의민족 주아"/>
              </a:rPr>
              <a:t>,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VScode</a:t>
            </a:r>
            <a:endParaRPr lang="ko-KR" altLang="en-US" sz="1400" dirty="0">
              <a:latin typeface="배달의민족 주아"/>
              <a:ea typeface="배달의민족 주아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63324" y="8475651"/>
            <a:ext cx="2026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 기술 및 분석 흐름도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63028" y="8864405"/>
            <a:ext cx="2316685" cy="32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7030A0"/>
              </a:solidFill>
              <a:latin typeface="배달의민족 주아"/>
              <a:ea typeface="배달의민족 주아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6737822"/>
            <a:ext cx="402871" cy="402871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1" y="8434802"/>
            <a:ext cx="402871" cy="40287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48" y="2476604"/>
            <a:ext cx="323796" cy="32379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7" r="4167"/>
          <a:stretch/>
        </p:blipFill>
        <p:spPr>
          <a:xfrm>
            <a:off x="5232648" y="4445978"/>
            <a:ext cx="323796" cy="323796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73" y="8161914"/>
            <a:ext cx="1133638" cy="20972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60" y="6973199"/>
            <a:ext cx="1057801" cy="5289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FC0DBA-C82D-87F0-A89B-C5F37C519CED}"/>
              </a:ext>
            </a:extLst>
          </p:cNvPr>
          <p:cNvSpPr/>
          <p:nvPr/>
        </p:nvSpPr>
        <p:spPr>
          <a:xfrm>
            <a:off x="586775" y="2881624"/>
            <a:ext cx="3848066" cy="14126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사출성형시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금형안에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수지가 채워진 후 변형을 방지하기 위해 일정한 압력을 유지해야 함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보압을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설정하기 위해 사출조건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수지온도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금형온도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사출시간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따른 금형의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사출압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계산하는 모델 구축을 목표함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FDDDE1-D4B8-3314-5E40-825EFA54ABEE}"/>
              </a:ext>
            </a:extLst>
          </p:cNvPr>
          <p:cNvSpPr/>
          <p:nvPr/>
        </p:nvSpPr>
        <p:spPr>
          <a:xfrm>
            <a:off x="5613401" y="2453071"/>
            <a:ext cx="1446230" cy="36317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정확도 비교</a:t>
            </a:r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8898F-54E5-91DD-934B-0A8F33DA0637}"/>
              </a:ext>
            </a:extLst>
          </p:cNvPr>
          <p:cNvSpPr/>
          <p:nvPr/>
        </p:nvSpPr>
        <p:spPr>
          <a:xfrm>
            <a:off x="572907" y="4740379"/>
            <a:ext cx="3975956" cy="10402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ML,DL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 사용해서 경험적으로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사출압을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예측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AWS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환경에서 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node.js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구축한 웹을 통해 분석모델을 서비스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경합을 통해 최적 모델 탐색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4A9032-23CD-B08E-5816-3D0B27148B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4255" y="7567556"/>
            <a:ext cx="508700" cy="5289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9FDF66-745C-1C17-9578-C77B451070BF}"/>
              </a:ext>
            </a:extLst>
          </p:cNvPr>
          <p:cNvSpPr/>
          <p:nvPr/>
        </p:nvSpPr>
        <p:spPr>
          <a:xfrm>
            <a:off x="281029" y="9913179"/>
            <a:ext cx="3993802" cy="8032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2. </a:t>
            </a: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웹서버 구축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/>
                <a:ea typeface="배달의민족 주아"/>
              </a:rPr>
              <a:t>AWS</a:t>
            </a:r>
            <a:r>
              <a:rPr lang="ko-KR" altLang="en-US" sz="1400" dirty="0">
                <a:latin typeface="배달의민족 주아"/>
                <a:ea typeface="배달의민족 주아"/>
              </a:rPr>
              <a:t>에서 인스턴스 생성 및</a:t>
            </a:r>
            <a:r>
              <a:rPr lang="en-US" altLang="ko-KR" sz="1400" dirty="0">
                <a:latin typeface="배달의민족 주아"/>
                <a:ea typeface="배달의민족 주아"/>
              </a:rPr>
              <a:t> </a:t>
            </a:r>
            <a:r>
              <a:rPr lang="ko-KR" altLang="en-US" sz="1400" dirty="0">
                <a:latin typeface="배달의민족 주아"/>
                <a:ea typeface="배달의민족 주아"/>
              </a:rPr>
              <a:t>라이브러리 설치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/>
                <a:ea typeface="배달의민족 주아"/>
              </a:rPr>
              <a:t>Node.js </a:t>
            </a:r>
            <a:r>
              <a:rPr lang="ko-KR" altLang="en-US" sz="1400" dirty="0">
                <a:latin typeface="배달의민족 주아"/>
                <a:ea typeface="배달의민족 주아"/>
              </a:rPr>
              <a:t>파일로 웹서버 구축</a:t>
            </a:r>
            <a:endParaRPr lang="en-US" altLang="ko-KR" sz="1400" dirty="0">
              <a:latin typeface="배달의민족 주아"/>
              <a:ea typeface="배달의민족 주아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FDCD73-794B-E122-5F1C-82E7D04E14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2049" y="7603898"/>
            <a:ext cx="501676" cy="3619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D9B9A5-5930-5A6B-4949-B8D1532BAB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0291" y="7054363"/>
            <a:ext cx="831037" cy="30077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4D6BC2-598F-7419-56A0-386C65B9561E}"/>
              </a:ext>
            </a:extLst>
          </p:cNvPr>
          <p:cNvSpPr/>
          <p:nvPr/>
        </p:nvSpPr>
        <p:spPr>
          <a:xfrm>
            <a:off x="268432" y="10734056"/>
            <a:ext cx="4442850" cy="10402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3. </a:t>
            </a: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분석 서버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/>
                <a:ea typeface="배달의민족 주아"/>
              </a:rPr>
              <a:t>DL</a:t>
            </a:r>
            <a:r>
              <a:rPr lang="ko-KR" altLang="en-US" sz="1400" dirty="0">
                <a:latin typeface="배달의민족 주아"/>
                <a:ea typeface="배달의민족 주아"/>
              </a:rPr>
              <a:t>학습 모델 </a:t>
            </a:r>
            <a:r>
              <a:rPr lang="en-US" altLang="ko-KR" sz="1400" dirty="0">
                <a:latin typeface="배달의민족 주아"/>
                <a:ea typeface="배달의민족 주아"/>
              </a:rPr>
              <a:t>Pickle </a:t>
            </a:r>
            <a:r>
              <a:rPr lang="ko-KR" altLang="en-US" sz="1400" dirty="0">
                <a:latin typeface="배달의민족 주아"/>
                <a:ea typeface="배달의민족 주아"/>
              </a:rPr>
              <a:t>로드 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분석 결과 </a:t>
            </a:r>
            <a:r>
              <a:rPr lang="en-US" altLang="ko-KR" sz="1400" dirty="0" err="1">
                <a:latin typeface="배달의민족 주아"/>
                <a:ea typeface="배달의민족 주아"/>
              </a:rPr>
              <a:t>FastAPI</a:t>
            </a:r>
            <a:r>
              <a:rPr lang="ko-KR" altLang="en-US" sz="1400" dirty="0">
                <a:latin typeface="배달의민족 주아"/>
                <a:ea typeface="배달의민족 주아"/>
              </a:rPr>
              <a:t>로 클라이언트 서버에서 </a:t>
            </a:r>
            <a:r>
              <a:rPr lang="en-US" altLang="ko-KR" sz="1400" dirty="0">
                <a:latin typeface="배달의민족 주아"/>
                <a:ea typeface="배달의민족 주아"/>
              </a:rPr>
              <a:t>POST </a:t>
            </a:r>
            <a:r>
              <a:rPr lang="ko-KR" altLang="en-US" sz="1400" dirty="0">
                <a:latin typeface="배달의민족 주아"/>
                <a:ea typeface="배달의민족 주아"/>
              </a:rPr>
              <a:t>요청 받을 시 결과 데이터 전달</a:t>
            </a:r>
            <a:endParaRPr lang="en-US" altLang="ko-KR" sz="1400" dirty="0">
              <a:latin typeface="배달의민족 주아"/>
              <a:ea typeface="배달의민족 주아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B4929C-8E02-6742-E2DA-1EC4879774E0}"/>
              </a:ext>
            </a:extLst>
          </p:cNvPr>
          <p:cNvSpPr/>
          <p:nvPr/>
        </p:nvSpPr>
        <p:spPr>
          <a:xfrm>
            <a:off x="302299" y="8885037"/>
            <a:ext cx="3749950" cy="10402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1. </a:t>
            </a:r>
            <a:r>
              <a:rPr lang="ko-KR" altLang="en-US" sz="1400" dirty="0" err="1">
                <a:solidFill>
                  <a:srgbClr val="7030A0"/>
                </a:solidFill>
                <a:latin typeface="배달의민족 주아"/>
                <a:ea typeface="배달의민족 주아"/>
              </a:rPr>
              <a:t>코랩환경</a:t>
            </a:r>
            <a:endParaRPr lang="ko-KR" altLang="en-US" sz="1400" dirty="0">
              <a:solidFill>
                <a:srgbClr val="7030A0"/>
              </a:solidFill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사출 데이터로 </a:t>
            </a:r>
            <a:r>
              <a:rPr lang="en-US" altLang="ko-KR" sz="1400" dirty="0">
                <a:latin typeface="배달의민족 주아"/>
                <a:ea typeface="배달의민족 주아"/>
              </a:rPr>
              <a:t>ML </a:t>
            </a:r>
            <a:r>
              <a:rPr lang="ko-KR" altLang="en-US" sz="1400" dirty="0">
                <a:latin typeface="배달의민족 주아"/>
                <a:ea typeface="배달의민족 주아"/>
              </a:rPr>
              <a:t>모델과 </a:t>
            </a:r>
            <a:r>
              <a:rPr lang="en-US" altLang="ko-KR" sz="1400" dirty="0">
                <a:latin typeface="배달의민족 주아"/>
                <a:ea typeface="배달의민족 주아"/>
              </a:rPr>
              <a:t>DL </a:t>
            </a:r>
            <a:r>
              <a:rPr lang="ko-KR" altLang="en-US" sz="1400" dirty="0">
                <a:latin typeface="배달의민족 주아"/>
                <a:ea typeface="배달의민족 주아"/>
              </a:rPr>
              <a:t>모델로 학습 진행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정확도 비교 후 최종 </a:t>
            </a:r>
            <a:r>
              <a:rPr lang="en-US" altLang="ko-KR" sz="1400" dirty="0">
                <a:latin typeface="배달의민족 주아"/>
                <a:ea typeface="배달의민족 주아"/>
              </a:rPr>
              <a:t>DL</a:t>
            </a:r>
            <a:r>
              <a:rPr lang="ko-KR" altLang="en-US" sz="1400" dirty="0">
                <a:latin typeface="배달의민족 주아"/>
                <a:ea typeface="배달의민족 주아"/>
              </a:rPr>
              <a:t>모델 선정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모델 </a:t>
            </a:r>
            <a:r>
              <a:rPr lang="en-US" altLang="ko-KR" sz="1400" dirty="0">
                <a:latin typeface="배달의민족 주아"/>
                <a:ea typeface="배달의민족 주아"/>
              </a:rPr>
              <a:t>Pickle</a:t>
            </a:r>
            <a:r>
              <a:rPr lang="ko-KR" altLang="en-US" sz="1400" dirty="0">
                <a:latin typeface="배달의민족 주아"/>
                <a:ea typeface="배달의민족 주아"/>
              </a:rPr>
              <a:t>로 저장</a:t>
            </a:r>
            <a:endParaRPr lang="en-US" altLang="ko-KR" sz="1400" dirty="0">
              <a:latin typeface="배달의민족 주아"/>
              <a:ea typeface="배달의민족 주아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7244D4-144B-71E9-B42B-E63F84DCFFCF}"/>
              </a:ext>
            </a:extLst>
          </p:cNvPr>
          <p:cNvSpPr/>
          <p:nvPr/>
        </p:nvSpPr>
        <p:spPr>
          <a:xfrm>
            <a:off x="281029" y="11809467"/>
            <a:ext cx="3918675" cy="8032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4. </a:t>
            </a:r>
            <a:r>
              <a:rPr lang="ko-KR" altLang="en-US" sz="1400" dirty="0">
                <a:solidFill>
                  <a:srgbClr val="7030A0"/>
                </a:solidFill>
                <a:latin typeface="배달의민족 주아"/>
                <a:ea typeface="배달의민족 주아"/>
              </a:rPr>
              <a:t>클라이언트 화면</a:t>
            </a: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배달의민족 주아"/>
                <a:ea typeface="배달의민족 주아"/>
              </a:rPr>
              <a:t>분석 </a:t>
            </a:r>
            <a:r>
              <a:rPr lang="ko-KR" altLang="en-US" sz="1400" dirty="0" err="1">
                <a:latin typeface="배달의민족 주아"/>
                <a:ea typeface="배달의민족 주아"/>
              </a:rPr>
              <a:t>사출압</a:t>
            </a:r>
            <a:r>
              <a:rPr lang="ko-KR" altLang="en-US" sz="1400" dirty="0">
                <a:latin typeface="배달의민족 주아"/>
                <a:ea typeface="배달의민족 주아"/>
              </a:rPr>
              <a:t> 출력</a:t>
            </a:r>
            <a:endParaRPr lang="en-US" altLang="ko-KR" sz="1400" dirty="0">
              <a:latin typeface="배달의민족 주아"/>
              <a:ea typeface="배달의민족 주아"/>
            </a:endParaRPr>
          </a:p>
          <a:p>
            <a:pPr marL="177800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배달의민족 주아"/>
                <a:ea typeface="배달의민족 주아"/>
              </a:rPr>
              <a:t>Chart.js</a:t>
            </a:r>
            <a:r>
              <a:rPr lang="ko-KR" altLang="en-US" sz="1400" dirty="0">
                <a:latin typeface="배달의민족 주아"/>
                <a:ea typeface="배달의민족 주아"/>
              </a:rPr>
              <a:t> 사용하여 데이터 차트 생성</a:t>
            </a:r>
            <a:endParaRPr lang="en-US" altLang="ko-KR" sz="1400" dirty="0">
              <a:latin typeface="배달의민족 주아"/>
              <a:ea typeface="배달의민족 주아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0F4CCE-499F-B414-5A31-096171F8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99099"/>
              </p:ext>
            </p:extLst>
          </p:nvPr>
        </p:nvGraphicFramePr>
        <p:xfrm>
          <a:off x="5030762" y="2876755"/>
          <a:ext cx="4479868" cy="1379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2989">
                  <a:extLst>
                    <a:ext uri="{9D8B030D-6E8A-4147-A177-3AD203B41FA5}">
                      <a16:colId xmlns:a16="http://schemas.microsoft.com/office/drawing/2014/main" val="3811664739"/>
                    </a:ext>
                  </a:extLst>
                </a:gridCol>
                <a:gridCol w="986945">
                  <a:extLst>
                    <a:ext uri="{9D8B030D-6E8A-4147-A177-3AD203B41FA5}">
                      <a16:colId xmlns:a16="http://schemas.microsoft.com/office/drawing/2014/main" val="4264680579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2002283837"/>
                    </a:ext>
                  </a:extLst>
                </a:gridCol>
                <a:gridCol w="1119967">
                  <a:extLst>
                    <a:ext uri="{9D8B030D-6E8A-4147-A177-3AD203B41FA5}">
                      <a16:colId xmlns:a16="http://schemas.microsoft.com/office/drawing/2014/main" val="169764597"/>
                    </a:ext>
                  </a:extLst>
                </a:gridCol>
              </a:tblGrid>
              <a:tr h="244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모델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정확도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87980"/>
                  </a:ext>
                </a:extLst>
              </a:tr>
              <a:tr h="415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DecisionTree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0.961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Linear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0.956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0342"/>
                  </a:ext>
                </a:extLst>
              </a:tr>
              <a:tr h="415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RandomForest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0.956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KNN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0.899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0052"/>
                  </a:ext>
                </a:extLst>
              </a:tr>
              <a:tr h="244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SVM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0.823</a:t>
                      </a:r>
                      <a:endParaRPr lang="ko-KR" altLang="en-US" sz="1200" dirty="0"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ANN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배달의민족 주아 OTF" panose="02020603020101020101" pitchFamily="18" charset="-127"/>
                          <a:ea typeface="배달의민족 주아 OTF" panose="02020603020101020101" pitchFamily="18" charset="-127"/>
                        </a:rPr>
                        <a:t>0.97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배달의민족 주아 OTF" panose="02020603020101020101" pitchFamily="18" charset="-127"/>
                        <a:ea typeface="배달의민족 주아 OTF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6161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2F50E0-D306-409A-7768-6326E53F1F30}"/>
              </a:ext>
            </a:extLst>
          </p:cNvPr>
          <p:cNvSpPr/>
          <p:nvPr/>
        </p:nvSpPr>
        <p:spPr>
          <a:xfrm>
            <a:off x="5613401" y="4394733"/>
            <a:ext cx="1295547" cy="36317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1" hangingPunct="1"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예측 결과 출력</a:t>
            </a:r>
            <a:endParaRPr lang="en-US" altLang="ko-KR" sz="1600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605B5E4-21EB-DF2F-6223-89B6AF9FF2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1525" y="4894444"/>
            <a:ext cx="4247460" cy="24207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ACD9924-835F-FC8C-62BF-F8C00DEAB10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11575"/>
          <a:stretch/>
        </p:blipFill>
        <p:spPr>
          <a:xfrm>
            <a:off x="5074134" y="7315200"/>
            <a:ext cx="4369590" cy="25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29AF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244</Words>
  <Application>Microsoft Office PowerPoint</Application>
  <PresentationFormat>A3 용지(297x420mm)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맑은 고딕</vt:lpstr>
      <vt:lpstr>배달의민족 주아</vt:lpstr>
      <vt:lpstr>배달의민족 주아 OTF</vt:lpstr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PTWIZ</dc:creator>
  <cp:lastModifiedBy>Madison Smith</cp:lastModifiedBy>
  <cp:revision>143</cp:revision>
  <cp:lastPrinted>2018-12-03T06:27:31Z</cp:lastPrinted>
  <dcterms:created xsi:type="dcterms:W3CDTF">2013-08-16T03:43:36Z</dcterms:created>
  <dcterms:modified xsi:type="dcterms:W3CDTF">2024-06-09T07:52:01Z</dcterms:modified>
</cp:coreProperties>
</file>