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</p:sldMasterIdLst>
  <p:notesMasterIdLst>
    <p:notesMasterId r:id="rId20"/>
  </p:notesMasterIdLst>
  <p:sldIdLst>
    <p:sldId id="1389" r:id="rId2"/>
    <p:sldId id="1377" r:id="rId3"/>
    <p:sldId id="1385" r:id="rId4"/>
    <p:sldId id="1386" r:id="rId5"/>
    <p:sldId id="1226" r:id="rId6"/>
    <p:sldId id="1229" r:id="rId7"/>
    <p:sldId id="1325" r:id="rId8"/>
    <p:sldId id="1345" r:id="rId9"/>
    <p:sldId id="1349" r:id="rId10"/>
    <p:sldId id="1230" r:id="rId11"/>
    <p:sldId id="1346" r:id="rId12"/>
    <p:sldId id="1340" r:id="rId13"/>
    <p:sldId id="1350" r:id="rId14"/>
    <p:sldId id="1348" r:id="rId15"/>
    <p:sldId id="1351" r:id="rId16"/>
    <p:sldId id="1388" r:id="rId17"/>
    <p:sldId id="1367" r:id="rId18"/>
    <p:sldId id="1378" r:id="rId19"/>
  </p:sldIdLst>
  <p:sldSz cx="9906000" cy="6858000" type="A4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011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02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03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04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5051" algn="l" defTabSz="91402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2060" algn="l" defTabSz="91402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199070" algn="l" defTabSz="91402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6080" algn="l" defTabSz="91402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>
          <p15:clr>
            <a:srgbClr val="A4A3A4"/>
          </p15:clr>
        </p15:guide>
        <p15:guide id="2" orient="horz" pos="278">
          <p15:clr>
            <a:srgbClr val="A4A3A4"/>
          </p15:clr>
        </p15:guide>
        <p15:guide id="3" orient="horz" pos="5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orient="horz" pos="1480">
          <p15:clr>
            <a:srgbClr val="A4A3A4"/>
          </p15:clr>
        </p15:guide>
        <p15:guide id="6" orient="horz" pos="3929">
          <p15:clr>
            <a:srgbClr val="A4A3A4"/>
          </p15:clr>
        </p15:guide>
        <p15:guide id="7" orient="horz" pos="1344">
          <p15:clr>
            <a:srgbClr val="A4A3A4"/>
          </p15:clr>
        </p15:guide>
        <p15:guide id="8" orient="horz" pos="1389">
          <p15:clr>
            <a:srgbClr val="A4A3A4"/>
          </p15:clr>
        </p15:guide>
        <p15:guide id="9" pos="285">
          <p15:clr>
            <a:srgbClr val="A4A3A4"/>
          </p15:clr>
        </p15:guide>
        <p15:guide id="10" pos="3279">
          <p15:clr>
            <a:srgbClr val="A4A3A4"/>
          </p15:clr>
        </p15:guide>
        <p15:guide id="11" pos="2984">
          <p15:clr>
            <a:srgbClr val="A4A3A4"/>
          </p15:clr>
        </p15:guide>
        <p15:guide id="12" pos="5116">
          <p15:clr>
            <a:srgbClr val="A4A3A4"/>
          </p15:clr>
        </p15:guide>
        <p15:guide id="13" pos="5978">
          <p15:clr>
            <a:srgbClr val="A4A3A4"/>
          </p15:clr>
        </p15:guide>
        <p15:guide id="14" orient="horz" pos="777">
          <p15:clr>
            <a:srgbClr val="A4A3A4"/>
          </p15:clr>
        </p15:guide>
        <p15:guide id="15" orient="horz" pos="1049">
          <p15:clr>
            <a:srgbClr val="A4A3A4"/>
          </p15:clr>
        </p15:guide>
        <p15:guide id="16" orient="horz" pos="2614">
          <p15:clr>
            <a:srgbClr val="A4A3A4"/>
          </p15:clr>
        </p15:guide>
        <p15:guide id="17" pos="1827">
          <p15:clr>
            <a:srgbClr val="A4A3A4"/>
          </p15:clr>
        </p15:guide>
        <p15:guide id="18" pos="6091">
          <p15:clr>
            <a:srgbClr val="A4A3A4"/>
          </p15:clr>
        </p15:guide>
        <p15:guide id="19" orient="horz" pos="504">
          <p15:clr>
            <a:srgbClr val="A4A3A4"/>
          </p15:clr>
        </p15:guide>
        <p15:guide id="20" orient="horz" pos="867">
          <p15:clr>
            <a:srgbClr val="A4A3A4"/>
          </p15:clr>
        </p15:guide>
        <p15:guide id="21" orient="horz" pos="3974">
          <p15:clr>
            <a:srgbClr val="A4A3A4"/>
          </p15:clr>
        </p15:guide>
        <p15:guide id="22" orient="horz" pos="1117">
          <p15:clr>
            <a:srgbClr val="A4A3A4"/>
          </p15:clr>
        </p15:guide>
        <p15:guide id="23" orient="horz" pos="731">
          <p15:clr>
            <a:srgbClr val="A4A3A4"/>
          </p15:clr>
        </p15:guide>
        <p15:guide id="24" orient="horz" pos="572">
          <p15:clr>
            <a:srgbClr val="A4A3A4"/>
          </p15:clr>
        </p15:guide>
        <p15:guide id="25" pos="126">
          <p15:clr>
            <a:srgbClr val="A4A3A4"/>
          </p15:clr>
        </p15:guide>
        <p15:guide id="26" pos="6046">
          <p15:clr>
            <a:srgbClr val="A4A3A4"/>
          </p15:clr>
        </p15:guide>
        <p15:guide id="27" pos="6114">
          <p15:clr>
            <a:srgbClr val="A4A3A4"/>
          </p15:clr>
        </p15:guide>
        <p15:guide id="28" pos="1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67AC"/>
    <a:srgbClr val="A50021"/>
    <a:srgbClr val="004370"/>
    <a:srgbClr val="6B86AD"/>
    <a:srgbClr val="236B23"/>
    <a:srgbClr val="005A99"/>
    <a:srgbClr val="B7DEE8"/>
    <a:srgbClr val="CD6209"/>
    <a:srgbClr val="005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79A39-3A8D-20E0-AE5C-9B6CA1EAA439}" v="5" dt="2024-05-07T16:31:27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86272" autoAdjust="0"/>
  </p:normalViewPr>
  <p:slideViewPr>
    <p:cSldViewPr showGuides="1">
      <p:cViewPr varScale="1">
        <p:scale>
          <a:sx n="86" d="100"/>
          <a:sy n="86" d="100"/>
        </p:scale>
        <p:origin x="1176" y="62"/>
      </p:cViewPr>
      <p:guideLst>
        <p:guide orient="horz" pos="1003"/>
        <p:guide orient="horz" pos="278"/>
        <p:guide orient="horz" pos="5"/>
        <p:guide orient="horz" pos="822"/>
        <p:guide orient="horz" pos="1480"/>
        <p:guide orient="horz" pos="3929"/>
        <p:guide orient="horz" pos="1344"/>
        <p:guide orient="horz" pos="1389"/>
        <p:guide pos="285"/>
        <p:guide pos="3279"/>
        <p:guide pos="2984"/>
        <p:guide pos="5116"/>
        <p:guide pos="5978"/>
        <p:guide orient="horz" pos="777"/>
        <p:guide orient="horz" pos="1049"/>
        <p:guide orient="horz" pos="2614"/>
        <p:guide pos="1827"/>
        <p:guide pos="6091"/>
        <p:guide orient="horz" pos="504"/>
        <p:guide orient="horz" pos="867"/>
        <p:guide orient="horz" pos="3974"/>
        <p:guide orient="horz" pos="1117"/>
        <p:guide orient="horz" pos="731"/>
        <p:guide orient="horz" pos="572"/>
        <p:guide pos="126"/>
        <p:guide pos="6046"/>
        <p:guide pos="6114"/>
        <p:guide pos="194"/>
      </p:guideLst>
    </p:cSldViewPr>
  </p:slideViewPr>
  <p:outlineViewPr>
    <p:cViewPr>
      <p:scale>
        <a:sx n="33" d="100"/>
        <a:sy n="33" d="100"/>
      </p:scale>
      <p:origin x="0" y="1627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24b0d3f4e6f7a1c15edf4594a0e0c0d1279de7454e46756dac11e1c2c045ea75::" providerId="AD" clId="Web-{8E32D9ED-0C19-1DD2-45AD-743BE88FA130}"/>
    <pc:docChg chg="sldOrd">
      <pc:chgData name="게스트 사용자" userId="S::urn:spo:anon#24b0d3f4e6f7a1c15edf4594a0e0c0d1279de7454e46756dac11e1c2c045ea75::" providerId="AD" clId="Web-{8E32D9ED-0C19-1DD2-45AD-743BE88FA130}" dt="2023-12-28T05:06:13.080" v="2"/>
      <pc:docMkLst>
        <pc:docMk/>
      </pc:docMkLst>
      <pc:sldChg chg="ord">
        <pc:chgData name="게스트 사용자" userId="S::urn:spo:anon#24b0d3f4e6f7a1c15edf4594a0e0c0d1279de7454e46756dac11e1c2c045ea75::" providerId="AD" clId="Web-{8E32D9ED-0C19-1DD2-45AD-743BE88FA130}" dt="2023-12-28T05:06:13.080" v="2"/>
        <pc:sldMkLst>
          <pc:docMk/>
          <pc:sldMk cId="2353095947" sldId="1230"/>
        </pc:sldMkLst>
      </pc:sldChg>
      <pc:sldChg chg="ord">
        <pc:chgData name="게스트 사용자" userId="S::urn:spo:anon#24b0d3f4e6f7a1c15edf4594a0e0c0d1279de7454e46756dac11e1c2c045ea75::" providerId="AD" clId="Web-{8E32D9ED-0C19-1DD2-45AD-743BE88FA130}" dt="2023-12-28T04:52:33.456" v="1"/>
        <pc:sldMkLst>
          <pc:docMk/>
          <pc:sldMk cId="2559433078" sldId="1390"/>
        </pc:sldMkLst>
      </pc:sldChg>
    </pc:docChg>
  </pc:docChgLst>
  <pc:docChgLst>
    <pc:chgData name="김효관" userId="5d412245-c878-4bfb-b3ad-7c3e81fe34ff" providerId="ADAL" clId="{538F5A4E-C6A6-4F8C-8C57-69360787CBF3}"/>
    <pc:docChg chg="custSel addSld modSld">
      <pc:chgData name="김효관" userId="5d412245-c878-4bfb-b3ad-7c3e81fe34ff" providerId="ADAL" clId="{538F5A4E-C6A6-4F8C-8C57-69360787CBF3}" dt="2023-11-03T00:43:00.258" v="98" actId="2711"/>
      <pc:docMkLst>
        <pc:docMk/>
      </pc:docMkLst>
      <pc:sldChg chg="delSp modSp mod">
        <pc:chgData name="김효관" userId="5d412245-c878-4bfb-b3ad-7c3e81fe34ff" providerId="ADAL" clId="{538F5A4E-C6A6-4F8C-8C57-69360787CBF3}" dt="2023-10-05T08:12:36.083" v="5" actId="14100"/>
        <pc:sldMkLst>
          <pc:docMk/>
          <pc:sldMk cId="2353095947" sldId="1230"/>
        </pc:sldMkLst>
        <pc:spChg chg="mod">
          <ac:chgData name="김효관" userId="5d412245-c878-4bfb-b3ad-7c3e81fe34ff" providerId="ADAL" clId="{538F5A4E-C6A6-4F8C-8C57-69360787CBF3}" dt="2023-10-05T08:12:36.083" v="5" actId="14100"/>
          <ac:spMkLst>
            <pc:docMk/>
            <pc:sldMk cId="2353095947" sldId="1230"/>
            <ac:spMk id="13" creationId="{DFA9F6EC-5F70-8A65-A70E-FBB890940362}"/>
          </ac:spMkLst>
        </pc:spChg>
        <pc:spChg chg="del">
          <ac:chgData name="김효관" userId="5d412245-c878-4bfb-b3ad-7c3e81fe34ff" providerId="ADAL" clId="{538F5A4E-C6A6-4F8C-8C57-69360787CBF3}" dt="2023-10-05T08:12:33.210" v="4" actId="478"/>
          <ac:spMkLst>
            <pc:docMk/>
            <pc:sldMk cId="2353095947" sldId="1230"/>
            <ac:spMk id="89" creationId="{5AFAC366-D494-441D-9068-B8FB43377E92}"/>
          </ac:spMkLst>
        </pc:spChg>
        <pc:spChg chg="del">
          <ac:chgData name="김효관" userId="5d412245-c878-4bfb-b3ad-7c3e81fe34ff" providerId="ADAL" clId="{538F5A4E-C6A6-4F8C-8C57-69360787CBF3}" dt="2023-10-05T08:12:31.435" v="3" actId="478"/>
          <ac:spMkLst>
            <pc:docMk/>
            <pc:sldMk cId="2353095947" sldId="1230"/>
            <ac:spMk id="90" creationId="{FAB8A3DB-2FD1-4B22-96BD-3C6CE1D47F28}"/>
          </ac:spMkLst>
        </pc:spChg>
        <pc:spChg chg="del">
          <ac:chgData name="김효관" userId="5d412245-c878-4bfb-b3ad-7c3e81fe34ff" providerId="ADAL" clId="{538F5A4E-C6A6-4F8C-8C57-69360787CBF3}" dt="2023-10-05T08:12:31.435" v="3" actId="478"/>
          <ac:spMkLst>
            <pc:docMk/>
            <pc:sldMk cId="2353095947" sldId="1230"/>
            <ac:spMk id="92" creationId="{3A67F6E4-5317-430C-8319-96A04FDEAF3F}"/>
          </ac:spMkLst>
        </pc:spChg>
        <pc:picChg chg="del">
          <ac:chgData name="김효관" userId="5d412245-c878-4bfb-b3ad-7c3e81fe34ff" providerId="ADAL" clId="{538F5A4E-C6A6-4F8C-8C57-69360787CBF3}" dt="2023-10-05T08:12:25.563" v="2" actId="478"/>
          <ac:picMkLst>
            <pc:docMk/>
            <pc:sldMk cId="2353095947" sldId="1230"/>
            <ac:picMk id="6" creationId="{B8713B0F-D6E0-3541-2AB5-AF00A2711A07}"/>
          </ac:picMkLst>
        </pc:picChg>
        <pc:picChg chg="del">
          <ac:chgData name="김효관" userId="5d412245-c878-4bfb-b3ad-7c3e81fe34ff" providerId="ADAL" clId="{538F5A4E-C6A6-4F8C-8C57-69360787CBF3}" dt="2023-10-05T08:12:25.563" v="2" actId="478"/>
          <ac:picMkLst>
            <pc:docMk/>
            <pc:sldMk cId="2353095947" sldId="1230"/>
            <ac:picMk id="8" creationId="{16E9B822-0208-9CF0-A608-283E6E47A42E}"/>
          </ac:picMkLst>
        </pc:picChg>
      </pc:sldChg>
      <pc:sldChg chg="addSp delSp modSp mod">
        <pc:chgData name="김효관" userId="5d412245-c878-4bfb-b3ad-7c3e81fe34ff" providerId="ADAL" clId="{538F5A4E-C6A6-4F8C-8C57-69360787CBF3}" dt="2023-10-05T08:11:37.237" v="1" actId="478"/>
        <pc:sldMkLst>
          <pc:docMk/>
          <pc:sldMk cId="1627238784" sldId="1325"/>
        </pc:sldMkLst>
        <pc:spChg chg="add del mod">
          <ac:chgData name="김효관" userId="5d412245-c878-4bfb-b3ad-7c3e81fe34ff" providerId="ADAL" clId="{538F5A4E-C6A6-4F8C-8C57-69360787CBF3}" dt="2023-10-05T08:11:37.237" v="1" actId="478"/>
          <ac:spMkLst>
            <pc:docMk/>
            <pc:sldMk cId="1627238784" sldId="1325"/>
            <ac:spMk id="6" creationId="{545D9600-23C8-64F6-840F-5DB239FB3164}"/>
          </ac:spMkLst>
        </pc:spChg>
        <pc:spChg chg="add del mod">
          <ac:chgData name="김효관" userId="5d412245-c878-4bfb-b3ad-7c3e81fe34ff" providerId="ADAL" clId="{538F5A4E-C6A6-4F8C-8C57-69360787CBF3}" dt="2023-10-05T08:11:37.237" v="1" actId="478"/>
          <ac:spMkLst>
            <pc:docMk/>
            <pc:sldMk cId="1627238784" sldId="1325"/>
            <ac:spMk id="9" creationId="{0A49E53F-D4AD-46C6-FDDC-07C5B3291946}"/>
          </ac:spMkLst>
        </pc:spChg>
        <pc:spChg chg="add del mod">
          <ac:chgData name="김효관" userId="5d412245-c878-4bfb-b3ad-7c3e81fe34ff" providerId="ADAL" clId="{538F5A4E-C6A6-4F8C-8C57-69360787CBF3}" dt="2023-10-05T08:11:37.237" v="1" actId="478"/>
          <ac:spMkLst>
            <pc:docMk/>
            <pc:sldMk cId="1627238784" sldId="1325"/>
            <ac:spMk id="11" creationId="{172DA0E1-055D-AE3A-67A3-97117FBD13B4}"/>
          </ac:spMkLst>
        </pc:spChg>
        <pc:spChg chg="del">
          <ac:chgData name="김효관" userId="5d412245-c878-4bfb-b3ad-7c3e81fe34ff" providerId="ADAL" clId="{538F5A4E-C6A6-4F8C-8C57-69360787CBF3}" dt="2023-10-05T08:11:35.246" v="0" actId="478"/>
          <ac:spMkLst>
            <pc:docMk/>
            <pc:sldMk cId="1627238784" sldId="1325"/>
            <ac:spMk id="21" creationId="{00000000-0000-0000-0000-000000000000}"/>
          </ac:spMkLst>
        </pc:spChg>
        <pc:spChg chg="del">
          <ac:chgData name="김효관" userId="5d412245-c878-4bfb-b3ad-7c3e81fe34ff" providerId="ADAL" clId="{538F5A4E-C6A6-4F8C-8C57-69360787CBF3}" dt="2023-10-05T08:11:35.246" v="0" actId="478"/>
          <ac:spMkLst>
            <pc:docMk/>
            <pc:sldMk cId="1627238784" sldId="1325"/>
            <ac:spMk id="22" creationId="{00000000-0000-0000-0000-000000000000}"/>
          </ac:spMkLst>
        </pc:spChg>
        <pc:spChg chg="del">
          <ac:chgData name="김효관" userId="5d412245-c878-4bfb-b3ad-7c3e81fe34ff" providerId="ADAL" clId="{538F5A4E-C6A6-4F8C-8C57-69360787CBF3}" dt="2023-10-05T08:11:35.246" v="0" actId="478"/>
          <ac:spMkLst>
            <pc:docMk/>
            <pc:sldMk cId="1627238784" sldId="1325"/>
            <ac:spMk id="23" creationId="{00000000-0000-0000-0000-000000000000}"/>
          </ac:spMkLst>
        </pc:spChg>
      </pc:sldChg>
      <pc:sldChg chg="modSp mod">
        <pc:chgData name="김효관" userId="5d412245-c878-4bfb-b3ad-7c3e81fe34ff" providerId="ADAL" clId="{538F5A4E-C6A6-4F8C-8C57-69360787CBF3}" dt="2023-11-03T00:43:00.258" v="98" actId="2711"/>
        <pc:sldMkLst>
          <pc:docMk/>
          <pc:sldMk cId="2921029942" sldId="1377"/>
        </pc:sldMkLst>
        <pc:spChg chg="mod">
          <ac:chgData name="김효관" userId="5d412245-c878-4bfb-b3ad-7c3e81fe34ff" providerId="ADAL" clId="{538F5A4E-C6A6-4F8C-8C57-69360787CBF3}" dt="2023-11-03T00:43:00.258" v="98" actId="2711"/>
          <ac:spMkLst>
            <pc:docMk/>
            <pc:sldMk cId="2921029942" sldId="1377"/>
            <ac:spMk id="23" creationId="{2728DFD5-2AE0-7195-ADDC-AB38BBAE80C4}"/>
          </ac:spMkLst>
        </pc:spChg>
        <pc:spChg chg="mod">
          <ac:chgData name="김효관" userId="5d412245-c878-4bfb-b3ad-7c3e81fe34ff" providerId="ADAL" clId="{538F5A4E-C6A6-4F8C-8C57-69360787CBF3}" dt="2023-11-03T00:43:00.258" v="98" actId="2711"/>
          <ac:spMkLst>
            <pc:docMk/>
            <pc:sldMk cId="2921029942" sldId="1377"/>
            <ac:spMk id="24" creationId="{D0FAD26F-AF8E-CD61-C708-90CC3A54405B}"/>
          </ac:spMkLst>
        </pc:spChg>
      </pc:sldChg>
      <pc:sldChg chg="modSp mod">
        <pc:chgData name="김효관" userId="5d412245-c878-4bfb-b3ad-7c3e81fe34ff" providerId="ADAL" clId="{538F5A4E-C6A6-4F8C-8C57-69360787CBF3}" dt="2023-11-03T00:42:08.105" v="96"/>
        <pc:sldMkLst>
          <pc:docMk/>
          <pc:sldMk cId="3605299911" sldId="1381"/>
        </pc:sldMkLst>
        <pc:spChg chg="mod">
          <ac:chgData name="김효관" userId="5d412245-c878-4bfb-b3ad-7c3e81fe34ff" providerId="ADAL" clId="{538F5A4E-C6A6-4F8C-8C57-69360787CBF3}" dt="2023-11-03T00:42:08.105" v="96"/>
          <ac:spMkLst>
            <pc:docMk/>
            <pc:sldMk cId="3605299911" sldId="1381"/>
            <ac:spMk id="5" creationId="{2437C2B1-E8CE-6886-E6A9-20B8567412BA}"/>
          </ac:spMkLst>
        </pc:spChg>
      </pc:sldChg>
      <pc:sldChg chg="modSp mod">
        <pc:chgData name="김효관" userId="5d412245-c878-4bfb-b3ad-7c3e81fe34ff" providerId="ADAL" clId="{538F5A4E-C6A6-4F8C-8C57-69360787CBF3}" dt="2023-11-03T00:42:17.115" v="97" actId="20577"/>
        <pc:sldMkLst>
          <pc:docMk/>
          <pc:sldMk cId="3175649664" sldId="1385"/>
        </pc:sldMkLst>
        <pc:graphicFrameChg chg="modGraphic">
          <ac:chgData name="김효관" userId="5d412245-c878-4bfb-b3ad-7c3e81fe34ff" providerId="ADAL" clId="{538F5A4E-C6A6-4F8C-8C57-69360787CBF3}" dt="2023-11-03T00:42:17.115" v="97" actId="20577"/>
          <ac:graphicFrameMkLst>
            <pc:docMk/>
            <pc:sldMk cId="3175649664" sldId="1385"/>
            <ac:graphicFrameMk id="3" creationId="{EC178FFA-5451-5570-8B3D-5A5FAC44B37B}"/>
          </ac:graphicFrameMkLst>
        </pc:graphicFrameChg>
      </pc:sldChg>
      <pc:sldChg chg="addSp delSp modSp new mod">
        <pc:chgData name="김효관" userId="5d412245-c878-4bfb-b3ad-7c3e81fe34ff" providerId="ADAL" clId="{538F5A4E-C6A6-4F8C-8C57-69360787CBF3}" dt="2023-11-03T00:42:00.867" v="81" actId="20577"/>
        <pc:sldMkLst>
          <pc:docMk/>
          <pc:sldMk cId="2559433078" sldId="1390"/>
        </pc:sldMkLst>
        <pc:spChg chg="del">
          <ac:chgData name="김효관" userId="5d412245-c878-4bfb-b3ad-7c3e81fe34ff" providerId="ADAL" clId="{538F5A4E-C6A6-4F8C-8C57-69360787CBF3}" dt="2023-11-03T00:40:38.106" v="8" actId="478"/>
          <ac:spMkLst>
            <pc:docMk/>
            <pc:sldMk cId="2559433078" sldId="1390"/>
            <ac:spMk id="2" creationId="{F2DC65FB-9EF7-974D-FE3E-05C8982B6769}"/>
          </ac:spMkLst>
        </pc:spChg>
        <pc:spChg chg="del">
          <ac:chgData name="김효관" userId="5d412245-c878-4bfb-b3ad-7c3e81fe34ff" providerId="ADAL" clId="{538F5A4E-C6A6-4F8C-8C57-69360787CBF3}" dt="2023-11-03T00:40:38.106" v="8" actId="478"/>
          <ac:spMkLst>
            <pc:docMk/>
            <pc:sldMk cId="2559433078" sldId="1390"/>
            <ac:spMk id="3" creationId="{63FBC2B6-9F2F-28EF-5287-5DBD2B1E601B}"/>
          </ac:spMkLst>
        </pc:spChg>
        <pc:spChg chg="del">
          <ac:chgData name="김효관" userId="5d412245-c878-4bfb-b3ad-7c3e81fe34ff" providerId="ADAL" clId="{538F5A4E-C6A6-4F8C-8C57-69360787CBF3}" dt="2023-11-03T00:40:38.106" v="8" actId="478"/>
          <ac:spMkLst>
            <pc:docMk/>
            <pc:sldMk cId="2559433078" sldId="1390"/>
            <ac:spMk id="4" creationId="{3932306A-0172-CEEF-7357-4E2E205C8708}"/>
          </ac:spMkLst>
        </pc:spChg>
        <pc:spChg chg="del">
          <ac:chgData name="김효관" userId="5d412245-c878-4bfb-b3ad-7c3e81fe34ff" providerId="ADAL" clId="{538F5A4E-C6A6-4F8C-8C57-69360787CBF3}" dt="2023-11-03T00:40:38.106" v="8" actId="478"/>
          <ac:spMkLst>
            <pc:docMk/>
            <pc:sldMk cId="2559433078" sldId="1390"/>
            <ac:spMk id="5" creationId="{783706A2-715B-CED8-D4EE-37F6F3FA066A}"/>
          </ac:spMkLst>
        </pc:spChg>
        <pc:spChg chg="del">
          <ac:chgData name="김효관" userId="5d412245-c878-4bfb-b3ad-7c3e81fe34ff" providerId="ADAL" clId="{538F5A4E-C6A6-4F8C-8C57-69360787CBF3}" dt="2023-11-03T00:40:36.969" v="7" actId="478"/>
          <ac:spMkLst>
            <pc:docMk/>
            <pc:sldMk cId="2559433078" sldId="1390"/>
            <ac:spMk id="6" creationId="{634ADEB3-3A42-4F5D-164E-0B168B1A498D}"/>
          </ac:spMkLst>
        </pc:spChg>
        <pc:spChg chg="add mod">
          <ac:chgData name="김효관" userId="5d412245-c878-4bfb-b3ad-7c3e81fe34ff" providerId="ADAL" clId="{538F5A4E-C6A6-4F8C-8C57-69360787CBF3}" dt="2023-11-03T00:42:00.867" v="81" actId="20577"/>
          <ac:spMkLst>
            <pc:docMk/>
            <pc:sldMk cId="2559433078" sldId="1390"/>
            <ac:spMk id="9" creationId="{425B1EAB-26AA-31FB-261B-71A18477C206}"/>
          </ac:spMkLst>
        </pc:spChg>
        <pc:picChg chg="add mod modCrop">
          <ac:chgData name="김효관" userId="5d412245-c878-4bfb-b3ad-7c3e81fe34ff" providerId="ADAL" clId="{538F5A4E-C6A6-4F8C-8C57-69360787CBF3}" dt="2023-11-03T00:41:30.761" v="22" actId="1076"/>
          <ac:picMkLst>
            <pc:docMk/>
            <pc:sldMk cId="2559433078" sldId="1390"/>
            <ac:picMk id="8" creationId="{069D2C32-E16D-29CF-569D-6F8E25DF5F1F}"/>
          </ac:picMkLst>
        </pc:picChg>
      </pc:sldChg>
    </pc:docChg>
  </pc:docChgLst>
  <pc:docChgLst>
    <pc:chgData name="게스트 사용자" userId="S::urn:spo:anon#24b0d3f4e6f7a1c15edf4594a0e0c0d1279de7454e46756dac11e1c2c045ea75::" providerId="AD" clId="Web-{D7FB46FE-7E25-4DC9-FFFD-3D7E112F6686}"/>
    <pc:docChg chg="modSld sldOrd">
      <pc:chgData name="게스트 사용자" userId="S::urn:spo:anon#24b0d3f4e6f7a1c15edf4594a0e0c0d1279de7454e46756dac11e1c2c045ea75::" providerId="AD" clId="Web-{D7FB46FE-7E25-4DC9-FFFD-3D7E112F6686}" dt="2023-12-28T06:28:14.828" v="5" actId="1076"/>
      <pc:docMkLst>
        <pc:docMk/>
      </pc:docMkLst>
      <pc:sldChg chg="ord">
        <pc:chgData name="게스트 사용자" userId="S::urn:spo:anon#24b0d3f4e6f7a1c15edf4594a0e0c0d1279de7454e46756dac11e1c2c045ea75::" providerId="AD" clId="Web-{D7FB46FE-7E25-4DC9-FFFD-3D7E112F6686}" dt="2023-12-28T06:25:32.098" v="1"/>
        <pc:sldMkLst>
          <pc:docMk/>
          <pc:sldMk cId="38254752" sldId="1348"/>
        </pc:sldMkLst>
      </pc:sldChg>
      <pc:sldChg chg="modSp">
        <pc:chgData name="게스트 사용자" userId="S::urn:spo:anon#24b0d3f4e6f7a1c15edf4594a0e0c0d1279de7454e46756dac11e1c2c045ea75::" providerId="AD" clId="Web-{D7FB46FE-7E25-4DC9-FFFD-3D7E112F6686}" dt="2023-12-28T06:28:14.828" v="5" actId="1076"/>
        <pc:sldMkLst>
          <pc:docMk/>
          <pc:sldMk cId="4260405342" sldId="1378"/>
        </pc:sldMkLst>
        <pc:picChg chg="mod">
          <ac:chgData name="게스트 사용자" userId="S::urn:spo:anon#24b0d3f4e6f7a1c15edf4594a0e0c0d1279de7454e46756dac11e1c2c045ea75::" providerId="AD" clId="Web-{D7FB46FE-7E25-4DC9-FFFD-3D7E112F6686}" dt="2023-12-28T06:28:14.828" v="5" actId="1076"/>
          <ac:picMkLst>
            <pc:docMk/>
            <pc:sldMk cId="4260405342" sldId="1378"/>
            <ac:picMk id="10" creationId="{E7F841A7-6CB7-E888-D453-9F07F6B4C9A6}"/>
          </ac:picMkLst>
        </pc:picChg>
      </pc:sldChg>
      <pc:sldChg chg="modSp">
        <pc:chgData name="게스트 사용자" userId="S::urn:spo:anon#24b0d3f4e6f7a1c15edf4594a0e0c0d1279de7454e46756dac11e1c2c045ea75::" providerId="AD" clId="Web-{D7FB46FE-7E25-4DC9-FFFD-3D7E112F6686}" dt="2023-12-28T05:53:50.623" v="0"/>
        <pc:sldMkLst>
          <pc:docMk/>
          <pc:sldMk cId="3605299911" sldId="1381"/>
        </pc:sldMkLst>
        <pc:graphicFrameChg chg="modGraphic">
          <ac:chgData name="게스트 사용자" userId="S::urn:spo:anon#24b0d3f4e6f7a1c15edf4594a0e0c0d1279de7454e46756dac11e1c2c045ea75::" providerId="AD" clId="Web-{D7FB46FE-7E25-4DC9-FFFD-3D7E112F6686}" dt="2023-12-28T05:53:50.623" v="0"/>
          <ac:graphicFrameMkLst>
            <pc:docMk/>
            <pc:sldMk cId="3605299911" sldId="1381"/>
            <ac:graphicFrameMk id="2" creationId="{E0024572-3ED4-4B7E-97D3-E5BB7BE79D21}"/>
          </ac:graphicFrameMkLst>
        </pc:graphicFrameChg>
      </pc:sldChg>
    </pc:docChg>
  </pc:docChgLst>
  <pc:docChgLst>
    <pc:chgData name="이찬우" userId="S::2420340047@office.kopo.ac.kr::3f64de59-3ead-4c50-b251-e542abf46779" providerId="AD" clId="Web-{F5079A39-3A8D-20E0-AE5C-9B6CA1EAA439}"/>
    <pc:docChg chg="modSld">
      <pc:chgData name="이찬우" userId="S::2420340047@office.kopo.ac.kr::3f64de59-3ead-4c50-b251-e542abf46779" providerId="AD" clId="Web-{F5079A39-3A8D-20E0-AE5C-9B6CA1EAA439}" dt="2024-05-07T16:31:27.888" v="4" actId="14100"/>
      <pc:docMkLst>
        <pc:docMk/>
      </pc:docMkLst>
      <pc:sldChg chg="modSp">
        <pc:chgData name="이찬우" userId="S::2420340047@office.kopo.ac.kr::3f64de59-3ead-4c50-b251-e542abf46779" providerId="AD" clId="Web-{F5079A39-3A8D-20E0-AE5C-9B6CA1EAA439}" dt="2024-05-07T16:31:27.888" v="4" actId="14100"/>
        <pc:sldMkLst>
          <pc:docMk/>
          <pc:sldMk cId="1627238784" sldId="1325"/>
        </pc:sldMkLst>
        <pc:picChg chg="mod">
          <ac:chgData name="이찬우" userId="S::2420340047@office.kopo.ac.kr::3f64de59-3ead-4c50-b251-e542abf46779" providerId="AD" clId="Web-{F5079A39-3A8D-20E0-AE5C-9B6CA1EAA439}" dt="2024-05-07T16:31:27.888" v="4" actId="14100"/>
          <ac:picMkLst>
            <pc:docMk/>
            <pc:sldMk cId="1627238784" sldId="1325"/>
            <ac:picMk id="8" creationId="{2B37A3BD-0784-DB79-FE9E-5E43D4158F9F}"/>
          </ac:picMkLst>
        </pc:picChg>
      </pc:sldChg>
    </pc:docChg>
  </pc:docChgLst>
  <pc:docChgLst>
    <pc:chgData name="게스트 사용자" userId="S::urn:spo:anon#5aa89b8dac83d2be5f654312736735bfc98884d76484d5a752249e39e385097f::" providerId="AD" clId="Web-{B83D76F0-528D-4456-94E3-241AC5066E43}"/>
    <pc:docChg chg="sldOrd">
      <pc:chgData name="게스트 사용자" userId="S::urn:spo:anon#5aa89b8dac83d2be5f654312736735bfc98884d76484d5a752249e39e385097f::" providerId="AD" clId="Web-{B83D76F0-528D-4456-94E3-241AC5066E43}" dt="2023-12-28T01:32:07.742" v="0"/>
      <pc:docMkLst>
        <pc:docMk/>
      </pc:docMkLst>
      <pc:sldChg chg="ord">
        <pc:chgData name="게스트 사용자" userId="S::urn:spo:anon#5aa89b8dac83d2be5f654312736735bfc98884d76484d5a752249e39e385097f::" providerId="AD" clId="Web-{B83D76F0-528D-4456-94E3-241AC5066E43}" dt="2023-12-28T01:32:07.742" v="0"/>
        <pc:sldMkLst>
          <pc:docMk/>
          <pc:sldMk cId="2353095947" sldId="1230"/>
        </pc:sldMkLst>
      </pc:sldChg>
    </pc:docChg>
  </pc:docChgLst>
  <pc:docChgLst>
    <pc:chgData name="김효관" userId="5d412245-c878-4bfb-b3ad-7c3e81fe34ff" providerId="ADAL" clId="{D681F6E4-7D9F-4047-B417-5171AE15EBA7}"/>
    <pc:docChg chg="custSel modSld">
      <pc:chgData name="김효관" userId="5d412245-c878-4bfb-b3ad-7c3e81fe34ff" providerId="ADAL" clId="{D681F6E4-7D9F-4047-B417-5171AE15EBA7}" dt="2023-09-25T12:07:25.961" v="22"/>
      <pc:docMkLst>
        <pc:docMk/>
      </pc:docMkLst>
      <pc:sldChg chg="addSp delSp modSp mod">
        <pc:chgData name="김효관" userId="5d412245-c878-4bfb-b3ad-7c3e81fe34ff" providerId="ADAL" clId="{D681F6E4-7D9F-4047-B417-5171AE15EBA7}" dt="2023-09-25T12:07:25.961" v="22"/>
        <pc:sldMkLst>
          <pc:docMk/>
          <pc:sldMk cId="2921029942" sldId="1377"/>
        </pc:sldMkLst>
        <pc:spChg chg="mod">
          <ac:chgData name="김효관" userId="5d412245-c878-4bfb-b3ad-7c3e81fe34ff" providerId="ADAL" clId="{D681F6E4-7D9F-4047-B417-5171AE15EBA7}" dt="2023-09-25T12:06:55.464" v="9" actId="1076"/>
          <ac:spMkLst>
            <pc:docMk/>
            <pc:sldMk cId="2921029942" sldId="1377"/>
            <ac:spMk id="21" creationId="{368F3012-2B45-FD7A-82C6-7EE263F81365}"/>
          </ac:spMkLst>
        </pc:spChg>
        <pc:spChg chg="add mod">
          <ac:chgData name="김효관" userId="5d412245-c878-4bfb-b3ad-7c3e81fe34ff" providerId="ADAL" clId="{D681F6E4-7D9F-4047-B417-5171AE15EBA7}" dt="2023-09-25T12:07:25.961" v="22"/>
          <ac:spMkLst>
            <pc:docMk/>
            <pc:sldMk cId="2921029942" sldId="1377"/>
            <ac:spMk id="28" creationId="{F693C947-C2E5-D1F3-1BF9-FC0BEF2C6815}"/>
          </ac:spMkLst>
        </pc:spChg>
        <pc:cxnChg chg="add mod">
          <ac:chgData name="김효관" userId="5d412245-c878-4bfb-b3ad-7c3e81fe34ff" providerId="ADAL" clId="{D681F6E4-7D9F-4047-B417-5171AE15EBA7}" dt="2023-09-25T12:07:19.136" v="13" actId="1076"/>
          <ac:cxnSpMkLst>
            <pc:docMk/>
            <pc:sldMk cId="2921029942" sldId="1377"/>
            <ac:cxnSpMk id="17" creationId="{AEC453CC-3CD2-22D6-B6EB-63A249E8D1D9}"/>
          </ac:cxnSpMkLst>
        </pc:cxnChg>
        <pc:cxnChg chg="del">
          <ac:chgData name="김효관" userId="5d412245-c878-4bfb-b3ad-7c3e81fe34ff" providerId="ADAL" clId="{D681F6E4-7D9F-4047-B417-5171AE15EBA7}" dt="2023-09-25T12:06:47.393" v="0" actId="478"/>
          <ac:cxnSpMkLst>
            <pc:docMk/>
            <pc:sldMk cId="2921029942" sldId="1377"/>
            <ac:cxnSpMk id="19" creationId="{3157C4C2-BE46-A2A6-2DA7-D84756BAC2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5240" cy="499903"/>
          </a:xfrm>
          <a:prstGeom prst="rect">
            <a:avLst/>
          </a:prstGeom>
        </p:spPr>
        <p:txBody>
          <a:bodyPr vert="horz" lIns="92190" tIns="46095" rIns="92190" bIns="460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1" y="1"/>
            <a:ext cx="2975240" cy="499903"/>
          </a:xfrm>
          <a:prstGeom prst="rect">
            <a:avLst/>
          </a:prstGeom>
        </p:spPr>
        <p:txBody>
          <a:bodyPr vert="horz" lIns="92190" tIns="46095" rIns="92190" bIns="460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9966D22-3276-466B-85D4-ABA335FE91AB}" type="datetimeFigureOut">
              <a:rPr lang="ko-KR" altLang="en-US"/>
              <a:pPr>
                <a:defRPr/>
              </a:pPr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496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90" tIns="46095" rIns="92190" bIns="4609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5" y="4749087"/>
            <a:ext cx="5492750" cy="4499133"/>
          </a:xfrm>
          <a:prstGeom prst="rect">
            <a:avLst/>
          </a:prstGeom>
        </p:spPr>
        <p:txBody>
          <a:bodyPr vert="horz" lIns="92190" tIns="46095" rIns="92190" bIns="46095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6437"/>
            <a:ext cx="2975240" cy="499903"/>
          </a:xfrm>
          <a:prstGeom prst="rect">
            <a:avLst/>
          </a:prstGeom>
        </p:spPr>
        <p:txBody>
          <a:bodyPr vert="horz" lIns="92190" tIns="46095" rIns="92190" bIns="460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1" y="9496437"/>
            <a:ext cx="2975240" cy="499903"/>
          </a:xfrm>
          <a:prstGeom prst="rect">
            <a:avLst/>
          </a:prstGeom>
        </p:spPr>
        <p:txBody>
          <a:bodyPr vert="horz" lIns="92190" tIns="46095" rIns="92190" bIns="460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2FBDADD-6CEB-448A-A6D9-B6CBBA414C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12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제목_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 userDrawn="1"/>
        </p:nvSpPr>
        <p:spPr>
          <a:xfrm>
            <a:off x="3851336" y="64842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011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02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03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04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5051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206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19907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608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fld id="{5E923AFD-7A16-4DC7-A581-9AEFA75FD12B}" type="slidenum"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288000" y="764704"/>
            <a:ext cx="9360000" cy="59445"/>
            <a:chOff x="6972300" y="2173288"/>
            <a:chExt cx="2316163" cy="358775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6972300" y="2173288"/>
              <a:ext cx="2316163" cy="35877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 flipH="1">
              <a:off x="6972300" y="2173288"/>
              <a:ext cx="17817" cy="35877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279399" y="6453336"/>
            <a:ext cx="93600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BC4F21-F52D-C3BB-FCC1-AA8ACE0BC0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23443"/>
            <a:ext cx="751095" cy="262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본문_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 userDrawn="1"/>
        </p:nvSpPr>
        <p:spPr>
          <a:xfrm>
            <a:off x="3851336" y="64842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011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02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03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04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5051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206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19907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608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fld id="{5E923AFD-7A16-4DC7-A581-9AEFA75FD12B}" type="slidenum">
              <a:rPr lang="ko-KR" altLang="en-US" sz="1000" smtClean="0">
                <a:latin typeface="+mn-ea"/>
                <a:ea typeface="+mn-ea"/>
              </a:rPr>
              <a:pPr algn="ctr"/>
              <a:t>‹#›</a:t>
            </a:fld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 hasCustomPrompt="1"/>
          </p:nvPr>
        </p:nvSpPr>
        <p:spPr>
          <a:xfrm>
            <a:off x="279399" y="166626"/>
            <a:ext cx="7157877" cy="454062"/>
          </a:xfrm>
          <a:prstGeom prst="rect">
            <a:avLst/>
          </a:prstGeom>
        </p:spPr>
        <p:txBody>
          <a:bodyPr>
            <a:noAutofit/>
          </a:bodyPr>
          <a:lstStyle>
            <a:lvl1pPr indent="0" algn="l">
              <a:spcBef>
                <a:spcPts val="0"/>
              </a:spcBef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1.1.1 </a:t>
            </a:r>
            <a:r>
              <a:rPr lang="ko-KR" altLang="en-US" dirty="0"/>
              <a:t>셋째 항목 </a:t>
            </a:r>
            <a:r>
              <a:rPr lang="en-US" altLang="ko-KR" dirty="0"/>
              <a:t>–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7622754" y="7938"/>
            <a:ext cx="2016646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Ⅰ. </a:t>
            </a:r>
            <a:r>
              <a:rPr lang="ko-KR" altLang="en-US" dirty="0"/>
              <a:t>환경분석</a:t>
            </a:r>
            <a:r>
              <a:rPr lang="en-US" altLang="ko-KR" dirty="0"/>
              <a:t> –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7622754" y="260648"/>
            <a:ext cx="2016646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첫째 항목 </a:t>
            </a:r>
            <a:r>
              <a:rPr lang="en-US" altLang="ko-KR" dirty="0"/>
              <a:t>–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7622754" y="518483"/>
            <a:ext cx="2016646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/>
              <a:t>둘째 항목 </a:t>
            </a:r>
            <a:r>
              <a:rPr lang="en-US" altLang="ko-KR" dirty="0"/>
              <a:t>–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909215"/>
            <a:ext cx="9351400" cy="755589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288000" y="764704"/>
            <a:ext cx="9360000" cy="59445"/>
            <a:chOff x="6972300" y="2173288"/>
            <a:chExt cx="2316163" cy="358775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972300" y="2173288"/>
              <a:ext cx="2316163" cy="35877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 flipH="1">
              <a:off x="6972300" y="2173288"/>
              <a:ext cx="17817" cy="35877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Line 8"/>
          <p:cNvSpPr>
            <a:spLocks noChangeShapeType="1"/>
          </p:cNvSpPr>
          <p:nvPr userDrawn="1"/>
        </p:nvSpPr>
        <p:spPr bwMode="auto">
          <a:xfrm>
            <a:off x="279399" y="6453336"/>
            <a:ext cx="93600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380381-51F9-8CFD-0071-3118E54956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23443"/>
            <a:ext cx="751095" cy="2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표지_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0F015C-F2B4-DF2A-C05D-BA06BC25C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7" r:id="rId2"/>
    <p:sldLayoutId id="214748366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80324" y="2312876"/>
            <a:ext cx="4140460" cy="515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1987" tIns="35994" rIns="71987" bIns="35994" anchor="ctr"/>
          <a:lstStyle>
            <a:defPPr>
              <a:defRPr lang="en-US"/>
            </a:defPPr>
            <a:lvl1pPr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9pPr>
          </a:lstStyle>
          <a:p>
            <a:pPr defTabSz="914235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  <a:defRPr/>
            </a:pPr>
            <a:endParaRPr lang="ko-KR" altLang="en-US" sz="2000" b="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 bwMode="auto">
          <a:xfrm>
            <a:off x="1641000" y="1340346"/>
            <a:ext cx="6624000" cy="612490"/>
          </a:xfrm>
          <a:prstGeom prst="rect">
            <a:avLst/>
          </a:prstGeom>
          <a:solidFill>
            <a:srgbClr val="004370"/>
          </a:solidFill>
          <a:ln w="635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시범 과제 분석</a:t>
            </a: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641000" y="1953272"/>
            <a:ext cx="6624000" cy="385199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46800" tIns="288000" rIns="46800" bIns="46800" anchor="t"/>
          <a:lstStyle>
            <a:defPPr>
              <a:defRPr lang="en-US"/>
            </a:defPPr>
            <a:lvl1pPr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9pPr>
          </a:lstStyle>
          <a:p>
            <a:pPr marL="1202280" lvl="2" indent="-287880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FontTx/>
              <a:buAutoNum type="arabicPeriod"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서비스 구성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2280" lvl="2" indent="-287880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FontTx/>
              <a:buAutoNum type="arabicPeriod"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정의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2280" lvl="2" indent="-287880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FontTx/>
              <a:buAutoNum type="arabicPeriod"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결과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15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;p25">
            <a:extLst>
              <a:ext uri="{FF2B5EF4-FFF2-40B4-BE49-F238E27FC236}">
                <a16:creationId xmlns:a16="http://schemas.microsoft.com/office/drawing/2014/main" id="{BAE6F818-65A3-6AB2-4BFD-ACCB04C3D125}"/>
              </a:ext>
            </a:extLst>
          </p:cNvPr>
          <p:cNvSpPr/>
          <p:nvPr/>
        </p:nvSpPr>
        <p:spPr>
          <a:xfrm>
            <a:off x="6859487" y="5065686"/>
            <a:ext cx="2637552" cy="620468"/>
          </a:xfrm>
          <a:prstGeom prst="roundRect">
            <a:avLst>
              <a:gd name="adj" fmla="val 371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맑은 고딕"/>
              <a:ea typeface="+mn-ea"/>
              <a:cs typeface="Malgun Gothic"/>
              <a:sym typeface="Malgun Gothic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전체 모델 구성</a:t>
            </a:r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시범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ko-KR" altLang="en-US"/>
              <a:t>분석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분석 내용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0"/>
              <a:t>2.1 </a:t>
            </a:r>
            <a:r>
              <a:rPr lang="ko-KR" altLang="en-US" b="0"/>
              <a:t>전체 모델 구성</a:t>
            </a:r>
            <a:endParaRPr lang="ko-KR" altLang="en-US" b="0" dirty="0"/>
          </a:p>
        </p:txBody>
      </p:sp>
      <p:sp>
        <p:nvSpPr>
          <p:cNvPr id="77" name="Google Shape;197;p25">
            <a:extLst>
              <a:ext uri="{FF2B5EF4-FFF2-40B4-BE49-F238E27FC236}">
                <a16:creationId xmlns:a16="http://schemas.microsoft.com/office/drawing/2014/main" id="{50FE1D32-B64D-490F-866C-06C03E7AC338}"/>
              </a:ext>
            </a:extLst>
          </p:cNvPr>
          <p:cNvSpPr/>
          <p:nvPr/>
        </p:nvSpPr>
        <p:spPr>
          <a:xfrm>
            <a:off x="1275307" y="2048024"/>
            <a:ext cx="4409739" cy="369890"/>
          </a:xfrm>
          <a:prstGeom prst="rect">
            <a:avLst/>
          </a:prstGeom>
          <a:solidFill>
            <a:srgbClr val="009C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rPr>
              <a:t>전처리 절차 및 모델 생성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Arial"/>
              <a:sym typeface="Arial"/>
            </a:endParaRPr>
          </a:p>
        </p:txBody>
      </p:sp>
      <p:sp>
        <p:nvSpPr>
          <p:cNvPr id="78" name="Google Shape;197;p25">
            <a:extLst>
              <a:ext uri="{FF2B5EF4-FFF2-40B4-BE49-F238E27FC236}">
                <a16:creationId xmlns:a16="http://schemas.microsoft.com/office/drawing/2014/main" id="{DDFDFA25-B3CF-42B3-839E-B473EE2E5BE3}"/>
              </a:ext>
            </a:extLst>
          </p:cNvPr>
          <p:cNvSpPr/>
          <p:nvPr/>
        </p:nvSpPr>
        <p:spPr>
          <a:xfrm>
            <a:off x="287994" y="1356325"/>
            <a:ext cx="920134" cy="566451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rPr>
              <a:t>입력</a:t>
            </a:r>
            <a:endParaRPr kumimoji="0" lang="en-US" altLang="ko-KR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rPr>
              <a:t>데이터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Arial"/>
              <a:sym typeface="Arial"/>
            </a:endParaRPr>
          </a:p>
        </p:txBody>
      </p:sp>
      <p:sp>
        <p:nvSpPr>
          <p:cNvPr id="81" name="Google Shape;168;p25">
            <a:extLst>
              <a:ext uri="{FF2B5EF4-FFF2-40B4-BE49-F238E27FC236}">
                <a16:creationId xmlns:a16="http://schemas.microsoft.com/office/drawing/2014/main" id="{262B1E2F-3042-425C-B030-FCA715D8D9F3}"/>
              </a:ext>
            </a:extLst>
          </p:cNvPr>
          <p:cNvSpPr/>
          <p:nvPr/>
        </p:nvSpPr>
        <p:spPr>
          <a:xfrm>
            <a:off x="6878305" y="4309975"/>
            <a:ext cx="2637552" cy="715685"/>
          </a:xfrm>
          <a:prstGeom prst="roundRect">
            <a:avLst>
              <a:gd name="adj" fmla="val 371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맑은 고딕"/>
              <a:ea typeface="+mn-ea"/>
              <a:cs typeface="Malgun Gothic"/>
              <a:sym typeface="Malgun Gothic"/>
            </a:endParaRPr>
          </a:p>
        </p:txBody>
      </p:sp>
      <p:sp>
        <p:nvSpPr>
          <p:cNvPr id="82" name="Google Shape;169;p25">
            <a:extLst>
              <a:ext uri="{FF2B5EF4-FFF2-40B4-BE49-F238E27FC236}">
                <a16:creationId xmlns:a16="http://schemas.microsoft.com/office/drawing/2014/main" id="{7898A8C8-98BA-43DF-9A79-C95617165F40}"/>
              </a:ext>
            </a:extLst>
          </p:cNvPr>
          <p:cNvSpPr/>
          <p:nvPr/>
        </p:nvSpPr>
        <p:spPr>
          <a:xfrm>
            <a:off x="7224964" y="2636912"/>
            <a:ext cx="22755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Malgun Gothic"/>
                <a:sym typeface="Malgun Gothic"/>
              </a:rPr>
              <a:t>데이터 </a:t>
            </a:r>
            <a:r>
              <a:rPr kumimoji="0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Malgun Gothic"/>
                <a:sym typeface="Malgun Gothic"/>
              </a:rPr>
              <a:t>전치리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Malgun Gothic"/>
                <a:sym typeface="Malgun Gothic"/>
              </a:rPr>
              <a:t> 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Malgun Gothic"/>
              <a:sym typeface="Malgun Gothic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맑은 고딕"/>
                <a:ea typeface="+mn-ea"/>
                <a:cs typeface="Malgun Gothic"/>
                <a:sym typeface="Malgun Gothic"/>
              </a:rPr>
              <a:t>(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/>
                <a:ea typeface="+mn-ea"/>
                <a:cs typeface="Malgun Gothic"/>
                <a:sym typeface="Malgun Gothic"/>
              </a:rPr>
              <a:t>예</a:t>
            </a:r>
            <a:r>
              <a:rPr kumimoji="0" lang="en-US" altLang="ko-KR" sz="1100" kern="0" dirty="0">
                <a:solidFill>
                  <a:prstClr val="black"/>
                </a:solidFill>
                <a:latin typeface="맑은 고딕"/>
                <a:ea typeface="+mn-ea"/>
                <a:cs typeface="Malgun Gothic"/>
                <a:sym typeface="Malgun Gothic"/>
              </a:rPr>
              <a:t>: 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/>
                <a:ea typeface="+mn-ea"/>
                <a:cs typeface="Malgun Gothic"/>
                <a:sym typeface="Malgun Gothic"/>
              </a:rPr>
              <a:t>컬럼정제</a:t>
            </a:r>
            <a:r>
              <a:rPr kumimoji="0" lang="en-US" altLang="ko-KR" sz="1100" kern="0" dirty="0">
                <a:solidFill>
                  <a:prstClr val="black"/>
                </a:solidFill>
                <a:latin typeface="맑은 고딕"/>
                <a:ea typeface="+mn-ea"/>
                <a:cs typeface="Malgun Gothic"/>
                <a:sym typeface="Malgun Gothic"/>
              </a:rPr>
              <a:t>, Null </a:t>
            </a:r>
            <a:r>
              <a:rPr kumimoji="0" lang="ko-KR" altLang="en-US" sz="1100" kern="0" dirty="0">
                <a:solidFill>
                  <a:prstClr val="black"/>
                </a:solidFill>
                <a:latin typeface="맑은 고딕"/>
                <a:ea typeface="+mn-ea"/>
                <a:cs typeface="Malgun Gothic"/>
                <a:sym typeface="Malgun Gothic"/>
              </a:rPr>
              <a:t>처리</a:t>
            </a:r>
            <a:r>
              <a:rPr kumimoji="0" lang="en-US" altLang="ko-KR" sz="1100" kern="0" dirty="0">
                <a:solidFill>
                  <a:prstClr val="black"/>
                </a:solidFill>
                <a:latin typeface="맑은 고딕"/>
                <a:ea typeface="+mn-ea"/>
                <a:cs typeface="Malgun Gothic"/>
                <a:sym typeface="Malgun Gothic"/>
              </a:rPr>
              <a:t>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Malgun Gothic"/>
              <a:sym typeface="Malgun Gothic"/>
            </a:endParaRPr>
          </a:p>
        </p:txBody>
      </p:sp>
      <p:sp>
        <p:nvSpPr>
          <p:cNvPr id="83" name="Google Shape;211;p25">
            <a:extLst>
              <a:ext uri="{FF2B5EF4-FFF2-40B4-BE49-F238E27FC236}">
                <a16:creationId xmlns:a16="http://schemas.microsoft.com/office/drawing/2014/main" id="{CBF668CB-6221-4951-92CA-760E77ED3383}"/>
              </a:ext>
            </a:extLst>
          </p:cNvPr>
          <p:cNvSpPr/>
          <p:nvPr/>
        </p:nvSpPr>
        <p:spPr>
          <a:xfrm>
            <a:off x="6975577" y="2304179"/>
            <a:ext cx="20868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Arial"/>
                <a:sym typeface="Arial"/>
              </a:rPr>
              <a:t>&lt;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rPr>
              <a:t>상세 내역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Arial"/>
                <a:sym typeface="Arial"/>
              </a:rPr>
              <a:t>&gt;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Arial"/>
              <a:sym typeface="Arial"/>
            </a:endParaRPr>
          </a:p>
        </p:txBody>
      </p:sp>
      <p:sp>
        <p:nvSpPr>
          <p:cNvPr id="84" name="Google Shape;197;p25">
            <a:extLst>
              <a:ext uri="{FF2B5EF4-FFF2-40B4-BE49-F238E27FC236}">
                <a16:creationId xmlns:a16="http://schemas.microsoft.com/office/drawing/2014/main" id="{D4DF3D63-B132-49AA-977F-B0B637BFB1B6}"/>
              </a:ext>
            </a:extLst>
          </p:cNvPr>
          <p:cNvSpPr/>
          <p:nvPr/>
        </p:nvSpPr>
        <p:spPr>
          <a:xfrm>
            <a:off x="1775780" y="1366267"/>
            <a:ext cx="1830599" cy="54530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Arial"/>
                <a:sym typeface="Arial"/>
              </a:rPr>
              <a:t>칼스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Arial"/>
                <a:sym typeface="Arial"/>
              </a:rPr>
              <a:t> 데이터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Arial"/>
              <a:sym typeface="Arial"/>
            </a:endParaRPr>
          </a:p>
        </p:txBody>
      </p:sp>
      <p:sp>
        <p:nvSpPr>
          <p:cNvPr id="86" name="Google Shape;197;p25">
            <a:extLst>
              <a:ext uri="{FF2B5EF4-FFF2-40B4-BE49-F238E27FC236}">
                <a16:creationId xmlns:a16="http://schemas.microsoft.com/office/drawing/2014/main" id="{B1A231E8-4D82-4516-83DC-7E4E07C79CA7}"/>
              </a:ext>
            </a:extLst>
          </p:cNvPr>
          <p:cNvSpPr/>
          <p:nvPr/>
        </p:nvSpPr>
        <p:spPr>
          <a:xfrm>
            <a:off x="279399" y="2053830"/>
            <a:ext cx="920134" cy="423863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>
                <a:solidFill>
                  <a:prstClr val="black"/>
                </a:solidFill>
                <a:ea typeface="맑은 고딕" panose="020B0503020000020004" pitchFamily="50" charset="-127"/>
                <a:cs typeface="Arial"/>
                <a:sym typeface="Arial"/>
              </a:rPr>
              <a:t>모델</a:t>
            </a:r>
            <a:endParaRPr kumimoji="0" lang="en-US" altLang="ko-KR" sz="1100" kern="0" dirty="0">
              <a:solidFill>
                <a:prstClr val="black"/>
              </a:solidFill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rPr>
              <a:t>생성 절차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87" name="Google Shape;197;p25">
            <a:extLst>
              <a:ext uri="{FF2B5EF4-FFF2-40B4-BE49-F238E27FC236}">
                <a16:creationId xmlns:a16="http://schemas.microsoft.com/office/drawing/2014/main" id="{B8DAC706-5806-4906-8489-726F84A3CD4E}"/>
              </a:ext>
            </a:extLst>
          </p:cNvPr>
          <p:cNvSpPr/>
          <p:nvPr/>
        </p:nvSpPr>
        <p:spPr>
          <a:xfrm>
            <a:off x="1289666" y="1366266"/>
            <a:ext cx="394509" cy="56348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rPr>
              <a:t>내부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Arial"/>
              <a:sym typeface="Arial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B5145-6287-4609-8FE8-D1D5A4639751}"/>
              </a:ext>
            </a:extLst>
          </p:cNvPr>
          <p:cNvSpPr txBox="1"/>
          <p:nvPr/>
        </p:nvSpPr>
        <p:spPr>
          <a:xfrm>
            <a:off x="7004544" y="2768240"/>
            <a:ext cx="260437" cy="261610"/>
          </a:xfrm>
          <a:prstGeom prst="rect">
            <a:avLst/>
          </a:prstGeom>
          <a:solidFill>
            <a:srgbClr val="1428A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rPr>
              <a:t>1</a:t>
            </a:r>
            <a:endParaRPr kumimoji="0" lang="ko-KR" altLang="en-US" sz="1100" b="1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115" name="Google Shape;169;p25">
            <a:extLst>
              <a:ext uri="{FF2B5EF4-FFF2-40B4-BE49-F238E27FC236}">
                <a16:creationId xmlns:a16="http://schemas.microsoft.com/office/drawing/2014/main" id="{3C56E672-8F1E-4276-9831-49959F66981F}"/>
              </a:ext>
            </a:extLst>
          </p:cNvPr>
          <p:cNvSpPr/>
          <p:nvPr/>
        </p:nvSpPr>
        <p:spPr>
          <a:xfrm>
            <a:off x="7224964" y="3183485"/>
            <a:ext cx="22755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상관분석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] * </a:t>
            </a:r>
            <a:r>
              <a:rPr kumimoji="0" lang="en-US" altLang="ko-KR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corr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 (</a:t>
            </a:r>
            <a:r>
              <a:rPr kumimoji="0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피어슨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정답지 컬럼 선정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>
                <a:solidFill>
                  <a:prstClr val="black"/>
                </a:solidFill>
                <a:ea typeface="맑은 고딕" panose="020B0503020000020004" pitchFamily="50" charset="-127"/>
                <a:cs typeface="Malgun Gothic"/>
                <a:sym typeface="Malgun Gothic"/>
              </a:rPr>
              <a:t>정답지에 영향을 주는 컬럼 선정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7BB83F7-A51A-4079-B9F3-0E104D2B77B0}"/>
              </a:ext>
            </a:extLst>
          </p:cNvPr>
          <p:cNvSpPr txBox="1"/>
          <p:nvPr/>
        </p:nvSpPr>
        <p:spPr>
          <a:xfrm>
            <a:off x="7004544" y="3300124"/>
            <a:ext cx="260437" cy="261610"/>
          </a:xfrm>
          <a:prstGeom prst="rect">
            <a:avLst/>
          </a:prstGeom>
          <a:solidFill>
            <a:srgbClr val="1428A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rPr>
              <a:t>2</a:t>
            </a:r>
            <a:endParaRPr kumimoji="0" lang="ko-KR" altLang="en-US" sz="1100" b="1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118" name="Google Shape;169;p25">
            <a:extLst>
              <a:ext uri="{FF2B5EF4-FFF2-40B4-BE49-F238E27FC236}">
                <a16:creationId xmlns:a16="http://schemas.microsoft.com/office/drawing/2014/main" id="{B96A248B-5CC3-446D-A03C-F22E350EE46B}"/>
              </a:ext>
            </a:extLst>
          </p:cNvPr>
          <p:cNvSpPr/>
          <p:nvPr/>
        </p:nvSpPr>
        <p:spPr>
          <a:xfrm>
            <a:off x="7224964" y="3855057"/>
            <a:ext cx="2414436" cy="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훈련데이터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,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테스트데이터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Malgun Gothic"/>
                <a:sym typeface="Malgun Gothic"/>
              </a:rPr>
              <a:t>분리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+mn-ea"/>
              <a:cs typeface="Malgun Gothic"/>
              <a:sym typeface="Malgun Gothic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F85CD2-2CA8-45ED-8A94-373571D3D4EC}"/>
              </a:ext>
            </a:extLst>
          </p:cNvPr>
          <p:cNvSpPr txBox="1"/>
          <p:nvPr/>
        </p:nvSpPr>
        <p:spPr>
          <a:xfrm>
            <a:off x="7004544" y="3832008"/>
            <a:ext cx="260437" cy="261610"/>
          </a:xfrm>
          <a:prstGeom prst="rect">
            <a:avLst/>
          </a:prstGeom>
          <a:solidFill>
            <a:srgbClr val="1428A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rPr>
              <a:t>3</a:t>
            </a:r>
            <a:endParaRPr kumimoji="0" lang="ko-KR" altLang="en-US" sz="1100" b="1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FC0CB4-E71B-4A0B-8DF3-58E2B4137BBE}"/>
              </a:ext>
            </a:extLst>
          </p:cNvPr>
          <p:cNvSpPr txBox="1"/>
          <p:nvPr/>
        </p:nvSpPr>
        <p:spPr>
          <a:xfrm>
            <a:off x="7004544" y="5085491"/>
            <a:ext cx="260437" cy="261610"/>
          </a:xfrm>
          <a:prstGeom prst="rect">
            <a:avLst/>
          </a:prstGeom>
          <a:solidFill>
            <a:srgbClr val="1428A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rPr>
              <a:t>5</a:t>
            </a:r>
            <a:endParaRPr kumimoji="0" lang="ko-KR" altLang="en-US" sz="1100" b="1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121" name="Google Shape;169;p25">
            <a:extLst>
              <a:ext uri="{FF2B5EF4-FFF2-40B4-BE49-F238E27FC236}">
                <a16:creationId xmlns:a16="http://schemas.microsoft.com/office/drawing/2014/main" id="{30233F74-39F7-4ED0-B581-27933FACFC88}"/>
              </a:ext>
            </a:extLst>
          </p:cNvPr>
          <p:cNvSpPr/>
          <p:nvPr/>
        </p:nvSpPr>
        <p:spPr>
          <a:xfrm>
            <a:off x="7224964" y="5107336"/>
            <a:ext cx="2275563" cy="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kern="0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  <a:cs typeface="Malgun Gothic"/>
                <a:sym typeface="Malgun Gothic"/>
              </a:rPr>
              <a:t>예측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/>
              <a:ea typeface="+mn-ea"/>
              <a:cs typeface="Malgun Gothic"/>
              <a:sym typeface="Malgun Gothic"/>
            </a:endParaRPr>
          </a:p>
        </p:txBody>
      </p:sp>
      <p:sp>
        <p:nvSpPr>
          <p:cNvPr id="127" name="Google Shape;197;p25">
            <a:extLst>
              <a:ext uri="{FF2B5EF4-FFF2-40B4-BE49-F238E27FC236}">
                <a16:creationId xmlns:a16="http://schemas.microsoft.com/office/drawing/2014/main" id="{8ABD7CF1-38B6-415C-B1F3-23CA25B1F62C}"/>
              </a:ext>
            </a:extLst>
          </p:cNvPr>
          <p:cNvSpPr/>
          <p:nvPr/>
        </p:nvSpPr>
        <p:spPr>
          <a:xfrm>
            <a:off x="3697167" y="1366266"/>
            <a:ext cx="1435853" cy="55169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rPr>
              <a:t>가상발주 데이터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3C6A4A-6463-AE73-2F90-8C93A8C87DF1}"/>
              </a:ext>
            </a:extLst>
          </p:cNvPr>
          <p:cNvGrpSpPr/>
          <p:nvPr/>
        </p:nvGrpSpPr>
        <p:grpSpPr>
          <a:xfrm>
            <a:off x="2260370" y="2636912"/>
            <a:ext cx="1892013" cy="349453"/>
            <a:chOff x="1371456" y="3380829"/>
            <a:chExt cx="1892013" cy="34945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3B291CB-9D17-4AF5-AEB2-3FDACB067681}"/>
                </a:ext>
              </a:extLst>
            </p:cNvPr>
            <p:cNvSpPr txBox="1"/>
            <p:nvPr/>
          </p:nvSpPr>
          <p:spPr>
            <a:xfrm>
              <a:off x="1371456" y="3384181"/>
              <a:ext cx="260437" cy="261610"/>
            </a:xfrm>
            <a:prstGeom prst="rect">
              <a:avLst/>
            </a:prstGeom>
            <a:solidFill>
              <a:srgbClr val="1428A0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1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30" name="Google Shape;197;p25">
              <a:extLst>
                <a:ext uri="{FF2B5EF4-FFF2-40B4-BE49-F238E27FC236}">
                  <a16:creationId xmlns:a16="http://schemas.microsoft.com/office/drawing/2014/main" id="{379ABF62-7424-421A-AB85-3C46E629D5B8}"/>
                </a:ext>
              </a:extLst>
            </p:cNvPr>
            <p:cNvSpPr/>
            <p:nvPr/>
          </p:nvSpPr>
          <p:spPr>
            <a:xfrm>
              <a:off x="1378251" y="3380829"/>
              <a:ext cx="1885218" cy="349453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kern="0" dirty="0">
                  <a:solidFill>
                    <a:prstClr val="black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데이터 </a:t>
              </a:r>
              <a:r>
                <a:rPr kumimoji="0" lang="ko-KR" altLang="en-US" sz="1100" kern="0" dirty="0" err="1">
                  <a:solidFill>
                    <a:prstClr val="black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전처리</a:t>
              </a:r>
              <a:endParaRPr kumimoji="0" lang="en-US" altLang="ko-KR" sz="1100" kern="0" dirty="0">
                <a:solidFill>
                  <a:prstClr val="black"/>
                </a:solidFill>
                <a:latin typeface="맑은 고딕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9115776F-D8FD-4DFA-8A21-E908490CC1AC}"/>
              </a:ext>
            </a:extLst>
          </p:cNvPr>
          <p:cNvSpPr txBox="1"/>
          <p:nvPr/>
        </p:nvSpPr>
        <p:spPr>
          <a:xfrm>
            <a:off x="7004544" y="4509427"/>
            <a:ext cx="260437" cy="261610"/>
          </a:xfrm>
          <a:prstGeom prst="rect">
            <a:avLst/>
          </a:prstGeom>
          <a:solidFill>
            <a:srgbClr val="1428A0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rPr>
              <a:t>4</a:t>
            </a:r>
            <a:endParaRPr kumimoji="0" lang="ko-KR" altLang="en-US" sz="1100" b="1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143" name="Google Shape;169;p25">
            <a:extLst>
              <a:ext uri="{FF2B5EF4-FFF2-40B4-BE49-F238E27FC236}">
                <a16:creationId xmlns:a16="http://schemas.microsoft.com/office/drawing/2014/main" id="{E631F792-D676-4F4D-8278-66A7BD859BA4}"/>
              </a:ext>
            </a:extLst>
          </p:cNvPr>
          <p:cNvSpPr/>
          <p:nvPr/>
        </p:nvSpPr>
        <p:spPr>
          <a:xfrm>
            <a:off x="7224964" y="4396660"/>
            <a:ext cx="2275563" cy="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ea typeface="맑은 고딕" panose="020B0503020000020004" pitchFamily="50" charset="-127"/>
                <a:cs typeface="Malgun Gothic"/>
                <a:sym typeface="Malgun Gothic"/>
              </a:rPr>
              <a:t>모델선언 </a:t>
            </a:r>
            <a:endParaRPr kumimoji="0" lang="ko-KR" altLang="en-US" sz="1100" b="1" kern="0" dirty="0">
              <a:solidFill>
                <a:schemeClr val="bg1">
                  <a:lumMod val="50000"/>
                </a:schemeClr>
              </a:solidFill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Malgun Gothic"/>
                <a:sym typeface="Malgun Gothic"/>
              </a:rPr>
              <a:t>모델은 여러가지 모델 경합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1" kern="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  <a:cs typeface="Malgun Gothic"/>
                <a:sym typeface="Malgun Gothic"/>
              </a:rPr>
              <a:t>    </a:t>
            </a:r>
            <a:r>
              <a:rPr kumimoji="0" lang="en-US" altLang="ko-KR" sz="1100" b="1" kern="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  <a:cs typeface="Malgun Gothic"/>
                <a:sym typeface="Malgun Gothic"/>
              </a:rPr>
              <a:t>(</a:t>
            </a:r>
            <a:r>
              <a:rPr kumimoji="0" lang="ko-KR" altLang="en-US" sz="1100" b="1" kern="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  <a:cs typeface="Malgun Gothic"/>
                <a:sym typeface="Malgun Gothic"/>
              </a:rPr>
              <a:t>머신 </a:t>
            </a:r>
            <a:r>
              <a:rPr kumimoji="0" lang="en-US" altLang="ko-KR" sz="1100" b="1" kern="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  <a:cs typeface="Malgun Gothic"/>
                <a:sym typeface="Malgun Gothic"/>
              </a:rPr>
              <a:t>/ </a:t>
            </a:r>
            <a:r>
              <a:rPr kumimoji="0" lang="ko-KR" altLang="en-US" sz="1100" b="1" kern="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  <a:cs typeface="Malgun Gothic"/>
                <a:sym typeface="Malgun Gothic"/>
              </a:rPr>
              <a:t>딥러닝</a:t>
            </a:r>
            <a:r>
              <a:rPr kumimoji="0" lang="en-US" altLang="ko-KR" sz="1100" b="1" kern="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/>
              <a:ea typeface="+mn-ea"/>
              <a:cs typeface="Malgun Gothic"/>
              <a:sym typeface="Malgun Gothic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AE7520-788B-6F93-77BD-805B9F605A5E}"/>
              </a:ext>
            </a:extLst>
          </p:cNvPr>
          <p:cNvGrpSpPr/>
          <p:nvPr/>
        </p:nvGrpSpPr>
        <p:grpSpPr>
          <a:xfrm>
            <a:off x="2267165" y="3263796"/>
            <a:ext cx="1892013" cy="349453"/>
            <a:chOff x="1371456" y="3380829"/>
            <a:chExt cx="1892013" cy="3494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FE4B24-F61C-8D86-62CC-1D6F33C83B63}"/>
                </a:ext>
              </a:extLst>
            </p:cNvPr>
            <p:cNvSpPr txBox="1"/>
            <p:nvPr/>
          </p:nvSpPr>
          <p:spPr>
            <a:xfrm>
              <a:off x="1371456" y="3384181"/>
              <a:ext cx="266420" cy="261610"/>
            </a:xfrm>
            <a:prstGeom prst="rect">
              <a:avLst/>
            </a:prstGeom>
            <a:solidFill>
              <a:srgbClr val="1428A0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2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24" name="Google Shape;197;p25">
              <a:extLst>
                <a:ext uri="{FF2B5EF4-FFF2-40B4-BE49-F238E27FC236}">
                  <a16:creationId xmlns:a16="http://schemas.microsoft.com/office/drawing/2014/main" id="{A719F53C-2DA8-9410-D084-ECDBBD759395}"/>
                </a:ext>
              </a:extLst>
            </p:cNvPr>
            <p:cNvSpPr/>
            <p:nvPr/>
          </p:nvSpPr>
          <p:spPr>
            <a:xfrm>
              <a:off x="1378251" y="3380829"/>
              <a:ext cx="1885218" cy="349453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kern="0" dirty="0">
                  <a:solidFill>
                    <a:prstClr val="black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특성 선정</a:t>
              </a:r>
              <a:endParaRPr kumimoji="0" lang="en-US" altLang="ko-KR" sz="1100" kern="0" dirty="0">
                <a:solidFill>
                  <a:prstClr val="black"/>
                </a:solidFill>
                <a:latin typeface="맑은 고딕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7481D0-C0BF-4558-FF1E-0DC450A55329}"/>
              </a:ext>
            </a:extLst>
          </p:cNvPr>
          <p:cNvGrpSpPr/>
          <p:nvPr/>
        </p:nvGrpSpPr>
        <p:grpSpPr>
          <a:xfrm>
            <a:off x="2263767" y="3890680"/>
            <a:ext cx="1892013" cy="349453"/>
            <a:chOff x="1371456" y="3380829"/>
            <a:chExt cx="1892013" cy="3494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619145-4C82-249A-2277-F75A0F76EEDE}"/>
                </a:ext>
              </a:extLst>
            </p:cNvPr>
            <p:cNvSpPr txBox="1"/>
            <p:nvPr/>
          </p:nvSpPr>
          <p:spPr>
            <a:xfrm>
              <a:off x="1371456" y="3384181"/>
              <a:ext cx="266420" cy="261610"/>
            </a:xfrm>
            <a:prstGeom prst="rect">
              <a:avLst/>
            </a:prstGeom>
            <a:solidFill>
              <a:srgbClr val="1428A0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3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27" name="Google Shape;197;p25">
              <a:extLst>
                <a:ext uri="{FF2B5EF4-FFF2-40B4-BE49-F238E27FC236}">
                  <a16:creationId xmlns:a16="http://schemas.microsoft.com/office/drawing/2014/main" id="{C3D44372-6CA3-0F72-6D8F-0FC3E2B897E2}"/>
                </a:ext>
              </a:extLst>
            </p:cNvPr>
            <p:cNvSpPr/>
            <p:nvPr/>
          </p:nvSpPr>
          <p:spPr>
            <a:xfrm>
              <a:off x="1378251" y="3380829"/>
              <a:ext cx="1885218" cy="349453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kern="0" dirty="0">
                  <a:solidFill>
                    <a:prstClr val="black"/>
                  </a:solidFill>
                  <a:ea typeface="맑은 고딕" panose="020B0503020000020004" pitchFamily="50" charset="-127"/>
                  <a:cs typeface="Arial"/>
                  <a:sym typeface="Arial"/>
                </a:rPr>
                <a:t>데이터 분리</a:t>
              </a:r>
              <a:endParaRPr kumimoji="0" lang="en-US" altLang="ko-KR" sz="1100" kern="0" dirty="0">
                <a:solidFill>
                  <a:prstClr val="black"/>
                </a:solidFill>
                <a:latin typeface="맑은 고딕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F8B4E0-3751-B2CB-C396-CF75177903AF}"/>
              </a:ext>
            </a:extLst>
          </p:cNvPr>
          <p:cNvGrpSpPr/>
          <p:nvPr/>
        </p:nvGrpSpPr>
        <p:grpSpPr>
          <a:xfrm>
            <a:off x="2273960" y="4517564"/>
            <a:ext cx="1892013" cy="349453"/>
            <a:chOff x="1371456" y="3380829"/>
            <a:chExt cx="1892013" cy="3494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E9AE66-DB8B-12E7-00CA-34983FDF3353}"/>
                </a:ext>
              </a:extLst>
            </p:cNvPr>
            <p:cNvSpPr txBox="1"/>
            <p:nvPr/>
          </p:nvSpPr>
          <p:spPr>
            <a:xfrm>
              <a:off x="1371456" y="3384181"/>
              <a:ext cx="266420" cy="261610"/>
            </a:xfrm>
            <a:prstGeom prst="rect">
              <a:avLst/>
            </a:prstGeom>
            <a:solidFill>
              <a:srgbClr val="1428A0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4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30" name="Google Shape;197;p25">
              <a:extLst>
                <a:ext uri="{FF2B5EF4-FFF2-40B4-BE49-F238E27FC236}">
                  <a16:creationId xmlns:a16="http://schemas.microsoft.com/office/drawing/2014/main" id="{A2154B16-5DAA-A2F6-37AC-B8E9C518235D}"/>
                </a:ext>
              </a:extLst>
            </p:cNvPr>
            <p:cNvSpPr/>
            <p:nvPr/>
          </p:nvSpPr>
          <p:spPr>
            <a:xfrm>
              <a:off x="1378251" y="3380829"/>
              <a:ext cx="1885218" cy="349453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kern="0" dirty="0">
                  <a:solidFill>
                    <a:prstClr val="black"/>
                  </a:solidFill>
                  <a:latin typeface="맑은 고딕"/>
                  <a:ea typeface="+mn-ea"/>
                  <a:cs typeface="Arial"/>
                  <a:sym typeface="Arial"/>
                </a:rPr>
                <a:t>모델 선언 및 훈련</a:t>
              </a:r>
              <a:endParaRPr kumimoji="0" lang="en-US" altLang="ko-KR" sz="1100" kern="0" dirty="0">
                <a:solidFill>
                  <a:prstClr val="black"/>
                </a:solidFill>
                <a:latin typeface="맑은 고딕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C9B262-B77C-67B1-5BD4-82B519455A7E}"/>
              </a:ext>
            </a:extLst>
          </p:cNvPr>
          <p:cNvGrpSpPr/>
          <p:nvPr/>
        </p:nvGrpSpPr>
        <p:grpSpPr>
          <a:xfrm>
            <a:off x="2274514" y="5144447"/>
            <a:ext cx="1892013" cy="349453"/>
            <a:chOff x="1371456" y="3380829"/>
            <a:chExt cx="1892013" cy="34945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83EAC5-43F4-F9D2-899E-068C5570827D}"/>
                </a:ext>
              </a:extLst>
            </p:cNvPr>
            <p:cNvSpPr txBox="1"/>
            <p:nvPr/>
          </p:nvSpPr>
          <p:spPr>
            <a:xfrm>
              <a:off x="1371456" y="3384181"/>
              <a:ext cx="266420" cy="261610"/>
            </a:xfrm>
            <a:prstGeom prst="rect">
              <a:avLst/>
            </a:prstGeom>
            <a:solidFill>
              <a:srgbClr val="1428A0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5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65" name="Google Shape;197;p25">
              <a:extLst>
                <a:ext uri="{FF2B5EF4-FFF2-40B4-BE49-F238E27FC236}">
                  <a16:creationId xmlns:a16="http://schemas.microsoft.com/office/drawing/2014/main" id="{E521EAB4-D440-865C-2C7A-AD9DCC39FB43}"/>
                </a:ext>
              </a:extLst>
            </p:cNvPr>
            <p:cNvSpPr/>
            <p:nvPr/>
          </p:nvSpPr>
          <p:spPr>
            <a:xfrm>
              <a:off x="1378251" y="3380829"/>
              <a:ext cx="1885218" cy="349453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kern="0" dirty="0">
                  <a:solidFill>
                    <a:prstClr val="black"/>
                  </a:solidFill>
                  <a:latin typeface="맑은 고딕"/>
                  <a:ea typeface="+mn-ea"/>
                  <a:cs typeface="Arial"/>
                  <a:sym typeface="Arial"/>
                </a:rPr>
                <a:t>예측</a:t>
              </a:r>
              <a:endParaRPr kumimoji="0" lang="en-US" altLang="ko-KR" sz="1100" kern="0" dirty="0">
                <a:solidFill>
                  <a:prstClr val="black"/>
                </a:solidFill>
                <a:latin typeface="맑은 고딕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화살표: 아래쪽 91">
            <a:extLst>
              <a:ext uri="{FF2B5EF4-FFF2-40B4-BE49-F238E27FC236}">
                <a16:creationId xmlns:a16="http://schemas.microsoft.com/office/drawing/2014/main" id="{DFA9F6EC-5F70-8A65-A70E-FBB890940362}"/>
              </a:ext>
            </a:extLst>
          </p:cNvPr>
          <p:cNvSpPr/>
          <p:nvPr/>
        </p:nvSpPr>
        <p:spPr>
          <a:xfrm>
            <a:off x="1847026" y="2636913"/>
            <a:ext cx="256436" cy="2845520"/>
          </a:xfrm>
          <a:prstGeom prst="downArrow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09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2.1.2 </a:t>
            </a:r>
            <a:r>
              <a:rPr lang="ko-KR" altLang="en-US" dirty="0"/>
              <a:t>특성선정</a:t>
            </a:r>
          </a:p>
        </p:txBody>
      </p:sp>
      <p:sp>
        <p:nvSpPr>
          <p:cNvPr id="36" name="텍스트 개체 틀 64">
            <a:extLst>
              <a:ext uri="{FF2B5EF4-FFF2-40B4-BE49-F238E27FC236}">
                <a16:creationId xmlns:a16="http://schemas.microsoft.com/office/drawing/2014/main" id="{A625E4F3-CB90-4115-BF46-74577613651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9103" y="872716"/>
            <a:ext cx="8993104" cy="283146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ko-KR" altLang="en-US" sz="1200" b="1" dirty="0"/>
              <a:t>■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정답지</a:t>
            </a:r>
            <a:r>
              <a:rPr lang="en-US" altLang="ko-KR" sz="1200" b="1" dirty="0"/>
              <a:t>(Label)</a:t>
            </a:r>
            <a:r>
              <a:rPr lang="ko-KR" altLang="en-US" sz="1200" b="1" dirty="0"/>
              <a:t> 및 특성</a:t>
            </a:r>
            <a:r>
              <a:rPr lang="en-US" altLang="ko-KR" sz="1200" b="1" dirty="0"/>
              <a:t>(Features)</a:t>
            </a:r>
            <a:r>
              <a:rPr lang="ko-KR" altLang="en-US" sz="1200" b="1" dirty="0"/>
              <a:t> 정하기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B7AEF7-9D2A-CFAA-0BF6-D5D9C279E36D}"/>
              </a:ext>
            </a:extLst>
          </p:cNvPr>
          <p:cNvSpPr/>
          <p:nvPr/>
        </p:nvSpPr>
        <p:spPr>
          <a:xfrm>
            <a:off x="272079" y="2504725"/>
            <a:ext cx="3603049" cy="49025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 anchor="ctr" anchorCtr="0">
            <a:noAutofit/>
          </a:bodyPr>
          <a:lstStyle/>
          <a:p>
            <a:pPr marL="285750" marR="0" lvl="0" indent="-285750" defTabSz="10428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상관관계 확인</a:t>
            </a:r>
            <a:r>
              <a:rPr kumimoji="0" lang="en-US" altLang="ko-KR" sz="1400" b="1" i="0" u="none" strike="noStrike" kern="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1400" b="1" i="0" u="none" strike="noStrike" kern="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kumimoji="0" lang="en-US" altLang="ko-KR" sz="1400" b="1" i="0" u="none" strike="noStrike" kern="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.corr()</a:t>
            </a:r>
            <a:endParaRPr kumimoji="0" lang="en-US" altLang="ko-KR" sz="1400" b="1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26034-28A3-C682-2E73-978F16597244}"/>
              </a:ext>
            </a:extLst>
          </p:cNvPr>
          <p:cNvSpPr txBox="1"/>
          <p:nvPr/>
        </p:nvSpPr>
        <p:spPr>
          <a:xfrm>
            <a:off x="272079" y="3080789"/>
            <a:ext cx="3145413" cy="83099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상관관계 분석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: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   </a:t>
            </a: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 -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두 변수 간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선형적 또는 비선형적 관계를</a:t>
            </a:r>
            <a:endParaRPr kumimoji="0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  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갖고 있는지 분석하는 방법</a:t>
            </a:r>
            <a:b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</a:b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   (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피어슨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/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켄달 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/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스피어만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itchFamily="50" charset="-127"/>
              </a:rPr>
              <a:t>)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8628D72-09E4-1DD0-ADA6-77612351C9B5}"/>
              </a:ext>
            </a:extLst>
          </p:cNvPr>
          <p:cNvGraphicFramePr>
            <a:graphicFrameLocks noGrp="1"/>
          </p:cNvGraphicFramePr>
          <p:nvPr/>
        </p:nvGraphicFramePr>
        <p:xfrm>
          <a:off x="272079" y="4015333"/>
          <a:ext cx="2288431" cy="1828800"/>
        </p:xfrm>
        <a:graphic>
          <a:graphicData uri="http://schemas.openxmlformats.org/drawingml/2006/table">
            <a:tbl>
              <a:tblPr firstRow="1" bandRow="1"/>
              <a:tblGrid>
                <a:gridCol w="912273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1376158">
                  <a:extLst>
                    <a:ext uri="{9D8B030D-6E8A-4147-A177-3AD203B41FA5}">
                      <a16:colId xmlns:a16="http://schemas.microsoft.com/office/drawing/2014/main" val="3478975503"/>
                    </a:ext>
                  </a:extLst>
                </a:gridCol>
              </a:tblGrid>
              <a:tr h="2149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값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관계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2149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0.7 ~ 1.0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강학 양적 상관관계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2149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 ~ 0.7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뚜렷한 양적 상관관계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2149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0.1 ~ 0.3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약한 양적 상관관계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06264"/>
                  </a:ext>
                </a:extLst>
              </a:tr>
              <a:tr h="2149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-0.1 ~ 0.1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상관관계 거의 없음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23265"/>
                  </a:ext>
                </a:extLst>
              </a:tr>
              <a:tr h="2149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-0.3 ~ -0.1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약한 음적 상관관계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65041"/>
                  </a:ext>
                </a:extLst>
              </a:tr>
              <a:tr h="2149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-0.7  ~ -0.3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뚜렷한 음적 상관관계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52401"/>
                  </a:ext>
                </a:extLst>
              </a:tr>
              <a:tr h="2149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9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-1.0 ~ -0.7</a:t>
                      </a:r>
                      <a:endParaRPr kumimoji="1" lang="ko-KR" altLang="en-US" sz="9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HY견고딕"/>
                          <a:ea typeface="HY견고딕"/>
                          <a:cs typeface="HY견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강한 </a:t>
                      </a:r>
                      <a:r>
                        <a:rPr kumimoji="1" lang="ko-KR" altLang="en-US" sz="900" b="1" kern="1200" dirty="0" err="1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음적</a:t>
                      </a:r>
                      <a:r>
                        <a:rPr kumimoji="1" lang="ko-KR" altLang="en-US" sz="900" b="1" kern="1200" dirty="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상관관계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92500"/>
                  </a:ext>
                </a:extLst>
              </a:tr>
            </a:tbl>
          </a:graphicData>
        </a:graphic>
      </p:graphicFrame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B49C7A-37D7-FED7-5A07-1FE7FB74E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2754" y="7938"/>
            <a:ext cx="2016646" cy="246221"/>
          </a:xfrm>
        </p:spPr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시범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ko-KR" altLang="en-US"/>
              <a:t>분석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689761C2-FC3B-89B0-5360-C3CDCB2DDE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2754" y="260648"/>
            <a:ext cx="2016646" cy="24622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분석 내용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BFAD1495-6633-8F3A-3950-4E013C28E5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2754" y="518483"/>
            <a:ext cx="2016646" cy="246221"/>
          </a:xfrm>
        </p:spPr>
        <p:txBody>
          <a:bodyPr/>
          <a:lstStyle/>
          <a:p>
            <a:r>
              <a:rPr lang="en-US" altLang="ko-KR" b="0"/>
              <a:t>2.1 </a:t>
            </a:r>
            <a:r>
              <a:rPr lang="ko-KR" altLang="en-US" b="0"/>
              <a:t>전체 모델 구성</a:t>
            </a:r>
            <a:endParaRPr lang="ko-KR" altLang="en-US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9A2B0-F8CA-A376-FE04-866AE263DD6A}"/>
              </a:ext>
            </a:extLst>
          </p:cNvPr>
          <p:cNvSpPr txBox="1"/>
          <p:nvPr/>
        </p:nvSpPr>
        <p:spPr>
          <a:xfrm>
            <a:off x="5601863" y="3590658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맑은 고딕" pitchFamily="50" charset="-127"/>
              </a:rPr>
              <a:t>Label (</a:t>
            </a:r>
            <a:r>
              <a:rPr lang="ko-KR" altLang="en-US" sz="1400" b="1">
                <a:solidFill>
                  <a:srgbClr val="000000"/>
                </a:solidFill>
                <a:ea typeface="맑은 고딕" pitchFamily="50" charset="-127"/>
              </a:rPr>
              <a:t>슬래브두께</a:t>
            </a:r>
            <a:r>
              <a:rPr lang="en-US" altLang="ko-KR" sz="1400" b="1">
                <a:solidFill>
                  <a:srgbClr val="000000"/>
                </a:solidFill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EAFE8-A01E-3769-6C48-4D72EB55BECF}"/>
              </a:ext>
            </a:extLst>
          </p:cNvPr>
          <p:cNvSpPr txBox="1"/>
          <p:nvPr/>
        </p:nvSpPr>
        <p:spPr>
          <a:xfrm>
            <a:off x="3805054" y="5633834"/>
            <a:ext cx="184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00B050"/>
                </a:solidFill>
                <a:ea typeface="맑은 고딕" pitchFamily="50" charset="-127"/>
              </a:rPr>
              <a:t>Features</a:t>
            </a:r>
            <a:r>
              <a:rPr lang="en-US" altLang="ko-KR" sz="1400">
                <a:solidFill>
                  <a:srgbClr val="000000"/>
                </a:solidFill>
                <a:ea typeface="맑은 고딕" pitchFamily="50" charset="-127"/>
              </a:rPr>
              <a:t> (</a:t>
            </a:r>
            <a:r>
              <a:rPr lang="ko-KR" altLang="en-US" sz="1400">
                <a:solidFill>
                  <a:srgbClr val="000000"/>
                </a:solidFill>
                <a:ea typeface="맑은 고딕" pitchFamily="50" charset="-127"/>
              </a:rPr>
              <a:t>거더간격</a:t>
            </a:r>
            <a:r>
              <a:rPr lang="en-US" altLang="ko-KR" sz="1400">
                <a:solidFill>
                  <a:srgbClr val="000000"/>
                </a:solidFill>
                <a:ea typeface="맑은 고딕" pitchFamily="50" charset="-127"/>
              </a:rPr>
              <a:t>)</a:t>
            </a:r>
            <a:endParaRPr lang="ko-KR" altLang="en-US" sz="1400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57BEA-1DF3-AD8B-C09E-92935F2EDB72}"/>
              </a:ext>
            </a:extLst>
          </p:cNvPr>
          <p:cNvSpPr txBox="1"/>
          <p:nvPr/>
        </p:nvSpPr>
        <p:spPr>
          <a:xfrm>
            <a:off x="7405454" y="5633833"/>
            <a:ext cx="1796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B050"/>
                </a:solidFill>
                <a:ea typeface="맑은 고딕" pitchFamily="50" charset="-127"/>
              </a:rPr>
              <a:t>Features</a:t>
            </a:r>
            <a:r>
              <a:rPr lang="en-US" altLang="ko-KR" sz="1400">
                <a:solidFill>
                  <a:srgbClr val="000000"/>
                </a:solidFill>
                <a:ea typeface="맑은 고딕" pitchFamily="50" charset="-127"/>
              </a:rPr>
              <a:t> (</a:t>
            </a:r>
            <a:r>
              <a:rPr lang="ko-KR" altLang="en-US" sz="1400">
                <a:solidFill>
                  <a:srgbClr val="000000"/>
                </a:solidFill>
                <a:ea typeface="맑은 고딕" pitchFamily="50" charset="-127"/>
              </a:rPr>
              <a:t>거더개수</a:t>
            </a:r>
            <a:r>
              <a:rPr lang="en-US" altLang="ko-KR" sz="1400">
                <a:solidFill>
                  <a:srgbClr val="000000"/>
                </a:solidFill>
                <a:ea typeface="맑은 고딕" pitchFamily="50" charset="-127"/>
              </a:rPr>
              <a:t>)</a:t>
            </a:r>
            <a:endParaRPr lang="ko-KR" altLang="en-US" sz="1400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AB4DD05A-3E9D-FFFD-A5C6-560D689799B9}"/>
              </a:ext>
            </a:extLst>
          </p:cNvPr>
          <p:cNvSpPr/>
          <p:nvPr/>
        </p:nvSpPr>
        <p:spPr bwMode="auto">
          <a:xfrm rot="3073576">
            <a:off x="4938179" y="3845436"/>
            <a:ext cx="532510" cy="1138616"/>
          </a:xfrm>
          <a:prstGeom prst="upDownArrow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itchFamily="50" charset="-127"/>
                <a:cs typeface="HY견고딕" pitchFamily="18" charset="-127"/>
              </a:rPr>
              <a:t>강</a:t>
            </a:r>
            <a:endParaRPr kumimoji="0" lang="en-US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itchFamily="50" charset="-127"/>
              <a:cs typeface="HY견고딕" pitchFamily="18" charset="-127"/>
            </a:endParaRPr>
          </a:p>
          <a:p>
            <a:pPr marL="228600" marR="0" lvl="0" indent="-2286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>
                <a:solidFill>
                  <a:prstClr val="white"/>
                </a:solidFill>
                <a:ea typeface="맑은 고딕" pitchFamily="50" charset="-127"/>
                <a:cs typeface="HY견고딕" pitchFamily="18" charset="-127"/>
              </a:rPr>
              <a:t>한</a:t>
            </a:r>
            <a:endParaRPr kumimoji="0" lang="en-US" altLang="ko-KR" sz="1200" b="1" kern="0">
              <a:solidFill>
                <a:prstClr val="white"/>
              </a:solidFill>
              <a:ea typeface="맑은 고딕" pitchFamily="50" charset="-127"/>
              <a:cs typeface="HY견고딕" pitchFamily="18" charset="-127"/>
            </a:endParaRPr>
          </a:p>
          <a:p>
            <a:pPr marL="228600" marR="0" lvl="0" indent="-2286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itchFamily="50" charset="-127"/>
                <a:cs typeface="HY견고딕" pitchFamily="18" charset="-127"/>
              </a:rPr>
              <a:t>관</a:t>
            </a:r>
            <a:endParaRPr kumimoji="0" lang="en-US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itchFamily="50" charset="-127"/>
              <a:cs typeface="HY견고딕" pitchFamily="18" charset="-127"/>
            </a:endParaRPr>
          </a:p>
          <a:p>
            <a:pPr marL="228600" marR="0" lvl="0" indent="-2286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>
                <a:solidFill>
                  <a:prstClr val="white"/>
                </a:solidFill>
                <a:ea typeface="맑은 고딕" pitchFamily="50" charset="-127"/>
                <a:cs typeface="HY견고딕" pitchFamily="18" charset="-127"/>
              </a:rPr>
              <a:t>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itchFamily="50" charset="-127"/>
              <a:cs typeface="HY견고딕" pitchFamily="18" charset="-127"/>
            </a:endParaRPr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22D98DCF-BCD3-49BD-C708-290624E8BFF7}"/>
              </a:ext>
            </a:extLst>
          </p:cNvPr>
          <p:cNvSpPr/>
          <p:nvPr/>
        </p:nvSpPr>
        <p:spPr bwMode="auto">
          <a:xfrm rot="16200000" flipH="1">
            <a:off x="6299462" y="4985273"/>
            <a:ext cx="431069" cy="1008112"/>
          </a:xfrm>
          <a:prstGeom prst="upDownArrow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itchFamily="50" charset="-127"/>
              <a:cs typeface="HY견고딕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EA395-178A-491F-50D5-189636693E6C}"/>
              </a:ext>
            </a:extLst>
          </p:cNvPr>
          <p:cNvSpPr txBox="1"/>
          <p:nvPr/>
        </p:nvSpPr>
        <p:spPr>
          <a:xfrm>
            <a:off x="6166182" y="53568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prstClr val="white"/>
                </a:solidFill>
                <a:ea typeface="맑은 고딕" pitchFamily="50" charset="-127"/>
              </a:rPr>
              <a:t>약한관계</a:t>
            </a:r>
            <a:endParaRPr lang="ko-KR" altLang="en-US" sz="1200" b="1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780E8-01DE-A183-13A7-EEDD42F75B63}"/>
              </a:ext>
            </a:extLst>
          </p:cNvPr>
          <p:cNvSpPr/>
          <p:nvPr/>
        </p:nvSpPr>
        <p:spPr>
          <a:xfrm rot="5400000">
            <a:off x="4863446" y="3065988"/>
            <a:ext cx="436848" cy="339698"/>
          </a:xfrm>
          <a:prstGeom prst="rect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65F129-6908-5BBE-1C60-CB552F46CA9B}"/>
              </a:ext>
            </a:extLst>
          </p:cNvPr>
          <p:cNvSpPr/>
          <p:nvPr/>
        </p:nvSpPr>
        <p:spPr>
          <a:xfrm rot="5400000">
            <a:off x="5798798" y="3065988"/>
            <a:ext cx="436848" cy="339698"/>
          </a:xfrm>
          <a:prstGeom prst="rect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528DB9-0513-1CBB-9288-2E81D339FF92}"/>
              </a:ext>
            </a:extLst>
          </p:cNvPr>
          <p:cNvSpPr/>
          <p:nvPr/>
        </p:nvSpPr>
        <p:spPr>
          <a:xfrm rot="5400000">
            <a:off x="6674960" y="3065988"/>
            <a:ext cx="436848" cy="339698"/>
          </a:xfrm>
          <a:prstGeom prst="rect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D12F05-C2D5-BE70-618E-ABEA5F0E5F36}"/>
              </a:ext>
            </a:extLst>
          </p:cNvPr>
          <p:cNvSpPr/>
          <p:nvPr/>
        </p:nvSpPr>
        <p:spPr>
          <a:xfrm rot="5400000">
            <a:off x="7592863" y="3065988"/>
            <a:ext cx="436848" cy="339698"/>
          </a:xfrm>
          <a:prstGeom prst="rect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B018F0-F296-B1E4-F15A-601650E67568}"/>
              </a:ext>
            </a:extLst>
          </p:cNvPr>
          <p:cNvSpPr/>
          <p:nvPr/>
        </p:nvSpPr>
        <p:spPr>
          <a:xfrm rot="5400000">
            <a:off x="6228154" y="1292168"/>
            <a:ext cx="436847" cy="3069115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19CF595-EA75-B91F-417E-69E4781893B4}"/>
              </a:ext>
            </a:extLst>
          </p:cNvPr>
          <p:cNvCxnSpPr>
            <a:cxnSpLocks/>
          </p:cNvCxnSpPr>
          <p:nvPr/>
        </p:nvCxnSpPr>
        <p:spPr>
          <a:xfrm>
            <a:off x="4813166" y="2608302"/>
            <a:ext cx="0" cy="4091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ADF90A-1850-382C-18FA-D32516A64E46}"/>
              </a:ext>
            </a:extLst>
          </p:cNvPr>
          <p:cNvSpPr/>
          <p:nvPr/>
        </p:nvSpPr>
        <p:spPr>
          <a:xfrm rot="5400000">
            <a:off x="3972980" y="5127979"/>
            <a:ext cx="436848" cy="339698"/>
          </a:xfrm>
          <a:prstGeom prst="rect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0C5B128-7D92-F798-C0E5-EAA395ED9CBC}"/>
              </a:ext>
            </a:extLst>
          </p:cNvPr>
          <p:cNvSpPr/>
          <p:nvPr/>
        </p:nvSpPr>
        <p:spPr>
          <a:xfrm rot="5400000">
            <a:off x="4908332" y="5127979"/>
            <a:ext cx="436848" cy="339698"/>
          </a:xfrm>
          <a:prstGeom prst="rect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880FE6-B4B3-00BB-1F25-183ACA6847B6}"/>
              </a:ext>
            </a:extLst>
          </p:cNvPr>
          <p:cNvCxnSpPr>
            <a:cxnSpLocks/>
          </p:cNvCxnSpPr>
          <p:nvPr/>
        </p:nvCxnSpPr>
        <p:spPr>
          <a:xfrm>
            <a:off x="4407438" y="5297828"/>
            <a:ext cx="4902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2B7A23-C427-4913-5B72-381DD5B258EA}"/>
              </a:ext>
            </a:extLst>
          </p:cNvPr>
          <p:cNvSpPr/>
          <p:nvPr/>
        </p:nvSpPr>
        <p:spPr>
          <a:xfrm rot="5400000">
            <a:off x="7392883" y="5119946"/>
            <a:ext cx="436848" cy="339698"/>
          </a:xfrm>
          <a:prstGeom prst="rect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0BB243-B372-1BC2-4ED7-B17C598AB56C}"/>
              </a:ext>
            </a:extLst>
          </p:cNvPr>
          <p:cNvSpPr/>
          <p:nvPr/>
        </p:nvSpPr>
        <p:spPr>
          <a:xfrm rot="5400000">
            <a:off x="8100155" y="5119946"/>
            <a:ext cx="436848" cy="339698"/>
          </a:xfrm>
          <a:prstGeom prst="rect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C3FF4E2-604A-CCDD-628B-6C511EDDA267}"/>
              </a:ext>
            </a:extLst>
          </p:cNvPr>
          <p:cNvSpPr/>
          <p:nvPr/>
        </p:nvSpPr>
        <p:spPr>
          <a:xfrm rot="5400000">
            <a:off x="8748227" y="5119946"/>
            <a:ext cx="436848" cy="339698"/>
          </a:xfrm>
          <a:prstGeom prst="rect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12D3F4-09D3-765B-42D7-00759C3F7E71}"/>
              </a:ext>
            </a:extLst>
          </p:cNvPr>
          <p:cNvSpPr/>
          <p:nvPr/>
        </p:nvSpPr>
        <p:spPr>
          <a:xfrm>
            <a:off x="4707470" y="2456892"/>
            <a:ext cx="3562079" cy="14314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B17366-BB5C-2FBC-F578-CCD7671BC96E}"/>
              </a:ext>
            </a:extLst>
          </p:cNvPr>
          <p:cNvSpPr txBox="1"/>
          <p:nvPr/>
        </p:nvSpPr>
        <p:spPr>
          <a:xfrm>
            <a:off x="5945573" y="2627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a typeface="맑은 고딕" panose="020B0503020000020004" pitchFamily="50" charset="-127"/>
              </a:rPr>
              <a:t>슬래브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A50F73-D90F-BE80-A5A9-AF2AEF076081}"/>
              </a:ext>
            </a:extLst>
          </p:cNvPr>
          <p:cNvSpPr/>
          <p:nvPr/>
        </p:nvSpPr>
        <p:spPr>
          <a:xfrm>
            <a:off x="3703963" y="4941167"/>
            <a:ext cx="1946558" cy="10441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487298-0DF5-323E-D0C2-87F5020BE30B}"/>
              </a:ext>
            </a:extLst>
          </p:cNvPr>
          <p:cNvSpPr/>
          <p:nvPr/>
        </p:nvSpPr>
        <p:spPr>
          <a:xfrm>
            <a:off x="7331104" y="4941167"/>
            <a:ext cx="1946558" cy="10441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위쪽/아래쪽 43">
            <a:extLst>
              <a:ext uri="{FF2B5EF4-FFF2-40B4-BE49-F238E27FC236}">
                <a16:creationId xmlns:a16="http://schemas.microsoft.com/office/drawing/2014/main" id="{6A0064C5-DE12-AD79-212E-4CBD2FCEB882}"/>
              </a:ext>
            </a:extLst>
          </p:cNvPr>
          <p:cNvSpPr/>
          <p:nvPr/>
        </p:nvSpPr>
        <p:spPr bwMode="auto">
          <a:xfrm rot="18526424" flipH="1">
            <a:off x="7545033" y="3868241"/>
            <a:ext cx="532510" cy="1138616"/>
          </a:xfrm>
          <a:prstGeom prst="upDownArrow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itchFamily="50" charset="-127"/>
                <a:cs typeface="HY견고딕" pitchFamily="18" charset="-127"/>
              </a:rPr>
              <a:t>강</a:t>
            </a:r>
            <a:endParaRPr kumimoji="0" lang="en-US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itchFamily="50" charset="-127"/>
              <a:cs typeface="HY견고딕" pitchFamily="18" charset="-127"/>
            </a:endParaRPr>
          </a:p>
          <a:p>
            <a:pPr marL="228600" marR="0" lvl="0" indent="-2286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>
                <a:solidFill>
                  <a:prstClr val="white"/>
                </a:solidFill>
                <a:ea typeface="맑은 고딕" pitchFamily="50" charset="-127"/>
                <a:cs typeface="HY견고딕" pitchFamily="18" charset="-127"/>
              </a:rPr>
              <a:t>한</a:t>
            </a:r>
            <a:endParaRPr kumimoji="0" lang="en-US" altLang="ko-KR" sz="1200" b="1" kern="0">
              <a:solidFill>
                <a:prstClr val="white"/>
              </a:solidFill>
              <a:ea typeface="맑은 고딕" pitchFamily="50" charset="-127"/>
              <a:cs typeface="HY견고딕" pitchFamily="18" charset="-127"/>
            </a:endParaRPr>
          </a:p>
          <a:p>
            <a:pPr marL="228600" marR="0" lvl="0" indent="-2286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itchFamily="50" charset="-127"/>
                <a:cs typeface="HY견고딕" pitchFamily="18" charset="-127"/>
              </a:rPr>
              <a:t>관</a:t>
            </a:r>
            <a:endParaRPr kumimoji="0" lang="en-US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itchFamily="50" charset="-127"/>
              <a:cs typeface="HY견고딕" pitchFamily="18" charset="-127"/>
            </a:endParaRPr>
          </a:p>
          <a:p>
            <a:pPr marL="228600" marR="0" lvl="0" indent="-2286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>
                <a:solidFill>
                  <a:prstClr val="white"/>
                </a:solidFill>
                <a:ea typeface="맑은 고딕" pitchFamily="50" charset="-127"/>
                <a:cs typeface="HY견고딕" pitchFamily="18" charset="-127"/>
              </a:rPr>
              <a:t>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25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2.1.2 </a:t>
            </a:r>
            <a:r>
              <a:rPr lang="ko-KR" altLang="en-US" dirty="0"/>
              <a:t>특성선정</a:t>
            </a:r>
          </a:p>
        </p:txBody>
      </p:sp>
      <p:sp>
        <p:nvSpPr>
          <p:cNvPr id="67" name="텍스트 개체 틀 64">
            <a:extLst>
              <a:ext uri="{FF2B5EF4-FFF2-40B4-BE49-F238E27FC236}">
                <a16:creationId xmlns:a16="http://schemas.microsoft.com/office/drawing/2014/main" id="{7A9D103F-E0F2-430F-B257-1F154E8FF219}"/>
              </a:ext>
            </a:extLst>
          </p:cNvPr>
          <p:cNvSpPr txBox="1">
            <a:spLocks/>
          </p:cNvSpPr>
          <p:nvPr/>
        </p:nvSpPr>
        <p:spPr>
          <a:xfrm>
            <a:off x="439103" y="872716"/>
            <a:ext cx="8993104" cy="28314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1200" b="1"/>
              <a:t>■</a:t>
            </a:r>
            <a:r>
              <a:rPr kumimoji="0" lang="en-US" altLang="ko-KR" sz="1200" b="1"/>
              <a:t> </a:t>
            </a:r>
            <a:r>
              <a:rPr kumimoji="0" lang="ko-KR" altLang="en-US" sz="1200" b="1"/>
              <a:t>상관분석 종류</a:t>
            </a:r>
            <a:endParaRPr kumimoji="0" lang="ko-KR" altLang="en-US" sz="12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22FFCB-4DD1-4708-B0E2-49DD70CA466F}"/>
              </a:ext>
            </a:extLst>
          </p:cNvPr>
          <p:cNvGraphicFramePr>
            <a:graphicFrameLocks noGrp="1"/>
          </p:cNvGraphicFramePr>
          <p:nvPr/>
        </p:nvGraphicFramePr>
        <p:xfrm>
          <a:off x="998142" y="2888940"/>
          <a:ext cx="7909716" cy="294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279">
                  <a:extLst>
                    <a:ext uri="{9D8B030D-6E8A-4147-A177-3AD203B41FA5}">
                      <a16:colId xmlns:a16="http://schemas.microsoft.com/office/drawing/2014/main" val="2726484315"/>
                    </a:ext>
                  </a:extLst>
                </a:gridCol>
                <a:gridCol w="2031648">
                  <a:extLst>
                    <a:ext uri="{9D8B030D-6E8A-4147-A177-3AD203B41FA5}">
                      <a16:colId xmlns:a16="http://schemas.microsoft.com/office/drawing/2014/main" val="3478975503"/>
                    </a:ext>
                  </a:extLst>
                </a:gridCol>
                <a:gridCol w="2031648">
                  <a:extLst>
                    <a:ext uri="{9D8B030D-6E8A-4147-A177-3AD203B41FA5}">
                      <a16:colId xmlns:a16="http://schemas.microsoft.com/office/drawing/2014/main" val="309103697"/>
                    </a:ext>
                  </a:extLst>
                </a:gridCol>
                <a:gridCol w="2926141">
                  <a:extLst>
                    <a:ext uri="{9D8B030D-6E8A-4147-A177-3AD203B41FA5}">
                      <a16:colId xmlns:a16="http://schemas.microsoft.com/office/drawing/2014/main" val="1471508796"/>
                    </a:ext>
                  </a:extLst>
                </a:gridCol>
              </a:tblGrid>
              <a:tr h="4839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값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피어슨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(Pearson Linear Correlation Coefficient)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스피어만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(Spearman Rank-order</a:t>
                      </a: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Correlation Coefficient)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켄달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(Kendall Rank </a:t>
                      </a: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Correalation Coefficient)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5490"/>
                  </a:ext>
                </a:extLst>
              </a:tr>
              <a:tr h="56660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수식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3233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특징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두 변수가  동시에 일정한 비율로 증가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감소 시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 가까워짐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일치하는 쌍들의 수가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많을 수록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 가까워짐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일치하는 쌍들의 수가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많을 수록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에 가까워짐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28730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사용처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일반적 사용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 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선형성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변수가 직선에 잘 표현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단조성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변수의 크기가 같이 이동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단조성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변수의 크기가 같이 이동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48955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시간에 따라 가격할인율이 판매량에 미치는 영향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자바 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분석 순위 점수</a:t>
                      </a:r>
                      <a:endParaRPr kumimoji="1" lang="en-US" altLang="ko-KR" sz="1200" b="1" kern="120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정규푼포 벗어난경우</a:t>
                      </a:r>
                      <a:r>
                        <a:rPr kumimoji="1" lang="en-US" altLang="ko-KR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>
                          <a:ln>
                            <a:solidFill>
                              <a:srgbClr val="4F81BD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1F497D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순위척도</a:t>
                      </a:r>
                      <a:endParaRPr kumimoji="1" lang="ko-KR" altLang="en-US" sz="1200" b="1" kern="1200" dirty="0">
                        <a:ln>
                          <a:solidFill>
                            <a:srgbClr val="4F81BD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1F497D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9444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1DB78CF-3B8A-40B5-B180-655E7BF0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38" y="3706574"/>
            <a:ext cx="2720685" cy="3127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4E4B90-7BFD-45F9-B5AB-F7007880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812" y="3581093"/>
            <a:ext cx="1221680" cy="466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AEEF45-85CF-4844-A6C1-2A256AC31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658" y="3574182"/>
            <a:ext cx="1986360" cy="473230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7816DE1D-3CE4-2762-0053-FBA7E7F40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2754" y="7938"/>
            <a:ext cx="2016646" cy="246221"/>
          </a:xfrm>
        </p:spPr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시범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ko-KR" altLang="en-US"/>
              <a:t>분석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DD8FEC3-442B-8975-5517-6D09D8BA58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2754" y="260648"/>
            <a:ext cx="2016646" cy="24622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분석 내용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3C172FA0-E93C-EA4B-C0B2-BDBCA6136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2754" y="518483"/>
            <a:ext cx="2016646" cy="246221"/>
          </a:xfrm>
        </p:spPr>
        <p:txBody>
          <a:bodyPr/>
          <a:lstStyle/>
          <a:p>
            <a:r>
              <a:rPr lang="en-US" altLang="ko-KR" b="0"/>
              <a:t>2.1 </a:t>
            </a:r>
            <a:r>
              <a:rPr lang="ko-KR" altLang="en-US" b="0"/>
              <a:t>전체 모델 구성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93254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2.1.4 </a:t>
            </a:r>
            <a:r>
              <a:rPr lang="ko-KR" altLang="en-US" dirty="0"/>
              <a:t>모델 선언 및 훈련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F6DCF-2246-3E75-B54E-5EF4FB5B7DB1}"/>
              </a:ext>
            </a:extLst>
          </p:cNvPr>
          <p:cNvSpPr/>
          <p:nvPr/>
        </p:nvSpPr>
        <p:spPr>
          <a:xfrm>
            <a:off x="475998" y="161333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>
                <a:solidFill>
                  <a:prstClr val="white"/>
                </a:solidFill>
              </a:rPr>
              <a:t>1. </a:t>
            </a:r>
            <a:r>
              <a:rPr lang="ko-KR" altLang="en-US" sz="1100" b="1" kern="0">
                <a:solidFill>
                  <a:prstClr val="white"/>
                </a:solidFill>
              </a:rPr>
              <a:t>입력 데이터</a:t>
            </a: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194F44-07C3-412C-E47F-70B0674A5AF3}"/>
              </a:ext>
            </a:extLst>
          </p:cNvPr>
          <p:cNvSpPr/>
          <p:nvPr/>
        </p:nvSpPr>
        <p:spPr>
          <a:xfrm>
            <a:off x="301774" y="1349772"/>
            <a:ext cx="2908715" cy="49373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82B70-30F1-0AEB-B7C0-6FC7EF82AF0F}"/>
              </a:ext>
            </a:extLst>
          </p:cNvPr>
          <p:cNvSpPr txBox="1"/>
          <p:nvPr/>
        </p:nvSpPr>
        <p:spPr>
          <a:xfrm>
            <a:off x="562954" y="20290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훈련데이터</a:t>
            </a:r>
            <a:endParaRPr lang="en-US" altLang="ko-KR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3CF15E-2A9E-5492-924C-113A52446F96}"/>
              </a:ext>
            </a:extLst>
          </p:cNvPr>
          <p:cNvSpPr/>
          <p:nvPr/>
        </p:nvSpPr>
        <p:spPr>
          <a:xfrm>
            <a:off x="469370" y="2374193"/>
            <a:ext cx="2526093" cy="338563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2. </a:t>
            </a:r>
            <a:r>
              <a:rPr lang="ko-KR" altLang="en-US" sz="1100" b="1" kern="0" dirty="0">
                <a:solidFill>
                  <a:prstClr val="white"/>
                </a:solidFill>
              </a:rPr>
              <a:t>참조 데이터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2FE505-CC92-5E83-06DF-50AAB84FDE0C}"/>
              </a:ext>
            </a:extLst>
          </p:cNvPr>
          <p:cNvSpPr/>
          <p:nvPr/>
        </p:nvSpPr>
        <p:spPr>
          <a:xfrm>
            <a:off x="454355" y="365846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3. </a:t>
            </a:r>
            <a:r>
              <a:rPr lang="ko-KR" altLang="en-US" sz="1100" b="1" kern="0" dirty="0">
                <a:solidFill>
                  <a:prstClr val="white"/>
                </a:solidFill>
              </a:rPr>
              <a:t>로직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99472E-160E-E68F-FB6C-9E696703902D}"/>
              </a:ext>
            </a:extLst>
          </p:cNvPr>
          <p:cNvSpPr txBox="1"/>
          <p:nvPr/>
        </p:nvSpPr>
        <p:spPr>
          <a:xfrm>
            <a:off x="335174" y="4026562"/>
            <a:ext cx="21964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모델 선언 및 훈련</a:t>
            </a:r>
            <a:br>
              <a:rPr lang="en-US" altLang="ko-KR" sz="1100" dirty="0"/>
            </a:br>
            <a:r>
              <a:rPr lang="en-US" altLang="ko-KR" sz="1100" dirty="0"/>
              <a:t>* </a:t>
            </a:r>
            <a:r>
              <a:rPr lang="ko-KR" altLang="en-US" sz="1100" dirty="0" err="1"/>
              <a:t>머신러닝</a:t>
            </a:r>
            <a:r>
              <a:rPr lang="ko-KR" altLang="en-US" sz="1100" dirty="0"/>
              <a:t> 모델 </a:t>
            </a:r>
            <a:r>
              <a:rPr lang="en-US" altLang="ko-KR" sz="1100" dirty="0"/>
              <a:t>( LR, DT</a:t>
            </a:r>
            <a:r>
              <a:rPr lang="en-US" altLang="ko-KR" sz="1100"/>
              <a:t>, RF)</a:t>
            </a:r>
            <a:br>
              <a:rPr lang="en-US" altLang="ko-KR" sz="1100" dirty="0"/>
            </a:br>
            <a:r>
              <a:rPr lang="en-US" altLang="ko-KR" sz="1100" dirty="0"/>
              <a:t>* </a:t>
            </a:r>
            <a:r>
              <a:rPr lang="ko-KR" altLang="en-US" sz="1100" dirty="0"/>
              <a:t>딥러닝 모델 </a:t>
            </a:r>
            <a:r>
              <a:rPr lang="en-US" altLang="ko-KR" sz="1100"/>
              <a:t>( MLP)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LR: 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DT: Decision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RF: Random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MLP: Multilayer Perceptron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A41812-0A32-21E9-1BD6-3A688B876413}"/>
              </a:ext>
            </a:extLst>
          </p:cNvPr>
          <p:cNvSpPr/>
          <p:nvPr/>
        </p:nvSpPr>
        <p:spPr>
          <a:xfrm>
            <a:off x="4524418" y="2093198"/>
            <a:ext cx="2323468" cy="339898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데이터 분리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412D15A-EE86-2F6E-DC52-B423BBD6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72202" y="2196007"/>
            <a:ext cx="308635" cy="13287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9E27E4-1B29-1B36-CAA5-CA1BAF5C49E8}"/>
              </a:ext>
            </a:extLst>
          </p:cNvPr>
          <p:cNvSpPr txBox="1"/>
          <p:nvPr/>
        </p:nvSpPr>
        <p:spPr>
          <a:xfrm>
            <a:off x="3241415" y="246512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가</a:t>
            </a:r>
          </a:p>
        </p:txBody>
      </p:sp>
      <p:sp>
        <p:nvSpPr>
          <p:cNvPr id="44" name="텍스트 개체 틀 64">
            <a:extLst>
              <a:ext uri="{FF2B5EF4-FFF2-40B4-BE49-F238E27FC236}">
                <a16:creationId xmlns:a16="http://schemas.microsoft.com/office/drawing/2014/main" id="{81E2175A-5E0B-9D9E-7C60-E34E24A9F397}"/>
              </a:ext>
            </a:extLst>
          </p:cNvPr>
          <p:cNvSpPr txBox="1">
            <a:spLocks/>
          </p:cNvSpPr>
          <p:nvPr/>
        </p:nvSpPr>
        <p:spPr>
          <a:xfrm>
            <a:off x="461462" y="858871"/>
            <a:ext cx="8993104" cy="28314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1200" b="1"/>
              <a:t>■</a:t>
            </a:r>
            <a:r>
              <a:rPr kumimoji="0" lang="en-US" altLang="ko-KR" sz="1200" b="1"/>
              <a:t> </a:t>
            </a:r>
            <a:r>
              <a:rPr kumimoji="0" lang="ko-KR" altLang="en-US" sz="1200" b="1"/>
              <a:t>모델 선언 및 훈련 </a:t>
            </a:r>
            <a:r>
              <a:rPr kumimoji="0" lang="en-US" altLang="ko-KR" sz="1200" b="1"/>
              <a:t>(</a:t>
            </a:r>
            <a:r>
              <a:rPr kumimoji="0" lang="ko-KR" altLang="en-US" sz="1200" b="1"/>
              <a:t>모델 경합</a:t>
            </a:r>
            <a:r>
              <a:rPr kumimoji="0" lang="en-US" altLang="ko-KR" sz="1200" b="1"/>
              <a:t>)</a:t>
            </a:r>
            <a:endParaRPr kumimoji="0"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469938-0724-FEEA-D5E8-D2E6CA06A8B1}"/>
              </a:ext>
            </a:extLst>
          </p:cNvPr>
          <p:cNvSpPr/>
          <p:nvPr/>
        </p:nvSpPr>
        <p:spPr>
          <a:xfrm>
            <a:off x="3900896" y="3353710"/>
            <a:ext cx="1484998" cy="33856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err="1">
                <a:solidFill>
                  <a:prstClr val="white"/>
                </a:solidFill>
              </a:rPr>
              <a:t>머신러닝</a:t>
            </a:r>
            <a:r>
              <a:rPr lang="ko-KR" altLang="en-US" sz="1100" b="1" kern="0" dirty="0">
                <a:solidFill>
                  <a:prstClr val="white"/>
                </a:solidFill>
              </a:rPr>
              <a:t> 모델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BD1974-3284-D7BC-C663-2ED0794BDEA2}"/>
              </a:ext>
            </a:extLst>
          </p:cNvPr>
          <p:cNvSpPr/>
          <p:nvPr/>
        </p:nvSpPr>
        <p:spPr>
          <a:xfrm>
            <a:off x="5967302" y="3367005"/>
            <a:ext cx="1484998" cy="33856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>
                <a:solidFill>
                  <a:prstClr val="white"/>
                </a:solidFill>
              </a:rPr>
              <a:t>딥러닝 모델</a:t>
            </a: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69C81-E328-C336-E7B8-1E2C15345CED}"/>
              </a:ext>
            </a:extLst>
          </p:cNvPr>
          <p:cNvSpPr/>
          <p:nvPr/>
        </p:nvSpPr>
        <p:spPr>
          <a:xfrm>
            <a:off x="4564785" y="4110816"/>
            <a:ext cx="2323468" cy="339898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모델 경합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0DA074-8B92-5019-9804-601CC12D71B2}"/>
              </a:ext>
            </a:extLst>
          </p:cNvPr>
          <p:cNvSpPr/>
          <p:nvPr/>
        </p:nvSpPr>
        <p:spPr>
          <a:xfrm>
            <a:off x="4564785" y="4804387"/>
            <a:ext cx="2323468" cy="339898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모델 훈련 결과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0388FBC-ADC0-7397-4938-14083ECAA8CB}"/>
              </a:ext>
            </a:extLst>
          </p:cNvPr>
          <p:cNvSpPr/>
          <p:nvPr/>
        </p:nvSpPr>
        <p:spPr>
          <a:xfrm>
            <a:off x="5306820" y="1141460"/>
            <a:ext cx="813047" cy="6690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훈련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A4D53C9-C6AE-92F8-9B7A-C0A4B8E3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31834" y="3189657"/>
            <a:ext cx="308635" cy="132872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3D5A5D1-AC0B-DEE3-E33A-90FD7CD47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72698" y="3911679"/>
            <a:ext cx="308635" cy="132872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CCA646C3-92FE-0586-52C8-C39ECD2FA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2754" y="7938"/>
            <a:ext cx="2016646" cy="246221"/>
          </a:xfrm>
        </p:spPr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시범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ko-KR" altLang="en-US"/>
              <a:t>분석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DD786870-8C10-007A-D2BE-50648AF71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2754" y="260648"/>
            <a:ext cx="2016646" cy="24622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분석 내용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9731E745-08D9-D11C-07CD-FFF5715850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2754" y="518483"/>
            <a:ext cx="2016646" cy="246221"/>
          </a:xfrm>
        </p:spPr>
        <p:txBody>
          <a:bodyPr/>
          <a:lstStyle/>
          <a:p>
            <a:r>
              <a:rPr lang="en-US" altLang="ko-KR" b="0"/>
              <a:t>2.1 </a:t>
            </a:r>
            <a:r>
              <a:rPr lang="ko-KR" altLang="en-US" b="0"/>
              <a:t>전체 모델 구성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52864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2.1.3 </a:t>
            </a:r>
            <a:r>
              <a:rPr lang="ko-KR" altLang="en-US" dirty="0"/>
              <a:t>데이터 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F6DCF-2246-3E75-B54E-5EF4FB5B7DB1}"/>
              </a:ext>
            </a:extLst>
          </p:cNvPr>
          <p:cNvSpPr/>
          <p:nvPr/>
        </p:nvSpPr>
        <p:spPr>
          <a:xfrm>
            <a:off x="475998" y="161333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>
                <a:solidFill>
                  <a:prstClr val="white"/>
                </a:solidFill>
              </a:rPr>
              <a:t>1. </a:t>
            </a:r>
            <a:r>
              <a:rPr lang="ko-KR" altLang="en-US" sz="1100" b="1" kern="0">
                <a:solidFill>
                  <a:prstClr val="white"/>
                </a:solidFill>
              </a:rPr>
              <a:t>입력 데이터</a:t>
            </a: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194F44-07C3-412C-E47F-70B0674A5AF3}"/>
              </a:ext>
            </a:extLst>
          </p:cNvPr>
          <p:cNvSpPr/>
          <p:nvPr/>
        </p:nvSpPr>
        <p:spPr>
          <a:xfrm>
            <a:off x="301774" y="1349772"/>
            <a:ext cx="2908715" cy="49373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82B70-30F1-0AEB-B7C0-6FC7EF82AF0F}"/>
              </a:ext>
            </a:extLst>
          </p:cNvPr>
          <p:cNvSpPr txBox="1"/>
          <p:nvPr/>
        </p:nvSpPr>
        <p:spPr>
          <a:xfrm>
            <a:off x="562954" y="2029056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최종 정제된 데이터 </a:t>
            </a:r>
            <a:r>
              <a:rPr lang="en-US" altLang="ko-KR" sz="1100"/>
              <a:t>(168</a:t>
            </a:r>
            <a:r>
              <a:rPr lang="ko-KR" altLang="en-US" sz="1100"/>
              <a:t>건</a:t>
            </a:r>
            <a:r>
              <a:rPr lang="en-US" altLang="ko-KR" sz="1100" dirty="0"/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3CF15E-2A9E-5492-924C-113A52446F96}"/>
              </a:ext>
            </a:extLst>
          </p:cNvPr>
          <p:cNvSpPr/>
          <p:nvPr/>
        </p:nvSpPr>
        <p:spPr>
          <a:xfrm>
            <a:off x="469370" y="2374193"/>
            <a:ext cx="2526093" cy="338563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2. </a:t>
            </a:r>
            <a:r>
              <a:rPr lang="ko-KR" altLang="en-US" sz="1100" b="1" kern="0" dirty="0">
                <a:solidFill>
                  <a:prstClr val="white"/>
                </a:solidFill>
              </a:rPr>
              <a:t>참조 데이터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2FE505-CC92-5E83-06DF-50AAB84FDE0C}"/>
              </a:ext>
            </a:extLst>
          </p:cNvPr>
          <p:cNvSpPr/>
          <p:nvPr/>
        </p:nvSpPr>
        <p:spPr>
          <a:xfrm>
            <a:off x="454355" y="365846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3. </a:t>
            </a:r>
            <a:r>
              <a:rPr lang="ko-KR" altLang="en-US" sz="1100" b="1" kern="0" dirty="0">
                <a:solidFill>
                  <a:prstClr val="white"/>
                </a:solidFill>
              </a:rPr>
              <a:t>로직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99472E-160E-E68F-FB6C-9E696703902D}"/>
              </a:ext>
            </a:extLst>
          </p:cNvPr>
          <p:cNvSpPr txBox="1"/>
          <p:nvPr/>
        </p:nvSpPr>
        <p:spPr>
          <a:xfrm>
            <a:off x="335174" y="4026562"/>
            <a:ext cx="22990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데이터 분리</a:t>
            </a:r>
            <a:br>
              <a:rPr lang="en-US" altLang="ko-KR" sz="1100" dirty="0"/>
            </a:br>
            <a:r>
              <a:rPr lang="en-US" altLang="ko-KR" sz="1100" dirty="0"/>
              <a:t>80% 20% </a:t>
            </a:r>
            <a:r>
              <a:rPr lang="ko-KR" altLang="en-US" sz="1100" dirty="0"/>
              <a:t>비율로 </a:t>
            </a:r>
            <a:r>
              <a:rPr lang="ko-KR" altLang="en-US" sz="1100"/>
              <a:t>데이터 분리</a:t>
            </a:r>
            <a:br>
              <a:rPr lang="en-US" altLang="ko-KR" sz="1100"/>
            </a:br>
            <a:br>
              <a:rPr lang="en-US" altLang="ko-KR" sz="1100"/>
            </a:br>
            <a:r>
              <a:rPr lang="en-US" altLang="ko-KR" sz="1100" b="1">
                <a:solidFill>
                  <a:srgbClr val="00B050"/>
                </a:solidFill>
              </a:rPr>
              <a:t>* </a:t>
            </a:r>
            <a:r>
              <a:rPr lang="ko-KR" altLang="en-US" sz="1100" b="1">
                <a:solidFill>
                  <a:srgbClr val="00B050"/>
                </a:solidFill>
              </a:rPr>
              <a:t>거더개수 예측모델은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rgbClr val="00B050"/>
                </a:solidFill>
              </a:rPr>
              <a:t>  </a:t>
            </a:r>
            <a:r>
              <a:rPr lang="ko-KR" altLang="en-US" sz="1100" b="1">
                <a:solidFill>
                  <a:srgbClr val="00B050"/>
                </a:solidFill>
              </a:rPr>
              <a:t>하이퍼 파라미터 튜닝에 의해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rgbClr val="00B050"/>
                </a:solidFill>
              </a:rPr>
              <a:t>  75% 25%</a:t>
            </a:r>
            <a:r>
              <a:rPr lang="ko-KR" altLang="en-US" sz="1100" b="1">
                <a:solidFill>
                  <a:srgbClr val="00B050"/>
                </a:solidFill>
              </a:rPr>
              <a:t>로 분리</a:t>
            </a:r>
            <a:endParaRPr lang="en-US" altLang="ko-KR" sz="1100" b="1" dirty="0">
              <a:solidFill>
                <a:srgbClr val="00B05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A41812-0A32-21E9-1BD6-3A688B876413}"/>
              </a:ext>
            </a:extLst>
          </p:cNvPr>
          <p:cNvSpPr/>
          <p:nvPr/>
        </p:nvSpPr>
        <p:spPr>
          <a:xfrm>
            <a:off x="4524418" y="2093198"/>
            <a:ext cx="2323468" cy="339898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데이터 분리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412D15A-EE86-2F6E-DC52-B423BBD6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72202" y="2196007"/>
            <a:ext cx="308635" cy="1328729"/>
          </a:xfrm>
          <a:prstGeom prst="rect">
            <a:avLst/>
          </a:prstGeom>
        </p:spPr>
      </p:pic>
      <p:sp>
        <p:nvSpPr>
          <p:cNvPr id="44" name="텍스트 개체 틀 64">
            <a:extLst>
              <a:ext uri="{FF2B5EF4-FFF2-40B4-BE49-F238E27FC236}">
                <a16:creationId xmlns:a16="http://schemas.microsoft.com/office/drawing/2014/main" id="{81E2175A-5E0B-9D9E-7C60-E34E24A9F397}"/>
              </a:ext>
            </a:extLst>
          </p:cNvPr>
          <p:cNvSpPr txBox="1">
            <a:spLocks/>
          </p:cNvSpPr>
          <p:nvPr/>
        </p:nvSpPr>
        <p:spPr>
          <a:xfrm>
            <a:off x="439103" y="872716"/>
            <a:ext cx="8993104" cy="28314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1200" b="1" dirty="0"/>
              <a:t>■</a:t>
            </a:r>
            <a:r>
              <a:rPr kumimoji="0" lang="en-US" altLang="ko-KR" sz="1200" b="1" dirty="0"/>
              <a:t> </a:t>
            </a:r>
            <a:r>
              <a:rPr kumimoji="0" lang="ko-KR" altLang="en-US" sz="1200" b="1" dirty="0"/>
              <a:t>데이터 분리</a:t>
            </a:r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C17BC0F3-329B-2C0D-44ED-CFA5163E7B62}"/>
              </a:ext>
            </a:extLst>
          </p:cNvPr>
          <p:cNvSpPr/>
          <p:nvPr/>
        </p:nvSpPr>
        <p:spPr>
          <a:xfrm>
            <a:off x="5319997" y="996227"/>
            <a:ext cx="813047" cy="6690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정제된 데이터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2230C8CA-EA69-D6F3-D85F-1E8936A4256E}"/>
              </a:ext>
            </a:extLst>
          </p:cNvPr>
          <p:cNvSpPr/>
          <p:nvPr/>
        </p:nvSpPr>
        <p:spPr>
          <a:xfrm>
            <a:off x="4139953" y="3094485"/>
            <a:ext cx="813047" cy="6690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훈련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41C3346B-25FF-E745-6FE0-C9EC914E11AE}"/>
              </a:ext>
            </a:extLst>
          </p:cNvPr>
          <p:cNvSpPr/>
          <p:nvPr/>
        </p:nvSpPr>
        <p:spPr>
          <a:xfrm>
            <a:off x="6596902" y="3094484"/>
            <a:ext cx="813047" cy="6690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테스트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AF1E8685-304D-A759-728F-E7CB336A0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2754" y="7938"/>
            <a:ext cx="2016646" cy="246221"/>
          </a:xfrm>
        </p:spPr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시범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ko-KR" altLang="en-US"/>
              <a:t>분석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09E3E2D7-867C-A805-B7B2-16AE64E8A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2754" y="260648"/>
            <a:ext cx="2016646" cy="24622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분석 내용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74DA44FE-5FC4-95B5-85BF-DE7AC06FF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2754" y="518483"/>
            <a:ext cx="2016646" cy="246221"/>
          </a:xfrm>
        </p:spPr>
        <p:txBody>
          <a:bodyPr/>
          <a:lstStyle/>
          <a:p>
            <a:r>
              <a:rPr lang="en-US" altLang="ko-KR" b="0"/>
              <a:t>2.1 </a:t>
            </a:r>
            <a:r>
              <a:rPr lang="ko-KR" altLang="en-US" b="0"/>
              <a:t>전체 모델 구성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825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2.1.5 </a:t>
            </a:r>
            <a:r>
              <a:rPr lang="ko-KR" altLang="en-US" dirty="0"/>
              <a:t>모델 예측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F6DCF-2246-3E75-B54E-5EF4FB5B7DB1}"/>
              </a:ext>
            </a:extLst>
          </p:cNvPr>
          <p:cNvSpPr/>
          <p:nvPr/>
        </p:nvSpPr>
        <p:spPr>
          <a:xfrm>
            <a:off x="475998" y="161333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>
                <a:solidFill>
                  <a:prstClr val="white"/>
                </a:solidFill>
              </a:rPr>
              <a:t>1. </a:t>
            </a:r>
            <a:r>
              <a:rPr lang="ko-KR" altLang="en-US" sz="1100" b="1" kern="0">
                <a:solidFill>
                  <a:prstClr val="white"/>
                </a:solidFill>
              </a:rPr>
              <a:t>입력 데이터</a:t>
            </a: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194F44-07C3-412C-E47F-70B0674A5AF3}"/>
              </a:ext>
            </a:extLst>
          </p:cNvPr>
          <p:cNvSpPr/>
          <p:nvPr/>
        </p:nvSpPr>
        <p:spPr>
          <a:xfrm>
            <a:off x="301774" y="1349772"/>
            <a:ext cx="2908715" cy="49373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82B70-30F1-0AEB-B7C0-6FC7EF82AF0F}"/>
              </a:ext>
            </a:extLst>
          </p:cNvPr>
          <p:cNvSpPr txBox="1"/>
          <p:nvPr/>
        </p:nvSpPr>
        <p:spPr>
          <a:xfrm>
            <a:off x="562954" y="2029056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훈련결과</a:t>
            </a:r>
            <a:r>
              <a:rPr lang="en-US" altLang="ko-KR" sz="1100" dirty="0"/>
              <a:t>, </a:t>
            </a:r>
            <a:r>
              <a:rPr lang="ko-KR" altLang="en-US" sz="1100" dirty="0"/>
              <a:t>테스트</a:t>
            </a:r>
            <a:endParaRPr lang="en-US" altLang="ko-KR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3CF15E-2A9E-5492-924C-113A52446F96}"/>
              </a:ext>
            </a:extLst>
          </p:cNvPr>
          <p:cNvSpPr/>
          <p:nvPr/>
        </p:nvSpPr>
        <p:spPr>
          <a:xfrm>
            <a:off x="469370" y="2374193"/>
            <a:ext cx="2526093" cy="338563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2. </a:t>
            </a:r>
            <a:r>
              <a:rPr lang="ko-KR" altLang="en-US" sz="1100" b="1" kern="0" dirty="0">
                <a:solidFill>
                  <a:prstClr val="white"/>
                </a:solidFill>
              </a:rPr>
              <a:t>참조 데이터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2FE505-CC92-5E83-06DF-50AAB84FDE0C}"/>
              </a:ext>
            </a:extLst>
          </p:cNvPr>
          <p:cNvSpPr/>
          <p:nvPr/>
        </p:nvSpPr>
        <p:spPr>
          <a:xfrm>
            <a:off x="454355" y="365846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3. </a:t>
            </a:r>
            <a:r>
              <a:rPr lang="ko-KR" altLang="en-US" sz="1100" b="1" kern="0" dirty="0">
                <a:solidFill>
                  <a:prstClr val="white"/>
                </a:solidFill>
              </a:rPr>
              <a:t>로직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99472E-160E-E68F-FB6C-9E696703902D}"/>
              </a:ext>
            </a:extLst>
          </p:cNvPr>
          <p:cNvSpPr txBox="1"/>
          <p:nvPr/>
        </p:nvSpPr>
        <p:spPr>
          <a:xfrm>
            <a:off x="335174" y="4026562"/>
            <a:ext cx="21964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/>
              <a:t>모델 선언 및 훈련</a:t>
            </a:r>
            <a:br>
              <a:rPr lang="en-US" altLang="ko-KR" sz="1100"/>
            </a:br>
            <a:r>
              <a:rPr lang="en-US" altLang="ko-KR" sz="1100"/>
              <a:t>* </a:t>
            </a:r>
            <a:r>
              <a:rPr lang="ko-KR" altLang="en-US" sz="1100"/>
              <a:t>머신러닝 모델 </a:t>
            </a:r>
            <a:r>
              <a:rPr lang="en-US" altLang="ko-KR" sz="1100"/>
              <a:t>( LR, DT, RF)</a:t>
            </a:r>
            <a:br>
              <a:rPr lang="en-US" altLang="ko-KR" sz="1100"/>
            </a:br>
            <a:r>
              <a:rPr lang="en-US" altLang="ko-KR" sz="1100"/>
              <a:t>* </a:t>
            </a:r>
            <a:r>
              <a:rPr lang="ko-KR" altLang="en-US" sz="1100"/>
              <a:t>딥러닝 모델 </a:t>
            </a:r>
            <a:r>
              <a:rPr lang="en-US" altLang="ko-KR" sz="1100"/>
              <a:t>( MLP)</a:t>
            </a:r>
          </a:p>
          <a:p>
            <a:pPr marL="171450" indent="-171450">
              <a:buFontTx/>
              <a:buChar char="-"/>
            </a:pPr>
            <a:endParaRPr lang="en-US" altLang="ko-KR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LR: 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DT: Decision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RF: Random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MLP: Multilayer Perceptron</a:t>
            </a:r>
            <a:endParaRPr lang="en-US" altLang="ko-KR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A41812-0A32-21E9-1BD6-3A688B876413}"/>
              </a:ext>
            </a:extLst>
          </p:cNvPr>
          <p:cNvSpPr/>
          <p:nvPr/>
        </p:nvSpPr>
        <p:spPr>
          <a:xfrm>
            <a:off x="4524418" y="2093198"/>
            <a:ext cx="2323468" cy="339898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예측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412D15A-EE86-2F6E-DC52-B423BBD6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72202" y="2196007"/>
            <a:ext cx="308635" cy="13287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9E27E4-1B29-1B36-CAA5-CA1BAF5C49E8}"/>
              </a:ext>
            </a:extLst>
          </p:cNvPr>
          <p:cNvSpPr txBox="1"/>
          <p:nvPr/>
        </p:nvSpPr>
        <p:spPr>
          <a:xfrm>
            <a:off x="3241415" y="246512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가</a:t>
            </a:r>
          </a:p>
        </p:txBody>
      </p:sp>
      <p:sp>
        <p:nvSpPr>
          <p:cNvPr id="44" name="텍스트 개체 틀 64">
            <a:extLst>
              <a:ext uri="{FF2B5EF4-FFF2-40B4-BE49-F238E27FC236}">
                <a16:creationId xmlns:a16="http://schemas.microsoft.com/office/drawing/2014/main" id="{81E2175A-5E0B-9D9E-7C60-E34E24A9F397}"/>
              </a:ext>
            </a:extLst>
          </p:cNvPr>
          <p:cNvSpPr txBox="1">
            <a:spLocks/>
          </p:cNvSpPr>
          <p:nvPr/>
        </p:nvSpPr>
        <p:spPr>
          <a:xfrm>
            <a:off x="439103" y="872716"/>
            <a:ext cx="8993104" cy="28314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1200" b="1"/>
              <a:t>■</a:t>
            </a:r>
            <a:r>
              <a:rPr kumimoji="0" lang="en-US" altLang="ko-KR" sz="1200" b="1"/>
              <a:t> </a:t>
            </a:r>
            <a:r>
              <a:rPr kumimoji="0" lang="ko-KR" altLang="en-US" sz="1200" b="1"/>
              <a:t>모델 예측</a:t>
            </a:r>
            <a:endParaRPr kumimoji="0"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469938-0724-FEEA-D5E8-D2E6CA06A8B1}"/>
              </a:ext>
            </a:extLst>
          </p:cNvPr>
          <p:cNvSpPr/>
          <p:nvPr/>
        </p:nvSpPr>
        <p:spPr>
          <a:xfrm>
            <a:off x="3900896" y="3102674"/>
            <a:ext cx="1484998" cy="33856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err="1">
                <a:solidFill>
                  <a:prstClr val="white"/>
                </a:solidFill>
              </a:rPr>
              <a:t>머신러닝</a:t>
            </a:r>
            <a:r>
              <a:rPr lang="ko-KR" altLang="en-US" sz="1100" b="1" kern="0" dirty="0">
                <a:solidFill>
                  <a:prstClr val="white"/>
                </a:solidFill>
              </a:rPr>
              <a:t> 모델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BD1974-3284-D7BC-C663-2ED0794BDEA2}"/>
              </a:ext>
            </a:extLst>
          </p:cNvPr>
          <p:cNvSpPr/>
          <p:nvPr/>
        </p:nvSpPr>
        <p:spPr>
          <a:xfrm>
            <a:off x="5967302" y="3154847"/>
            <a:ext cx="1484998" cy="33856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>
                <a:solidFill>
                  <a:prstClr val="white"/>
                </a:solidFill>
              </a:rPr>
              <a:t>딥러닝 모델</a:t>
            </a: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69C81-E328-C336-E7B8-1E2C15345CED}"/>
              </a:ext>
            </a:extLst>
          </p:cNvPr>
          <p:cNvSpPr/>
          <p:nvPr/>
        </p:nvSpPr>
        <p:spPr>
          <a:xfrm>
            <a:off x="4564785" y="4110816"/>
            <a:ext cx="2323468" cy="339898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정확도 비교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0DA074-8B92-5019-9804-601CC12D71B2}"/>
              </a:ext>
            </a:extLst>
          </p:cNvPr>
          <p:cNvSpPr/>
          <p:nvPr/>
        </p:nvSpPr>
        <p:spPr>
          <a:xfrm>
            <a:off x="4564785" y="4804387"/>
            <a:ext cx="2323468" cy="339898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모델 선정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0388FBC-ADC0-7397-4938-14083ECAA8CB}"/>
              </a:ext>
            </a:extLst>
          </p:cNvPr>
          <p:cNvSpPr/>
          <p:nvPr/>
        </p:nvSpPr>
        <p:spPr>
          <a:xfrm>
            <a:off x="4412940" y="1141460"/>
            <a:ext cx="813047" cy="6690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훈련결과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머신러닝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A4D53C9-C6AE-92F8-9B7A-C0A4B8E3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31834" y="3189657"/>
            <a:ext cx="308635" cy="132872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3D5A5D1-AC0B-DEE3-E33A-90FD7CD47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72698" y="3911679"/>
            <a:ext cx="308635" cy="1328729"/>
          </a:xfrm>
          <a:prstGeom prst="rect">
            <a:avLst/>
          </a:prstGeom>
        </p:spPr>
      </p:pic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392B4D30-F425-D050-9652-B857C97BC99D}"/>
              </a:ext>
            </a:extLst>
          </p:cNvPr>
          <p:cNvSpPr/>
          <p:nvPr/>
        </p:nvSpPr>
        <p:spPr>
          <a:xfrm>
            <a:off x="5967302" y="1132256"/>
            <a:ext cx="813047" cy="6690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훈련결과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딥러닝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9FEC203D-C228-82C7-9A1D-E2D5612E2BC1}"/>
              </a:ext>
            </a:extLst>
          </p:cNvPr>
          <p:cNvSpPr/>
          <p:nvPr/>
        </p:nvSpPr>
        <p:spPr>
          <a:xfrm>
            <a:off x="7176274" y="1125426"/>
            <a:ext cx="1182674" cy="6690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테스트데이터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5AF6EF2D-F630-433C-C316-67F0C8567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2754" y="7938"/>
            <a:ext cx="2016646" cy="246221"/>
          </a:xfrm>
        </p:spPr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시범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ko-KR" altLang="en-US"/>
              <a:t>분석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2D6BD5BC-9230-6570-7F61-C8B8BB5B60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2754" y="260648"/>
            <a:ext cx="2016646" cy="24622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분석 내용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텍스트 개체 틀 4">
            <a:extLst>
              <a:ext uri="{FF2B5EF4-FFF2-40B4-BE49-F238E27FC236}">
                <a16:creationId xmlns:a16="http://schemas.microsoft.com/office/drawing/2014/main" id="{F12724F1-BDEF-995B-36E2-8DFE7EE96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2754" y="518483"/>
            <a:ext cx="2016646" cy="246221"/>
          </a:xfrm>
        </p:spPr>
        <p:txBody>
          <a:bodyPr/>
          <a:lstStyle/>
          <a:p>
            <a:r>
              <a:rPr lang="en-US" altLang="ko-KR" b="0"/>
              <a:t>2.1 </a:t>
            </a:r>
            <a:r>
              <a:rPr lang="ko-KR" altLang="en-US" b="0"/>
              <a:t>전체 모델 구성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30787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80324" y="3621324"/>
            <a:ext cx="4140460" cy="515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1987" tIns="35994" rIns="71987" bIns="35994" anchor="ctr"/>
          <a:lstStyle>
            <a:defPPr>
              <a:defRPr lang="en-US"/>
            </a:defPPr>
            <a:lvl1pPr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9pPr>
          </a:lstStyle>
          <a:p>
            <a:pPr defTabSz="914235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  <a:defRPr/>
            </a:pPr>
            <a:endParaRPr lang="ko-KR" altLang="en-US" sz="2000" b="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 bwMode="auto">
          <a:xfrm>
            <a:off x="1641000" y="1340346"/>
            <a:ext cx="6624000" cy="612490"/>
          </a:xfrm>
          <a:prstGeom prst="rect">
            <a:avLst/>
          </a:prstGeom>
          <a:solidFill>
            <a:srgbClr val="004370"/>
          </a:solidFill>
          <a:ln w="635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시범 과제 분석</a:t>
            </a: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641000" y="1953272"/>
            <a:ext cx="6624000" cy="385199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46800" tIns="288000" rIns="46800" bIns="46800" anchor="t"/>
          <a:lstStyle>
            <a:defPPr>
              <a:defRPr lang="en-US"/>
            </a:defPPr>
            <a:lvl1pPr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9pPr>
          </a:lstStyle>
          <a:p>
            <a:pPr marL="1202280" lvl="2" indent="-287880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FontTx/>
              <a:buAutoNum type="arabicPeriod"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서비스 구성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2280" lvl="2" indent="-287880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FontTx/>
              <a:buAutoNum type="arabicPeriod"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정의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2280" lvl="2" indent="-287880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FontTx/>
              <a:buAutoNum type="arabicPeriod"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결과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00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26771B-FF93-FE37-6938-90C2C1B9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7" y="3267127"/>
            <a:ext cx="3456383" cy="32629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94A588-7864-4F03-7531-4CCD0986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183" y="3127078"/>
            <a:ext cx="3456384" cy="34054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5DA6E2-20DD-6CDB-296B-E1BB46494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20" y="789765"/>
            <a:ext cx="4248472" cy="230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97984D-2CD7-E859-DE87-90055DCC37F2}"/>
              </a:ext>
            </a:extLst>
          </p:cNvPr>
          <p:cNvSpPr/>
          <p:nvPr/>
        </p:nvSpPr>
        <p:spPr>
          <a:xfrm>
            <a:off x="2000672" y="1448780"/>
            <a:ext cx="5184576" cy="6480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9">
            <a:extLst>
              <a:ext uri="{FF2B5EF4-FFF2-40B4-BE49-F238E27FC236}">
                <a16:creationId xmlns:a16="http://schemas.microsoft.com/office/drawing/2014/main" id="{0D250655-9E0F-188E-DC2B-8C9A4005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166626"/>
            <a:ext cx="7157877" cy="454062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슬라브두께 상관분석 결과</a:t>
            </a:r>
          </a:p>
        </p:txBody>
      </p:sp>
    </p:spTree>
    <p:extLst>
      <p:ext uri="{BB962C8B-B14F-4D97-AF65-F5344CB8AC3E}">
        <p14:creationId xmlns:p14="http://schemas.microsoft.com/office/powerpoint/2010/main" val="366540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0F18B7-CA02-1077-52D5-B6059DEDAF3D}"/>
              </a:ext>
            </a:extLst>
          </p:cNvPr>
          <p:cNvSpPr txBox="1"/>
          <p:nvPr/>
        </p:nvSpPr>
        <p:spPr>
          <a:xfrm>
            <a:off x="2421268" y="3039175"/>
            <a:ext cx="116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거더개수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668C8-362D-476A-858D-FD88C548F241}"/>
              </a:ext>
            </a:extLst>
          </p:cNvPr>
          <p:cNvSpPr txBox="1"/>
          <p:nvPr/>
        </p:nvSpPr>
        <p:spPr>
          <a:xfrm>
            <a:off x="2421268" y="3759255"/>
            <a:ext cx="116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거더간격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667B55-7F63-410B-6B05-B6BA04DD3C16}"/>
              </a:ext>
            </a:extLst>
          </p:cNvPr>
          <p:cNvSpPr/>
          <p:nvPr/>
        </p:nvSpPr>
        <p:spPr>
          <a:xfrm>
            <a:off x="2457272" y="2240867"/>
            <a:ext cx="1008112" cy="49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영향변수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46D513-2A01-0904-0D7F-1DB382E0788C}"/>
              </a:ext>
            </a:extLst>
          </p:cNvPr>
          <p:cNvSpPr/>
          <p:nvPr/>
        </p:nvSpPr>
        <p:spPr>
          <a:xfrm>
            <a:off x="4329480" y="2249140"/>
            <a:ext cx="1703135" cy="498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 모델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경합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FB5EFD5-E615-1CBB-3158-3CA9BA2E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23" y="2481642"/>
            <a:ext cx="308635" cy="132872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3E305BF-1769-4B48-10CF-60B9D0520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92" y="2481642"/>
            <a:ext cx="308635" cy="13287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EDF147-46BD-8134-9078-57CCF906F44E}"/>
              </a:ext>
            </a:extLst>
          </p:cNvPr>
          <p:cNvSpPr/>
          <p:nvPr/>
        </p:nvSpPr>
        <p:spPr>
          <a:xfrm>
            <a:off x="6834404" y="2241141"/>
            <a:ext cx="13983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6B8C3-7ECA-3804-8D4E-E953646B9C90}"/>
              </a:ext>
            </a:extLst>
          </p:cNvPr>
          <p:cNvSpPr txBox="1"/>
          <p:nvPr/>
        </p:nvSpPr>
        <p:spPr>
          <a:xfrm>
            <a:off x="6846203" y="2989105"/>
            <a:ext cx="151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슬라브 두께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AAEE83-BEB7-928F-1622-C0FFBFA52015}"/>
              </a:ext>
            </a:extLst>
          </p:cNvPr>
          <p:cNvSpPr txBox="1"/>
          <p:nvPr/>
        </p:nvSpPr>
        <p:spPr>
          <a:xfrm>
            <a:off x="7483367" y="4212057"/>
            <a:ext cx="2273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/>
              <a:t>LR: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/>
              <a:t>DT: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/>
              <a:t>MLP: Multi-layer perceptron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/>
              <a:t>RF: Random Forest</a:t>
            </a:r>
            <a:endParaRPr lang="ko-KR" altLang="en-US" sz="1100"/>
          </a:p>
        </p:txBody>
      </p:sp>
      <p:sp>
        <p:nvSpPr>
          <p:cNvPr id="29" name="Google Shape;197;p25">
            <a:extLst>
              <a:ext uri="{FF2B5EF4-FFF2-40B4-BE49-F238E27FC236}">
                <a16:creationId xmlns:a16="http://schemas.microsoft.com/office/drawing/2014/main" id="{B3C1079B-AD2C-A8E1-AE0F-0F1E79049D95}"/>
              </a:ext>
            </a:extLst>
          </p:cNvPr>
          <p:cNvSpPr/>
          <p:nvPr/>
        </p:nvSpPr>
        <p:spPr>
          <a:xfrm>
            <a:off x="2457272" y="1077325"/>
            <a:ext cx="5775466" cy="620009"/>
          </a:xfrm>
          <a:prstGeom prst="rect">
            <a:avLst/>
          </a:prstGeom>
          <a:solidFill>
            <a:srgbClr val="009C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Arial"/>
                <a:sym typeface="Arial"/>
              </a:rPr>
              <a:t>슬라브 두께 예측을 위한 다양한 모델 경합 후 모델 선정</a:t>
            </a:r>
            <a:endParaRPr kumimoji="0" lang="en-US" altLang="ko-KR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kumimoji="0" lang="en-US" sz="1600" kern="0">
                <a:solidFill>
                  <a:prstClr val="white"/>
                </a:solidFill>
                <a:ea typeface="맑은 고딕" panose="020B0503020000020004" pitchFamily="50" charset="-127"/>
                <a:cs typeface="Arial"/>
                <a:sym typeface="Arial"/>
              </a:rPr>
              <a:t>* </a:t>
            </a:r>
            <a:r>
              <a:rPr kumimoji="0" lang="ko-KR" altLang="en-US" sz="1600" kern="0">
                <a:solidFill>
                  <a:prstClr val="white"/>
                </a:solidFill>
                <a:ea typeface="맑은 고딕" panose="020B0503020000020004" pitchFamily="50" charset="-127"/>
                <a:cs typeface="Arial"/>
                <a:sym typeface="Arial"/>
              </a:rPr>
              <a:t>단 설명력이 가능한 예측모델 선정</a:t>
            </a:r>
            <a:r>
              <a:rPr kumimoji="0" lang="en-US" altLang="ko-KR" sz="1600" kern="0">
                <a:solidFill>
                  <a:prstClr val="white"/>
                </a:solidFill>
                <a:ea typeface="맑은 고딕" panose="020B0503020000020004" pitchFamily="50" charset="-127"/>
                <a:cs typeface="Arial"/>
                <a:sym typeface="Arial"/>
              </a:rPr>
              <a:t>) / Decision Tree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Arial"/>
              <a:sym typeface="Arial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71A1AD1-D2EC-CE26-0585-C132FEAC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79" y="2937020"/>
            <a:ext cx="1703135" cy="117957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4636739-70CD-D699-9695-029BCB6B2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2654"/>
            <a:ext cx="5098730" cy="15515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F841A7-6CB7-E888-D453-9F07F6B4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30766"/>
            <a:ext cx="5673080" cy="313744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069460D-C2F3-7E50-2644-B2A43121F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087" y="5351856"/>
            <a:ext cx="378142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75617E-3ADE-B504-7BFE-A48E0F68FC79}"/>
              </a:ext>
            </a:extLst>
          </p:cNvPr>
          <p:cNvSpPr/>
          <p:nvPr/>
        </p:nvSpPr>
        <p:spPr>
          <a:xfrm>
            <a:off x="6856863" y="5188345"/>
            <a:ext cx="832441" cy="1120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9">
            <a:extLst>
              <a:ext uri="{FF2B5EF4-FFF2-40B4-BE49-F238E27FC236}">
                <a16:creationId xmlns:a16="http://schemas.microsoft.com/office/drawing/2014/main" id="{F530B4BC-394D-29A7-0C74-72919799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166626"/>
            <a:ext cx="7157877" cy="454062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슬라브두께 예측모델 결과</a:t>
            </a:r>
          </a:p>
        </p:txBody>
      </p:sp>
    </p:spTree>
    <p:extLst>
      <p:ext uri="{BB962C8B-B14F-4D97-AF65-F5344CB8AC3E}">
        <p14:creationId xmlns:p14="http://schemas.microsoft.com/office/powerpoint/2010/main" val="426040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77053A8-A19E-0A45-CC23-953B4DBAD28D}"/>
              </a:ext>
            </a:extLst>
          </p:cNvPr>
          <p:cNvSpPr/>
          <p:nvPr/>
        </p:nvSpPr>
        <p:spPr>
          <a:xfrm>
            <a:off x="618120" y="1932560"/>
            <a:ext cx="1600644" cy="1593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2DA00-ADCD-56A5-4BE6-A8FF9A04A657}"/>
              </a:ext>
            </a:extLst>
          </p:cNvPr>
          <p:cNvSpPr txBox="1"/>
          <p:nvPr/>
        </p:nvSpPr>
        <p:spPr>
          <a:xfrm>
            <a:off x="699150" y="1573526"/>
            <a:ext cx="140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465C74-D33A-1A9B-85D9-01BE29E08A56}"/>
              </a:ext>
            </a:extLst>
          </p:cNvPr>
          <p:cNvSpPr/>
          <p:nvPr/>
        </p:nvSpPr>
        <p:spPr>
          <a:xfrm>
            <a:off x="4114356" y="1932560"/>
            <a:ext cx="1600644" cy="1593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E5423-40CB-BE57-4440-077FFEDB1104}"/>
              </a:ext>
            </a:extLst>
          </p:cNvPr>
          <p:cNvSpPr txBox="1"/>
          <p:nvPr/>
        </p:nvSpPr>
        <p:spPr>
          <a:xfrm>
            <a:off x="4120061" y="1573526"/>
            <a:ext cx="148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웹 서버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DB87C-B06D-F52F-2826-0EFADCB954A5}"/>
              </a:ext>
            </a:extLst>
          </p:cNvPr>
          <p:cNvSpPr/>
          <p:nvPr/>
        </p:nvSpPr>
        <p:spPr>
          <a:xfrm>
            <a:off x="4191000" y="4761148"/>
            <a:ext cx="1524000" cy="1376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E863C-DD6E-B289-EC6B-BB232E40EA47}"/>
              </a:ext>
            </a:extLst>
          </p:cNvPr>
          <p:cNvSpPr txBox="1"/>
          <p:nvPr/>
        </p:nvSpPr>
        <p:spPr>
          <a:xfrm>
            <a:off x="4045330" y="4346993"/>
            <a:ext cx="177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분석서버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0D0A2B-B417-4E62-71F4-9CD8AA2A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60" y="2291109"/>
            <a:ext cx="926429" cy="92642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311D3F3-EE98-367F-9745-73AFC23E24B5}"/>
              </a:ext>
            </a:extLst>
          </p:cNvPr>
          <p:cNvCxnSpPr>
            <a:cxnSpLocks/>
          </p:cNvCxnSpPr>
          <p:nvPr/>
        </p:nvCxnSpPr>
        <p:spPr>
          <a:xfrm>
            <a:off x="2621411" y="2553589"/>
            <a:ext cx="1139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8F3012-2B45-FD7A-82C6-7EE263F81365}"/>
              </a:ext>
            </a:extLst>
          </p:cNvPr>
          <p:cNvSpPr txBox="1"/>
          <p:nvPr/>
        </p:nvSpPr>
        <p:spPr>
          <a:xfrm>
            <a:off x="2930264" y="2133184"/>
            <a:ext cx="81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요청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53763F-026C-BA53-EC33-8DFA0BCAA43A}"/>
              </a:ext>
            </a:extLst>
          </p:cNvPr>
          <p:cNvCxnSpPr>
            <a:cxnSpLocks/>
          </p:cNvCxnSpPr>
          <p:nvPr/>
        </p:nvCxnSpPr>
        <p:spPr>
          <a:xfrm>
            <a:off x="5298455" y="3681355"/>
            <a:ext cx="0" cy="569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8DFD5-2AE0-7195-ADDC-AB38BBAE80C4}"/>
              </a:ext>
            </a:extLst>
          </p:cNvPr>
          <p:cNvSpPr txBox="1"/>
          <p:nvPr/>
        </p:nvSpPr>
        <p:spPr>
          <a:xfrm>
            <a:off x="5343331" y="3775775"/>
            <a:ext cx="81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API </a:t>
            </a:r>
            <a:r>
              <a:rPr lang="ko-KR" alt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FAD26F-AF8E-CD61-C708-90CC3A54405B}"/>
              </a:ext>
            </a:extLst>
          </p:cNvPr>
          <p:cNvSpPr txBox="1"/>
          <p:nvPr/>
        </p:nvSpPr>
        <p:spPr>
          <a:xfrm>
            <a:off x="3636884" y="3827443"/>
            <a:ext cx="81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API </a:t>
            </a:r>
            <a:r>
              <a:rPr lang="ko-KR" altLang="en-US" sz="1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응답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9FDF43-0724-F7C9-C1A1-3C7DD8818127}"/>
              </a:ext>
            </a:extLst>
          </p:cNvPr>
          <p:cNvCxnSpPr>
            <a:cxnSpLocks/>
          </p:cNvCxnSpPr>
          <p:nvPr/>
        </p:nvCxnSpPr>
        <p:spPr>
          <a:xfrm flipV="1">
            <a:off x="4537768" y="3681355"/>
            <a:ext cx="0" cy="569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0B8464-F4BF-BCF6-5299-09BB1D66046D}"/>
              </a:ext>
            </a:extLst>
          </p:cNvPr>
          <p:cNvSpPr txBox="1"/>
          <p:nvPr/>
        </p:nvSpPr>
        <p:spPr>
          <a:xfrm>
            <a:off x="4165081" y="3004687"/>
            <a:ext cx="1436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Node?</a:t>
            </a:r>
            <a:endParaRPr lang="ko-KR" altLang="en-US" sz="11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7525828-70EB-3A12-EDC5-6D3D931C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75" y="5352392"/>
            <a:ext cx="830463" cy="369332"/>
          </a:xfrm>
          <a:prstGeom prst="rect">
            <a:avLst/>
          </a:prstGeom>
        </p:spPr>
      </p:pic>
      <p:sp>
        <p:nvSpPr>
          <p:cNvPr id="6" name="제목 19">
            <a:extLst>
              <a:ext uri="{FF2B5EF4-FFF2-40B4-BE49-F238E27FC236}">
                <a16:creationId xmlns:a16="http://schemas.microsoft.com/office/drawing/2014/main" id="{F4D525F2-9727-533D-546B-39235FFF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166626"/>
            <a:ext cx="7157877" cy="454062"/>
          </a:xfrm>
        </p:spPr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시스템 구성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B3F6AD6-25CE-8428-3AFA-434A0A705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2"/>
              </p:ext>
            </p:extLst>
          </p:nvPr>
        </p:nvGraphicFramePr>
        <p:xfrm>
          <a:off x="6465168" y="4735150"/>
          <a:ext cx="3108938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104">
                  <a:extLst>
                    <a:ext uri="{9D8B030D-6E8A-4147-A177-3AD203B41FA5}">
                      <a16:colId xmlns:a16="http://schemas.microsoft.com/office/drawing/2014/main" val="1791337078"/>
                    </a:ext>
                  </a:extLst>
                </a:gridCol>
                <a:gridCol w="2079834">
                  <a:extLst>
                    <a:ext uri="{9D8B030D-6E8A-4147-A177-3AD203B41FA5}">
                      <a16:colId xmlns:a16="http://schemas.microsoft.com/office/drawing/2014/main" val="920058131"/>
                    </a:ext>
                  </a:extLst>
                </a:gridCol>
              </a:tblGrid>
              <a:tr h="298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358515"/>
                  </a:ext>
                </a:extLst>
              </a:tr>
              <a:tr h="21438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predictSlaveGCnt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184417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predictSlaveGGap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91287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predictSlaveGAll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088354"/>
                  </a:ext>
                </a:extLst>
              </a:tr>
              <a:tr h="214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predictGCnt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4339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7097310-73C5-2A1F-5BA8-F0ED7681624B}"/>
              </a:ext>
            </a:extLst>
          </p:cNvPr>
          <p:cNvSpPr txBox="1"/>
          <p:nvPr/>
        </p:nvSpPr>
        <p:spPr>
          <a:xfrm>
            <a:off x="6473885" y="425064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 주소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C453CC-3CD2-22D6-B6EB-63A249E8D1D9}"/>
              </a:ext>
            </a:extLst>
          </p:cNvPr>
          <p:cNvCxnSpPr>
            <a:cxnSpLocks/>
          </p:cNvCxnSpPr>
          <p:nvPr/>
        </p:nvCxnSpPr>
        <p:spPr>
          <a:xfrm flipH="1">
            <a:off x="2621411" y="3005576"/>
            <a:ext cx="1139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93C947-C2E5-D1F3-1BF9-FC0BEF2C6815}"/>
              </a:ext>
            </a:extLst>
          </p:cNvPr>
          <p:cNvSpPr txBox="1"/>
          <p:nvPr/>
        </p:nvSpPr>
        <p:spPr>
          <a:xfrm>
            <a:off x="2943800" y="3217538"/>
            <a:ext cx="81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응답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C5292-E4BC-F7CA-9B07-892FB046B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141" y="5020555"/>
            <a:ext cx="1315405" cy="2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9">
            <a:extLst>
              <a:ext uri="{FF2B5EF4-FFF2-40B4-BE49-F238E27FC236}">
                <a16:creationId xmlns:a16="http://schemas.microsoft.com/office/drawing/2014/main" id="{2437C2B1-E8CE-6886-E6A9-20B85674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166626"/>
            <a:ext cx="7157877" cy="454062"/>
          </a:xfrm>
        </p:spPr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서버 요구사항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C178FFA-5451-5570-8B3D-5A5FAC44B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43565"/>
              </p:ext>
            </p:extLst>
          </p:nvPr>
        </p:nvGraphicFramePr>
        <p:xfrm>
          <a:off x="272999" y="1016732"/>
          <a:ext cx="9360001" cy="5362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01">
                  <a:extLst>
                    <a:ext uri="{9D8B030D-6E8A-4147-A177-3AD203B41FA5}">
                      <a16:colId xmlns:a16="http://schemas.microsoft.com/office/drawing/2014/main" val="2289651120"/>
                    </a:ext>
                  </a:extLst>
                </a:gridCol>
                <a:gridCol w="1868848">
                  <a:extLst>
                    <a:ext uri="{9D8B030D-6E8A-4147-A177-3AD203B41FA5}">
                      <a16:colId xmlns:a16="http://schemas.microsoft.com/office/drawing/2014/main" val="1430378223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714611792"/>
                    </a:ext>
                  </a:extLst>
                </a:gridCol>
                <a:gridCol w="3131828">
                  <a:extLst>
                    <a:ext uri="{9D8B030D-6E8A-4147-A177-3AD203B41FA5}">
                      <a16:colId xmlns:a16="http://schemas.microsoft.com/office/drawing/2014/main" val="364346207"/>
                    </a:ext>
                  </a:extLst>
                </a:gridCol>
              </a:tblGrid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28972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리눅스 서버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테스트서버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596235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포트번호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31600"/>
                  </a:ext>
                </a:extLst>
              </a:tr>
              <a:tr h="31679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predictSlaveGCnt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거더개수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모델 작동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349007"/>
                  </a:ext>
                </a:extLst>
              </a:tr>
              <a:tr h="316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predictSlaveGGap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거더간격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모델 작동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149320"/>
                  </a:ext>
                </a:extLst>
              </a:tr>
              <a:tr h="316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predictSlaveGAll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거더개수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거더간격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모델 작동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85879"/>
                  </a:ext>
                </a:extLst>
              </a:tr>
              <a:tr h="316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predictGCnt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폭원 데이터 입력 모델 작동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735520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필요 파이썬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버전 이상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27506"/>
                  </a:ext>
                </a:extLst>
              </a:tr>
              <a:tr h="115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필요 라이브러리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pandas,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flask, pickle,</a:t>
                      </a:r>
                    </a:p>
                    <a:p>
                      <a:pPr algn="r" fontAlgn="ctr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itertools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      3.11.4</a:t>
                      </a:r>
                    </a:p>
                    <a:p>
                      <a:pPr algn="r" fontAlgn="ctr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scikit-learn  1.3.0</a:t>
                      </a:r>
                    </a:p>
                    <a:p>
                      <a:pPr algn="r" fontAlgn="ctr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pickleshare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0.7.5</a:t>
                      </a:r>
                    </a:p>
                    <a:p>
                      <a:pPr algn="r" fontAlgn="ctr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1.23.5</a:t>
                      </a:r>
                    </a:p>
                    <a:p>
                      <a:pPr algn="r" fontAlgn="ctr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pandas       1.5.3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40185"/>
                  </a:ext>
                </a:extLst>
              </a:tr>
              <a:tr h="586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요청 파라미터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/>
                        <a:t>(json </a:t>
                      </a:r>
                      <a:r>
                        <a:rPr lang="ko-KR" altLang="en-US" sz="1600"/>
                        <a:t>타입</a:t>
                      </a:r>
                      <a:r>
                        <a:rPr lang="en-US" altLang="ko-KR" sz="160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거더개수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r" fontAlgn="ctr"/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거더간격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{“g_cnt”:”8”,</a:t>
                      </a:r>
                    </a:p>
                    <a:p>
                      <a:pPr algn="r" fontAlgn="ctr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“g_gap”:“2700”}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584002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슬라브 두께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{“result”:242}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9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4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9">
            <a:extLst>
              <a:ext uri="{FF2B5EF4-FFF2-40B4-BE49-F238E27FC236}">
                <a16:creationId xmlns:a16="http://schemas.microsoft.com/office/drawing/2014/main" id="{2437C2B1-E8CE-6886-E6A9-20B85674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166626"/>
            <a:ext cx="7157877" cy="454062"/>
          </a:xfrm>
        </p:spPr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주요 변수 범위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B3761A-DBE8-0F0A-946D-A1D8B6D5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54" y="3344920"/>
            <a:ext cx="4464527" cy="2972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8CF87B5-4661-50B7-8A53-D9CEE80EF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74313"/>
              </p:ext>
            </p:extLst>
          </p:nvPr>
        </p:nvGraphicFramePr>
        <p:xfrm>
          <a:off x="1171621" y="1376772"/>
          <a:ext cx="777686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1791337078"/>
                    </a:ext>
                  </a:extLst>
                </a:gridCol>
                <a:gridCol w="1130526">
                  <a:extLst>
                    <a:ext uri="{9D8B030D-6E8A-4147-A177-3AD203B41FA5}">
                      <a16:colId xmlns:a16="http://schemas.microsoft.com/office/drawing/2014/main" val="920058131"/>
                    </a:ext>
                  </a:extLst>
                </a:gridCol>
                <a:gridCol w="1130526">
                  <a:extLst>
                    <a:ext uri="{9D8B030D-6E8A-4147-A177-3AD203B41FA5}">
                      <a16:colId xmlns:a16="http://schemas.microsoft.com/office/drawing/2014/main" val="2540866887"/>
                    </a:ext>
                  </a:extLst>
                </a:gridCol>
                <a:gridCol w="1130526">
                  <a:extLst>
                    <a:ext uri="{9D8B030D-6E8A-4147-A177-3AD203B41FA5}">
                      <a16:colId xmlns:a16="http://schemas.microsoft.com/office/drawing/2014/main" val="1197341163"/>
                    </a:ext>
                  </a:extLst>
                </a:gridCol>
                <a:gridCol w="1130526">
                  <a:extLst>
                    <a:ext uri="{9D8B030D-6E8A-4147-A177-3AD203B41FA5}">
                      <a16:colId xmlns:a16="http://schemas.microsoft.com/office/drawing/2014/main" val="1730588775"/>
                    </a:ext>
                  </a:extLst>
                </a:gridCol>
                <a:gridCol w="1130526">
                  <a:extLst>
                    <a:ext uri="{9D8B030D-6E8A-4147-A177-3AD203B41FA5}">
                      <a16:colId xmlns:a16="http://schemas.microsoft.com/office/drawing/2014/main" val="3270131094"/>
                    </a:ext>
                  </a:extLst>
                </a:gridCol>
              </a:tblGrid>
              <a:tr h="298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변수명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변동률</a:t>
                      </a:r>
                      <a:r>
                        <a:rPr lang="en-US" altLang="ko-KR" sz="1400" dirty="0"/>
                        <a:t>(std)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FF00"/>
                          </a:solidFill>
                        </a:rPr>
                        <a:t>하한선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FF00"/>
                          </a:solidFill>
                        </a:rPr>
                        <a:t>상한선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358515"/>
                  </a:ext>
                </a:extLst>
              </a:tr>
              <a:tr h="214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거더개수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184417"/>
                  </a:ext>
                </a:extLst>
              </a:tr>
              <a:tr h="214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거더간격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, mm)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1850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91287"/>
                  </a:ext>
                </a:extLst>
              </a:tr>
              <a:tr h="214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폭원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, mm)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088354"/>
                  </a:ext>
                </a:extLst>
              </a:tr>
              <a:tr h="214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바닥슬라브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, mm)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4339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9C60FDD1-4E11-05DB-8838-7DD0E702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90" y="3344920"/>
            <a:ext cx="4564091" cy="2923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924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80324" y="2996952"/>
            <a:ext cx="4140460" cy="515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71987" tIns="35994" rIns="71987" bIns="35994" anchor="ctr"/>
          <a:lstStyle>
            <a:defPPr>
              <a:defRPr lang="en-US"/>
            </a:defPPr>
            <a:lvl1pPr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9pPr>
          </a:lstStyle>
          <a:p>
            <a:pPr defTabSz="914235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  <a:defRPr/>
            </a:pPr>
            <a:endParaRPr lang="ko-KR" altLang="en-US" sz="2000" b="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 bwMode="auto">
          <a:xfrm>
            <a:off x="1641000" y="1340346"/>
            <a:ext cx="6624000" cy="612490"/>
          </a:xfrm>
          <a:prstGeom prst="rect">
            <a:avLst/>
          </a:prstGeom>
          <a:solidFill>
            <a:srgbClr val="004370"/>
          </a:solidFill>
          <a:ln w="635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시범 과제 분석</a:t>
            </a: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641000" y="1953272"/>
            <a:ext cx="6624000" cy="385199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46800" tIns="288000" rIns="46800" bIns="46800" anchor="t"/>
          <a:lstStyle>
            <a:defPPr>
              <a:defRPr lang="en-US"/>
            </a:defPPr>
            <a:lvl1pPr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9pPr>
          </a:lstStyle>
          <a:p>
            <a:pPr marL="1202280" lvl="2" indent="-287880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FontTx/>
              <a:buAutoNum type="arabicPeriod"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서비스 구성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2280" lvl="2" indent="-287880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FontTx/>
              <a:buAutoNum type="arabicPeriod"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정의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2280" lvl="2" indent="-287880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FontTx/>
              <a:buAutoNum type="arabicPeriod"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결과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78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분석 과제 정의</a:t>
            </a:r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시범 과제 </a:t>
            </a:r>
            <a:r>
              <a:rPr lang="ko-KR" altLang="en-US" dirty="0"/>
              <a:t>분석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/>
              <a:t>분석 과제 정의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0" dirty="0"/>
              <a:t> </a:t>
            </a:r>
          </a:p>
        </p:txBody>
      </p:sp>
      <p:sp>
        <p:nvSpPr>
          <p:cNvPr id="95" name="Rectangle 2">
            <a:extLst>
              <a:ext uri="{FF2B5EF4-FFF2-40B4-BE49-F238E27FC236}">
                <a16:creationId xmlns:a16="http://schemas.microsoft.com/office/drawing/2014/main" id="{A1BF5FEF-AF6E-4E6B-AE73-6C7CA28E5A50}"/>
              </a:ext>
            </a:extLst>
          </p:cNvPr>
          <p:cNvSpPr txBox="1">
            <a:spLocks noChangeArrowheads="1"/>
          </p:cNvSpPr>
          <p:nvPr/>
        </p:nvSpPr>
        <p:spPr>
          <a:xfrm>
            <a:off x="381360" y="910940"/>
            <a:ext cx="9144431" cy="489638"/>
          </a:xfrm>
          <a:prstGeom prst="rect">
            <a:avLst/>
          </a:prstGeom>
        </p:spPr>
        <p:txBody>
          <a:bodyPr/>
          <a:lstStyle/>
          <a:p>
            <a:pPr marL="0" marR="0" lvl="0" indent="0" defTabSz="895327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7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분석 각 단계에ㅌㅌㅌㅌㅌ 분석할 항목을 설정하여 해당 항목에 대한 세부 내용이 파악되도록 함</a:t>
            </a:r>
          </a:p>
        </p:txBody>
      </p:sp>
      <p:graphicFrame>
        <p:nvGraphicFramePr>
          <p:cNvPr id="96" name="Group 106">
            <a:extLst>
              <a:ext uri="{FF2B5EF4-FFF2-40B4-BE49-F238E27FC236}">
                <a16:creationId xmlns:a16="http://schemas.microsoft.com/office/drawing/2014/main" id="{D03A0CF3-1A28-4302-9868-40B831F27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69517"/>
              </p:ext>
            </p:extLst>
          </p:nvPr>
        </p:nvGraphicFramePr>
        <p:xfrm>
          <a:off x="396804" y="880182"/>
          <a:ext cx="9164708" cy="1000122"/>
        </p:xfrm>
        <a:graphic>
          <a:graphicData uri="http://schemas.openxmlformats.org/drawingml/2006/table">
            <a:tbl>
              <a:tblPr/>
              <a:tblGrid>
                <a:gridCol w="27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1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9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89533" marR="89533" marT="44767" marB="44767" anchor="ctr" horzOverflow="overflow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89533" marR="89533" marT="44767" marB="44767" anchor="ctr" horzOverflow="overflow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</a:p>
                  </a:txBody>
                  <a:tcPr marL="89533" marR="89533" marT="44767" marB="44767" anchor="ctr" horzOverflow="overflow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교량 데이터 분석</a:t>
                      </a:r>
                    </a:p>
                  </a:txBody>
                  <a:tcPr marL="89533" marR="89533" marT="44767" marB="44767" anchor="ctr" horzOverflow="overflow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6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 목표</a:t>
                      </a:r>
                    </a:p>
                  </a:txBody>
                  <a:tcPr marL="89533" marR="89533" marT="44767" marB="44767" anchor="ctr" horzOverflow="overflow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eaLnBrk="1" hangingPunct="1">
                        <a:tabLst>
                          <a:tab pos="1254125" algn="l"/>
                        </a:tabLst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과거 교량 데이터 활용 공사 수치 데이터 등 가이드 값 받음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슬라브두께 예측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33" marR="89533" marT="44767" marB="44767" anchor="ctr" horzOverflow="overflow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64">
                <a:tc gridSpan="2">
                  <a:txBody>
                    <a:bodyPr/>
                    <a:lstStyle>
                      <a:lvl1pPr marL="0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12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23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34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46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57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69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80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91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현황</a:t>
                      </a:r>
                    </a:p>
                  </a:txBody>
                  <a:tcPr marL="89533" marR="89533" marT="44767" marB="44767" anchor="ctr" horzOverflow="overflow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457212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914423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371634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828846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2286057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743269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3200480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3657691" algn="l" defTabSz="914423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4125" algn="l"/>
                        </a:tabLst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‘-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533" marR="89533" marT="44767" marB="44767" anchor="ctr" horzOverflow="overflow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27688"/>
                  </a:ext>
                </a:extLst>
              </a:tr>
            </a:tbl>
          </a:graphicData>
        </a:graphic>
      </p:graphicFrame>
      <p:sp>
        <p:nvSpPr>
          <p:cNvPr id="97" name="AutoShape 9">
            <a:extLst>
              <a:ext uri="{FF2B5EF4-FFF2-40B4-BE49-F238E27FC236}">
                <a16:creationId xmlns:a16="http://schemas.microsoft.com/office/drawing/2014/main" id="{D4C9BF32-B745-4704-BD8F-B77E7C25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791" y="2153988"/>
            <a:ext cx="1110514" cy="420523"/>
          </a:xfrm>
          <a:prstGeom prst="roundRect">
            <a:avLst>
              <a:gd name="adj" fmla="val 7616"/>
            </a:avLst>
          </a:prstGeom>
          <a:solidFill>
            <a:sysClr val="window" lastClr="FFFFFF">
              <a:lumMod val="95000"/>
            </a:sysClr>
          </a:solidFill>
          <a:ln w="952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2659" rIns="32659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5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Symbol" panose="05050102010706020507" pitchFamily="18" charset="2"/>
              </a:rPr>
              <a:t>생산기술연구원</a:t>
            </a:r>
            <a:endParaRPr kumimoji="1" lang="en-US" altLang="ko-KR" sz="95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Symbol" panose="05050102010706020507" pitchFamily="18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9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3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칼스데이터</a:t>
            </a:r>
            <a:r>
              <a:rPr lang="en-US" altLang="ko-KR" sz="9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95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1" name="AutoShape 9">
            <a:extLst>
              <a:ext uri="{FF2B5EF4-FFF2-40B4-BE49-F238E27FC236}">
                <a16:creationId xmlns:a16="http://schemas.microsoft.com/office/drawing/2014/main" id="{9DF1926F-96B3-4FEA-AEAC-B6826CAA1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124" y="2153988"/>
            <a:ext cx="1110514" cy="420523"/>
          </a:xfrm>
          <a:prstGeom prst="roundRect">
            <a:avLst>
              <a:gd name="adj" fmla="val 7616"/>
            </a:avLst>
          </a:prstGeom>
          <a:solidFill>
            <a:sysClr val="window" lastClr="FFFFFF">
              <a:lumMod val="95000"/>
            </a:sysClr>
          </a:solidFill>
          <a:ln w="952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32659" rIns="32659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+mn-cs"/>
                <a:sym typeface="Symbol" panose="05050102010706020507" pitchFamily="18" charset="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5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Symbol" panose="05050102010706020507" pitchFamily="18" charset="2"/>
              </a:rPr>
              <a:t>생산기술연구원</a:t>
            </a:r>
            <a:endParaRPr kumimoji="1" lang="en-US" altLang="ko-KR" sz="95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Symbol" panose="05050102010706020507" pitchFamily="18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D7D3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9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가상발주데이터</a:t>
            </a:r>
            <a:r>
              <a:rPr lang="en-US" altLang="ko-KR" sz="9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95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2" name="직사각형 56">
            <a:extLst>
              <a:ext uri="{FF2B5EF4-FFF2-40B4-BE49-F238E27FC236}">
                <a16:creationId xmlns:a16="http://schemas.microsoft.com/office/drawing/2014/main" id="{B3E397DE-B576-48DA-973A-58E755ABB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96" y="2096852"/>
            <a:ext cx="947203" cy="569841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77770" marR="0" lvl="0" indent="-7777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itchFamily="18" charset="2"/>
              </a:rPr>
              <a:t>데이터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Symbol" pitchFamily="18" charset="2"/>
            </a:endParaRPr>
          </a:p>
          <a:p>
            <a:pPr marL="77770" marR="0" lvl="0" indent="-7777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itchFamily="18" charset="2"/>
              </a:rPr>
              <a:t>수급 기관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Symbol" pitchFamily="18" charset="2"/>
            </a:endParaRPr>
          </a:p>
        </p:txBody>
      </p:sp>
      <p:sp>
        <p:nvSpPr>
          <p:cNvPr id="103" name="직사각형 56">
            <a:extLst>
              <a:ext uri="{FF2B5EF4-FFF2-40B4-BE49-F238E27FC236}">
                <a16:creationId xmlns:a16="http://schemas.microsoft.com/office/drawing/2014/main" id="{23F8C4BD-037F-48FE-89C4-54A6D0EC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96" y="2701801"/>
            <a:ext cx="947203" cy="156987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77770" marR="0" lvl="0" indent="-7777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itchFamily="18" charset="2"/>
              </a:rPr>
              <a:t>활용 데이터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Symbol" pitchFamily="18" charset="2"/>
            </a:endParaRPr>
          </a:p>
          <a:p>
            <a:pPr marL="77770" marR="0" lvl="0" indent="-7777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itchFamily="18" charset="2"/>
              </a:rPr>
              <a:t>정의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Symbol" pitchFamily="18" charset="2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26611A-1446-444B-B1F5-C73DA36D2859}"/>
              </a:ext>
            </a:extLst>
          </p:cNvPr>
          <p:cNvSpPr txBox="1"/>
          <p:nvPr/>
        </p:nvSpPr>
        <p:spPr>
          <a:xfrm>
            <a:off x="3620852" y="2724980"/>
            <a:ext cx="1445258" cy="8104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noAutofit/>
          </a:bodyPr>
          <a:lstStyle/>
          <a:p>
            <a:pPr marL="90000" marR="0" lvl="0" indent="-900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칼스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데이터 </a:t>
            </a:r>
            <a:r>
              <a:rPr lang="en-US" altLang="ko-KR" sz="1200" b="1" kern="0" dirty="0">
                <a:solidFill>
                  <a:prstClr val="black"/>
                </a:solidFill>
              </a:rPr>
              <a:t>(</a:t>
            </a:r>
            <a:r>
              <a:rPr lang="ko-KR" altLang="en-US" sz="1200" b="1" kern="0" dirty="0">
                <a:solidFill>
                  <a:prstClr val="black"/>
                </a:solidFill>
              </a:rPr>
              <a:t>공사정보</a:t>
            </a:r>
            <a:r>
              <a:rPr lang="en-US" altLang="ko-KR" sz="1200" b="1" kern="0" dirty="0">
                <a:solidFill>
                  <a:prstClr val="black"/>
                </a:solidFill>
              </a:rPr>
              <a:t>)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431C95-56BF-4DF1-82EB-95617107C291}"/>
              </a:ext>
            </a:extLst>
          </p:cNvPr>
          <p:cNvSpPr txBox="1"/>
          <p:nvPr/>
        </p:nvSpPr>
        <p:spPr>
          <a:xfrm>
            <a:off x="6069124" y="2724980"/>
            <a:ext cx="207318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0000" marR="0" lvl="0" indent="-900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200" b="1" kern="0" dirty="0">
                <a:solidFill>
                  <a:prstClr val="black"/>
                </a:solidFill>
              </a:rPr>
              <a:t>가상발주 데이터</a:t>
            </a:r>
            <a:br>
              <a:rPr lang="en-US" altLang="ko-KR" sz="1200" b="1" kern="0" dirty="0">
                <a:solidFill>
                  <a:prstClr val="black"/>
                </a:solidFill>
              </a:rPr>
            </a:br>
            <a:r>
              <a:rPr lang="en-US" altLang="ko-KR" sz="1200" b="1" kern="0" dirty="0">
                <a:solidFill>
                  <a:prstClr val="black"/>
                </a:solidFill>
              </a:rPr>
              <a:t> (</a:t>
            </a:r>
            <a:r>
              <a:rPr lang="ko-KR" altLang="en-US" sz="1200" b="1" kern="0" dirty="0">
                <a:solidFill>
                  <a:prstClr val="black"/>
                </a:solidFill>
              </a:rPr>
              <a:t>업체 공사 프로젝트 자료</a:t>
            </a:r>
            <a:r>
              <a:rPr lang="en-US" altLang="ko-KR" sz="1200" b="1" kern="0" dirty="0">
                <a:solidFill>
                  <a:prstClr val="black"/>
                </a:solidFill>
              </a:rPr>
              <a:t>)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F71A76D-1397-44F7-A95F-05CC86EC3219}"/>
              </a:ext>
            </a:extLst>
          </p:cNvPr>
          <p:cNvSpPr/>
          <p:nvPr/>
        </p:nvSpPr>
        <p:spPr>
          <a:xfrm>
            <a:off x="4626895" y="3711931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병합 등 가공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C0DBC3C-F96C-4252-85CA-3531A51E31EC}"/>
              </a:ext>
            </a:extLst>
          </p:cNvPr>
          <p:cNvSpPr/>
          <p:nvPr/>
        </p:nvSpPr>
        <p:spPr>
          <a:xfrm>
            <a:off x="1363960" y="2096852"/>
            <a:ext cx="8079500" cy="568760"/>
          </a:xfrm>
          <a:prstGeom prst="rect">
            <a:avLst/>
          </a:prstGeom>
          <a:noFill/>
          <a:ln w="6350">
            <a:solidFill>
              <a:sysClr val="windowText" lastClr="000000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82954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7" b="1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/>
              <a:ea typeface="돋움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E49B55-4CED-4F82-B935-E331F4992DE1}"/>
              </a:ext>
            </a:extLst>
          </p:cNvPr>
          <p:cNvSpPr/>
          <p:nvPr/>
        </p:nvSpPr>
        <p:spPr>
          <a:xfrm>
            <a:off x="1365060" y="2701801"/>
            <a:ext cx="8078400" cy="1569870"/>
          </a:xfrm>
          <a:prstGeom prst="rect">
            <a:avLst/>
          </a:prstGeom>
          <a:noFill/>
          <a:ln w="6350">
            <a:solidFill>
              <a:sysClr val="windowText" lastClr="000000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82954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7" b="1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11" name="연결선: 꺾임 123">
            <a:extLst>
              <a:ext uri="{FF2B5EF4-FFF2-40B4-BE49-F238E27FC236}">
                <a16:creationId xmlns:a16="http://schemas.microsoft.com/office/drawing/2014/main" id="{7CAA4BF1-5B0D-4141-B482-B7384CB76707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313740" y="1566379"/>
            <a:ext cx="6518" cy="3600000"/>
          </a:xfrm>
          <a:prstGeom prst="bentConnector3">
            <a:avLst>
              <a:gd name="adj1" fmla="val 1968258"/>
            </a:avLst>
          </a:prstGeom>
          <a:solidFill>
            <a:srgbClr val="4472C4"/>
          </a:solidFill>
          <a:ln w="1270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직사각형 56">
            <a:extLst>
              <a:ext uri="{FF2B5EF4-FFF2-40B4-BE49-F238E27FC236}">
                <a16:creationId xmlns:a16="http://schemas.microsoft.com/office/drawing/2014/main" id="{53D30ACC-B0DD-4B86-84C4-0C7262862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96" y="4306779"/>
            <a:ext cx="947203" cy="210044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77770" marR="0" lvl="0" indent="-7777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itchFamily="18" charset="2"/>
              </a:rPr>
              <a:t>분석 및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Symbol" pitchFamily="18" charset="2"/>
            </a:endParaRPr>
          </a:p>
          <a:p>
            <a:pPr marL="77770" marR="0" lvl="0" indent="-7777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itchFamily="18" charset="2"/>
              </a:rPr>
              <a:t>결과 도출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Symbol" pitchFamily="18" charset="2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F62CD4B-2B95-4A17-BD3B-A666FFD93300}"/>
              </a:ext>
            </a:extLst>
          </p:cNvPr>
          <p:cNvSpPr/>
          <p:nvPr/>
        </p:nvSpPr>
        <p:spPr>
          <a:xfrm>
            <a:off x="1365060" y="4306779"/>
            <a:ext cx="8078400" cy="2100443"/>
          </a:xfrm>
          <a:prstGeom prst="rect">
            <a:avLst/>
          </a:prstGeom>
          <a:noFill/>
          <a:ln w="6350">
            <a:solidFill>
              <a:sysClr val="windowText" lastClr="000000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82954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7" b="1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AutoShape 123" descr="그림2">
            <a:extLst>
              <a:ext uri="{FF2B5EF4-FFF2-40B4-BE49-F238E27FC236}">
                <a16:creationId xmlns:a16="http://schemas.microsoft.com/office/drawing/2014/main" id="{51DEA1DC-1009-4CD1-B36F-361C559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730" y="4680573"/>
            <a:ext cx="2203576" cy="254011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80975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학습 데이터 셋 생성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6" name="AutoShape 123" descr="그림2">
            <a:extLst>
              <a:ext uri="{FF2B5EF4-FFF2-40B4-BE49-F238E27FC236}">
                <a16:creationId xmlns:a16="http://schemas.microsoft.com/office/drawing/2014/main" id="{586A66E3-095F-4CAD-B2A5-BAD8DC76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190" y="5036304"/>
            <a:ext cx="957636" cy="1017168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6350" cap="flat" cmpd="sng" algn="ctr">
            <a:solidFill>
              <a:srgbClr val="D5D5D5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80975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칼스</a:t>
            </a: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  <a:p>
            <a:pPr marL="0" marR="0" lvl="0" indent="-180975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데이터</a:t>
            </a: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7" name="십자형 6">
            <a:extLst>
              <a:ext uri="{FF2B5EF4-FFF2-40B4-BE49-F238E27FC236}">
                <a16:creationId xmlns:a16="http://schemas.microsoft.com/office/drawing/2014/main" id="{00B05D4F-2EA6-4EC0-AE08-D3D1F6625CF3}"/>
              </a:ext>
            </a:extLst>
          </p:cNvPr>
          <p:cNvSpPr/>
          <p:nvPr/>
        </p:nvSpPr>
        <p:spPr bwMode="auto">
          <a:xfrm>
            <a:off x="3555922" y="5430604"/>
            <a:ext cx="285646" cy="182189"/>
          </a:xfrm>
          <a:prstGeom prst="plus">
            <a:avLst>
              <a:gd name="adj" fmla="val 32937"/>
            </a:avLst>
          </a:prstGeom>
          <a:noFill/>
          <a:ln w="12700" cap="flat" cmpd="sng" algn="ctr">
            <a:solidFill>
              <a:srgbClr val="4472C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35038" marR="0" lvl="0" indent="-307975" algn="ctr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R" altLang="en-US" sz="1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돋움" pitchFamily="50" charset="-127"/>
            </a:endParaRPr>
          </a:p>
        </p:txBody>
      </p:sp>
      <p:sp>
        <p:nvSpPr>
          <p:cNvPr id="8" name="AutoShape 123" descr="그림2">
            <a:extLst>
              <a:ext uri="{FF2B5EF4-FFF2-40B4-BE49-F238E27FC236}">
                <a16:creationId xmlns:a16="http://schemas.microsoft.com/office/drawing/2014/main" id="{5EB141D3-50FD-4110-8C33-32A76B9F3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665" y="5039898"/>
            <a:ext cx="788641" cy="1017168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6350" cap="flat" cmpd="sng" algn="ctr">
            <a:solidFill>
              <a:srgbClr val="D5D5D5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80975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가상발주</a:t>
            </a:r>
            <a:endParaRPr lang="en-US" altLang="ko-KR" sz="1100" b="1" kern="0" dirty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-180975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</a:t>
            </a:r>
            <a:endParaRPr kumimoji="1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13" name="오른쪽 화살표 4">
            <a:extLst>
              <a:ext uri="{FF2B5EF4-FFF2-40B4-BE49-F238E27FC236}">
                <a16:creationId xmlns:a16="http://schemas.microsoft.com/office/drawing/2014/main" id="{B4B180C6-B255-484F-B32D-A4CF05D1E1EC}"/>
              </a:ext>
            </a:extLst>
          </p:cNvPr>
          <p:cNvSpPr/>
          <p:nvPr/>
        </p:nvSpPr>
        <p:spPr bwMode="auto">
          <a:xfrm>
            <a:off x="5578448" y="5127125"/>
            <a:ext cx="337989" cy="417156"/>
          </a:xfrm>
          <a:prstGeom prst="rightArrow">
            <a:avLst/>
          </a:prstGeom>
          <a:noFill/>
          <a:ln w="12700" cap="flat" cmpd="sng" algn="ctr">
            <a:solidFill>
              <a:srgbClr val="4472C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35038" marR="0" lvl="0" indent="-307975" algn="ctr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buClrTx/>
              <a:buSzTx/>
              <a:buFontTx/>
              <a:buAutoNum type="arabicPeriod"/>
              <a:tabLst/>
              <a:defRPr/>
            </a:pPr>
            <a:endParaRPr kumimoji="1" lang="ko-KR" altLang="en-US" sz="1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돋움" pitchFamily="50" charset="-127"/>
            </a:endParaRPr>
          </a:p>
        </p:txBody>
      </p:sp>
      <p:sp>
        <p:nvSpPr>
          <p:cNvPr id="14" name="AutoShape 123" descr="그림2">
            <a:extLst>
              <a:ext uri="{FF2B5EF4-FFF2-40B4-BE49-F238E27FC236}">
                <a16:creationId xmlns:a16="http://schemas.microsoft.com/office/drawing/2014/main" id="{E8B34BE2-6440-4684-96EA-ECE9F03E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98" y="4995648"/>
            <a:ext cx="2060276" cy="252346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0070C0"/>
            </a:solidFill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80975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상관분석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15" name="AutoShape 123" descr="그림2">
            <a:extLst>
              <a:ext uri="{FF2B5EF4-FFF2-40B4-BE49-F238E27FC236}">
                <a16:creationId xmlns:a16="http://schemas.microsoft.com/office/drawing/2014/main" id="{EE8E4E68-569C-411A-81F3-CCFFB5C46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450" y="5426836"/>
            <a:ext cx="2076924" cy="234891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6350" cap="flat" cmpd="sng" algn="ctr">
            <a:solidFill>
              <a:srgbClr val="D5D5D5"/>
            </a:solidFill>
            <a:prstDash val="solid"/>
          </a:ln>
          <a:effectLst/>
        </p:spPr>
        <p:txBody>
          <a:bodyPr wrap="none" rtlCol="0" anchor="ctr" anchorCtr="1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80975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모델링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93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분석 과제 정의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12CBBF-FAE1-49C6-8DD9-B6DB3B0B2F44}"/>
              </a:ext>
            </a:extLst>
          </p:cNvPr>
          <p:cNvSpPr/>
          <p:nvPr/>
        </p:nvSpPr>
        <p:spPr>
          <a:xfrm>
            <a:off x="279399" y="903368"/>
            <a:ext cx="1602908" cy="1205005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분석</a:t>
            </a:r>
            <a:endParaRPr kumimoji="0" lang="en-US" altLang="ko-KR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대상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852F2D6-3E8D-4FA0-AEB8-0B6A639DF805}"/>
              </a:ext>
            </a:extLst>
          </p:cNvPr>
          <p:cNvSpPr/>
          <p:nvPr/>
        </p:nvSpPr>
        <p:spPr>
          <a:xfrm>
            <a:off x="289965" y="3355546"/>
            <a:ext cx="1584176" cy="136815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분석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목표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8E1591A-C753-4BEC-AC0E-EA0F16D74C8F}"/>
              </a:ext>
            </a:extLst>
          </p:cNvPr>
          <p:cNvSpPr/>
          <p:nvPr/>
        </p:nvSpPr>
        <p:spPr>
          <a:xfrm>
            <a:off x="279399" y="4988455"/>
            <a:ext cx="1594742" cy="136815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0965F01-948A-4703-8E4B-341FD53277EF}"/>
              </a:ext>
            </a:extLst>
          </p:cNvPr>
          <p:cNvSpPr/>
          <p:nvPr/>
        </p:nvSpPr>
        <p:spPr>
          <a:xfrm>
            <a:off x="2170339" y="903368"/>
            <a:ext cx="7469061" cy="1205005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대상 </a:t>
            </a:r>
            <a:r>
              <a:rPr kumimoji="0" lang="ko-KR" altLang="en-US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데이터</a:t>
            </a:r>
            <a:r>
              <a:rPr kumimoji="0" lang="en-US" altLang="ko-KR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kumimoji="0" lang="ko-KR" altLang="en-US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교량 데이터</a:t>
            </a:r>
            <a:br>
              <a:rPr kumimoji="0" lang="en-US" altLang="ko-KR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kumimoji="0" lang="en-US" altLang="ko-KR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* </a:t>
            </a:r>
            <a:r>
              <a:rPr kumimoji="0" lang="ko-KR" altLang="en-US" sz="1500" b="1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거더교</a:t>
            </a:r>
            <a:r>
              <a:rPr kumimoji="0" lang="en-US" altLang="ko-KR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kumimoji="0" lang="ko-KR" altLang="en-US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단순교에 </a:t>
            </a:r>
            <a:r>
              <a:rPr kumimoji="0" lang="ko-KR" altLang="en-US" sz="1500" b="1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거더</a:t>
            </a:r>
            <a:r>
              <a:rPr kumimoji="0" lang="en-US" altLang="ko-KR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0" lang="ko-KR" altLang="en-US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보</a:t>
            </a:r>
            <a:r>
              <a:rPr kumimoji="0" lang="en-US" altLang="ko-KR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0" lang="ko-KR" altLang="en-US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수평방향으로 추가로 가설한 교량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D5074-6578-41A8-8EE8-7C8AA182E861}"/>
              </a:ext>
            </a:extLst>
          </p:cNvPr>
          <p:cNvSpPr/>
          <p:nvPr/>
        </p:nvSpPr>
        <p:spPr>
          <a:xfrm>
            <a:off x="2170339" y="3355546"/>
            <a:ext cx="7469061" cy="1368152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슬라브 두께 </a:t>
            </a:r>
            <a:r>
              <a:rPr kumimoji="0" lang="ko-KR" altLang="en-US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예측을 위해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과거 공사 데이터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활용하여 예측</a:t>
            </a:r>
            <a:endParaRPr kumimoji="0" lang="en-US" altLang="ko-KR" sz="15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1" ker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거더개수 예측을 위해 과거 공사 뎅터 활용하여 예측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BE19F-EE6D-4DFA-A7FC-767D2B98891F}"/>
              </a:ext>
            </a:extLst>
          </p:cNvPr>
          <p:cNvSpPr/>
          <p:nvPr/>
        </p:nvSpPr>
        <p:spPr>
          <a:xfrm>
            <a:off x="279399" y="2185151"/>
            <a:ext cx="1602908" cy="1093617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Point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DA66DE-4A47-453A-B9CD-78D3798BD57B}"/>
              </a:ext>
            </a:extLst>
          </p:cNvPr>
          <p:cNvSpPr/>
          <p:nvPr/>
        </p:nvSpPr>
        <p:spPr>
          <a:xfrm>
            <a:off x="2170339" y="2185151"/>
            <a:ext cx="7469061" cy="1093617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엔지니어는 설계 시 가이드 값 필요 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특히 주니어 엔지니어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구조해석 시에도 참조 값 필요 </a:t>
            </a:r>
            <a:r>
              <a:rPr kumimoji="0" lang="en-US" altLang="ko-KR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0" lang="ko-KR" altLang="en-US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과한 재료비 소모 대비</a:t>
            </a:r>
            <a:r>
              <a:rPr kumimoji="0" lang="en-US" altLang="ko-KR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955EBC-4B99-5D82-FCB3-0771FE2F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88" y="968394"/>
            <a:ext cx="1383501" cy="948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37A3BD-0784-DB79-FE9E-5E43D415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539" y="4823450"/>
            <a:ext cx="3127142" cy="15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3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2.1.1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F6DCF-2246-3E75-B54E-5EF4FB5B7DB1}"/>
              </a:ext>
            </a:extLst>
          </p:cNvPr>
          <p:cNvSpPr/>
          <p:nvPr/>
        </p:nvSpPr>
        <p:spPr>
          <a:xfrm>
            <a:off x="475998" y="161333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>
                <a:solidFill>
                  <a:prstClr val="white"/>
                </a:solidFill>
              </a:rPr>
              <a:t>1. </a:t>
            </a:r>
            <a:r>
              <a:rPr lang="ko-KR" altLang="en-US" sz="1100" b="1" kern="0">
                <a:solidFill>
                  <a:prstClr val="white"/>
                </a:solidFill>
              </a:rPr>
              <a:t>입력 데이터</a:t>
            </a: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194F44-07C3-412C-E47F-70B0674A5AF3}"/>
              </a:ext>
            </a:extLst>
          </p:cNvPr>
          <p:cNvSpPr/>
          <p:nvPr/>
        </p:nvSpPr>
        <p:spPr>
          <a:xfrm>
            <a:off x="301774" y="1349772"/>
            <a:ext cx="2908715" cy="49373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82B70-30F1-0AEB-B7C0-6FC7EF82AF0F}"/>
              </a:ext>
            </a:extLst>
          </p:cNvPr>
          <p:cNvSpPr txBox="1"/>
          <p:nvPr/>
        </p:nvSpPr>
        <p:spPr>
          <a:xfrm>
            <a:off x="562954" y="2029056"/>
            <a:ext cx="2464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칼스</a:t>
            </a:r>
            <a:r>
              <a:rPr lang="ko-KR" altLang="en-US" sz="1100" dirty="0"/>
              <a:t> 데이터 </a:t>
            </a:r>
            <a:r>
              <a:rPr lang="en-US" altLang="ko-KR" sz="1100" dirty="0"/>
              <a:t>: </a:t>
            </a:r>
            <a:r>
              <a:rPr lang="ko-KR" altLang="en-US" sz="1100" dirty="0"/>
              <a:t>가상발주데이터</a:t>
            </a:r>
            <a:r>
              <a:rPr lang="en-US" altLang="ko-KR" sz="1100" dirty="0"/>
              <a:t>, CALS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3CF15E-2A9E-5492-924C-113A52446F96}"/>
              </a:ext>
            </a:extLst>
          </p:cNvPr>
          <p:cNvSpPr/>
          <p:nvPr/>
        </p:nvSpPr>
        <p:spPr>
          <a:xfrm>
            <a:off x="469370" y="2732145"/>
            <a:ext cx="2526093" cy="338563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2. </a:t>
            </a:r>
            <a:r>
              <a:rPr lang="ko-KR" altLang="en-US" sz="1100" b="1" kern="0" dirty="0">
                <a:solidFill>
                  <a:prstClr val="white"/>
                </a:solidFill>
              </a:rPr>
              <a:t>참조 데이터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2FE505-CC92-5E83-06DF-50AAB84FDE0C}"/>
              </a:ext>
            </a:extLst>
          </p:cNvPr>
          <p:cNvSpPr/>
          <p:nvPr/>
        </p:nvSpPr>
        <p:spPr>
          <a:xfrm>
            <a:off x="454355" y="365846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3. </a:t>
            </a:r>
            <a:r>
              <a:rPr lang="ko-KR" altLang="en-US" sz="1100" b="1" kern="0" dirty="0">
                <a:solidFill>
                  <a:prstClr val="white"/>
                </a:solidFill>
              </a:rPr>
              <a:t>로직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99472E-160E-E68F-FB6C-9E696703902D}"/>
              </a:ext>
            </a:extLst>
          </p:cNvPr>
          <p:cNvSpPr txBox="1"/>
          <p:nvPr/>
        </p:nvSpPr>
        <p:spPr>
          <a:xfrm>
            <a:off x="335174" y="4026562"/>
            <a:ext cx="266451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데이터 전처리</a:t>
            </a:r>
            <a:br>
              <a:rPr lang="en-US" altLang="ko-KR" sz="1100" dirty="0"/>
            </a:br>
            <a:r>
              <a:rPr lang="en-US" altLang="ko-KR" sz="1100" dirty="0"/>
              <a:t>   * </a:t>
            </a:r>
            <a:r>
              <a:rPr lang="ko-KR" altLang="en-US" sz="1100" dirty="0"/>
              <a:t>컬럼 이름 표준화</a:t>
            </a:r>
            <a:br>
              <a:rPr lang="en-US" altLang="ko-KR" sz="1100" dirty="0"/>
            </a:br>
            <a:r>
              <a:rPr lang="en-US" altLang="ko-KR" sz="1100" dirty="0"/>
              <a:t>     (</a:t>
            </a:r>
            <a:r>
              <a:rPr lang="ko-KR" altLang="en-US" sz="1100" dirty="0"/>
              <a:t>특수문자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맨앞에</a:t>
            </a:r>
            <a:r>
              <a:rPr lang="ko-KR" altLang="en-US" sz="1100" dirty="0"/>
              <a:t> 숫자 대체 등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* </a:t>
            </a:r>
            <a:r>
              <a:rPr lang="ko-KR" altLang="en-US" sz="1100" dirty="0" err="1"/>
              <a:t>바닥슬라브</a:t>
            </a:r>
            <a:r>
              <a:rPr lang="ko-KR" altLang="en-US" sz="1100" dirty="0"/>
              <a:t> 데이터</a:t>
            </a:r>
            <a:br>
              <a:rPr lang="en-US" altLang="ko-KR" sz="1100" dirty="0"/>
            </a:br>
            <a:r>
              <a:rPr lang="en-US" altLang="ko-KR" sz="1100" dirty="0"/>
              <a:t>         “-” -&gt; None </a:t>
            </a:r>
            <a:r>
              <a:rPr lang="ko-KR" altLang="en-US" sz="1100" dirty="0"/>
              <a:t>처리 후 </a:t>
            </a:r>
            <a:r>
              <a:rPr lang="en-US" altLang="ko-KR" sz="1100" dirty="0"/>
              <a:t>null </a:t>
            </a:r>
            <a:r>
              <a:rPr lang="ko-KR" altLang="en-US" sz="1100" dirty="0"/>
              <a:t>제거</a:t>
            </a:r>
            <a:endParaRPr lang="en-US" altLang="ko-KR" sz="1100" dirty="0"/>
          </a:p>
          <a:p>
            <a:r>
              <a:rPr lang="en-US" altLang="ko-KR" sz="1100" dirty="0"/>
              <a:t>       * </a:t>
            </a:r>
            <a:r>
              <a:rPr lang="ko-KR" altLang="en-US" sz="1100" dirty="0"/>
              <a:t>전체 컬럼 숫자형으로 변경</a:t>
            </a:r>
            <a:br>
              <a:rPr lang="en-US" altLang="ko-KR" sz="1100" dirty="0"/>
            </a:br>
            <a:r>
              <a:rPr lang="en-US" altLang="ko-KR" sz="1100" dirty="0"/>
              <a:t>         </a:t>
            </a:r>
            <a:r>
              <a:rPr lang="ko-KR" altLang="en-US" sz="1100" dirty="0"/>
              <a:t>단 숫자가 </a:t>
            </a:r>
            <a:r>
              <a:rPr lang="ko-KR" altLang="en-US" sz="1100" dirty="0" err="1"/>
              <a:t>아닌경우</a:t>
            </a:r>
            <a:r>
              <a:rPr lang="ko-KR" altLang="en-US" sz="1100" dirty="0"/>
              <a:t> 문자형 유지</a:t>
            </a:r>
            <a:endParaRPr lang="en-US" altLang="ko-KR" sz="1100" dirty="0"/>
          </a:p>
          <a:p>
            <a:r>
              <a:rPr lang="en-US" altLang="ko-KR" sz="1100" dirty="0"/>
              <a:t>       * </a:t>
            </a:r>
            <a:r>
              <a:rPr lang="ko-KR" altLang="en-US" sz="1100" dirty="0"/>
              <a:t>데이터 필터</a:t>
            </a:r>
            <a:endParaRPr lang="en-US" altLang="ko-KR" sz="1100" dirty="0"/>
          </a:p>
          <a:p>
            <a:r>
              <a:rPr lang="en-US" altLang="ko-KR" sz="1100" dirty="0"/>
              <a:t>         </a:t>
            </a:r>
            <a:r>
              <a:rPr lang="ko-KR" altLang="en-US" sz="1100" dirty="0" err="1"/>
              <a:t>거더교</a:t>
            </a:r>
            <a:endParaRPr lang="en-US" altLang="ko-KR" sz="1100" dirty="0"/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F9A281DF-86E4-2550-B5B8-90C3F735D7C3}"/>
              </a:ext>
            </a:extLst>
          </p:cNvPr>
          <p:cNvSpPr/>
          <p:nvPr/>
        </p:nvSpPr>
        <p:spPr>
          <a:xfrm>
            <a:off x="3711371" y="1247388"/>
            <a:ext cx="813047" cy="6690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가상발주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F8285E-EC9F-EB1D-9A47-00614FC61909}"/>
              </a:ext>
            </a:extLst>
          </p:cNvPr>
          <p:cNvSpPr/>
          <p:nvPr/>
        </p:nvSpPr>
        <p:spPr>
          <a:xfrm>
            <a:off x="3321658" y="2924944"/>
            <a:ext cx="3632887" cy="519199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데이터 병합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73B52B-5437-B827-4647-8C1ABB7CEBC9}"/>
              </a:ext>
            </a:extLst>
          </p:cNvPr>
          <p:cNvSpPr txBox="1"/>
          <p:nvPr/>
        </p:nvSpPr>
        <p:spPr>
          <a:xfrm>
            <a:off x="3468285" y="100868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가상발주데이터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B0E9C2C-1FA4-3B0A-2575-CBCFDA39B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17496" y="2983871"/>
            <a:ext cx="308635" cy="1328729"/>
          </a:xfrm>
          <a:prstGeom prst="rect">
            <a:avLst/>
          </a:prstGeom>
        </p:spPr>
      </p:pic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835043EE-EECD-9251-69D8-966B5971A0A8}"/>
              </a:ext>
            </a:extLst>
          </p:cNvPr>
          <p:cNvSpPr/>
          <p:nvPr/>
        </p:nvSpPr>
        <p:spPr>
          <a:xfrm>
            <a:off x="4838041" y="5419765"/>
            <a:ext cx="813047" cy="6690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정제된 데이터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A41812-0A32-21E9-1BD6-3A688B876413}"/>
              </a:ext>
            </a:extLst>
          </p:cNvPr>
          <p:cNvSpPr/>
          <p:nvPr/>
        </p:nvSpPr>
        <p:spPr>
          <a:xfrm>
            <a:off x="3321657" y="2093198"/>
            <a:ext cx="3632887" cy="339898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컬럼이름 표준화 </a:t>
            </a:r>
            <a:r>
              <a:rPr lang="en-US" altLang="ko-KR" sz="1100" b="1" kern="0" dirty="0">
                <a:solidFill>
                  <a:prstClr val="white"/>
                </a:solidFill>
              </a:rPr>
              <a:t>(</a:t>
            </a:r>
            <a:r>
              <a:rPr lang="ko-KR" altLang="en-US" sz="1100" b="1" kern="0" dirty="0">
                <a:solidFill>
                  <a:prstClr val="white"/>
                </a:solidFill>
              </a:rPr>
              <a:t>정규표현식 적용</a:t>
            </a:r>
            <a:r>
              <a:rPr lang="en-US" altLang="ko-KR" sz="1100" b="1" kern="0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412D15A-EE86-2F6E-DC52-B423BBD6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17497" y="2048391"/>
            <a:ext cx="308635" cy="13287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9E27E4-1B29-1B36-CAA5-CA1BAF5C49E8}"/>
              </a:ext>
            </a:extLst>
          </p:cNvPr>
          <p:cNvSpPr txBox="1"/>
          <p:nvPr/>
        </p:nvSpPr>
        <p:spPr>
          <a:xfrm>
            <a:off x="3241415" y="246512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759447-9635-D496-B557-2127470E7C4E}"/>
              </a:ext>
            </a:extLst>
          </p:cNvPr>
          <p:cNvSpPr txBox="1"/>
          <p:nvPr/>
        </p:nvSpPr>
        <p:spPr>
          <a:xfrm>
            <a:off x="5677988" y="5773034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180</a:t>
            </a:r>
            <a:r>
              <a:rPr lang="ko-KR" altLang="en-US" sz="1100" dirty="0"/>
              <a:t>건</a:t>
            </a:r>
            <a:r>
              <a:rPr lang="en-US" altLang="ko-KR" sz="1100" dirty="0"/>
              <a:t>, 82</a:t>
            </a:r>
          </a:p>
        </p:txBody>
      </p:sp>
      <p:sp>
        <p:nvSpPr>
          <p:cNvPr id="44" name="텍스트 개체 틀 64">
            <a:extLst>
              <a:ext uri="{FF2B5EF4-FFF2-40B4-BE49-F238E27FC236}">
                <a16:creationId xmlns:a16="http://schemas.microsoft.com/office/drawing/2014/main" id="{81E2175A-5E0B-9D9E-7C60-E34E24A9F397}"/>
              </a:ext>
            </a:extLst>
          </p:cNvPr>
          <p:cNvSpPr txBox="1">
            <a:spLocks/>
          </p:cNvSpPr>
          <p:nvPr/>
        </p:nvSpPr>
        <p:spPr>
          <a:xfrm>
            <a:off x="439103" y="872716"/>
            <a:ext cx="8993104" cy="28314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1200" b="1" dirty="0"/>
              <a:t>■</a:t>
            </a:r>
            <a:r>
              <a:rPr kumimoji="0" lang="en-US" altLang="ko-KR" sz="1200" b="1" dirty="0"/>
              <a:t> </a:t>
            </a:r>
            <a:r>
              <a:rPr kumimoji="0" lang="ko-KR" altLang="en-US" sz="1200" b="1" dirty="0"/>
              <a:t>데이터 </a:t>
            </a:r>
            <a:r>
              <a:rPr kumimoji="0" lang="ko-KR" altLang="en-US" sz="1200" b="1" dirty="0" err="1"/>
              <a:t>전처리</a:t>
            </a:r>
            <a:r>
              <a:rPr kumimoji="0" lang="ko-KR" altLang="en-US" sz="1200" b="1" dirty="0"/>
              <a:t> </a:t>
            </a:r>
            <a:r>
              <a:rPr kumimoji="0" lang="en-US" altLang="ko-KR" sz="1200" b="1" dirty="0"/>
              <a:t>(</a:t>
            </a:r>
            <a:r>
              <a:rPr kumimoji="0" lang="ko-KR" altLang="en-US" sz="1200" b="1" dirty="0"/>
              <a:t>바닥 슬라브 기준</a:t>
            </a:r>
            <a:r>
              <a:rPr kumimoji="0" lang="en-US" altLang="ko-KR" sz="1200" b="1" dirty="0"/>
              <a:t>)</a:t>
            </a:r>
            <a:endParaRPr kumimoji="0" lang="ko-KR" altLang="en-US" sz="12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6822B8-8D0E-DFAA-9E46-CC7F67FB4A96}"/>
              </a:ext>
            </a:extLst>
          </p:cNvPr>
          <p:cNvSpPr/>
          <p:nvPr/>
        </p:nvSpPr>
        <p:spPr>
          <a:xfrm>
            <a:off x="3329028" y="3883839"/>
            <a:ext cx="3632887" cy="354499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각 </a:t>
            </a:r>
            <a:r>
              <a:rPr lang="ko-KR" altLang="en-US" sz="1100" b="1" kern="0" dirty="0" err="1">
                <a:solidFill>
                  <a:prstClr val="white"/>
                </a:solidFill>
              </a:rPr>
              <a:t>컬럼별</a:t>
            </a:r>
            <a:r>
              <a:rPr lang="ko-KR" altLang="en-US" sz="1100" b="1" kern="0" dirty="0">
                <a:solidFill>
                  <a:prstClr val="white"/>
                </a:solidFill>
              </a:rPr>
              <a:t> </a:t>
            </a:r>
            <a:r>
              <a:rPr lang="en-US" altLang="ko-KR" sz="1100" b="1" kern="0" dirty="0">
                <a:solidFill>
                  <a:prstClr val="white"/>
                </a:solidFill>
              </a:rPr>
              <a:t>null </a:t>
            </a:r>
            <a:r>
              <a:rPr lang="ko-KR" altLang="en-US" sz="1100" b="1" kern="0" dirty="0">
                <a:solidFill>
                  <a:prstClr val="white"/>
                </a:solidFill>
              </a:rPr>
              <a:t>처리 </a:t>
            </a:r>
            <a:r>
              <a:rPr lang="en-US" altLang="ko-KR" sz="1100" b="1" kern="0" dirty="0">
                <a:solidFill>
                  <a:prstClr val="white"/>
                </a:solidFill>
              </a:rPr>
              <a:t>(</a:t>
            </a:r>
            <a:r>
              <a:rPr lang="ko-KR" altLang="en-US" sz="1100" b="1" kern="0" dirty="0" err="1">
                <a:solidFill>
                  <a:prstClr val="white"/>
                </a:solidFill>
              </a:rPr>
              <a:t>바닥슬라브</a:t>
            </a:r>
            <a:r>
              <a:rPr lang="ko-KR" altLang="en-US" sz="1100" b="1" kern="0" dirty="0">
                <a:solidFill>
                  <a:prstClr val="white"/>
                </a:solidFill>
              </a:rPr>
              <a:t> 두께 정상 데이터 추출</a:t>
            </a:r>
            <a:r>
              <a:rPr lang="en-US" altLang="ko-KR" sz="1100" b="1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2F2AB1C1-A8EF-BB42-3747-4B06A711440A}"/>
              </a:ext>
            </a:extLst>
          </p:cNvPr>
          <p:cNvSpPr/>
          <p:nvPr/>
        </p:nvSpPr>
        <p:spPr>
          <a:xfrm>
            <a:off x="5828606" y="1323668"/>
            <a:ext cx="813047" cy="66903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CALS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1B390-E80B-AC2A-2082-B0520951958D}"/>
              </a:ext>
            </a:extLst>
          </p:cNvPr>
          <p:cNvSpPr txBox="1"/>
          <p:nvPr/>
        </p:nvSpPr>
        <p:spPr>
          <a:xfrm>
            <a:off x="5736083" y="1084966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CALS</a:t>
            </a:r>
            <a:r>
              <a:rPr lang="ko-KR" altLang="en-US" sz="1100" dirty="0"/>
              <a:t>데이터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22851C-D181-0B26-79EA-9F17153EB3EA}"/>
              </a:ext>
            </a:extLst>
          </p:cNvPr>
          <p:cNvSpPr/>
          <p:nvPr/>
        </p:nvSpPr>
        <p:spPr>
          <a:xfrm>
            <a:off x="3329028" y="4861530"/>
            <a:ext cx="3632887" cy="354499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kern="0" dirty="0">
                <a:solidFill>
                  <a:prstClr val="white"/>
                </a:solidFill>
              </a:rPr>
              <a:t>숫자형태로 변환 및 데이터 필터 </a:t>
            </a:r>
            <a:r>
              <a:rPr lang="en-US" altLang="ko-KR" sz="1100" b="1" kern="0" dirty="0">
                <a:solidFill>
                  <a:prstClr val="white"/>
                </a:solidFill>
              </a:rPr>
              <a:t>(</a:t>
            </a:r>
            <a:r>
              <a:rPr lang="ko-KR" altLang="en-US" sz="1100" b="1" kern="0" dirty="0" err="1">
                <a:solidFill>
                  <a:prstClr val="white"/>
                </a:solidFill>
              </a:rPr>
              <a:t>거더교</a:t>
            </a:r>
            <a:r>
              <a:rPr lang="en-US" altLang="ko-KR" sz="1100" b="1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F7764-3493-44E0-EA78-282968158108}"/>
              </a:ext>
            </a:extLst>
          </p:cNvPr>
          <p:cNvSpPr txBox="1"/>
          <p:nvPr/>
        </p:nvSpPr>
        <p:spPr>
          <a:xfrm>
            <a:off x="4481213" y="1562685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69</a:t>
            </a:r>
            <a:r>
              <a:rPr lang="ko-KR" altLang="en-US" sz="1100" dirty="0"/>
              <a:t>건</a:t>
            </a:r>
            <a:r>
              <a:rPr lang="en-US" altLang="ko-KR" sz="1100" dirty="0"/>
              <a:t>, 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D85B1-E0F3-43C3-86B3-22ABA154008A}"/>
              </a:ext>
            </a:extLst>
          </p:cNvPr>
          <p:cNvSpPr txBox="1"/>
          <p:nvPr/>
        </p:nvSpPr>
        <p:spPr>
          <a:xfrm>
            <a:off x="6651941" y="1572059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355</a:t>
            </a:r>
            <a:r>
              <a:rPr lang="ko-KR" altLang="en-US" sz="1100" dirty="0"/>
              <a:t>건</a:t>
            </a:r>
            <a:r>
              <a:rPr lang="en-US" altLang="ko-KR" sz="1100" dirty="0"/>
              <a:t>, 82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48418F-6250-018F-11DA-48D8E342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1315" y="3942383"/>
            <a:ext cx="308635" cy="1328729"/>
          </a:xfrm>
          <a:prstGeom prst="rect">
            <a:avLst/>
          </a:prstGeom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C1CD8E3-60CF-F7A8-102F-21234B241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2754" y="7938"/>
            <a:ext cx="2016646" cy="246221"/>
          </a:xfrm>
        </p:spPr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시범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ko-KR" altLang="en-US"/>
              <a:t>분석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58806E37-0AE2-7145-767A-6D1B8BAB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2754" y="260648"/>
            <a:ext cx="2016646" cy="24622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분석 내용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19DD2DB4-9EE1-42F3-767F-CD40984CCD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2754" y="518483"/>
            <a:ext cx="2016646" cy="246221"/>
          </a:xfrm>
        </p:spPr>
        <p:txBody>
          <a:bodyPr/>
          <a:lstStyle/>
          <a:p>
            <a:r>
              <a:rPr lang="en-US" altLang="ko-KR" b="0"/>
              <a:t>2.1 </a:t>
            </a:r>
            <a:r>
              <a:rPr lang="ko-KR" altLang="en-US" b="0"/>
              <a:t>전체 모델 구성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08334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515F03-23A2-BB49-106A-259B0CE2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28" y="1405796"/>
            <a:ext cx="3732528" cy="4734646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2.1.2 </a:t>
            </a:r>
            <a:r>
              <a:rPr lang="ko-KR" altLang="en-US" dirty="0"/>
              <a:t>특성선정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F6DCF-2246-3E75-B54E-5EF4FB5B7DB1}"/>
              </a:ext>
            </a:extLst>
          </p:cNvPr>
          <p:cNvSpPr/>
          <p:nvPr/>
        </p:nvSpPr>
        <p:spPr>
          <a:xfrm>
            <a:off x="475998" y="161333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>
                <a:solidFill>
                  <a:prstClr val="white"/>
                </a:solidFill>
              </a:rPr>
              <a:t>1. </a:t>
            </a:r>
            <a:r>
              <a:rPr lang="ko-KR" altLang="en-US" sz="1100" b="1" kern="0">
                <a:solidFill>
                  <a:prstClr val="white"/>
                </a:solidFill>
              </a:rPr>
              <a:t>입력 데이터</a:t>
            </a: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194F44-07C3-412C-E47F-70B0674A5AF3}"/>
              </a:ext>
            </a:extLst>
          </p:cNvPr>
          <p:cNvSpPr/>
          <p:nvPr/>
        </p:nvSpPr>
        <p:spPr>
          <a:xfrm>
            <a:off x="301774" y="1349772"/>
            <a:ext cx="2908715" cy="49373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82B70-30F1-0AEB-B7C0-6FC7EF82AF0F}"/>
              </a:ext>
            </a:extLst>
          </p:cNvPr>
          <p:cNvSpPr txBox="1"/>
          <p:nvPr/>
        </p:nvSpPr>
        <p:spPr>
          <a:xfrm>
            <a:off x="562954" y="2029056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최종 정제된 데이터 </a:t>
            </a:r>
            <a:r>
              <a:rPr lang="en-US" altLang="ko-KR" sz="1100" dirty="0"/>
              <a:t>(143</a:t>
            </a:r>
            <a:r>
              <a:rPr lang="ko-KR" altLang="en-US" sz="1100" dirty="0"/>
              <a:t>건</a:t>
            </a:r>
            <a:r>
              <a:rPr lang="en-US" altLang="ko-KR" sz="1100" dirty="0"/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3CF15E-2A9E-5492-924C-113A52446F96}"/>
              </a:ext>
            </a:extLst>
          </p:cNvPr>
          <p:cNvSpPr/>
          <p:nvPr/>
        </p:nvSpPr>
        <p:spPr>
          <a:xfrm>
            <a:off x="469370" y="2374193"/>
            <a:ext cx="2526093" cy="338563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2. </a:t>
            </a:r>
            <a:r>
              <a:rPr lang="ko-KR" altLang="en-US" sz="1100" b="1" kern="0" dirty="0">
                <a:solidFill>
                  <a:prstClr val="white"/>
                </a:solidFill>
              </a:rPr>
              <a:t>참조 데이터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2FE505-CC92-5E83-06DF-50AAB84FDE0C}"/>
              </a:ext>
            </a:extLst>
          </p:cNvPr>
          <p:cNvSpPr/>
          <p:nvPr/>
        </p:nvSpPr>
        <p:spPr>
          <a:xfrm>
            <a:off x="454355" y="365846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3. </a:t>
            </a:r>
            <a:r>
              <a:rPr lang="ko-KR" altLang="en-US" sz="1100" b="1" kern="0" dirty="0">
                <a:solidFill>
                  <a:prstClr val="white"/>
                </a:solidFill>
              </a:rPr>
              <a:t>로직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99472E-160E-E68F-FB6C-9E696703902D}"/>
              </a:ext>
            </a:extLst>
          </p:cNvPr>
          <p:cNvSpPr txBox="1"/>
          <p:nvPr/>
        </p:nvSpPr>
        <p:spPr>
          <a:xfrm>
            <a:off x="335174" y="4026562"/>
            <a:ext cx="2390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상관분석 활용 상관계수 추출 및</a:t>
            </a:r>
            <a:br>
              <a:rPr lang="en-US" altLang="ko-KR" sz="1100" dirty="0"/>
            </a:br>
            <a:r>
              <a:rPr lang="ko-KR" altLang="en-US" sz="1100" dirty="0" err="1"/>
              <a:t>히트맵</a:t>
            </a:r>
            <a:r>
              <a:rPr lang="ko-KR" altLang="en-US" sz="1100" dirty="0"/>
              <a:t> 활용 시각화</a:t>
            </a:r>
            <a:endParaRPr lang="en-US" altLang="ko-KR" sz="1100" dirty="0"/>
          </a:p>
        </p:txBody>
      </p:sp>
      <p:sp>
        <p:nvSpPr>
          <p:cNvPr id="44" name="텍스트 개체 틀 64">
            <a:extLst>
              <a:ext uri="{FF2B5EF4-FFF2-40B4-BE49-F238E27FC236}">
                <a16:creationId xmlns:a16="http://schemas.microsoft.com/office/drawing/2014/main" id="{81E2175A-5E0B-9D9E-7C60-E34E24A9F397}"/>
              </a:ext>
            </a:extLst>
          </p:cNvPr>
          <p:cNvSpPr txBox="1">
            <a:spLocks/>
          </p:cNvSpPr>
          <p:nvPr/>
        </p:nvSpPr>
        <p:spPr>
          <a:xfrm>
            <a:off x="439103" y="872716"/>
            <a:ext cx="8993104" cy="28314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1200" b="1" dirty="0"/>
              <a:t>■</a:t>
            </a:r>
            <a:r>
              <a:rPr kumimoji="0" lang="en-US" altLang="ko-KR" sz="1200" b="1" dirty="0"/>
              <a:t> </a:t>
            </a:r>
            <a:r>
              <a:rPr kumimoji="0" lang="ko-KR" altLang="en-US" sz="1200" b="1" dirty="0" err="1"/>
              <a:t>피어슨</a:t>
            </a:r>
            <a:r>
              <a:rPr kumimoji="0" lang="ko-KR" altLang="en-US" sz="1200" b="1" dirty="0"/>
              <a:t> 방식 활용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686A93-7493-9217-BF03-F5BF38CC5C36}"/>
              </a:ext>
            </a:extLst>
          </p:cNvPr>
          <p:cNvSpPr/>
          <p:nvPr/>
        </p:nvSpPr>
        <p:spPr>
          <a:xfrm>
            <a:off x="2477423" y="876662"/>
            <a:ext cx="728434" cy="12381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00555-174C-F15D-6567-8109F72367D0}"/>
              </a:ext>
            </a:extLst>
          </p:cNvPr>
          <p:cNvSpPr txBox="1"/>
          <p:nvPr/>
        </p:nvSpPr>
        <p:spPr>
          <a:xfrm>
            <a:off x="3205857" y="78709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활용 가능한 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17DA05-00A8-3A40-1BBD-D45D9402ACB0}"/>
              </a:ext>
            </a:extLst>
          </p:cNvPr>
          <p:cNvSpPr/>
          <p:nvPr/>
        </p:nvSpPr>
        <p:spPr>
          <a:xfrm>
            <a:off x="4077992" y="1388531"/>
            <a:ext cx="4498630" cy="3516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7D6DC-5A70-6D3F-7477-D6693DFEBFFC}"/>
              </a:ext>
            </a:extLst>
          </p:cNvPr>
          <p:cNvSpPr/>
          <p:nvPr/>
        </p:nvSpPr>
        <p:spPr>
          <a:xfrm>
            <a:off x="4438031" y="2113125"/>
            <a:ext cx="756084" cy="1078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9DFA19-1024-1072-ECEF-F9C909F6BDB1}"/>
              </a:ext>
            </a:extLst>
          </p:cNvPr>
          <p:cNvSpPr/>
          <p:nvPr/>
        </p:nvSpPr>
        <p:spPr>
          <a:xfrm>
            <a:off x="4232920" y="4221088"/>
            <a:ext cx="1020649" cy="22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748104-71B1-062C-534B-A777CC417B6C}"/>
              </a:ext>
            </a:extLst>
          </p:cNvPr>
          <p:cNvSpPr/>
          <p:nvPr/>
        </p:nvSpPr>
        <p:spPr>
          <a:xfrm>
            <a:off x="4173466" y="5293327"/>
            <a:ext cx="1020649" cy="22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3134A9-3EE4-7096-82FC-1D3EFEFB653C}"/>
              </a:ext>
            </a:extLst>
          </p:cNvPr>
          <p:cNvSpPr/>
          <p:nvPr/>
        </p:nvSpPr>
        <p:spPr>
          <a:xfrm>
            <a:off x="4474035" y="3382186"/>
            <a:ext cx="720080" cy="61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DAC235-082A-BBC3-E6EA-532EB8BED7BA}"/>
              </a:ext>
            </a:extLst>
          </p:cNvPr>
          <p:cNvSpPr/>
          <p:nvPr/>
        </p:nvSpPr>
        <p:spPr>
          <a:xfrm>
            <a:off x="4077992" y="5095890"/>
            <a:ext cx="4498630" cy="10668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 latinLnBrk="0">
              <a:buFont typeface="Arial" panose="020B0604020202020204" pitchFamily="34" charset="0"/>
              <a:buChar char="•"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C2A28C2D-CA74-4481-9000-5B794B5D0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2754" y="7938"/>
            <a:ext cx="2016646" cy="246221"/>
          </a:xfrm>
        </p:spPr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시범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ko-KR" altLang="en-US"/>
              <a:t>분석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2847E55D-A6A6-4E10-0994-0D42F48AC4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2754" y="260648"/>
            <a:ext cx="2016646" cy="24622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분석 내용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텍스트 개체 틀 4">
            <a:extLst>
              <a:ext uri="{FF2B5EF4-FFF2-40B4-BE49-F238E27FC236}">
                <a16:creationId xmlns:a16="http://schemas.microsoft.com/office/drawing/2014/main" id="{118B254C-3D85-84AF-DF9C-AE5338CC6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2754" y="518483"/>
            <a:ext cx="2016646" cy="246221"/>
          </a:xfrm>
        </p:spPr>
        <p:txBody>
          <a:bodyPr/>
          <a:lstStyle/>
          <a:p>
            <a:r>
              <a:rPr lang="en-US" altLang="ko-KR" b="0"/>
              <a:t>2.1 </a:t>
            </a:r>
            <a:r>
              <a:rPr lang="ko-KR" altLang="en-US" b="0"/>
              <a:t>전체 모델 구성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87758189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85750" indent="-285750" latinLnBrk="0">
          <a:buFont typeface="Arial" panose="020B0604020202020204" pitchFamily="34" charset="0"/>
          <a:buChar char="•"/>
          <a:defRPr sz="14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14410</TotalTime>
  <Words>1240</Words>
  <Application>Microsoft Office PowerPoint</Application>
  <PresentationFormat>A4 용지(210x297mm)</PresentationFormat>
  <Paragraphs>382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디자인 사용자 지정</vt:lpstr>
      <vt:lpstr>PowerPoint 프레젠테이션</vt:lpstr>
      <vt:lpstr>1.1 시스템 구성</vt:lpstr>
      <vt:lpstr>1.2 서버 요구사항</vt:lpstr>
      <vt:lpstr>1.3 주요 변수 범위</vt:lpstr>
      <vt:lpstr>PowerPoint 프레젠테이션</vt:lpstr>
      <vt:lpstr>2.1 분석 과제 정의</vt:lpstr>
      <vt:lpstr>2.1 분석 과제 정의</vt:lpstr>
      <vt:lpstr>2.1.1 데이터 전처리</vt:lpstr>
      <vt:lpstr>2.1.2 특성선정</vt:lpstr>
      <vt:lpstr>2.1. 전체 모델 구성</vt:lpstr>
      <vt:lpstr>2.1.2 특성선정</vt:lpstr>
      <vt:lpstr>2.1.2 특성선정</vt:lpstr>
      <vt:lpstr>2.1.4 모델 선언 및 훈련</vt:lpstr>
      <vt:lpstr>2.1.3 데이터 분리</vt:lpstr>
      <vt:lpstr>2.1.5 모델 예측</vt:lpstr>
      <vt:lpstr>PowerPoint 프레젠테이션</vt:lpstr>
      <vt:lpstr>3.1 슬라브두께 상관분석 결과</vt:lpstr>
      <vt:lpstr>3.1 슬라브두께 예측모델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771</dc:creator>
  <cp:lastModifiedBy>김효관</cp:lastModifiedBy>
  <cp:revision>3874</cp:revision>
  <cp:lastPrinted>2019-11-22T11:57:07Z</cp:lastPrinted>
  <dcterms:created xsi:type="dcterms:W3CDTF">2016-03-23T18:28:05Z</dcterms:created>
  <dcterms:modified xsi:type="dcterms:W3CDTF">2024-05-07T16:38:56Z</dcterms:modified>
</cp:coreProperties>
</file>