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56" r:id="rId2"/>
    <p:sldId id="264" r:id="rId3"/>
    <p:sldId id="266" r:id="rId4"/>
    <p:sldId id="257" r:id="rId5"/>
    <p:sldId id="268" r:id="rId6"/>
    <p:sldId id="269" r:id="rId7"/>
    <p:sldId id="258" r:id="rId8"/>
    <p:sldId id="270" r:id="rId9"/>
    <p:sldId id="271" r:id="rId10"/>
    <p:sldId id="262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61" r:id="rId37"/>
    <p:sldId id="263" r:id="rId38"/>
  </p:sldIdLst>
  <p:sldSz cx="18288000" cy="10287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-114" y="-52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presProps" Target="presProps.xml"  /><Relationship Id="rId4" Type="http://schemas.openxmlformats.org/officeDocument/2006/relationships/slide" Target="slides/slide3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5" Type="http://schemas.openxmlformats.org/officeDocument/2006/relationships/image" Target="../media/image4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Relationship Id="rId8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3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5.png"  /><Relationship Id="rId5" Type="http://schemas.openxmlformats.org/officeDocument/2006/relationships/image" Target="../media/image6.sv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40.png"  /><Relationship Id="rId7" Type="http://schemas.openxmlformats.org/officeDocument/2006/relationships/image" Target="../media/image4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42.png"  /><Relationship Id="rId7" Type="http://schemas.openxmlformats.org/officeDocument/2006/relationships/image" Target="../media/image4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5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53.png"  /><Relationship Id="rId7" Type="http://schemas.openxmlformats.org/officeDocument/2006/relationships/image" Target="../media/image54.png"  /><Relationship Id="rId8" Type="http://schemas.openxmlformats.org/officeDocument/2006/relationships/image" Target="../media/image5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56.png"  /><Relationship Id="rId7" Type="http://schemas.openxmlformats.org/officeDocument/2006/relationships/image" Target="../media/image5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58.png"  /><Relationship Id="rId7" Type="http://schemas.openxmlformats.org/officeDocument/2006/relationships/image" Target="../media/image5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png"  /><Relationship Id="rId5" Type="http://schemas.openxmlformats.org/officeDocument/2006/relationships/image" Target="../media/image17.svg"  /><Relationship Id="rId6" Type="http://schemas.openxmlformats.org/officeDocument/2006/relationships/image" Target="../media/image60.png"  /><Relationship Id="rId7" Type="http://schemas.openxmlformats.org/officeDocument/2006/relationships/image" Target="../media/image6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video" Target="file:///\\192.168.0.53\230828_&#51088;&#47308;&#49892;\&#50724;&#45720;&#51032;&#44284;&#51228;\1213\&#49800;&#54140;&#53489;&#53356;\&#49800;&#54140;&#53489;&#53356;.mp4" TargetMode="External"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image" Target="../media/image16.png"  /><Relationship Id="rId6" Type="http://schemas.openxmlformats.org/officeDocument/2006/relationships/image" Target="../media/image17.svg"  /><Relationship Id="rId7" Type="http://schemas.openxmlformats.org/officeDocument/2006/relationships/image" Target="../media/image6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4.png"  /><Relationship Id="rId5" Type="http://schemas.openxmlformats.org/officeDocument/2006/relationships/image" Target="../media/image15.sv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63.png"  /><Relationship Id="rId5" Type="http://schemas.openxmlformats.org/officeDocument/2006/relationships/image" Target="../media/image64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8.png"  /><Relationship Id="rId5" Type="http://schemas.openxmlformats.org/officeDocument/2006/relationships/image" Target="../media/image9.sv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.png"  /><Relationship Id="rId5" Type="http://schemas.openxmlformats.org/officeDocument/2006/relationships/image" Target="../media/image2.svg"  /><Relationship Id="rId6" Type="http://schemas.openxmlformats.org/officeDocument/2006/relationships/image" Target="../media/image8.png"  /><Relationship Id="rId7" Type="http://schemas.openxmlformats.org/officeDocument/2006/relationships/image" Target="../media/image9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4.png"  /><Relationship Id="rId5" Type="http://schemas.openxmlformats.org/officeDocument/2006/relationships/image" Target="../media/image15.sv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72711" y="645146"/>
            <a:ext cx="14342578" cy="8996708"/>
          </a:xfrm>
          <a:custGeom>
            <a:avLst/>
            <a:gdLst/>
            <a:ahLst/>
            <a:cxnLst/>
            <a:rect l="l" t="t" r="r" b="b"/>
            <a:pathLst>
              <a:path w="14342578" h="8996708">
                <a:moveTo>
                  <a:pt x="0" y="0"/>
                </a:moveTo>
                <a:lnTo>
                  <a:pt x="14342578" y="0"/>
                </a:lnTo>
                <a:lnTo>
                  <a:pt x="14342578" y="8996708"/>
                </a:lnTo>
                <a:lnTo>
                  <a:pt x="0" y="8996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357786" y="3357550"/>
            <a:ext cx="8143932" cy="2494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 dirty="0" smtClean="0">
                <a:solidFill>
                  <a:srgbClr val="FFFFFF"/>
                </a:solidFill>
                <a:latin typeface="Contrail One"/>
              </a:rPr>
              <a:t>JavaScript Game Project</a:t>
            </a:r>
            <a:endParaRPr lang="en-US" sz="9669" dirty="0">
              <a:solidFill>
                <a:srgbClr val="FFFFFF"/>
              </a:solidFill>
              <a:latin typeface="Contrail One"/>
            </a:endParaRPr>
          </a:p>
        </p:txBody>
      </p:sp>
      <p:grpSp>
        <p:nvGrpSpPr>
          <p:cNvPr id="10" name="Group 5"/>
          <p:cNvGrpSpPr/>
          <p:nvPr/>
        </p:nvGrpSpPr>
        <p:grpSpPr>
          <a:xfrm>
            <a:off x="6572232" y="5929318"/>
            <a:ext cx="5538658" cy="1188189"/>
            <a:chOff x="-1222261" y="-119245"/>
            <a:chExt cx="2311295" cy="525645"/>
          </a:xfrm>
        </p:grpSpPr>
        <p:sp>
          <p:nvSpPr>
            <p:cNvPr id="11" name="Freeform 6"/>
            <p:cNvSpPr/>
            <p:nvPr/>
          </p:nvSpPr>
          <p:spPr>
            <a:xfrm>
              <a:off x="-1222261" y="-119245"/>
              <a:ext cx="2311295" cy="525645"/>
            </a:xfrm>
            <a:custGeom>
              <a:avLst/>
              <a:gdLst/>
              <a:ahLst/>
              <a:cxnLst/>
              <a:rect l="l" t="t" r="r" b="b"/>
              <a:pathLst>
                <a:path w="1089034" h="406400">
                  <a:moveTo>
                    <a:pt x="885834" y="0"/>
                  </a:moveTo>
                  <a:cubicBezTo>
                    <a:pt x="998059" y="0"/>
                    <a:pt x="1089034" y="90976"/>
                    <a:pt x="1089034" y="203200"/>
                  </a:cubicBezTo>
                  <a:cubicBezTo>
                    <a:pt x="1089034" y="315424"/>
                    <a:pt x="998059" y="406400"/>
                    <a:pt x="8858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7"/>
            <p:cNvSpPr txBox="1"/>
            <p:nvPr/>
          </p:nvSpPr>
          <p:spPr>
            <a:xfrm>
              <a:off x="-953960" y="-56038"/>
              <a:ext cx="1788675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ko-KR" altLang="en-US" sz="2800" dirty="0" smtClean="0">
                  <a:solidFill>
                    <a:srgbClr val="000000"/>
                  </a:solidFill>
                  <a:latin typeface="Contrail One"/>
                </a:rPr>
                <a:t>김영균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Contrail One"/>
                </a:rPr>
                <a:t>,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Contrail One"/>
                </a:rPr>
                <a:t>김혜원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Contrail One"/>
                </a:rPr>
                <a:t>,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Contrail One"/>
                </a:rPr>
                <a:t>이수민</a:t>
              </a:r>
              <a:endParaRPr lang="en-US" sz="2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grpSp>
        <p:nvGrpSpPr>
          <p:cNvPr id="13" name="Group 5"/>
          <p:cNvGrpSpPr/>
          <p:nvPr/>
        </p:nvGrpSpPr>
        <p:grpSpPr>
          <a:xfrm>
            <a:off x="14787602" y="9215466"/>
            <a:ext cx="3181204" cy="759561"/>
            <a:chOff x="-1222261" y="-119245"/>
            <a:chExt cx="2311295" cy="525645"/>
          </a:xfrm>
        </p:grpSpPr>
        <p:sp>
          <p:nvSpPr>
            <p:cNvPr id="14" name="Freeform 6"/>
            <p:cNvSpPr/>
            <p:nvPr/>
          </p:nvSpPr>
          <p:spPr>
            <a:xfrm>
              <a:off x="-1222261" y="-119245"/>
              <a:ext cx="2311295" cy="525645"/>
            </a:xfrm>
            <a:custGeom>
              <a:avLst/>
              <a:gdLst/>
              <a:ahLst/>
              <a:cxnLst/>
              <a:rect l="l" t="t" r="r" b="b"/>
              <a:pathLst>
                <a:path w="1089034" h="406400">
                  <a:moveTo>
                    <a:pt x="885834" y="0"/>
                  </a:moveTo>
                  <a:cubicBezTo>
                    <a:pt x="998059" y="0"/>
                    <a:pt x="1089034" y="90976"/>
                    <a:pt x="1089034" y="203200"/>
                  </a:cubicBezTo>
                  <a:cubicBezTo>
                    <a:pt x="1089034" y="315424"/>
                    <a:pt x="998059" y="406400"/>
                    <a:pt x="8858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7"/>
            <p:cNvSpPr txBox="1"/>
            <p:nvPr/>
          </p:nvSpPr>
          <p:spPr>
            <a:xfrm>
              <a:off x="-953960" y="-56038"/>
              <a:ext cx="1788675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altLang="ko-KR" sz="2400" dirty="0" smtClean="0">
                  <a:solidFill>
                    <a:srgbClr val="000000"/>
                  </a:solidFill>
                  <a:latin typeface="Contrail One"/>
                </a:rPr>
                <a:t>PPT  </a:t>
              </a:r>
              <a:r>
                <a:rPr lang="ko-KR" altLang="en-US" sz="2400" dirty="0" smtClean="0">
                  <a:solidFill>
                    <a:srgbClr val="000000"/>
                  </a:solidFill>
                  <a:latin typeface="Contrail One"/>
                </a:rPr>
                <a:t>제작 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Contrail One"/>
                </a:rPr>
                <a:t>: </a:t>
              </a:r>
              <a:r>
                <a:rPr lang="ko-KR" altLang="en-US" sz="2400" dirty="0" smtClean="0">
                  <a:solidFill>
                    <a:srgbClr val="000000"/>
                  </a:solidFill>
                  <a:latin typeface="Contrail One"/>
                </a:rPr>
                <a:t>김혜원</a:t>
              </a:r>
              <a:endParaRPr lang="en-US" sz="2400" dirty="0">
                <a:solidFill>
                  <a:srgbClr val="000000"/>
                </a:solidFill>
                <a:latin typeface="Contrail On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428696" y="4071930"/>
            <a:ext cx="5107431" cy="140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1.GitHub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57324" y="5429252"/>
            <a:ext cx="4143742" cy="41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형상 관리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51972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주요 기능</a:t>
            </a:r>
            <a:r>
              <a:rPr lang="en-US" altLang="ko-KR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/</a:t>
            </a:r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사용 기술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8358182" y="571468"/>
            <a:ext cx="9358378" cy="9072626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86810" y="1000096"/>
            <a:ext cx="86106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7"/>
          <p:cNvGrpSpPr/>
          <p:nvPr/>
        </p:nvGrpSpPr>
        <p:grpSpPr>
          <a:xfrm>
            <a:off x="2428828" y="1643038"/>
            <a:ext cx="3291959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TECH STACK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858248" y="6786574"/>
            <a:ext cx="8501122" cy="235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깃허브로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소스 코드 버전 관리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57126" y="4071930"/>
            <a:ext cx="6929486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2.HTML/CSS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57324" y="550069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태그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51972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주요 기능</a:t>
            </a:r>
            <a:r>
              <a:rPr lang="en-US" altLang="ko-KR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/</a:t>
            </a:r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사용 기술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8358182" y="571468"/>
            <a:ext cx="9358378" cy="9072626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2428828" y="1643038"/>
            <a:ext cx="3291959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TECH STACK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858248" y="6786574"/>
            <a:ext cx="8501122" cy="235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Div, button, h1, canvas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등의 태그 활용 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22741" y="928658"/>
            <a:ext cx="867245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57126" y="4071930"/>
            <a:ext cx="6929486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2.HTML/CSS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57324" y="550069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스타일 적용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51972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주요 기능</a:t>
            </a:r>
            <a:r>
              <a:rPr lang="en-US" altLang="ko-KR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/</a:t>
            </a:r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사용 기술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8358182" y="571468"/>
            <a:ext cx="9358378" cy="9072626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2428828" y="1643038"/>
            <a:ext cx="3291959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TECH STACK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858248" y="6786574"/>
            <a:ext cx="8501122" cy="235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Id, class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선택자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활용 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88333" y="1000096"/>
            <a:ext cx="853600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4071930"/>
            <a:ext cx="6929486" cy="1399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3.JavaScript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57324" y="550069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err="1" smtClean="0">
                <a:solidFill>
                  <a:srgbClr val="FFFFFF"/>
                </a:solidFill>
                <a:latin typeface="Contrail One"/>
              </a:rPr>
              <a:t>람다식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51972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주요 기능</a:t>
            </a:r>
            <a:r>
              <a:rPr lang="en-US" altLang="ko-KR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/</a:t>
            </a:r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사용 기술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8358182" y="571468"/>
            <a:ext cx="9358378" cy="9072626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2428828" y="1643038"/>
            <a:ext cx="3291959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TECH STACK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858248" y="6786574"/>
            <a:ext cx="8501122" cy="235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람다식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활용해 게임 요소 등 구현 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86810" y="1142972"/>
            <a:ext cx="857256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86810" y="2428856"/>
            <a:ext cx="858888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4071930"/>
            <a:ext cx="6929486" cy="1399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3.JavaScript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57324" y="550069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이벤트 </a:t>
            </a:r>
            <a:r>
              <a:rPr lang="ko-KR" altLang="en-US" sz="3600" dirty="0" err="1" smtClean="0">
                <a:solidFill>
                  <a:srgbClr val="FFFFFF"/>
                </a:solidFill>
                <a:latin typeface="Contrail One"/>
              </a:rPr>
              <a:t>리스너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51972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주요 기능</a:t>
            </a:r>
            <a:r>
              <a:rPr lang="en-US" altLang="ko-KR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/</a:t>
            </a:r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사용 기술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8358182" y="571468"/>
            <a:ext cx="9358378" cy="9072626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2428828" y="1643038"/>
            <a:ext cx="3291959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TECH STACK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858248" y="6786574"/>
            <a:ext cx="8501122" cy="235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이벤트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리스너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활용해 캐릭터 이동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등 구현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86809" y="1071534"/>
            <a:ext cx="835080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15371" y="3571864"/>
            <a:ext cx="841182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66299" y="1456666"/>
            <a:ext cx="10355402" cy="8830334"/>
          </a:xfrm>
          <a:custGeom>
            <a:avLst/>
            <a:gdLst/>
            <a:ahLst/>
            <a:cxnLst/>
            <a:rect l="l" t="t" r="r" b="b"/>
            <a:pathLst>
              <a:path w="10355402" h="8830334">
                <a:moveTo>
                  <a:pt x="0" y="0"/>
                </a:moveTo>
                <a:lnTo>
                  <a:pt x="10355402" y="0"/>
                </a:lnTo>
                <a:lnTo>
                  <a:pt x="10355402" y="8830334"/>
                </a:lnTo>
                <a:lnTo>
                  <a:pt x="0" y="8830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9" name="직사각형 8"/>
          <p:cNvSpPr/>
          <p:nvPr/>
        </p:nvSpPr>
        <p:spPr>
          <a:xfrm>
            <a:off x="7572364" y="2714608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2166" y="4571996"/>
            <a:ext cx="59330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cap="none" spc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72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2878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Screen</a:t>
            </a:r>
          </a:p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Transition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화면 전환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Contrail One"/>
              </a:rPr>
              <a:t>Div display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방식을 바꾸어 화면 전환</a:t>
            </a:r>
            <a:r>
              <a:rPr lang="en-US" sz="2800" dirty="0" smtClean="0">
                <a:solidFill>
                  <a:srgbClr val="FFFFFF"/>
                </a:solidFill>
                <a:latin typeface="Contrail One"/>
              </a:rPr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58182" y="714344"/>
            <a:ext cx="931621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58182" y="2500293"/>
            <a:ext cx="9358378" cy="5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2878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Character Setting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캐릭터 선택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선택한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이미지명을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매개변수로 전달해</a:t>
            </a:r>
            <a:r>
              <a:rPr lang="en-US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캔버스에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슈터를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그릴 때 설정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86743" y="642906"/>
            <a:ext cx="942981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58182" y="2285980"/>
            <a:ext cx="937938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86744" y="4500558"/>
            <a:ext cx="963030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2878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Character Setting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캐릭터 선택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58182" y="714344"/>
            <a:ext cx="9260481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원하는 캐릭터를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슈터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타겟으로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설정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2878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Character Moving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err="1" smtClean="0">
                <a:solidFill>
                  <a:srgbClr val="FFFFFF"/>
                </a:solidFill>
                <a:latin typeface="Contrail One"/>
              </a:rPr>
              <a:t>슈터</a:t>
            </a: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 이동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이벤트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리스너로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키보드 </a:t>
            </a:r>
            <a:r>
              <a:rPr lang="en-US" altLang="ko-KR" sz="2800" dirty="0" err="1" smtClean="0">
                <a:solidFill>
                  <a:srgbClr val="FFFFFF"/>
                </a:solidFill>
                <a:latin typeface="Contrail One"/>
              </a:rPr>
              <a:t>w,a,s,d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인식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496" y="571468"/>
            <a:ext cx="902653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43868" y="3643302"/>
            <a:ext cx="45557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001652" y="3643302"/>
            <a:ext cx="4691072" cy="417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072034" y="0"/>
            <a:ext cx="8632722" cy="10412274"/>
          </a:xfrm>
          <a:custGeom>
            <a:avLst/>
            <a:gdLst/>
            <a:ahLst/>
            <a:cxnLst/>
            <a:rect l="l" t="t" r="r" b="b"/>
            <a:pathLst>
              <a:path w="8632722" h="10412274">
                <a:moveTo>
                  <a:pt x="0" y="0"/>
                </a:moveTo>
                <a:lnTo>
                  <a:pt x="8632722" y="0"/>
                </a:lnTo>
                <a:lnTo>
                  <a:pt x="8632722" y="10412274"/>
                </a:lnTo>
                <a:lnTo>
                  <a:pt x="0" y="10412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358050" y="857220"/>
            <a:ext cx="3359890" cy="924120"/>
            <a:chOff x="0" y="0"/>
            <a:chExt cx="1685363" cy="4635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85363" cy="406400"/>
            </a:xfrm>
            <a:custGeom>
              <a:avLst/>
              <a:gdLst/>
              <a:ahLst/>
              <a:cxnLst/>
              <a:rect l="l" t="t" r="r" b="b"/>
              <a:pathLst>
                <a:path w="1685363" h="406400">
                  <a:moveTo>
                    <a:pt x="1482163" y="0"/>
                  </a:moveTo>
                  <a:cubicBezTo>
                    <a:pt x="1594388" y="0"/>
                    <a:pt x="1685363" y="90976"/>
                    <a:pt x="1685363" y="203200"/>
                  </a:cubicBezTo>
                  <a:cubicBezTo>
                    <a:pt x="1685363" y="315424"/>
                    <a:pt x="1594388" y="406400"/>
                    <a:pt x="14821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685363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400" dirty="0" smtClean="0">
                  <a:solidFill>
                    <a:srgbClr val="000000"/>
                  </a:solidFill>
                  <a:latin typeface="Contrail One"/>
                </a:rPr>
                <a:t>Content</a:t>
              </a:r>
              <a:endParaRPr lang="en-US" sz="44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286348" y="1857352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00926" y="2428856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소개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6348" y="3214674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86348" y="4571996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86348" y="6072194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72364" y="3857616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설계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9488" y="5143500"/>
            <a:ext cx="51972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주요 기능</a:t>
            </a:r>
            <a:r>
              <a:rPr lang="en-US" altLang="ko-KR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/</a:t>
            </a:r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사용 기술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00926" y="664369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프로그램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86348" y="7429516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5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00926" y="8001020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</a:t>
            </a:r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후기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2878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Character Moving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err="1" smtClean="0">
                <a:solidFill>
                  <a:srgbClr val="FFFFFF"/>
                </a:solidFill>
                <a:latin typeface="Contrail One"/>
              </a:rPr>
              <a:t>슈터</a:t>
            </a: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 이동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슈터의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가로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세로 초기 좌표를 누른 키에 따라 이동속도만큼 이동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215702" y="500030"/>
            <a:ext cx="378621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29620" y="2071666"/>
            <a:ext cx="914406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2878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Character Moving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err="1" smtClean="0">
                <a:solidFill>
                  <a:srgbClr val="FFFFFF"/>
                </a:solidFill>
                <a:latin typeface="Contrail One"/>
              </a:rPr>
              <a:t>슈터</a:t>
            </a: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 이동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86744" y="1142972"/>
            <a:ext cx="500945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501586" y="5715004"/>
            <a:ext cx="5176854" cy="39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3430280" y="2357418"/>
            <a:ext cx="4286280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FFFFFF"/>
                </a:solidFill>
                <a:latin typeface="Contrail One"/>
              </a:rPr>
              <a:t>초기 위치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72430" y="6572260"/>
            <a:ext cx="4286280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상하좌우 이동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2878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Character Moving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err="1" smtClean="0">
                <a:solidFill>
                  <a:srgbClr val="FFFFFF"/>
                </a:solidFill>
                <a:latin typeface="Contrail One"/>
              </a:rPr>
              <a:t>타겟</a:t>
            </a: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 이동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altLang="ko-KR" sz="2800" dirty="0" err="1" smtClean="0">
                <a:solidFill>
                  <a:srgbClr val="FFFFFF"/>
                </a:solidFill>
                <a:latin typeface="Contrail One"/>
              </a:rPr>
              <a:t>Math.random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함수 이용해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타겟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위치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크기 랜덤 설정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86743" y="642906"/>
            <a:ext cx="931133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86744" y="3143236"/>
            <a:ext cx="938512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2878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Character Moving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err="1" smtClean="0">
                <a:solidFill>
                  <a:srgbClr val="FFFFFF"/>
                </a:solidFill>
                <a:latin typeface="Contrail One"/>
              </a:rPr>
              <a:t>타겟</a:t>
            </a: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 이동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타겟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위치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크기 랜덤 설정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01058" y="3000360"/>
            <a:ext cx="473719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01718" y="2922728"/>
            <a:ext cx="3857652" cy="392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Missile</a:t>
            </a:r>
          </a:p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Angle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미사일 각도 조절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7858144"/>
            <a:ext cx="8501122" cy="17859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슈터의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중심 </a:t>
            </a:r>
            <a:r>
              <a:rPr lang="en-US" altLang="ko-KR" sz="2800" dirty="0" err="1" smtClean="0">
                <a:solidFill>
                  <a:srgbClr val="FFFFFF"/>
                </a:solidFill>
                <a:latin typeface="Contrail One"/>
              </a:rPr>
              <a:t>x,y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좌표를 이용해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슈터에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캐논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연결</a:t>
            </a:r>
            <a:endParaRPr lang="en-US" altLang="ko-KR" sz="2800" dirty="0" smtClean="0">
              <a:solidFill>
                <a:srgbClr val="FFFFFF"/>
              </a:solidFill>
              <a:latin typeface="Contrail One"/>
            </a:endParaRPr>
          </a:p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원주율 </a:t>
            </a:r>
            <a:r>
              <a:rPr lang="en-US" altLang="ko-KR" sz="2800" dirty="0" err="1" smtClean="0">
                <a:solidFill>
                  <a:srgbClr val="FFFFFF"/>
                </a:solidFill>
                <a:latin typeface="Contrail One"/>
              </a:rPr>
              <a:t>Math.PI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함수 이용해 미사일 각도와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변화량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설정</a:t>
            </a:r>
            <a:endParaRPr lang="en-US" altLang="ko-KR" sz="2800" dirty="0" smtClean="0">
              <a:solidFill>
                <a:srgbClr val="FFFFFF"/>
              </a:solidFill>
              <a:latin typeface="Contrail One"/>
            </a:endParaRPr>
          </a:p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미사일 각도 변화에 따라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캐논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선 따라 그림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15372" y="642906"/>
            <a:ext cx="841669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58182" y="5072062"/>
            <a:ext cx="907494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01058" y="3500426"/>
            <a:ext cx="881435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Missile</a:t>
            </a:r>
          </a:p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Angle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미사일 각도 조절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위 방향키를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눌렀을때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각도 증가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아래 방향키를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눌렀을때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각도 감소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15372" y="642906"/>
            <a:ext cx="841669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58182" y="3500426"/>
            <a:ext cx="927146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Missile</a:t>
            </a:r>
          </a:p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Angle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미사일 각도 조절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위 방향키를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눌렀을때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각도 증가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아래 방향키를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눌렀을때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각도 감소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01058" y="2571732"/>
            <a:ext cx="446145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01718" y="2214542"/>
            <a:ext cx="3857652" cy="417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Missile</a:t>
            </a:r>
          </a:p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Launch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1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미사일 발사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스페이스 바 키 인식해 파워 충전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58181" y="642906"/>
            <a:ext cx="935315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86744" y="3929054"/>
            <a:ext cx="950341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Missile</a:t>
            </a:r>
          </a:p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Launch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1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미사일 발사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스페이스 바 키 인식해 파워 조절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미사일 발사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29620" y="714344"/>
            <a:ext cx="9060657" cy="678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Missile</a:t>
            </a:r>
          </a:p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Launch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1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미사일 발사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스페이스 바 키 인식해 파워 조절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미사일 발사</a:t>
            </a:r>
            <a:endParaRPr lang="en-US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86810" y="4357682"/>
            <a:ext cx="8476025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86810" y="714344"/>
            <a:ext cx="3429024" cy="338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66299" y="1456666"/>
            <a:ext cx="10355402" cy="8830334"/>
          </a:xfrm>
          <a:custGeom>
            <a:avLst/>
            <a:gdLst/>
            <a:ahLst/>
            <a:cxnLst/>
            <a:rect l="l" t="t" r="r" b="b"/>
            <a:pathLst>
              <a:path w="10355402" h="8830334">
                <a:moveTo>
                  <a:pt x="0" y="0"/>
                </a:moveTo>
                <a:lnTo>
                  <a:pt x="10355402" y="0"/>
                </a:lnTo>
                <a:lnTo>
                  <a:pt x="10355402" y="8830334"/>
                </a:lnTo>
                <a:lnTo>
                  <a:pt x="0" y="8830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9" name="직사각형 8"/>
          <p:cNvSpPr/>
          <p:nvPr/>
        </p:nvSpPr>
        <p:spPr>
          <a:xfrm>
            <a:off x="7572364" y="2714608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43604" y="4643434"/>
            <a:ext cx="59330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소개</a:t>
            </a:r>
            <a:endParaRPr lang="ko-KR" altLang="en-US" sz="72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3357550"/>
            <a:ext cx="6929486" cy="273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Target</a:t>
            </a:r>
          </a:p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Hitting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621507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err="1" smtClean="0">
                <a:solidFill>
                  <a:srgbClr val="FFFFFF"/>
                </a:solidFill>
                <a:latin typeface="Contrail One"/>
              </a:rPr>
              <a:t>타겟</a:t>
            </a: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 명중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스페이스바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키보드 인식으로 발사 여부 판단 후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미사일의 </a:t>
            </a:r>
            <a:r>
              <a:rPr lang="en-US" altLang="ko-KR" sz="2800" dirty="0" err="1" smtClean="0">
                <a:solidFill>
                  <a:srgbClr val="FFFFFF"/>
                </a:solidFill>
                <a:latin typeface="Contrail One"/>
              </a:rPr>
              <a:t>x,y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좌표가 캔버스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,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타겟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중 어느 테두리에 </a:t>
            </a: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닿았는지로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명중 여부 판단</a:t>
            </a:r>
            <a:endParaRPr lang="en-US" altLang="ko-KR" sz="2800" dirty="0" smtClean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43934" y="500030"/>
            <a:ext cx="894445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43934" y="1071534"/>
            <a:ext cx="898077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72496" y="2143104"/>
            <a:ext cx="9072626" cy="582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4000492"/>
            <a:ext cx="6929486" cy="1399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Game Result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550069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승패 판정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타겟을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5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번 맞추면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true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를 가지고 </a:t>
            </a:r>
            <a:r>
              <a:rPr lang="en-US" altLang="ko-KR" sz="2800" dirty="0" err="1" smtClean="0">
                <a:solidFill>
                  <a:srgbClr val="FFFFFF"/>
                </a:solidFill>
                <a:latin typeface="Contrail One"/>
              </a:rPr>
              <a:t>endGame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함수 호출</a:t>
            </a:r>
            <a:endParaRPr lang="en-US" altLang="ko-KR" sz="2800" dirty="0" smtClean="0">
              <a:solidFill>
                <a:srgbClr val="FFFFFF"/>
              </a:solidFill>
              <a:latin typeface="Contrail One"/>
            </a:endParaRPr>
          </a:p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승패 결과에 따라 다른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div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를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display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86744" y="571468"/>
            <a:ext cx="948108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86744" y="3071798"/>
            <a:ext cx="950125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4000492"/>
            <a:ext cx="6929486" cy="1399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Game Result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550069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승패 판정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타겟을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5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번 맞추면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true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를 가지고 </a:t>
            </a:r>
            <a:r>
              <a:rPr lang="en-US" altLang="ko-KR" sz="2800" dirty="0" err="1" smtClean="0">
                <a:solidFill>
                  <a:srgbClr val="FFFFFF"/>
                </a:solidFill>
                <a:latin typeface="Contrail One"/>
              </a:rPr>
              <a:t>endGame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함수 호출</a:t>
            </a:r>
            <a:endParaRPr lang="en-US" altLang="ko-KR" sz="2800" dirty="0" smtClean="0">
              <a:solidFill>
                <a:srgbClr val="FFFFFF"/>
              </a:solidFill>
              <a:latin typeface="Contrail One"/>
            </a:endParaRPr>
          </a:p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승패 결과에 따라 다른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div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를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display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29620" y="785782"/>
            <a:ext cx="917142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29620" y="3143236"/>
            <a:ext cx="9144064" cy="444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4000492"/>
            <a:ext cx="6929486" cy="1399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Game Result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550069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승패 판정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786810" y="8072458"/>
            <a:ext cx="8501122" cy="1571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rgbClr val="FFFFFF"/>
                </a:solidFill>
                <a:latin typeface="Contrail One"/>
              </a:rPr>
              <a:t>타겟을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5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번 맞추면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true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를 가지고 </a:t>
            </a:r>
            <a:r>
              <a:rPr lang="en-US" altLang="ko-KR" sz="2800" dirty="0" err="1" smtClean="0">
                <a:solidFill>
                  <a:srgbClr val="FFFFFF"/>
                </a:solidFill>
                <a:latin typeface="Contrail One"/>
              </a:rPr>
              <a:t>endGame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 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함수 호출</a:t>
            </a:r>
            <a:endParaRPr lang="en-US" altLang="ko-KR" sz="2800" dirty="0" smtClean="0">
              <a:solidFill>
                <a:srgbClr val="FFFFFF"/>
              </a:solidFill>
              <a:latin typeface="Contrail One"/>
            </a:endParaRPr>
          </a:p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승패 결과에 따라 다른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div</a:t>
            </a:r>
            <a:r>
              <a:rPr lang="ko-KR" altLang="en-US" sz="2800" dirty="0" smtClean="0">
                <a:solidFill>
                  <a:srgbClr val="FFFFFF"/>
                </a:solidFill>
                <a:latin typeface="Contrail One"/>
              </a:rPr>
              <a:t>를 </a:t>
            </a:r>
            <a:r>
              <a:rPr lang="en-US" altLang="ko-KR" sz="2800" dirty="0" smtClean="0">
                <a:solidFill>
                  <a:srgbClr val="FFFFFF"/>
                </a:solidFill>
                <a:latin typeface="Contrail One"/>
              </a:rPr>
              <a:t>display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86744" y="642906"/>
            <a:ext cx="946745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86744" y="2857484"/>
            <a:ext cx="9429815" cy="507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250" y="3071798"/>
            <a:ext cx="7551971" cy="3816444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sp>
        <p:nvSpPr>
          <p:cNvPr id="10" name="Freeform 10"/>
          <p:cNvSpPr/>
          <p:nvPr/>
        </p:nvSpPr>
        <p:spPr>
          <a:xfrm>
            <a:off x="1500134" y="6172200"/>
            <a:ext cx="4984890" cy="4114800"/>
          </a:xfrm>
          <a:custGeom>
            <a:avLst/>
            <a:gdLst/>
            <a:ahLst/>
            <a:cxnLst/>
            <a:rect l="l" t="t" r="r" b="b"/>
            <a:pathLst>
              <a:path w="4984890" h="411480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002" y="4000492"/>
            <a:ext cx="6929486" cy="1399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 dirty="0" smtClean="0">
                <a:solidFill>
                  <a:srgbClr val="FFFFFF"/>
                </a:solidFill>
                <a:latin typeface="Contrail One"/>
              </a:rPr>
              <a:t>Game Video</a:t>
            </a:r>
            <a:endParaRPr lang="en-US" sz="1065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28762" y="5500690"/>
            <a:ext cx="4143742" cy="42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3600" dirty="0" smtClean="0">
                <a:solidFill>
                  <a:srgbClr val="FFFFFF"/>
                </a:solidFill>
                <a:latin typeface="Contrail One"/>
              </a:rPr>
              <a:t>시연 영상</a:t>
            </a:r>
            <a:endParaRPr lang="en-US" sz="3600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시연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Freeform 5"/>
          <p:cNvSpPr/>
          <p:nvPr/>
        </p:nvSpPr>
        <p:spPr>
          <a:xfrm>
            <a:off x="7929554" y="285716"/>
            <a:ext cx="10144196" cy="9644130"/>
          </a:xfrm>
          <a:custGeom>
            <a:avLst/>
            <a:gdLst/>
            <a:ahLst/>
            <a:cxnLst/>
            <a:rect l="l" t="t" r="r" b="b"/>
            <a:pathLst>
              <a:path w="1267202" h="1136934">
                <a:moveTo>
                  <a:pt x="81459" y="0"/>
                </a:moveTo>
                <a:lnTo>
                  <a:pt x="1185743" y="0"/>
                </a:lnTo>
                <a:cubicBezTo>
                  <a:pt x="1230731" y="0"/>
                  <a:pt x="1267202" y="36471"/>
                  <a:pt x="1267202" y="81459"/>
                </a:cubicBezTo>
                <a:lnTo>
                  <a:pt x="1267202" y="1055475"/>
                </a:lnTo>
                <a:cubicBezTo>
                  <a:pt x="1267202" y="1100463"/>
                  <a:pt x="1230731" y="1136934"/>
                  <a:pt x="1185743" y="1136934"/>
                </a:cubicBezTo>
                <a:lnTo>
                  <a:pt x="81459" y="1136934"/>
                </a:lnTo>
                <a:cubicBezTo>
                  <a:pt x="36471" y="1136934"/>
                  <a:pt x="0" y="1100463"/>
                  <a:pt x="0" y="1055475"/>
                </a:cubicBezTo>
                <a:lnTo>
                  <a:pt x="0" y="81459"/>
                </a:lnTo>
                <a:cubicBezTo>
                  <a:pt x="0" y="36471"/>
                  <a:pt x="36471" y="0"/>
                  <a:pt x="81459" y="0"/>
                </a:cubicBezTo>
                <a:close/>
              </a:path>
            </a:pathLst>
          </a:custGeom>
          <a:solidFill>
            <a:srgbClr val="000000"/>
          </a:solidFill>
          <a:ln w="95250" cap="rnd">
            <a:gradFill>
              <a:gsLst>
                <a:gs pos="0">
                  <a:srgbClr val="F65E9A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prstDash val="solid"/>
            <a:round/>
          </a:ln>
        </p:spPr>
      </p:sp>
      <p:grpSp>
        <p:nvGrpSpPr>
          <p:cNvPr id="4" name="Group 7"/>
          <p:cNvGrpSpPr/>
          <p:nvPr/>
        </p:nvGrpSpPr>
        <p:grpSpPr>
          <a:xfrm>
            <a:off x="1857324" y="1643038"/>
            <a:ext cx="4357718" cy="1110826"/>
            <a:chOff x="0" y="0"/>
            <a:chExt cx="1373742" cy="46355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DEMONSTRATION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pic>
        <p:nvPicPr>
          <p:cNvPr id="21" name="슈퍼탱크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8286679" y="571468"/>
            <a:ext cx="9501319" cy="9001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66299" y="1456666"/>
            <a:ext cx="10355402" cy="8830334"/>
          </a:xfrm>
          <a:custGeom>
            <a:avLst/>
            <a:gdLst/>
            <a:ahLst/>
            <a:cxnLst/>
            <a:rect l="l" t="t" r="r" b="b"/>
            <a:pathLst>
              <a:path w="10355402" h="8830334">
                <a:moveTo>
                  <a:pt x="0" y="0"/>
                </a:moveTo>
                <a:lnTo>
                  <a:pt x="10355402" y="0"/>
                </a:lnTo>
                <a:lnTo>
                  <a:pt x="10355402" y="8830334"/>
                </a:lnTo>
                <a:lnTo>
                  <a:pt x="0" y="8830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9" name="직사각형 8"/>
          <p:cNvSpPr/>
          <p:nvPr/>
        </p:nvSpPr>
        <p:spPr>
          <a:xfrm>
            <a:off x="7572364" y="2714608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5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2166" y="4571996"/>
            <a:ext cx="59330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후기</a:t>
            </a:r>
            <a:endParaRPr lang="ko-KR" altLang="en-US" sz="72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42878" y="214278"/>
            <a:ext cx="17002244" cy="9215502"/>
            <a:chOff x="0" y="0"/>
            <a:chExt cx="1968725" cy="1323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725" cy="1323587"/>
            </a:xfrm>
            <a:custGeom>
              <a:avLst/>
              <a:gdLst/>
              <a:ahLst/>
              <a:cxnLst/>
              <a:rect l="l" t="t" r="r" b="b"/>
              <a:pathLst>
                <a:path w="1968725" h="1323587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85886" y="2643170"/>
            <a:ext cx="3291959" cy="973875"/>
            <a:chOff x="0" y="0"/>
            <a:chExt cx="1373742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83DD99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ko-KR" altLang="en-US" sz="3199" dirty="0" smtClean="0">
                  <a:solidFill>
                    <a:srgbClr val="FFFFFF"/>
                  </a:solidFill>
                  <a:latin typeface="Contrail One"/>
                </a:rPr>
                <a:t>김영균</a:t>
              </a:r>
              <a:endParaRPr lang="en-US" sz="3199" dirty="0">
                <a:solidFill>
                  <a:srgbClr val="FFFFFF"/>
                </a:solidFill>
                <a:latin typeface="Contrail One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71440" y="285716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5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1572" y="500030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후기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14" name="Group 7"/>
          <p:cNvGrpSpPr/>
          <p:nvPr/>
        </p:nvGrpSpPr>
        <p:grpSpPr>
          <a:xfrm>
            <a:off x="6929422" y="1071534"/>
            <a:ext cx="4357718" cy="1110826"/>
            <a:chOff x="0" y="0"/>
            <a:chExt cx="1373742" cy="463550"/>
          </a:xfrm>
        </p:grpSpPr>
        <p:sp>
          <p:nvSpPr>
            <p:cNvPr id="15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REVIEW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7500926" y="2643170"/>
            <a:ext cx="3291959" cy="973875"/>
            <a:chOff x="0" y="0"/>
            <a:chExt cx="1373742" cy="406400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83DD99"/>
              </a:solidFill>
              <a:prstDash val="solid"/>
              <a:miter/>
            </a:ln>
          </p:spPr>
        </p:sp>
        <p:sp>
          <p:nvSpPr>
            <p:cNvPr id="19" name="TextBox 9"/>
            <p:cNvSpPr txBox="1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ko-KR" altLang="en-US" sz="3199" dirty="0" smtClean="0">
                  <a:solidFill>
                    <a:srgbClr val="FFFFFF"/>
                  </a:solidFill>
                  <a:latin typeface="Contrail One"/>
                </a:rPr>
                <a:t>김혜원</a:t>
              </a:r>
              <a:endParaRPr lang="en-US" sz="3199" dirty="0">
                <a:solidFill>
                  <a:srgbClr val="FFFFFF"/>
                </a:solidFill>
                <a:latin typeface="Contrail One"/>
              </a:endParaRPr>
            </a:p>
          </p:txBody>
        </p:sp>
      </p:grpSp>
      <p:grpSp>
        <p:nvGrpSpPr>
          <p:cNvPr id="20" name="Group 7"/>
          <p:cNvGrpSpPr/>
          <p:nvPr/>
        </p:nvGrpSpPr>
        <p:grpSpPr>
          <a:xfrm>
            <a:off x="13144528" y="2643170"/>
            <a:ext cx="3291959" cy="973875"/>
            <a:chOff x="0" y="0"/>
            <a:chExt cx="1373742" cy="406400"/>
          </a:xfrm>
        </p:grpSpPr>
        <p:sp>
          <p:nvSpPr>
            <p:cNvPr id="21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83DD99"/>
              </a:solidFill>
              <a:prstDash val="solid"/>
              <a:miter/>
            </a:ln>
          </p:spPr>
        </p:sp>
        <p:sp>
          <p:nvSpPr>
            <p:cNvPr id="22" name="TextBox 9"/>
            <p:cNvSpPr txBox="1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ko-KR" altLang="en-US" sz="3199" dirty="0" smtClean="0">
                  <a:solidFill>
                    <a:srgbClr val="FFFFFF"/>
                  </a:solidFill>
                  <a:latin typeface="Contrail One"/>
                </a:rPr>
                <a:t>이수민</a:t>
              </a:r>
              <a:endParaRPr lang="en-US" sz="3199" dirty="0">
                <a:solidFill>
                  <a:srgbClr val="FFFFFF"/>
                </a:solidFill>
                <a:latin typeface="Contrail One"/>
              </a:endParaRPr>
            </a:p>
          </p:txBody>
        </p:sp>
      </p:grpSp>
      <p:sp>
        <p:nvSpPr>
          <p:cNvPr id="23" name="Freeform 19"/>
          <p:cNvSpPr/>
          <p:nvPr/>
        </p:nvSpPr>
        <p:spPr>
          <a:xfrm>
            <a:off x="5786414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모서리가 둥근 직사각형 23"/>
          <p:cNvSpPr/>
          <p:nvPr/>
        </p:nvSpPr>
        <p:spPr>
          <a:xfrm>
            <a:off x="1285820" y="4000492"/>
            <a:ext cx="4500594" cy="4500594"/>
          </a:xfrm>
          <a:prstGeom prst="roundRect">
            <a:avLst/>
          </a:prstGeom>
          <a:noFill/>
          <a:ln w="50800" cmpd="sng">
            <a:solidFill>
              <a:srgbClr val="72D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Contrail One" charset="0"/>
                <a:cs typeface="Arial" pitchFamily="34" charset="0"/>
              </a:rPr>
              <a:t>기존에 있던 게임 소스를 참고하였는데 처음 보는 기술들이 많아서 분석하는데 힘이 들었으나 내 기술로 만들어 간다고 그 기술이 나의 것이 된다고 생각하니 정말 재미있었습니다</a:t>
            </a:r>
            <a:r>
              <a:rPr lang="en-US" altLang="ko-KR" sz="2400" dirty="0" smtClean="0">
                <a:solidFill>
                  <a:schemeClr val="bg1"/>
                </a:solidFill>
                <a:latin typeface="Contrail One" charset="0"/>
                <a:cs typeface="Arial" pitchFamily="34" charset="0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Contrail One" charset="0"/>
              <a:cs typeface="Arial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929422" y="4000492"/>
            <a:ext cx="4500594" cy="4500594"/>
          </a:xfrm>
          <a:prstGeom prst="roundRect">
            <a:avLst/>
          </a:prstGeom>
          <a:noFill/>
          <a:ln w="50800" cmpd="sng">
            <a:solidFill>
              <a:srgbClr val="72D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소스를 만들어내는 것만큼이나 기존의 소스를 분석하는 능력도 중요하다는 걸 깨달았습니다</a:t>
            </a:r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다음에는 게임 소스를 먼저 보기보다 결과물을 보고 소스를 유추해내는 연습으로 </a:t>
            </a:r>
            <a:r>
              <a:rPr lang="ko-KR" altLang="en-US" sz="2400" dirty="0" err="1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로직을</a:t>
            </a: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 만드는 능력을 키워 저만의 게임을 만들어 보고 싶습니다</a:t>
            </a:r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73024" y="4000492"/>
            <a:ext cx="4500594" cy="4500594"/>
          </a:xfrm>
          <a:prstGeom prst="roundRect">
            <a:avLst/>
          </a:prstGeom>
          <a:noFill/>
          <a:ln w="50800" cmpd="sng">
            <a:solidFill>
              <a:srgbClr val="72D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Contrail One" charset="0"/>
                <a:ea typeface="Verdana" pitchFamily="34" charset="0"/>
                <a:cs typeface="Arial" pitchFamily="34" charset="0"/>
              </a:rPr>
              <a:t>Title</a:t>
            </a:r>
            <a:endParaRPr lang="ko-KR" altLang="en-US" sz="4800" dirty="0">
              <a:solidFill>
                <a:schemeClr val="bg1"/>
              </a:solidFill>
              <a:latin typeface="Contrail One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786150" y="912912"/>
            <a:ext cx="11356275" cy="9374088"/>
          </a:xfrm>
          <a:custGeom>
            <a:avLst/>
            <a:gdLst/>
            <a:ahLst/>
            <a:cxnLst/>
            <a:rect l="l" t="t" r="r" b="b"/>
            <a:pathLst>
              <a:path w="11356275" h="9374088">
                <a:moveTo>
                  <a:pt x="0" y="0"/>
                </a:moveTo>
                <a:lnTo>
                  <a:pt x="11356275" y="0"/>
                </a:lnTo>
                <a:lnTo>
                  <a:pt x="11356275" y="9374088"/>
                </a:lnTo>
                <a:lnTo>
                  <a:pt x="0" y="937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786678" y="5143500"/>
            <a:ext cx="2675256" cy="973875"/>
            <a:chOff x="0" y="0"/>
            <a:chExt cx="111639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6390" cy="406400"/>
            </a:xfrm>
            <a:custGeom>
              <a:avLst/>
              <a:gdLst/>
              <a:ahLst/>
              <a:cxnLst/>
              <a:rect l="l" t="t" r="r" b="b"/>
              <a:pathLst>
                <a:path w="1116390" h="406400">
                  <a:moveTo>
                    <a:pt x="913190" y="0"/>
                  </a:moveTo>
                  <a:cubicBezTo>
                    <a:pt x="1025415" y="0"/>
                    <a:pt x="1116390" y="90976"/>
                    <a:pt x="1116390" y="203200"/>
                  </a:cubicBezTo>
                  <a:cubicBezTo>
                    <a:pt x="1116390" y="315424"/>
                    <a:pt x="1025415" y="406400"/>
                    <a:pt x="9131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11639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END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1968" y="2071666"/>
            <a:ext cx="9234367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54"/>
              </a:lnSpc>
            </a:pPr>
            <a:r>
              <a:rPr lang="en-US" sz="10157" dirty="0">
                <a:solidFill>
                  <a:srgbClr val="FFFFFF"/>
                </a:solidFill>
                <a:latin typeface="Contrail One"/>
              </a:rPr>
              <a:t>THANKS FOR </a:t>
            </a:r>
            <a:r>
              <a:rPr lang="en-US" sz="10157" dirty="0" smtClean="0">
                <a:solidFill>
                  <a:srgbClr val="FFFFFF"/>
                </a:solidFill>
                <a:latin typeface="Contrail One"/>
              </a:rPr>
              <a:t>WATCHING</a:t>
            </a:r>
            <a:r>
              <a:rPr lang="en-US" sz="10157" dirty="0">
                <a:solidFill>
                  <a:srgbClr val="FFFFFF"/>
                </a:solidFill>
                <a:latin typeface="Contrail One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42878" y="0"/>
            <a:ext cx="17002244" cy="10287000"/>
          </a:xfrm>
          <a:custGeom>
            <a:avLst/>
            <a:gdLst/>
            <a:ahLst/>
            <a:cxnLst/>
            <a:rect l="l" t="t" r="r" b="b"/>
            <a:pathLst>
              <a:path w="13493282" h="8586634">
                <a:moveTo>
                  <a:pt x="0" y="0"/>
                </a:moveTo>
                <a:lnTo>
                  <a:pt x="13493282" y="0"/>
                </a:lnTo>
                <a:lnTo>
                  <a:pt x="13493282" y="8586634"/>
                </a:lnTo>
                <a:lnTo>
                  <a:pt x="0" y="8586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715240" y="1285848"/>
            <a:ext cx="3291959" cy="1110826"/>
            <a:chOff x="0" y="0"/>
            <a:chExt cx="1373742" cy="463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5400" dirty="0" smtClean="0">
                  <a:solidFill>
                    <a:srgbClr val="000000"/>
                  </a:solidFill>
                  <a:latin typeface="Contrail One"/>
                </a:rPr>
                <a:t>OVERVIEW</a:t>
              </a:r>
              <a:endParaRPr lang="en-US" sz="54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28630" y="214278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7324" y="428592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소개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71770" y="2643170"/>
            <a:ext cx="2857520" cy="714380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Contrail One" charset="0"/>
                <a:ea typeface="Verdana" pitchFamily="34" charset="0"/>
                <a:cs typeface="Arial" pitchFamily="34" charset="0"/>
              </a:rPr>
              <a:t>Title</a:t>
            </a:r>
            <a:endParaRPr lang="ko-KR" altLang="en-US" sz="4800" dirty="0">
              <a:solidFill>
                <a:schemeClr val="bg1"/>
              </a:solidFill>
              <a:latin typeface="Contrail One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7918" y="2571732"/>
            <a:ext cx="914406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슈퍼탱크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슈팅 게임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71770" y="3643302"/>
            <a:ext cx="2857520" cy="928694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Contrail One" charset="0"/>
                <a:cs typeface="Arial" pitchFamily="34" charset="0"/>
              </a:rPr>
              <a:t>Content</a:t>
            </a:r>
            <a:endParaRPr lang="ko-KR" altLang="en-US" sz="4800" dirty="0">
              <a:solidFill>
                <a:schemeClr val="bg1"/>
              </a:solidFill>
              <a:latin typeface="Contrail One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57918" y="3571864"/>
            <a:ext cx="9144064" cy="1071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JavaScript, HTML, CSS</a:t>
            </a:r>
            <a:r>
              <a:rPr lang="ko-KR" altLang="en-US" sz="2800" dirty="0" smtClean="0">
                <a:solidFill>
                  <a:schemeClr val="tx1"/>
                </a:solidFill>
              </a:rPr>
              <a:t>를 이용한 게임 개발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770" y="6072194"/>
            <a:ext cx="2857520" cy="928694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Contrail One" charset="0"/>
                <a:cs typeface="Arial" pitchFamily="34" charset="0"/>
              </a:rPr>
              <a:t>WDT</a:t>
            </a:r>
            <a:endParaRPr lang="ko-KR" altLang="en-US" sz="4800" dirty="0">
              <a:solidFill>
                <a:schemeClr val="bg1"/>
              </a:solidFill>
              <a:latin typeface="Contrail One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57918" y="6072194"/>
            <a:ext cx="9144064" cy="271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86546" y="6500822"/>
            <a:ext cx="1882463" cy="34022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IDE</a:t>
            </a:r>
            <a:endParaRPr lang="ko-KR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501454" y="6929450"/>
            <a:ext cx="39909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모서리가 둥근 직사각형 24"/>
          <p:cNvSpPr/>
          <p:nvPr/>
        </p:nvSpPr>
        <p:spPr>
          <a:xfrm>
            <a:off x="14144660" y="6500822"/>
            <a:ext cx="1310959" cy="28575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Ver</a:t>
            </a:r>
            <a:r>
              <a:rPr lang="en-US" altLang="ko-KR" sz="2400" dirty="0" smtClean="0"/>
              <a:t> 1.5</a:t>
            </a:r>
            <a:endParaRPr lang="ko-KR" alt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00794" y="7286640"/>
            <a:ext cx="2533654" cy="141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15504" y="7072326"/>
            <a:ext cx="1219196" cy="134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모서리가 둥근 직사각형 27"/>
          <p:cNvSpPr/>
          <p:nvPr/>
        </p:nvSpPr>
        <p:spPr>
          <a:xfrm>
            <a:off x="9429752" y="6500822"/>
            <a:ext cx="1714512" cy="34022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Browser</a:t>
            </a:r>
            <a:endParaRPr lang="ko-KR" altLang="en-US" sz="2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71770" y="4857748"/>
            <a:ext cx="2857520" cy="928694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Contrail One" charset="0"/>
                <a:cs typeface="Arial" pitchFamily="34" charset="0"/>
              </a:rPr>
              <a:t>Reference</a:t>
            </a:r>
            <a:endParaRPr lang="ko-KR" altLang="en-US" sz="4800" dirty="0">
              <a:solidFill>
                <a:schemeClr val="bg1"/>
              </a:solidFill>
              <a:latin typeface="Contrail One" charset="0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57918" y="4929186"/>
            <a:ext cx="914406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https://codingbroker.tistory.com/77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42878" y="0"/>
            <a:ext cx="17002244" cy="10287000"/>
          </a:xfrm>
          <a:custGeom>
            <a:avLst/>
            <a:gdLst/>
            <a:ahLst/>
            <a:cxnLst/>
            <a:rect l="l" t="t" r="r" b="b"/>
            <a:pathLst>
              <a:path w="13493282" h="8586634">
                <a:moveTo>
                  <a:pt x="0" y="0"/>
                </a:moveTo>
                <a:lnTo>
                  <a:pt x="13493282" y="0"/>
                </a:lnTo>
                <a:lnTo>
                  <a:pt x="13493282" y="8586634"/>
                </a:lnTo>
                <a:lnTo>
                  <a:pt x="0" y="8586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715240" y="1285848"/>
            <a:ext cx="3291959" cy="1110826"/>
            <a:chOff x="0" y="0"/>
            <a:chExt cx="1373742" cy="463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5400" dirty="0" smtClean="0">
                  <a:solidFill>
                    <a:srgbClr val="000000"/>
                  </a:solidFill>
                  <a:latin typeface="Contrail One"/>
                </a:rPr>
                <a:t>TIMELINE</a:t>
              </a:r>
              <a:endParaRPr lang="en-US" sz="54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28630" y="214278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7324" y="428592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소개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14910" y="3428988"/>
            <a:ext cx="1643074" cy="1071570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Contrail One" charset="0"/>
                <a:ea typeface="Verdana" pitchFamily="34" charset="0"/>
                <a:cs typeface="Arial" pitchFamily="34" charset="0"/>
              </a:rPr>
              <a:t>Dec</a:t>
            </a:r>
            <a:endParaRPr lang="ko-KR" altLang="en-US" sz="4800" dirty="0">
              <a:solidFill>
                <a:schemeClr val="bg1"/>
              </a:solidFill>
              <a:latin typeface="Contrail One" charset="0"/>
              <a:cs typeface="Arial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929158" y="4571996"/>
          <a:ext cx="9001188" cy="8572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00396"/>
                <a:gridCol w="3000396"/>
                <a:gridCol w="3000396"/>
              </a:tblGrid>
              <a:tr h="857256">
                <a:tc>
                  <a:txBody>
                    <a:bodyPr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bg1"/>
                          </a:solidFill>
                        </a:rPr>
                        <a:t>13~15</a:t>
                      </a:r>
                      <a:endParaRPr lang="ko-KR" altLang="en-US" sz="4800" dirty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chemeClr val="bg1"/>
                          </a:solidFill>
                        </a:rPr>
                        <a:t>15~18</a:t>
                      </a:r>
                      <a:endParaRPr lang="ko-KR" altLang="en-US" sz="4800" dirty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bg1"/>
                          </a:solidFill>
                        </a:rPr>
                        <a:t>18~19</a:t>
                      </a:r>
                      <a:endParaRPr lang="ko-KR" altLang="en-US" sz="4800" dirty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4" name="설명선 1 23"/>
          <p:cNvSpPr/>
          <p:nvPr/>
        </p:nvSpPr>
        <p:spPr>
          <a:xfrm>
            <a:off x="2000200" y="6215070"/>
            <a:ext cx="3286148" cy="1990740"/>
          </a:xfrm>
          <a:prstGeom prst="borderCallout1">
            <a:avLst>
              <a:gd name="adj1" fmla="val -1029"/>
              <a:gd name="adj2" fmla="val 58861"/>
              <a:gd name="adj3" fmla="val -38011"/>
              <a:gd name="adj4" fmla="val 110431"/>
            </a:avLst>
          </a:prstGeom>
          <a:solidFill>
            <a:srgbClr val="FE98E3"/>
          </a:solidFill>
          <a:ln w="38100">
            <a:solidFill>
              <a:srgbClr val="FE9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주제 선정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참고 소스 분석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소스 수정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26" name="설명선 1 25"/>
          <p:cNvSpPr/>
          <p:nvPr/>
        </p:nvSpPr>
        <p:spPr>
          <a:xfrm>
            <a:off x="7643802" y="6215070"/>
            <a:ext cx="3286148" cy="1990740"/>
          </a:xfrm>
          <a:prstGeom prst="borderCallout1">
            <a:avLst>
              <a:gd name="adj1" fmla="val -1029"/>
              <a:gd name="adj2" fmla="val 58861"/>
              <a:gd name="adj3" fmla="val -39812"/>
              <a:gd name="adj4" fmla="val 54779"/>
            </a:avLst>
          </a:prstGeom>
          <a:solidFill>
            <a:srgbClr val="FE98E3"/>
          </a:solidFill>
          <a:ln w="38100">
            <a:solidFill>
              <a:srgbClr val="FE9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소스 수정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디자인 수정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27" name="설명선 1 26"/>
          <p:cNvSpPr/>
          <p:nvPr/>
        </p:nvSpPr>
        <p:spPr>
          <a:xfrm>
            <a:off x="12930214" y="6215070"/>
            <a:ext cx="3286148" cy="1990740"/>
          </a:xfrm>
          <a:prstGeom prst="borderCallout1">
            <a:avLst>
              <a:gd name="adj1" fmla="val -1029"/>
              <a:gd name="adj2" fmla="val 58861"/>
              <a:gd name="adj3" fmla="val -38911"/>
              <a:gd name="adj4" fmla="val -7420"/>
            </a:avLst>
          </a:prstGeom>
          <a:solidFill>
            <a:srgbClr val="FE98E3"/>
          </a:solidFill>
          <a:ln w="38100">
            <a:solidFill>
              <a:srgbClr val="FE9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</a:rPr>
              <a:t>소스 수정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</a:rPr>
              <a:t>PPT </a:t>
            </a:r>
            <a:r>
              <a:rPr lang="ko-KR" altLang="en-US" sz="2800" dirty="0" smtClean="0">
                <a:solidFill>
                  <a:schemeClr val="tx1"/>
                </a:solidFill>
              </a:rPr>
              <a:t>제작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66299" y="1456666"/>
            <a:ext cx="10355402" cy="8830334"/>
          </a:xfrm>
          <a:custGeom>
            <a:avLst/>
            <a:gdLst/>
            <a:ahLst/>
            <a:cxnLst/>
            <a:rect l="l" t="t" r="r" b="b"/>
            <a:pathLst>
              <a:path w="10355402" h="8830334">
                <a:moveTo>
                  <a:pt x="0" y="0"/>
                </a:moveTo>
                <a:lnTo>
                  <a:pt x="10355402" y="0"/>
                </a:lnTo>
                <a:lnTo>
                  <a:pt x="10355402" y="8830334"/>
                </a:lnTo>
                <a:lnTo>
                  <a:pt x="0" y="8830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9" name="직사각형 8"/>
          <p:cNvSpPr/>
          <p:nvPr/>
        </p:nvSpPr>
        <p:spPr>
          <a:xfrm>
            <a:off x="7572364" y="2714608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43604" y="4643434"/>
            <a:ext cx="59330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</a:t>
            </a:r>
            <a:r>
              <a:rPr lang="ko-KR" altLang="en-US" sz="72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설계</a:t>
            </a:r>
            <a:endParaRPr lang="ko-KR" altLang="en-US" sz="72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28564" y="357154"/>
            <a:ext cx="17359434" cy="8730345"/>
            <a:chOff x="0" y="0"/>
            <a:chExt cx="1968725" cy="1323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725" cy="1323587"/>
            </a:xfrm>
            <a:custGeom>
              <a:avLst/>
              <a:gdLst/>
              <a:ahLst/>
              <a:cxnLst/>
              <a:rect l="l" t="t" r="r" b="b"/>
              <a:pathLst>
                <a:path w="1968725" h="1323587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500926" y="1428724"/>
            <a:ext cx="3291959" cy="1110826"/>
            <a:chOff x="0" y="0"/>
            <a:chExt cx="1373742" cy="4635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FLOW CHART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5820" y="571468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 설계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58380" y="3357550"/>
            <a:ext cx="2357454" cy="1101204"/>
          </a:xfrm>
          <a:prstGeom prst="roundRect">
            <a:avLst/>
          </a:prstGeom>
          <a:ln w="47625">
            <a:solidFill>
              <a:srgbClr val="DEA5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게임 시작</a:t>
            </a:r>
            <a:endParaRPr lang="ko-KR" altLang="en-US" sz="2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85820" y="3357550"/>
            <a:ext cx="2928958" cy="1143008"/>
          </a:xfrm>
          <a:prstGeom prst="roundRect">
            <a:avLst/>
          </a:prstGeom>
          <a:ln w="47625">
            <a:solidFill>
              <a:srgbClr val="DEA5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캐릭터 선택</a:t>
            </a:r>
            <a:endParaRPr lang="en-US" altLang="ko-KR" sz="36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643538" y="3357550"/>
            <a:ext cx="2643206" cy="1143008"/>
          </a:xfrm>
          <a:prstGeom prst="roundRect">
            <a:avLst/>
          </a:prstGeom>
          <a:ln w="47625">
            <a:solidFill>
              <a:srgbClr val="DEA5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/>
              <a:t>타겟</a:t>
            </a:r>
            <a:r>
              <a:rPr lang="ko-KR" altLang="en-US" sz="3600" dirty="0" smtClean="0"/>
              <a:t> 선택</a:t>
            </a:r>
            <a:endParaRPr lang="en-US" altLang="ko-KR" sz="3600" dirty="0" smtClean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357654" y="4000492"/>
            <a:ext cx="1107292" cy="3"/>
          </a:xfrm>
          <a:prstGeom prst="straightConnector1">
            <a:avLst/>
          </a:prstGeom>
          <a:ln w="31750">
            <a:solidFill>
              <a:srgbClr val="DEA5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429620" y="4000492"/>
            <a:ext cx="1285884" cy="1588"/>
          </a:xfrm>
          <a:prstGeom prst="straightConnector1">
            <a:avLst/>
          </a:prstGeom>
          <a:ln w="31750">
            <a:solidFill>
              <a:srgbClr val="DEA5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/>
          <p:cNvSpPr/>
          <p:nvPr/>
        </p:nvSpPr>
        <p:spPr>
          <a:xfrm>
            <a:off x="13858908" y="3428988"/>
            <a:ext cx="2643206" cy="1000132"/>
          </a:xfrm>
          <a:prstGeom prst="flowChartDecision">
            <a:avLst/>
          </a:prstGeom>
          <a:ln w="44450">
            <a:solidFill>
              <a:srgbClr val="DEA5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승리</a:t>
            </a:r>
            <a:endParaRPr lang="ko-KR" altLang="en-US" sz="28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2287272" y="3929054"/>
            <a:ext cx="1285884" cy="1588"/>
          </a:xfrm>
          <a:prstGeom prst="straightConnector1">
            <a:avLst/>
          </a:prstGeom>
          <a:ln w="31750">
            <a:solidFill>
              <a:srgbClr val="DEA5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13290917" y="4282731"/>
            <a:ext cx="1285884" cy="115003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15372" y="5357814"/>
            <a:ext cx="64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5400000">
            <a:off x="12930215" y="5000625"/>
            <a:ext cx="2714645" cy="171451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787602" y="5286376"/>
            <a:ext cx="64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Y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715636" y="5072062"/>
            <a:ext cx="2357454" cy="1101204"/>
          </a:xfrm>
          <a:prstGeom prst="roundRect">
            <a:avLst/>
          </a:prstGeom>
          <a:ln w="47625">
            <a:solidFill>
              <a:srgbClr val="DEA5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패배 화면</a:t>
            </a:r>
            <a:endParaRPr lang="ko-KR" altLang="en-US" sz="3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715636" y="6786574"/>
            <a:ext cx="2357454" cy="1101204"/>
          </a:xfrm>
          <a:prstGeom prst="roundRect">
            <a:avLst/>
          </a:prstGeom>
          <a:ln w="47625">
            <a:solidFill>
              <a:srgbClr val="DEA5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승리 화면</a:t>
            </a:r>
            <a:endParaRPr lang="ko-KR" altLang="en-US" sz="3200" dirty="0"/>
          </a:p>
        </p:txBody>
      </p:sp>
      <p:cxnSp>
        <p:nvCxnSpPr>
          <p:cNvPr id="43" name="직선 화살표 연결선 42"/>
          <p:cNvCxnSpPr/>
          <p:nvPr/>
        </p:nvCxnSpPr>
        <p:spPr>
          <a:xfrm rot="10800000" flipV="1">
            <a:off x="9144000" y="5500690"/>
            <a:ext cx="1571636" cy="571504"/>
          </a:xfrm>
          <a:prstGeom prst="straightConnector1">
            <a:avLst/>
          </a:prstGeom>
          <a:ln w="31750">
            <a:solidFill>
              <a:srgbClr val="DEA5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9" idx="1"/>
          </p:cNvCxnSpPr>
          <p:nvPr/>
        </p:nvCxnSpPr>
        <p:spPr>
          <a:xfrm rot="10800000">
            <a:off x="9144000" y="6786574"/>
            <a:ext cx="1571636" cy="550602"/>
          </a:xfrm>
          <a:prstGeom prst="straightConnector1">
            <a:avLst/>
          </a:prstGeom>
          <a:ln w="31750">
            <a:solidFill>
              <a:srgbClr val="DEA5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10800000">
            <a:off x="3571836" y="4786312"/>
            <a:ext cx="3286148" cy="1500196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1968" y="5643566"/>
            <a:ext cx="64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Y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572496" y="6643698"/>
            <a:ext cx="1928826" cy="85725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8501058" y="5357814"/>
            <a:ext cx="2071702" cy="71438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654118" y="4510082"/>
            <a:ext cx="64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7" name="Freeform 10"/>
          <p:cNvSpPr/>
          <p:nvPr/>
        </p:nvSpPr>
        <p:spPr>
          <a:xfrm>
            <a:off x="5429224" y="6443195"/>
            <a:ext cx="7315200" cy="3843805"/>
          </a:xfrm>
          <a:custGeom>
            <a:avLst/>
            <a:gdLst/>
            <a:ahLst/>
            <a:cxnLst/>
            <a:rect l="l" t="t" r="r" b="b"/>
            <a:pathLst>
              <a:path w="7315200" h="3843805">
                <a:moveTo>
                  <a:pt x="0" y="0"/>
                </a:moveTo>
                <a:lnTo>
                  <a:pt x="7315200" y="0"/>
                </a:lnTo>
                <a:lnTo>
                  <a:pt x="7315200" y="3843806"/>
                </a:lnTo>
                <a:lnTo>
                  <a:pt x="0" y="3843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62" name="TextBox 61"/>
          <p:cNvSpPr txBox="1"/>
          <p:nvPr/>
        </p:nvSpPr>
        <p:spPr>
          <a:xfrm>
            <a:off x="8715372" y="6786574"/>
            <a:ext cx="64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순서도: 판단 41"/>
          <p:cNvSpPr/>
          <p:nvPr/>
        </p:nvSpPr>
        <p:spPr>
          <a:xfrm>
            <a:off x="6643670" y="5786442"/>
            <a:ext cx="2643206" cy="1000132"/>
          </a:xfrm>
          <a:prstGeom prst="flowChartDecision">
            <a:avLst/>
          </a:prstGeom>
          <a:ln w="44450">
            <a:solidFill>
              <a:srgbClr val="DEA5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재시작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66299" y="1456666"/>
            <a:ext cx="10355402" cy="8830334"/>
          </a:xfrm>
          <a:custGeom>
            <a:avLst/>
            <a:gdLst/>
            <a:ahLst/>
            <a:cxnLst/>
            <a:rect l="l" t="t" r="r" b="b"/>
            <a:pathLst>
              <a:path w="10355402" h="8830334">
                <a:moveTo>
                  <a:pt x="0" y="0"/>
                </a:moveTo>
                <a:lnTo>
                  <a:pt x="10355402" y="0"/>
                </a:lnTo>
                <a:lnTo>
                  <a:pt x="10355402" y="8830334"/>
                </a:lnTo>
                <a:lnTo>
                  <a:pt x="0" y="8830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a:blipFill>
        </p:spPr>
      </p:sp>
      <p:sp>
        <p:nvSpPr>
          <p:cNvPr id="9" name="직사각형 8"/>
          <p:cNvSpPr/>
          <p:nvPr/>
        </p:nvSpPr>
        <p:spPr>
          <a:xfrm>
            <a:off x="7572364" y="2714608"/>
            <a:ext cx="27968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n-US" altLang="ko-KR" sz="115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0596" y="4571996"/>
            <a:ext cx="83856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주요 기능</a:t>
            </a:r>
            <a:r>
              <a:rPr lang="en-US" altLang="ko-KR" sz="72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/</a:t>
            </a:r>
            <a:r>
              <a:rPr lang="ko-KR" altLang="en-US" sz="7200" b="1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사용 기술</a:t>
            </a:r>
            <a:endParaRPr lang="ko-KR" altLang="en-US" sz="72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5928" y="0"/>
            <a:ext cx="9351049" cy="10287000"/>
          </a:xfrm>
          <a:custGeom>
            <a:avLst/>
            <a:gdLst/>
            <a:ahLst/>
            <a:cxnLst/>
            <a:rect l="l" t="t" r="r" b="b"/>
            <a:pathLst>
              <a:path w="9351049" h="10287000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918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209848" cy="10287000"/>
          </a:xfrm>
          <a:custGeom>
            <a:avLst/>
            <a:gdLst/>
            <a:ahLst/>
            <a:cxnLst/>
            <a:rect l="l" t="t" r="r" b="b"/>
            <a:pathLst>
              <a:path w="10209848" h="10287000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28564" y="357154"/>
            <a:ext cx="17359434" cy="8730345"/>
            <a:chOff x="0" y="0"/>
            <a:chExt cx="1968725" cy="1323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725" cy="1323587"/>
            </a:xfrm>
            <a:custGeom>
              <a:avLst/>
              <a:gdLst/>
              <a:ahLst/>
              <a:cxnLst/>
              <a:rect l="l" t="t" r="r" b="b"/>
              <a:pathLst>
                <a:path w="1968725" h="1323587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86612" y="1285848"/>
            <a:ext cx="3291959" cy="1110826"/>
            <a:chOff x="0" y="0"/>
            <a:chExt cx="1373742" cy="4635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3742" cy="406400"/>
            </a:xfrm>
            <a:custGeom>
              <a:avLst/>
              <a:gdLst/>
              <a:ahLst/>
              <a:cxnLst/>
              <a:rect l="l" t="t" r="r" b="b"/>
              <a:pathLst>
                <a:path w="1373742" h="406400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137374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Contrail One"/>
                </a:rPr>
                <a:t>SUMMARY</a:t>
              </a:r>
              <a:endParaRPr lang="en-US" sz="4800" dirty="0">
                <a:solidFill>
                  <a:srgbClr val="000000"/>
                </a:solidFill>
                <a:latin typeface="Contrail One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57126" y="357154"/>
            <a:ext cx="14287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n-US" altLang="ko-KR" sz="6600" b="1" cap="none" spc="0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5820" y="571468"/>
            <a:ext cx="51972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주요 기능</a:t>
            </a:r>
            <a:r>
              <a:rPr lang="en-US" altLang="ko-KR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/</a:t>
            </a:r>
            <a:r>
              <a:rPr lang="ko-KR" altLang="en-US" sz="4400" b="1" cap="none" spc="0" dirty="0" smtClean="0">
                <a:ln w="1905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사용 기술</a:t>
            </a:r>
            <a:endParaRPr lang="ko-KR" altLang="en-US" sz="4400" b="1" cap="none" spc="0" dirty="0"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Freeform 19"/>
          <p:cNvSpPr/>
          <p:nvPr/>
        </p:nvSpPr>
        <p:spPr>
          <a:xfrm>
            <a:off x="5572100" y="8890462"/>
            <a:ext cx="7315200" cy="1396538"/>
          </a:xfrm>
          <a:custGeom>
            <a:avLst/>
            <a:gdLst/>
            <a:ahLst/>
            <a:cxnLst/>
            <a:rect l="l" t="t" r="r" b="b"/>
            <a:pathLst>
              <a:path w="7315200" h="1396538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714316" y="2500294"/>
          <a:ext cx="16716492" cy="606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3262"/>
                <a:gridCol w="9027427"/>
                <a:gridCol w="4224101"/>
                <a:gridCol w="2071702"/>
              </a:tblGrid>
              <a:tr h="303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NO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FEATURES</a:t>
                      </a:r>
                      <a:endParaRPr lang="ko-KR" altLang="en-US" sz="2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TECH</a:t>
                      </a:r>
                      <a:r>
                        <a:rPr lang="en-US" altLang="ko-KR" sz="2800" baseline="0" dirty="0" smtClean="0"/>
                        <a:t> STACK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DEVELOPER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8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형상 관리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소스 버전 관리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GitHub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김혜원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김영균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이수민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1073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2</a:t>
                      </a:r>
                      <a:endParaRPr lang="ko-KR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디자인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시작 화면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게임 화면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종료 화면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JavaScript</a:t>
                      </a:r>
                    </a:p>
                    <a:p>
                      <a:pPr algn="ctr" latinLnBrk="1"/>
                      <a:r>
                        <a:rPr lang="en-US" altLang="ko-KR" sz="2200" dirty="0" smtClean="0"/>
                        <a:t>HTML</a:t>
                      </a:r>
                    </a:p>
                    <a:p>
                      <a:pPr algn="ctr" latinLnBrk="1"/>
                      <a:r>
                        <a:rPr lang="en-US" altLang="ko-KR" sz="2200" dirty="0" smtClean="0"/>
                        <a:t>CSS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김혜원</a:t>
                      </a:r>
                      <a:endParaRPr lang="en-US" altLang="ko-KR" sz="2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김영균</a:t>
                      </a:r>
                      <a:endParaRPr lang="en-US" altLang="ko-KR" sz="2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이수민</a:t>
                      </a:r>
                    </a:p>
                  </a:txBody>
                  <a:tcPr anchor="ctr"/>
                </a:tc>
              </a:tr>
              <a:tr h="93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게임 설정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슈터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err="1" smtClean="0"/>
                        <a:t>타겟</a:t>
                      </a:r>
                      <a:r>
                        <a:rPr lang="ko-KR" altLang="en-US" sz="2400" baseline="0" dirty="0" smtClean="0"/>
                        <a:t> 선택 시 </a:t>
                      </a:r>
                      <a:r>
                        <a:rPr lang="ko-KR" altLang="en-US" sz="2400" dirty="0" smtClean="0"/>
                        <a:t>선택한 캐릭터 게임 화면에 반영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JavaScript</a:t>
                      </a:r>
                    </a:p>
                    <a:p>
                      <a:pPr algn="ctr" latinLnBrk="1"/>
                      <a:r>
                        <a:rPr lang="en-US" altLang="ko-KR" sz="2200" dirty="0" smtClean="0"/>
                        <a:t>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김혜원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김영균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이수민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93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게임 실행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캐릭터 이동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미사일 각도 조절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미사일 발사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err="1" smtClean="0"/>
                        <a:t>타겟</a:t>
                      </a:r>
                      <a:r>
                        <a:rPr lang="ko-KR" altLang="en-US" sz="2400" dirty="0" smtClean="0"/>
                        <a:t> 명중 여부 판단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승패 판정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JavaScript</a:t>
                      </a:r>
                    </a:p>
                    <a:p>
                      <a:pPr algn="ctr" latinLnBrk="1"/>
                      <a:r>
                        <a:rPr lang="en-US" altLang="ko-KR" sz="2200" dirty="0" smtClean="0"/>
                        <a:t>- JS Canvas</a:t>
                      </a:r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ko-KR" altLang="en-US" sz="2200" dirty="0" err="1" smtClean="0"/>
                        <a:t>람다식</a:t>
                      </a:r>
                      <a:endParaRPr lang="en-US" altLang="ko-KR" sz="2200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en-US" altLang="ko-KR" sz="2200" baseline="0" dirty="0" smtClean="0"/>
                        <a:t> </a:t>
                      </a:r>
                      <a:r>
                        <a:rPr lang="ko-KR" altLang="en-US" sz="2200" baseline="0" dirty="0" smtClean="0"/>
                        <a:t>이벤트 </a:t>
                      </a:r>
                      <a:r>
                        <a:rPr lang="ko-KR" altLang="en-US" sz="2200" baseline="0" dirty="0" err="1" smtClean="0"/>
                        <a:t>리스너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김혜원</a:t>
                      </a:r>
                      <a:endParaRPr lang="en-US" altLang="ko-KR" sz="2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김영균</a:t>
                      </a:r>
                      <a:endParaRPr lang="en-US" altLang="ko-KR" sz="2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이수민</a:t>
                      </a:r>
                    </a:p>
                  </a:txBody>
                  <a:tcPr anchor="ctr"/>
                </a:tc>
              </a:tr>
              <a:tr h="93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게임 종료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게임 </a:t>
                      </a:r>
                      <a:r>
                        <a:rPr lang="ko-KR" altLang="en-US" sz="2400" dirty="0" err="1" smtClean="0"/>
                        <a:t>재시작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JavaScript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김혜원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김영균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이수민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739</ep:Words>
  <ep:PresentationFormat>사용자 지정</ep:PresentationFormat>
  <ep:Paragraphs>285</ep:Paragraphs>
  <ep:Slides>37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Theme</vt:lpstr>
      <vt:lpstr>슬라이드 31</vt:lpstr>
      <vt:lpstr>슬라이드 32</vt:lpstr>
      <vt:lpstr>슬라이드 33</vt:lpstr>
      <vt:lpstr>슬라이드 34</vt:lpstr>
      <vt:lpstr>슬라이드 5</vt:lpstr>
      <vt:lpstr>슬라이드 36</vt:lpstr>
      <vt:lpstr>슬라이드 37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human-06</cp:lastModifiedBy>
  <dcterms:modified xsi:type="dcterms:W3CDTF">2024-01-31T02:45:51.872</dcterms:modified>
  <cp:revision>49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