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797675" cy="9926625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6965D7-3357-4FC1-8CC2-6DA28B326277}">
  <a:tblStyle styleId="{4A6965D7-3357-4FC1-8CC2-6DA28B326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finetuning of bone age model with 20 trainable layers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reason: model gets more confused when training with all ages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reason: perhabs chest structure changes significantly with increasing age</a:t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comment noneffective results for image preprocessing, no further mention</a:t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_8pt_rgb.jpg                                                 000546B7mg                             B9C1C449: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ctrTitle"/>
          </p:nvPr>
        </p:nvSpPr>
        <p:spPr>
          <a:xfrm>
            <a:off x="539750" y="1654175"/>
            <a:ext cx="66214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539750" y="3022600"/>
            <a:ext cx="66214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2352675" y="-138112"/>
            <a:ext cx="4498975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x="4841082" y="2393157"/>
            <a:ext cx="55054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734219" y="453231"/>
            <a:ext cx="5505450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eer">
  <p:cSld name="1_Le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9750" y="1654175"/>
            <a:ext cx="3954463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9730" lvl="0" marL="4572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Helvetica Neue"/>
              <a:buChar char="&gt;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—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655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6613" y="1654175"/>
            <a:ext cx="3954462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9730" lvl="0" marL="4572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Helvetica Neue"/>
              <a:buChar char="&gt;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—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655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None/>
              <a:defRPr b="1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814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Char char="&gt;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96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None/>
              <a:defRPr b="1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814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Char char="&gt;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96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01320" lvl="0" marL="457200" marR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720"/>
              <a:buFont typeface="Helvetica Neue"/>
              <a:buChar char="&gt;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—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8139" lvl="2" marL="13716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Helvetica Neue"/>
              <a:buChar char="–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655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655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655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72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ub_8pt_rgb.jpg                                                 000546B7mg                             B9C1C449: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107950" y="6429375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kmader/attention-on-pretrained-vgg16-for-bone-age/noteboo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16bit.ai/blog/ml-and-future-of-radiology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539750" y="1654175"/>
            <a:ext cx="66214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RSNA Bone </a:t>
            </a:r>
            <a:r>
              <a:rPr lang="de-DE"/>
              <a:t>A</a:t>
            </a:r>
            <a:r>
              <a:rPr b="1" i="0" lang="de-DE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 </a:t>
            </a:r>
            <a:r>
              <a:rPr lang="de-DE"/>
              <a:t>Challenge</a:t>
            </a:r>
            <a:endParaRPr/>
          </a:p>
          <a:p>
            <a:pPr indent="4572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>
                <a:solidFill>
                  <a:schemeClr val="dk1"/>
                </a:solidFill>
              </a:rPr>
              <a:t>predict age based on pediatric hand X-rays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39750" y="3340225"/>
            <a:ext cx="6621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 Lu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Lukas Zbinden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Joel Niklaus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predict disease vs. age on chest dataset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75" y="2318850"/>
            <a:ext cx="450532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132350" y="2512170"/>
            <a:ext cx="1819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/>
              <a:t>disease:</a:t>
            </a:r>
            <a:endParaRPr b="1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Atelectasis, Cardiomegaly, Effusion,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Nodule,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Pneumonia,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...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predict chest within bone age range only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25" y="2691051"/>
            <a:ext cx="2902026" cy="290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800" y="2691064"/>
            <a:ext cx="2902026" cy="29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10389" y="2287250"/>
            <a:ext cx="2214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87 years, female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490664" y="2287250"/>
            <a:ext cx="2214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 years, female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925" y="5691775"/>
            <a:ext cx="713250" cy="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1200" y="5682948"/>
            <a:ext cx="713250" cy="7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predict chest within bone age range only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114" y="2310775"/>
            <a:ext cx="4373775" cy="38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72900" y="5504850"/>
            <a:ext cx="2500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Helvetica Neue"/>
                <a:ea typeface="Helvetica Neue"/>
                <a:cs typeface="Helvetica Neue"/>
                <a:sym typeface="Helvetica Neue"/>
              </a:rPr>
              <a:t>NB: </a:t>
            </a:r>
            <a:r>
              <a:rPr lang="de-DE" sz="1600">
                <a:latin typeface="Helvetica Neue"/>
                <a:ea typeface="Helvetica Neue"/>
                <a:cs typeface="Helvetica Neue"/>
                <a:sym typeface="Helvetica Neue"/>
              </a:rPr>
              <a:t>dataset for age range about 15x smaller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AutoNum type="arabicPeriod"/>
            </a:pPr>
            <a:r>
              <a:rPr b="1" lang="de-DE" sz="3000">
                <a:solidFill>
                  <a:srgbClr val="3D85C6"/>
                </a:solidFill>
              </a:rPr>
              <a:t>VGG net</a:t>
            </a:r>
            <a:endParaRPr b="1" sz="3000">
              <a:solidFill>
                <a:srgbClr val="3D85C6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000"/>
              <a:buAutoNum type="arabicPeriod"/>
            </a:pPr>
            <a:r>
              <a:rPr b="1" lang="de-DE" sz="3000">
                <a:solidFill>
                  <a:srgbClr val="3D85C6"/>
                </a:solidFill>
              </a:rPr>
              <a:t>GoogLeNet &amp; Inception</a:t>
            </a:r>
            <a:endParaRPr b="1" sz="3000">
              <a:solidFill>
                <a:srgbClr val="3D85C6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000"/>
              <a:buAutoNum type="arabicPeriod"/>
            </a:pPr>
            <a:r>
              <a:rPr b="1" lang="de-DE" sz="3000">
                <a:solidFill>
                  <a:srgbClr val="3D85C6"/>
                </a:solidFill>
              </a:rPr>
              <a:t>ResNet </a:t>
            </a:r>
            <a:endParaRPr b="1" sz="3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36825" y="1643075"/>
            <a:ext cx="82656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i) </a:t>
            </a:r>
            <a:r>
              <a:rPr b="1" lang="de-DE">
                <a:solidFill>
                  <a:srgbClr val="3D85C6"/>
                </a:solidFill>
              </a:rPr>
              <a:t>Baseline Network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   Architecture: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778500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VGG16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(12x12x512)</a:t>
            </a:r>
            <a:endParaRPr sz="1200"/>
          </a:p>
        </p:txBody>
      </p:sp>
      <p:sp>
        <p:nvSpPr>
          <p:cNvPr id="178" name="Shape 178"/>
          <p:cNvSpPr/>
          <p:nvPr/>
        </p:nvSpPr>
        <p:spPr>
          <a:xfrm>
            <a:off x="3669300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Conv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(12x12x64)</a:t>
            </a:r>
            <a:endParaRPr sz="1200"/>
          </a:p>
        </p:txBody>
      </p:sp>
      <p:sp>
        <p:nvSpPr>
          <p:cNvPr id="179" name="Shape 179"/>
          <p:cNvSpPr txBox="1"/>
          <p:nvPr/>
        </p:nvSpPr>
        <p:spPr>
          <a:xfrm>
            <a:off x="0" y="2577475"/>
            <a:ext cx="1657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I</a:t>
            </a:r>
            <a:r>
              <a:rPr b="1" lang="de-DE" sz="1800"/>
              <a:t>nput image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(384x384x3)</a:t>
            </a:r>
            <a:endParaRPr b="1"/>
          </a:p>
        </p:txBody>
      </p:sp>
      <p:cxnSp>
        <p:nvCxnSpPr>
          <p:cNvPr id="180" name="Shape 180"/>
          <p:cNvCxnSpPr>
            <a:endCxn id="177" idx="1"/>
          </p:cNvCxnSpPr>
          <p:nvPr/>
        </p:nvCxnSpPr>
        <p:spPr>
          <a:xfrm flipH="1" rot="10800000">
            <a:off x="1387900" y="2860525"/>
            <a:ext cx="390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Shape 181"/>
          <p:cNvCxnSpPr>
            <a:stCxn id="177" idx="3"/>
            <a:endCxn id="178" idx="1"/>
          </p:cNvCxnSpPr>
          <p:nvPr/>
        </p:nvCxnSpPr>
        <p:spPr>
          <a:xfrm>
            <a:off x="3071800" y="2860525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Shape 182"/>
          <p:cNvSpPr/>
          <p:nvPr/>
        </p:nvSpPr>
        <p:spPr>
          <a:xfrm>
            <a:off x="5452000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Conv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(12x12x16)</a:t>
            </a:r>
            <a:endParaRPr sz="1200"/>
          </a:p>
        </p:txBody>
      </p:sp>
      <p:cxnSp>
        <p:nvCxnSpPr>
          <p:cNvPr id="183" name="Shape 183"/>
          <p:cNvCxnSpPr>
            <a:endCxn id="182" idx="1"/>
          </p:cNvCxnSpPr>
          <p:nvPr/>
        </p:nvCxnSpPr>
        <p:spPr>
          <a:xfrm>
            <a:off x="4962700" y="2860525"/>
            <a:ext cx="4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Shape 184"/>
          <p:cNvSpPr/>
          <p:nvPr/>
        </p:nvSpPr>
        <p:spPr>
          <a:xfrm>
            <a:off x="7126900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LocallyConnected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(12x12x16)</a:t>
            </a:r>
            <a:endParaRPr sz="1200"/>
          </a:p>
        </p:txBody>
      </p:sp>
      <p:cxnSp>
        <p:nvCxnSpPr>
          <p:cNvPr id="185" name="Shape 185"/>
          <p:cNvCxnSpPr>
            <a:endCxn id="184" idx="1"/>
          </p:cNvCxnSpPr>
          <p:nvPr/>
        </p:nvCxnSpPr>
        <p:spPr>
          <a:xfrm>
            <a:off x="6745300" y="2860525"/>
            <a:ext cx="3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Shape 186"/>
          <p:cNvSpPr/>
          <p:nvPr/>
        </p:nvSpPr>
        <p:spPr>
          <a:xfrm>
            <a:off x="7126900" y="35489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Conv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(12x12x512)</a:t>
            </a:r>
            <a:endParaRPr sz="1200"/>
          </a:p>
        </p:txBody>
      </p:sp>
      <p:cxnSp>
        <p:nvCxnSpPr>
          <p:cNvPr id="187" name="Shape 187"/>
          <p:cNvCxnSpPr>
            <a:stCxn id="184" idx="2"/>
            <a:endCxn id="186" idx="0"/>
          </p:cNvCxnSpPr>
          <p:nvPr/>
        </p:nvCxnSpPr>
        <p:spPr>
          <a:xfrm>
            <a:off x="7773550" y="3204175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Shape 188"/>
          <p:cNvSpPr/>
          <p:nvPr/>
        </p:nvSpPr>
        <p:spPr>
          <a:xfrm>
            <a:off x="5452000" y="35489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GlobalAvg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(512)</a:t>
            </a:r>
            <a:endParaRPr sz="1200"/>
          </a:p>
        </p:txBody>
      </p:sp>
      <p:sp>
        <p:nvSpPr>
          <p:cNvPr id="189" name="Shape 189"/>
          <p:cNvSpPr/>
          <p:nvPr/>
        </p:nvSpPr>
        <p:spPr>
          <a:xfrm>
            <a:off x="3669300" y="35489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(1024)</a:t>
            </a:r>
            <a:endParaRPr sz="1200"/>
          </a:p>
        </p:txBody>
      </p:sp>
      <p:sp>
        <p:nvSpPr>
          <p:cNvPr id="190" name="Shape 190"/>
          <p:cNvSpPr/>
          <p:nvPr/>
        </p:nvSpPr>
        <p:spPr>
          <a:xfrm>
            <a:off x="1778500" y="35489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(1)</a:t>
            </a:r>
            <a:endParaRPr sz="1200"/>
          </a:p>
        </p:txBody>
      </p:sp>
      <p:cxnSp>
        <p:nvCxnSpPr>
          <p:cNvPr id="191" name="Shape 191"/>
          <p:cNvCxnSpPr>
            <a:stCxn id="186" idx="1"/>
            <a:endCxn id="188" idx="3"/>
          </p:cNvCxnSpPr>
          <p:nvPr/>
        </p:nvCxnSpPr>
        <p:spPr>
          <a:xfrm rot="10800000">
            <a:off x="6745300" y="3892625"/>
            <a:ext cx="3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Shape 192"/>
          <p:cNvCxnSpPr>
            <a:endCxn id="189" idx="3"/>
          </p:cNvCxnSpPr>
          <p:nvPr/>
        </p:nvCxnSpPr>
        <p:spPr>
          <a:xfrm rot="10800000">
            <a:off x="4962600" y="3892625"/>
            <a:ext cx="4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Shape 193"/>
          <p:cNvCxnSpPr>
            <a:endCxn id="190" idx="3"/>
          </p:cNvCxnSpPr>
          <p:nvPr/>
        </p:nvCxnSpPr>
        <p:spPr>
          <a:xfrm rot="10800000">
            <a:off x="3071800" y="3892625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0" y="3609575"/>
            <a:ext cx="1446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Boneage prediction value</a:t>
            </a:r>
            <a:endParaRPr b="1" sz="1800"/>
          </a:p>
        </p:txBody>
      </p:sp>
      <p:cxnSp>
        <p:nvCxnSpPr>
          <p:cNvPr id="195" name="Shape 195"/>
          <p:cNvCxnSpPr>
            <a:stCxn id="190" idx="1"/>
            <a:endCxn id="194" idx="3"/>
          </p:cNvCxnSpPr>
          <p:nvPr/>
        </p:nvCxnSpPr>
        <p:spPr>
          <a:xfrm rot="10800000">
            <a:off x="1447000" y="389262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Shape 196"/>
          <p:cNvSpPr txBox="1"/>
          <p:nvPr/>
        </p:nvSpPr>
        <p:spPr>
          <a:xfrm>
            <a:off x="249300" y="4834275"/>
            <a:ext cx="86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Reference: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https://www.kaggle.com/kmader/attention-on-pretrained-vgg16-for-bone-age/notebook</a:t>
            </a:r>
            <a:r>
              <a:rPr lang="de-DE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61675" y="1560713"/>
            <a:ext cx="82656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ii) Network of challenge winner (16BitNet)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49300" y="4834275"/>
            <a:ext cx="86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Reference: </a:t>
            </a:r>
            <a:r>
              <a:rPr lang="de-DE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https://www.16bit.ai/blog/ml-and-future-of-radiology</a:t>
            </a:r>
            <a:r>
              <a:rPr lang="de-D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950" y="1916962"/>
            <a:ext cx="2465575" cy="24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25" y="1434438"/>
            <a:ext cx="5318825" cy="398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684175" y="2948000"/>
            <a:ext cx="7005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10384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49300" y="3914025"/>
            <a:ext cx="683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616771"/>
                </a:solidFill>
                <a:highlight>
                  <a:srgbClr val="FFFFFF"/>
                </a:highlight>
              </a:rPr>
              <a:t>the 10384 is the output size of </a:t>
            </a:r>
            <a:r>
              <a:rPr lang="de-DE" sz="1300">
                <a:solidFill>
                  <a:srgbClr val="616771"/>
                </a:solidFill>
                <a:highlight>
                  <a:srgbClr val="FFFFFF"/>
                </a:highlight>
              </a:rPr>
              <a:t>the final concatenation layer from the Inception V3 network, flattened it,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6871475" y="4416600"/>
            <a:ext cx="2465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Inception module of InceptionV3 net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36825" y="1643075"/>
            <a:ext cx="82656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iii) Network with ResNet50 as backbone architecture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   Architecture: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33" y="3672150"/>
            <a:ext cx="3979324" cy="2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047975" y="5831325"/>
            <a:ext cx="2523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The architecture of resnet block</a:t>
            </a:r>
            <a:endParaRPr b="1" sz="1800"/>
          </a:p>
        </p:txBody>
      </p:sp>
      <p:sp>
        <p:nvSpPr>
          <p:cNvPr id="219" name="Shape 219"/>
          <p:cNvSpPr/>
          <p:nvPr/>
        </p:nvSpPr>
        <p:spPr>
          <a:xfrm>
            <a:off x="2055363" y="24802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Se</a:t>
            </a:r>
            <a:r>
              <a:rPr lang="de-DE" sz="1800"/>
              <a:t>ResNet50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(16x16x2048)</a:t>
            </a:r>
            <a:endParaRPr sz="1200"/>
          </a:p>
        </p:txBody>
      </p:sp>
      <p:sp>
        <p:nvSpPr>
          <p:cNvPr id="220" name="Shape 220"/>
          <p:cNvSpPr txBox="1"/>
          <p:nvPr/>
        </p:nvSpPr>
        <p:spPr>
          <a:xfrm>
            <a:off x="276863" y="2540875"/>
            <a:ext cx="1657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Input image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(500x500x1)</a:t>
            </a:r>
            <a:endParaRPr b="1"/>
          </a:p>
        </p:txBody>
      </p:sp>
      <p:cxnSp>
        <p:nvCxnSpPr>
          <p:cNvPr id="221" name="Shape 221"/>
          <p:cNvCxnSpPr>
            <a:endCxn id="219" idx="1"/>
          </p:cNvCxnSpPr>
          <p:nvPr/>
        </p:nvCxnSpPr>
        <p:spPr>
          <a:xfrm flipH="1" rot="10800000">
            <a:off x="1664763" y="2823925"/>
            <a:ext cx="390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Shape 222"/>
          <p:cNvCxnSpPr>
            <a:stCxn id="219" idx="3"/>
            <a:endCxn id="223" idx="1"/>
          </p:cNvCxnSpPr>
          <p:nvPr/>
        </p:nvCxnSpPr>
        <p:spPr>
          <a:xfrm>
            <a:off x="3564663" y="2823925"/>
            <a:ext cx="29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>
            <a:stCxn id="225" idx="1"/>
            <a:endCxn id="226" idx="3"/>
          </p:cNvCxnSpPr>
          <p:nvPr/>
        </p:nvCxnSpPr>
        <p:spPr>
          <a:xfrm rot="10800000">
            <a:off x="6722888" y="4034063"/>
            <a:ext cx="6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5275938" y="3751025"/>
            <a:ext cx="1446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Boneage prediction value</a:t>
            </a:r>
            <a:endParaRPr b="1" sz="1800"/>
          </a:p>
        </p:txBody>
      </p:sp>
      <p:sp>
        <p:nvSpPr>
          <p:cNvPr id="227" name="Shape 227"/>
          <p:cNvSpPr/>
          <p:nvPr/>
        </p:nvSpPr>
        <p:spPr>
          <a:xfrm>
            <a:off x="7369088" y="24802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cxnSp>
        <p:nvCxnSpPr>
          <p:cNvPr id="228" name="Shape 228"/>
          <p:cNvCxnSpPr>
            <a:endCxn id="227" idx="1"/>
          </p:cNvCxnSpPr>
          <p:nvPr/>
        </p:nvCxnSpPr>
        <p:spPr>
          <a:xfrm flipH="1" rot="10800000">
            <a:off x="7013888" y="2823925"/>
            <a:ext cx="355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Shape 225"/>
          <p:cNvSpPr/>
          <p:nvPr/>
        </p:nvSpPr>
        <p:spPr>
          <a:xfrm>
            <a:off x="7369088" y="3690413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(1)</a:t>
            </a:r>
            <a:endParaRPr sz="1200"/>
          </a:p>
        </p:txBody>
      </p:sp>
      <p:cxnSp>
        <p:nvCxnSpPr>
          <p:cNvPr id="229" name="Shape 229"/>
          <p:cNvCxnSpPr>
            <a:stCxn id="227" idx="2"/>
            <a:endCxn id="225" idx="0"/>
          </p:cNvCxnSpPr>
          <p:nvPr/>
        </p:nvCxnSpPr>
        <p:spPr>
          <a:xfrm>
            <a:off x="8015738" y="3167575"/>
            <a:ext cx="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Shape 223"/>
          <p:cNvSpPr/>
          <p:nvPr/>
        </p:nvSpPr>
        <p:spPr>
          <a:xfrm>
            <a:off x="3855913" y="24835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AvgPooling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(4x4x2048)</a:t>
            </a:r>
            <a:endParaRPr sz="1200"/>
          </a:p>
        </p:txBody>
      </p:sp>
      <p:cxnSp>
        <p:nvCxnSpPr>
          <p:cNvPr id="230" name="Shape 230"/>
          <p:cNvCxnSpPr>
            <a:stCxn id="223" idx="3"/>
          </p:cNvCxnSpPr>
          <p:nvPr/>
        </p:nvCxnSpPr>
        <p:spPr>
          <a:xfrm>
            <a:off x="5365213" y="282722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Shape 231"/>
          <p:cNvSpPr/>
          <p:nvPr/>
        </p:nvSpPr>
        <p:spPr>
          <a:xfrm>
            <a:off x="5720500" y="24802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sp>
        <p:nvSpPr>
          <p:cNvPr id="232" name="Shape 232"/>
          <p:cNvSpPr txBox="1"/>
          <p:nvPr/>
        </p:nvSpPr>
        <p:spPr>
          <a:xfrm>
            <a:off x="4727600" y="5605350"/>
            <a:ext cx="463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Reference: Kaiming He, et al. Deep Residual Learning for Image Recognition, 2015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36825" y="1643075"/>
            <a:ext cx="82656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de-DE" sz="1400">
                <a:latin typeface="Arial"/>
                <a:ea typeface="Arial"/>
                <a:cs typeface="Arial"/>
                <a:sym typeface="Arial"/>
              </a:rPr>
              <a:t>iv</a:t>
            </a:r>
            <a:r>
              <a:rPr lang="de-DE" sz="1400">
                <a:latin typeface="Arial"/>
                <a:ea typeface="Arial"/>
                <a:cs typeface="Arial"/>
                <a:sym typeface="Arial"/>
              </a:rPr>
              <a:t>) Network with SeResNet50 as backbone architecture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de-DE" sz="1400">
                <a:latin typeface="Arial"/>
                <a:ea typeface="Arial"/>
                <a:cs typeface="Arial"/>
                <a:sym typeface="Arial"/>
              </a:rPr>
              <a:t>   Architecture: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778500" y="25168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Se</a:t>
            </a:r>
            <a:r>
              <a:rPr lang="de-DE" sz="1800"/>
              <a:t>ResNet50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</a:t>
            </a:r>
            <a:r>
              <a:rPr lang="de-DE" sz="1200"/>
              <a:t>6x16x2048</a:t>
            </a:r>
            <a:r>
              <a:rPr lang="de-DE" sz="1200"/>
              <a:t>)</a:t>
            </a:r>
            <a:endParaRPr sz="1200"/>
          </a:p>
        </p:txBody>
      </p:sp>
      <p:sp>
        <p:nvSpPr>
          <p:cNvPr id="241" name="Shape 241"/>
          <p:cNvSpPr txBox="1"/>
          <p:nvPr/>
        </p:nvSpPr>
        <p:spPr>
          <a:xfrm>
            <a:off x="0" y="2577475"/>
            <a:ext cx="1657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Input image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(500x500x1)</a:t>
            </a:r>
            <a:endParaRPr b="1"/>
          </a:p>
        </p:txBody>
      </p:sp>
      <p:cxnSp>
        <p:nvCxnSpPr>
          <p:cNvPr id="242" name="Shape 242"/>
          <p:cNvCxnSpPr>
            <a:endCxn id="240" idx="1"/>
          </p:cNvCxnSpPr>
          <p:nvPr/>
        </p:nvCxnSpPr>
        <p:spPr>
          <a:xfrm flipH="1" rot="10800000">
            <a:off x="1387900" y="2860525"/>
            <a:ext cx="390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Shape 243"/>
          <p:cNvCxnSpPr>
            <a:stCxn id="240" idx="3"/>
            <a:endCxn id="244" idx="1"/>
          </p:cNvCxnSpPr>
          <p:nvPr/>
        </p:nvCxnSpPr>
        <p:spPr>
          <a:xfrm>
            <a:off x="3287800" y="2860525"/>
            <a:ext cx="29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>
            <a:stCxn id="246" idx="1"/>
            <a:endCxn id="247" idx="3"/>
          </p:cNvCxnSpPr>
          <p:nvPr/>
        </p:nvCxnSpPr>
        <p:spPr>
          <a:xfrm rot="10800000">
            <a:off x="6446025" y="4070663"/>
            <a:ext cx="6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4999075" y="3787625"/>
            <a:ext cx="1446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Boneage prediction value</a:t>
            </a:r>
            <a:endParaRPr b="1" sz="1800"/>
          </a:p>
        </p:txBody>
      </p:sp>
      <p:sp>
        <p:nvSpPr>
          <p:cNvPr id="248" name="Shape 248"/>
          <p:cNvSpPr/>
          <p:nvPr/>
        </p:nvSpPr>
        <p:spPr>
          <a:xfrm>
            <a:off x="5443638" y="25201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sp>
        <p:nvSpPr>
          <p:cNvPr id="249" name="Shape 249"/>
          <p:cNvSpPr/>
          <p:nvPr/>
        </p:nvSpPr>
        <p:spPr>
          <a:xfrm>
            <a:off x="7092225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cxnSp>
        <p:nvCxnSpPr>
          <p:cNvPr id="250" name="Shape 250"/>
          <p:cNvCxnSpPr>
            <a:stCxn id="248" idx="3"/>
            <a:endCxn id="249" idx="1"/>
          </p:cNvCxnSpPr>
          <p:nvPr/>
        </p:nvCxnSpPr>
        <p:spPr>
          <a:xfrm flipH="1" rot="10800000">
            <a:off x="6736938" y="2860525"/>
            <a:ext cx="355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Shape 246"/>
          <p:cNvSpPr/>
          <p:nvPr/>
        </p:nvSpPr>
        <p:spPr>
          <a:xfrm>
            <a:off x="7092225" y="3727013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(1)</a:t>
            </a:r>
            <a:endParaRPr sz="1200"/>
          </a:p>
        </p:txBody>
      </p:sp>
      <p:cxnSp>
        <p:nvCxnSpPr>
          <p:cNvPr id="251" name="Shape 251"/>
          <p:cNvCxnSpPr>
            <a:stCxn id="249" idx="2"/>
            <a:endCxn id="246" idx="0"/>
          </p:cNvCxnSpPr>
          <p:nvPr/>
        </p:nvCxnSpPr>
        <p:spPr>
          <a:xfrm>
            <a:off x="7738875" y="3204175"/>
            <a:ext cx="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0" y="3428995"/>
            <a:ext cx="3136904" cy="29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3579050" y="25201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AvgPooling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(4x4x2048)</a:t>
            </a:r>
            <a:endParaRPr sz="1200"/>
          </a:p>
        </p:txBody>
      </p:sp>
      <p:cxnSp>
        <p:nvCxnSpPr>
          <p:cNvPr id="253" name="Shape 253"/>
          <p:cNvCxnSpPr>
            <a:stCxn id="244" idx="3"/>
            <a:endCxn id="248" idx="1"/>
          </p:cNvCxnSpPr>
          <p:nvPr/>
        </p:nvCxnSpPr>
        <p:spPr>
          <a:xfrm>
            <a:off x="5088350" y="286382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Shape 254"/>
          <p:cNvSpPr txBox="1"/>
          <p:nvPr/>
        </p:nvSpPr>
        <p:spPr>
          <a:xfrm>
            <a:off x="4454675" y="5277625"/>
            <a:ext cx="463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</a:t>
            </a:r>
            <a:r>
              <a:rPr lang="de-DE"/>
              <a:t>: Jie hu, et al. </a:t>
            </a:r>
            <a:r>
              <a:rPr lang="de-DE">
                <a:solidFill>
                  <a:schemeClr val="dk1"/>
                </a:solidFill>
              </a:rPr>
              <a:t>Squeeze-and-Excitation Networks, 2017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36825" y="1643075"/>
            <a:ext cx="82656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v</a:t>
            </a:r>
            <a:r>
              <a:rPr b="1" lang="de-DE">
                <a:solidFill>
                  <a:srgbClr val="3D85C6"/>
                </a:solidFill>
              </a:rPr>
              <a:t>) Network with ResNet</a:t>
            </a:r>
            <a:r>
              <a:rPr b="1" lang="de-DE">
                <a:solidFill>
                  <a:srgbClr val="3D85C6"/>
                </a:solidFill>
              </a:rPr>
              <a:t>Xt</a:t>
            </a:r>
            <a:r>
              <a:rPr b="1" lang="de-DE">
                <a:solidFill>
                  <a:srgbClr val="3D85C6"/>
                </a:solidFill>
              </a:rPr>
              <a:t>50 as backbone architecture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3D85C6"/>
                </a:solidFill>
              </a:rPr>
              <a:t>   Architecture:</a:t>
            </a:r>
            <a:endParaRPr b="1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137275" y="5831325"/>
            <a:ext cx="2523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The architecture of resnetXt block</a:t>
            </a:r>
            <a:endParaRPr b="1" sz="1800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5" y="3428992"/>
            <a:ext cx="4124800" cy="247018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1778500" y="25168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ResNetXt50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(16x16x2048)</a:t>
            </a:r>
            <a:endParaRPr sz="1200"/>
          </a:p>
        </p:txBody>
      </p:sp>
      <p:sp>
        <p:nvSpPr>
          <p:cNvPr id="265" name="Shape 265"/>
          <p:cNvSpPr txBox="1"/>
          <p:nvPr/>
        </p:nvSpPr>
        <p:spPr>
          <a:xfrm>
            <a:off x="0" y="2577475"/>
            <a:ext cx="1657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Input image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(500x500x1)</a:t>
            </a:r>
            <a:endParaRPr b="1"/>
          </a:p>
        </p:txBody>
      </p:sp>
      <p:cxnSp>
        <p:nvCxnSpPr>
          <p:cNvPr id="266" name="Shape 266"/>
          <p:cNvCxnSpPr>
            <a:endCxn id="264" idx="1"/>
          </p:cNvCxnSpPr>
          <p:nvPr/>
        </p:nvCxnSpPr>
        <p:spPr>
          <a:xfrm flipH="1" rot="10800000">
            <a:off x="1387900" y="2860525"/>
            <a:ext cx="390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Shape 267"/>
          <p:cNvCxnSpPr>
            <a:stCxn id="264" idx="3"/>
            <a:endCxn id="268" idx="1"/>
          </p:cNvCxnSpPr>
          <p:nvPr/>
        </p:nvCxnSpPr>
        <p:spPr>
          <a:xfrm>
            <a:off x="3287800" y="2860525"/>
            <a:ext cx="29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Shape 269"/>
          <p:cNvCxnSpPr>
            <a:stCxn id="270" idx="1"/>
            <a:endCxn id="271" idx="3"/>
          </p:cNvCxnSpPr>
          <p:nvPr/>
        </p:nvCxnSpPr>
        <p:spPr>
          <a:xfrm rot="10800000">
            <a:off x="6446025" y="4070663"/>
            <a:ext cx="6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4999075" y="3787625"/>
            <a:ext cx="1446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Boneage prediction value</a:t>
            </a:r>
            <a:endParaRPr b="1" sz="1800"/>
          </a:p>
        </p:txBody>
      </p:sp>
      <p:sp>
        <p:nvSpPr>
          <p:cNvPr id="272" name="Shape 272"/>
          <p:cNvSpPr/>
          <p:nvPr/>
        </p:nvSpPr>
        <p:spPr>
          <a:xfrm>
            <a:off x="5443638" y="25201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sp>
        <p:nvSpPr>
          <p:cNvPr id="273" name="Shape 273"/>
          <p:cNvSpPr/>
          <p:nvPr/>
        </p:nvSpPr>
        <p:spPr>
          <a:xfrm>
            <a:off x="7092225" y="2516875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(1000)</a:t>
            </a:r>
            <a:endParaRPr sz="1200"/>
          </a:p>
        </p:txBody>
      </p:sp>
      <p:cxnSp>
        <p:nvCxnSpPr>
          <p:cNvPr id="274" name="Shape 274"/>
          <p:cNvCxnSpPr>
            <a:stCxn id="272" idx="3"/>
            <a:endCxn id="273" idx="1"/>
          </p:cNvCxnSpPr>
          <p:nvPr/>
        </p:nvCxnSpPr>
        <p:spPr>
          <a:xfrm flipH="1" rot="10800000">
            <a:off x="6736938" y="2860525"/>
            <a:ext cx="355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Shape 270"/>
          <p:cNvSpPr/>
          <p:nvPr/>
        </p:nvSpPr>
        <p:spPr>
          <a:xfrm>
            <a:off x="7092225" y="3727013"/>
            <a:ext cx="1293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Dense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(1)</a:t>
            </a:r>
            <a:endParaRPr sz="1200"/>
          </a:p>
        </p:txBody>
      </p:sp>
      <p:cxnSp>
        <p:nvCxnSpPr>
          <p:cNvPr id="275" name="Shape 275"/>
          <p:cNvCxnSpPr>
            <a:stCxn id="273" idx="2"/>
            <a:endCxn id="270" idx="0"/>
          </p:cNvCxnSpPr>
          <p:nvPr/>
        </p:nvCxnSpPr>
        <p:spPr>
          <a:xfrm>
            <a:off x="7738875" y="3204175"/>
            <a:ext cx="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Shape 268"/>
          <p:cNvSpPr/>
          <p:nvPr/>
        </p:nvSpPr>
        <p:spPr>
          <a:xfrm>
            <a:off x="3579050" y="2520175"/>
            <a:ext cx="15093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AvgPooling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(4x4x2048)</a:t>
            </a:r>
            <a:endParaRPr sz="1200"/>
          </a:p>
        </p:txBody>
      </p:sp>
      <p:cxnSp>
        <p:nvCxnSpPr>
          <p:cNvPr id="276" name="Shape 276"/>
          <p:cNvCxnSpPr>
            <a:stCxn id="268" idx="3"/>
            <a:endCxn id="272" idx="1"/>
          </p:cNvCxnSpPr>
          <p:nvPr/>
        </p:nvCxnSpPr>
        <p:spPr>
          <a:xfrm>
            <a:off x="5088350" y="286382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4454675" y="5277625"/>
            <a:ext cx="463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Reference: </a:t>
            </a:r>
            <a:r>
              <a:rPr lang="de-DE"/>
              <a:t>Saining xie</a:t>
            </a:r>
            <a:r>
              <a:rPr lang="de-DE"/>
              <a:t>, et al. </a:t>
            </a:r>
            <a:r>
              <a:rPr lang="de-DE">
                <a:solidFill>
                  <a:schemeClr val="dk1"/>
                </a:solidFill>
              </a:rPr>
              <a:t>Aggregated Residual Transformations for Deep Neural Networks,</a:t>
            </a:r>
            <a:r>
              <a:rPr lang="de-DE">
                <a:solidFill>
                  <a:schemeClr val="dk1"/>
                </a:solidFill>
              </a:rPr>
              <a:t> 201</a:t>
            </a:r>
            <a:r>
              <a:rPr lang="de-DE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Comparison of different network architectures</a:t>
            </a:r>
            <a:endParaRPr sz="18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3D85C6"/>
                </a:solidFill>
              </a:rPr>
              <a:t>Experimental setup &amp; results:</a:t>
            </a:r>
            <a:endParaRPr>
              <a:solidFill>
                <a:srgbClr val="3D85C6"/>
              </a:solidFill>
            </a:endParaRPr>
          </a:p>
          <a:p>
            <a:pPr indent="-347345" lvl="0" marL="457200" rtl="0">
              <a:spcBef>
                <a:spcPts val="44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The whole dataset is split into training and validation dataset with ratio 4:1.</a:t>
            </a:r>
            <a:endParaRPr/>
          </a:p>
          <a:p>
            <a:pPr indent="-347345" lvl="0" marL="457200" rtl="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Gender information is not used for all experiments.</a:t>
            </a:r>
            <a:endParaRPr/>
          </a:p>
          <a:p>
            <a:pPr indent="-347345" lvl="0" marL="457200" rtl="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Data augmentation: left-right flip, random shift (20%), random rotation (20 degree), zoom (0.2).</a:t>
            </a:r>
            <a:endParaRPr/>
          </a:p>
          <a:p>
            <a:pPr indent="-347345" lvl="0" marL="457200" rtl="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Batch size is 16 for all the networks.</a:t>
            </a:r>
            <a:endParaRPr/>
          </a:p>
          <a:p>
            <a:pPr indent="-347345" lvl="0" marL="45720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All t</a:t>
            </a:r>
            <a:r>
              <a:rPr lang="de-DE"/>
              <a:t>he networks are training from scratch except the baseline network (which applies imagenet pretrain weight).</a:t>
            </a:r>
            <a:endParaRPr/>
          </a:p>
          <a:p>
            <a:pPr indent="-347345" lvl="0" marL="457200" rtl="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Adam optimizer is applied for all networks and the initial learning rate is 1e-3.</a:t>
            </a:r>
            <a:endParaRPr/>
          </a:p>
          <a:p>
            <a:pPr indent="-347345" lvl="0" marL="457200" rtl="0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MAE loss function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b="0" i="0" lang="de-DE" sz="203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30926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lang="de-DE" sz="2035"/>
              <a:t>Prior</a:t>
            </a:r>
            <a:r>
              <a:rPr b="0" i="0" lang="de-DE" sz="203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Work</a:t>
            </a:r>
            <a:endParaRPr/>
          </a:p>
          <a:p>
            <a:pPr indent="-30926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b="0" i="0" lang="de-DE" sz="203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 &amp; Experiments</a:t>
            </a:r>
            <a:r>
              <a:rPr lang="de-DE"/>
              <a:t> &amp; Results</a:t>
            </a:r>
            <a:endParaRPr/>
          </a:p>
          <a:p>
            <a:pPr indent="-30926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b="0" i="0" lang="de-DE" sz="203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438483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Future work</a:t>
            </a:r>
            <a:endParaRPr sz="2035"/>
          </a:p>
          <a:p>
            <a:pPr indent="-309260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39750" y="647700"/>
            <a:ext cx="76125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</a:rPr>
              <a:t>Comparison of different network architectures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3D85C6"/>
                </a:solidFill>
              </a:rPr>
              <a:t>Training</a:t>
            </a:r>
            <a:r>
              <a:rPr lang="de-DE">
                <a:solidFill>
                  <a:schemeClr val="accent6"/>
                </a:solidFill>
              </a:rPr>
              <a:t> </a:t>
            </a:r>
            <a:r>
              <a:rPr lang="de-DE">
                <a:solidFill>
                  <a:srgbClr val="3D85C6"/>
                </a:solidFill>
              </a:rPr>
              <a:t>&amp; Validation loss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373438" y="4077950"/>
            <a:ext cx="127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16BitNet</a:t>
            </a:r>
            <a:endParaRPr b="1" sz="180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200" y="2193725"/>
            <a:ext cx="2512301" cy="18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93724"/>
            <a:ext cx="2512301" cy="1884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605450" y="4077950"/>
            <a:ext cx="1674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Baseline net</a:t>
            </a:r>
            <a:endParaRPr b="1" sz="1800"/>
          </a:p>
        </p:txBody>
      </p:sp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400" y="2193713"/>
            <a:ext cx="2512301" cy="188423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5743350" y="4077950"/>
            <a:ext cx="127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ResNet50</a:t>
            </a:r>
            <a:endParaRPr b="1" sz="1800"/>
          </a:p>
        </p:txBody>
      </p:sp>
      <p:pic>
        <p:nvPicPr>
          <p:cNvPr id="298" name="Shape 2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750" y="4406025"/>
            <a:ext cx="2325550" cy="17441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26528" y="6142175"/>
            <a:ext cx="2046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ResNetXt50</a:t>
            </a:r>
            <a:endParaRPr b="1" sz="1800"/>
          </a:p>
        </p:txBody>
      </p:sp>
      <p:pic>
        <p:nvPicPr>
          <p:cNvPr id="300" name="Shape 3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2600" y="4398013"/>
            <a:ext cx="2325550" cy="174416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2806353" y="6142175"/>
            <a:ext cx="2046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Se</a:t>
            </a:r>
            <a:r>
              <a:rPr b="1" lang="de-DE" sz="1800"/>
              <a:t>ResNet50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539750" y="647700"/>
            <a:ext cx="73848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</a:rPr>
              <a:t>Comparison of different network architectures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8" name="Shape 308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{4A6965D7-3357-4FC1-8CC2-6DA28B326277}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Mean average error (Month)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Parameters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Baseline Net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13.48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15,279,905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16BitNet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10.18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123,157,209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741B47"/>
                          </a:solidFill>
                        </a:rPr>
                        <a:t>ResNet50-backbone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741B47"/>
                          </a:solidFill>
                        </a:rPr>
                        <a:t>11.79</a:t>
                      </a:r>
                      <a:endParaRPr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741B47"/>
                          </a:solidFill>
                        </a:rPr>
                        <a:t>57,352,441</a:t>
                      </a:r>
                      <a:endParaRPr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741B47"/>
                          </a:solidFill>
                        </a:rPr>
                        <a:t>ResNetXt50-backbone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741B47"/>
                          </a:solidFill>
                        </a:rPr>
                        <a:t>14.89</a:t>
                      </a:r>
                      <a:endParaRPr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741B47"/>
                          </a:solidFill>
                        </a:rPr>
                        <a:t>56,812,857</a:t>
                      </a:r>
                      <a:endParaRPr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741B47"/>
                          </a:solidFill>
                        </a:rPr>
                        <a:t>SeResNet50-backbone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741B47"/>
                          </a:solidFill>
                        </a:rPr>
                        <a:t>10.51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741B47"/>
                          </a:solidFill>
                        </a:rPr>
                        <a:t>59,825,465</a:t>
                      </a:r>
                      <a:endParaRPr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Shape 309"/>
          <p:cNvSpPr txBox="1"/>
          <p:nvPr/>
        </p:nvSpPr>
        <p:spPr>
          <a:xfrm>
            <a:off x="1481200" y="1922600"/>
            <a:ext cx="6546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Evaluation performance on validation set (40 epochs) 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8484" lvl="0" marL="419100" rtl="0">
              <a:spcBef>
                <a:spcPts val="0"/>
              </a:spcBef>
              <a:spcAft>
                <a:spcPts val="0"/>
              </a:spcAft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image preprocessing attempts noneffective</a:t>
            </a:r>
            <a:endParaRPr sz="2035">
              <a:solidFill>
                <a:schemeClr val="dk1"/>
              </a:solidFill>
            </a:endParaRPr>
          </a:p>
          <a:p>
            <a:pPr indent="-438484" lvl="0" marL="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“winner” model yet the best one</a:t>
            </a:r>
            <a:endParaRPr sz="2035">
              <a:solidFill>
                <a:schemeClr val="dk1"/>
              </a:solidFill>
            </a:endParaRPr>
          </a:p>
          <a:p>
            <a:pPr indent="-429577" lvl="0" marL="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training needed with epochs &gt;&gt; 5 (winner: 500!)</a:t>
            </a:r>
            <a:endParaRPr sz="2035">
              <a:solidFill>
                <a:schemeClr val="dk1"/>
              </a:solidFill>
            </a:endParaRPr>
          </a:p>
          <a:p>
            <a:pPr indent="-438484" lvl="0" marL="419100" rtl="0">
              <a:spcBef>
                <a:spcPts val="0"/>
              </a:spcBef>
              <a:spcAft>
                <a:spcPts val="0"/>
              </a:spcAft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transfer learning on </a:t>
            </a:r>
            <a:r>
              <a:rPr lang="de-DE" sz="2035">
                <a:solidFill>
                  <a:schemeClr val="dk1"/>
                </a:solidFill>
              </a:rPr>
              <a:t>chest dataset promising?</a:t>
            </a:r>
            <a:endParaRPr sz="2035">
              <a:solidFill>
                <a:schemeClr val="dk1"/>
              </a:solidFill>
            </a:endParaRPr>
          </a:p>
          <a:p>
            <a:pPr indent="-438484" lvl="0" marL="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gender information advantageous</a:t>
            </a:r>
            <a:endParaRPr sz="2035">
              <a:solidFill>
                <a:schemeClr val="dk1"/>
              </a:solidFill>
            </a:endParaRPr>
          </a:p>
          <a:p>
            <a:pPr indent="-438484" lvl="0" marL="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effect of classification versus regression unclear</a:t>
            </a:r>
            <a:endParaRPr sz="2035">
              <a:solidFill>
                <a:schemeClr val="dk1"/>
              </a:solidFill>
            </a:endParaRPr>
          </a:p>
          <a:p>
            <a:pPr indent="-438484" lvl="0" marL="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use of different architecture an option to consider</a:t>
            </a:r>
            <a:endParaRPr sz="203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b="1" lang="de-DE" sz="2035"/>
              <a:t>skeletal age prediction based on pediatric hand X-rays</a:t>
            </a:r>
            <a:endParaRPr b="1" sz="2035"/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2017 RSNA global ML competition to develop best model</a:t>
            </a:r>
            <a:endParaRPr sz="2035"/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winner: 16BitNet with MAE of 4.265 months</a:t>
            </a:r>
            <a:endParaRPr sz="2035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our methods:</a:t>
            </a:r>
            <a:endParaRPr sz="2035"/>
          </a:p>
          <a:p>
            <a:pPr indent="-383222" lvl="1" marL="838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5"/>
              <a:buChar char="—"/>
            </a:pPr>
            <a:r>
              <a:rPr lang="de-DE" sz="2035"/>
              <a:t>image preprocessing</a:t>
            </a:r>
            <a:endParaRPr sz="2035"/>
          </a:p>
          <a:p>
            <a:pPr indent="-383222" lvl="1" marL="838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5"/>
              <a:buChar char="—"/>
            </a:pPr>
            <a:r>
              <a:rPr lang="de-DE" sz="2035"/>
              <a:t>transfer learning</a:t>
            </a:r>
            <a:endParaRPr sz="2035"/>
          </a:p>
          <a:p>
            <a:pPr indent="-383222" lvl="1" marL="838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5"/>
              <a:buChar char="—"/>
            </a:pPr>
            <a:r>
              <a:rPr lang="de-DE" sz="2035"/>
              <a:t>different architectures</a:t>
            </a:r>
            <a:endParaRPr sz="2035"/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Introduction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27" y="3028900"/>
            <a:ext cx="2915400" cy="28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294125" y="5775965"/>
            <a:ext cx="1935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child </a:t>
            </a: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age ?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Kevin Mader’s VGG16 model on kaggle.com</a:t>
            </a:r>
            <a:endParaRPr sz="2035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/>
              <a:t>→ used as baseline</a:t>
            </a:r>
            <a:endParaRPr sz="2035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competition winner: 16BitNet</a:t>
            </a:r>
            <a:endParaRPr sz="2035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>
                <a:solidFill>
                  <a:schemeClr val="dk1"/>
                </a:solidFill>
              </a:rPr>
              <a:t>→ used as basis for experiments</a:t>
            </a:r>
            <a:endParaRPr sz="2035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chemeClr val="dk1"/>
              </a:solidFill>
            </a:endParaRPr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theory on data augmentation and transfer learning</a:t>
            </a:r>
            <a:endParaRPr sz="2035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Prior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Overview</a:t>
            </a:r>
            <a:endParaRPr sz="1800"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</a:rPr>
              <a:t>performed 7 experiments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</a:rPr>
              <a:t>using 2 datasets: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>
                <a:solidFill>
                  <a:schemeClr val="dk1"/>
                </a:solidFill>
              </a:rPr>
              <a:t>Stanford pediatric hand X-rays ~12k</a:t>
            </a:r>
            <a:endParaRPr>
              <a:solidFill>
                <a:schemeClr val="dk1"/>
              </a:solidFill>
            </a:endParaRPr>
          </a:p>
          <a:p>
            <a:pPr indent="-32575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</a:pPr>
            <a:r>
              <a:rPr lang="de-DE">
                <a:solidFill>
                  <a:schemeClr val="dk1"/>
                </a:solidFill>
              </a:rPr>
              <a:t>training: 12’612</a:t>
            </a:r>
            <a:endParaRPr>
              <a:solidFill>
                <a:schemeClr val="dk1"/>
              </a:solidFill>
            </a:endParaRPr>
          </a:p>
          <a:p>
            <a:pPr indent="-32575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</a:pPr>
            <a:r>
              <a:rPr lang="de-DE">
                <a:solidFill>
                  <a:schemeClr val="dk1"/>
                </a:solidFill>
              </a:rPr>
              <a:t>validation: 1’426</a:t>
            </a:r>
            <a:endParaRPr>
              <a:solidFill>
                <a:schemeClr val="dk1"/>
              </a:solidFill>
            </a:endParaRPr>
          </a:p>
          <a:p>
            <a:pPr indent="-32575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</a:pPr>
            <a:r>
              <a:rPr lang="de-DE">
                <a:solidFill>
                  <a:schemeClr val="dk1"/>
                </a:solidFill>
              </a:rPr>
              <a:t>test: 200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>
                <a:solidFill>
                  <a:schemeClr val="dk1"/>
                </a:solidFill>
              </a:rPr>
              <a:t>NIH chest X-rays ~112k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</a:rPr>
              <a:t>with respect to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>
                <a:solidFill>
                  <a:schemeClr val="dk1"/>
                </a:solidFill>
              </a:rPr>
              <a:t>predict disease or age, age range, #fixed layers, pretraining on ImageNet, gender as extra input, regression vs. classification on 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regression vs. classification on age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63" y="2528750"/>
            <a:ext cx="8805074" cy="1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add gender as extra input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2522722"/>
            <a:ext cx="4024176" cy="30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00" y="2631674"/>
            <a:ext cx="3434561" cy="30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Results</a:t>
            </a:r>
            <a:endParaRPr sz="18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>
              <a:spcBef>
                <a:spcPts val="440"/>
              </a:spcBef>
              <a:spcAft>
                <a:spcPts val="0"/>
              </a:spcAft>
              <a:buClr>
                <a:srgbClr val="3D85C6"/>
              </a:buClr>
              <a:buSzPts val="3000"/>
              <a:buChar char="-"/>
            </a:pPr>
            <a:r>
              <a:rPr b="1" lang="de-DE" sz="3000">
                <a:solidFill>
                  <a:srgbClr val="3D85C6"/>
                </a:solidFill>
              </a:rPr>
              <a:t>pretraining on ImageNet vs. rand. init.</a:t>
            </a:r>
            <a:endParaRPr b="1" sz="3000">
              <a:solidFill>
                <a:srgbClr val="3D85C6"/>
              </a:solidFill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00" y="2315525"/>
            <a:ext cx="4342600" cy="39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Methods &amp; Experiments</a:t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Transfer learning experiments - Setting</a:t>
            </a:r>
            <a:endParaRPr sz="18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50" y="2316475"/>
            <a:ext cx="6235575" cy="40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75" y="2318625"/>
            <a:ext cx="1811400" cy="18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" type="body"/>
          </p:nvPr>
        </p:nvSpPr>
        <p:spPr>
          <a:xfrm>
            <a:off x="266700" y="1490665"/>
            <a:ext cx="8061300" cy="6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3000">
                <a:solidFill>
                  <a:srgbClr val="3D85C6"/>
                </a:solidFill>
              </a:rPr>
              <a:t>Transfer learning from NIH chest dataset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4398661"/>
            <a:ext cx="1800807" cy="1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