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9144000"/>
  <p:notesSz cx="6797675" cy="9926625"/>
  <p:embeddedFontLst>
    <p:embeddedFont>
      <p:font typeface="Helvetica Neue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23E153A-D38E-4F29-8700-332CB8602B0C}">
  <a:tblStyle styleId="{523E153A-D38E-4F29-8700-332CB8602B0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bold.fntdata"/><Relationship Id="rId30" Type="http://schemas.openxmlformats.org/officeDocument/2006/relationships/font" Target="fonts/HelveticaNeue-regular.fntdata"/><Relationship Id="rId11" Type="http://schemas.openxmlformats.org/officeDocument/2006/relationships/slide" Target="slides/slide5.xml"/><Relationship Id="rId33" Type="http://schemas.openxmlformats.org/officeDocument/2006/relationships/font" Target="fonts/HelveticaNeue-boldItalic.fntdata"/><Relationship Id="rId10" Type="http://schemas.openxmlformats.org/officeDocument/2006/relationships/slide" Target="slides/slide4.xml"/><Relationship Id="rId32" Type="http://schemas.openxmlformats.org/officeDocument/2006/relationships/font" Target="fonts/HelveticaNeue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youtu.be/_2EHcpg52uU?t=169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906463" y="4714875"/>
            <a:ext cx="49847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abce4cb19_1_0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abce4cb19_1_0:notes"/>
          <p:cNvSpPr txBox="1"/>
          <p:nvPr>
            <p:ph idx="1" type="body"/>
          </p:nvPr>
        </p:nvSpPr>
        <p:spPr>
          <a:xfrm>
            <a:off x="906463" y="4714875"/>
            <a:ext cx="49848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mention finetuning</a:t>
            </a:r>
            <a:endParaRPr/>
          </a:p>
        </p:txBody>
      </p:sp>
      <p:sp>
        <p:nvSpPr>
          <p:cNvPr id="147" name="Google Shape;147;g3abce4cb19_1_0:notes"/>
          <p:cNvSpPr txBox="1"/>
          <p:nvPr>
            <p:ph idx="12" type="sldNum"/>
          </p:nvPr>
        </p:nvSpPr>
        <p:spPr>
          <a:xfrm>
            <a:off x="3851275" y="9429750"/>
            <a:ext cx="29463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67d8b1130_0_12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67d8b1130_0_12:notes"/>
          <p:cNvSpPr txBox="1"/>
          <p:nvPr>
            <p:ph idx="1" type="body"/>
          </p:nvPr>
        </p:nvSpPr>
        <p:spPr>
          <a:xfrm>
            <a:off x="906463" y="4714875"/>
            <a:ext cx="49848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dashed line marking a disease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used to classify for diseases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but for us only age is relevant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467d8b1130_0_12:notes"/>
          <p:cNvSpPr txBox="1"/>
          <p:nvPr>
            <p:ph idx="12" type="sldNum"/>
          </p:nvPr>
        </p:nvSpPr>
        <p:spPr>
          <a:xfrm>
            <a:off x="3851275" y="9429750"/>
            <a:ext cx="29463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67d8b1130_0_20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67d8b1130_0_20:notes"/>
          <p:cNvSpPr txBox="1"/>
          <p:nvPr>
            <p:ph idx="1" type="body"/>
          </p:nvPr>
        </p:nvSpPr>
        <p:spPr>
          <a:xfrm>
            <a:off x="906463" y="4714875"/>
            <a:ext cx="49848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pediatric dataset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467d8b1130_0_20:notes"/>
          <p:cNvSpPr txBox="1"/>
          <p:nvPr>
            <p:ph idx="12" type="sldNum"/>
          </p:nvPr>
        </p:nvSpPr>
        <p:spPr>
          <a:xfrm>
            <a:off x="3851275" y="9429750"/>
            <a:ext cx="29463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67d8b1130_0_26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67d8b1130_0_26:notes"/>
          <p:cNvSpPr txBox="1"/>
          <p:nvPr>
            <p:ph idx="1" type="body"/>
          </p:nvPr>
        </p:nvSpPr>
        <p:spPr>
          <a:xfrm>
            <a:off x="906463" y="4714875"/>
            <a:ext cx="49848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Elbows, fingers, forearms, shoulders, wrists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Not used in our experiments because not available yet, but good for more transfer learning</a:t>
            </a:r>
            <a:endParaRPr/>
          </a:p>
        </p:txBody>
      </p:sp>
      <p:sp>
        <p:nvSpPr>
          <p:cNvPr id="176" name="Google Shape;176;g467d8b1130_0_26:notes"/>
          <p:cNvSpPr txBox="1"/>
          <p:nvPr>
            <p:ph idx="12" type="sldNum"/>
          </p:nvPr>
        </p:nvSpPr>
        <p:spPr>
          <a:xfrm>
            <a:off x="3851275" y="9429750"/>
            <a:ext cx="29463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abce4cb19_1_261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abce4cb19_1_261:notes"/>
          <p:cNvSpPr txBox="1"/>
          <p:nvPr>
            <p:ph idx="1" type="body"/>
          </p:nvPr>
        </p:nvSpPr>
        <p:spPr>
          <a:xfrm>
            <a:off x="906463" y="4714875"/>
            <a:ext cx="49848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keras highlevel library for fast prototyping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small batch size because of large model, large images and limited memory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adam for training on chest set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sgd for finetuning on target set</a:t>
            </a:r>
            <a:endParaRPr/>
          </a:p>
        </p:txBody>
      </p:sp>
      <p:sp>
        <p:nvSpPr>
          <p:cNvPr id="184" name="Google Shape;184;g3abce4cb19_1_261:notes"/>
          <p:cNvSpPr txBox="1"/>
          <p:nvPr>
            <p:ph idx="12" type="sldNum"/>
          </p:nvPr>
        </p:nvSpPr>
        <p:spPr>
          <a:xfrm>
            <a:off x="3851275" y="9429750"/>
            <a:ext cx="29463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ac1129e95_7_50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ac1129e95_7_50:notes"/>
          <p:cNvSpPr txBox="1"/>
          <p:nvPr>
            <p:ph idx="1" type="body"/>
          </p:nvPr>
        </p:nvSpPr>
        <p:spPr>
          <a:xfrm>
            <a:off x="906463" y="4714875"/>
            <a:ext cx="49848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needs many epochs to achieve good performance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3ac1129e95_7_50:notes"/>
          <p:cNvSpPr txBox="1"/>
          <p:nvPr>
            <p:ph idx="12" type="sldNum"/>
          </p:nvPr>
        </p:nvSpPr>
        <p:spPr>
          <a:xfrm>
            <a:off x="3851275" y="9429750"/>
            <a:ext cx="29463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ac1129e95_7_38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ac1129e95_7_38:notes"/>
          <p:cNvSpPr txBox="1"/>
          <p:nvPr>
            <p:ph idx="1" type="body"/>
          </p:nvPr>
        </p:nvSpPr>
        <p:spPr>
          <a:xfrm>
            <a:off x="906463" y="4714875"/>
            <a:ext cx="49848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on the one hand: fits hand xray set better </a:t>
            </a:r>
            <a:endParaRPr/>
          </a:p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de-DE"/>
              <a:t>reason: model gets more confused when training with all ages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de-DE"/>
              <a:t>reason: perhaps chest structure and bones in general change significantly with increasing age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on the other hand: data only 1500 images instead of 90000 → transfer learning does not make any sense</a:t>
            </a:r>
            <a:endParaRPr/>
          </a:p>
        </p:txBody>
      </p:sp>
      <p:sp>
        <p:nvSpPr>
          <p:cNvPr id="200" name="Google Shape;200;g3ac1129e95_7_38:notes"/>
          <p:cNvSpPr txBox="1"/>
          <p:nvPr>
            <p:ph idx="12" type="sldNum"/>
          </p:nvPr>
        </p:nvSpPr>
        <p:spPr>
          <a:xfrm>
            <a:off x="3851275" y="9429750"/>
            <a:ext cx="29463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6a2304e74_1_24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6a2304e74_1_24:notes"/>
          <p:cNvSpPr txBox="1"/>
          <p:nvPr>
            <p:ph idx="1" type="body"/>
          </p:nvPr>
        </p:nvSpPr>
        <p:spPr>
          <a:xfrm>
            <a:off x="906463" y="4714875"/>
            <a:ext cx="49848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46a2304e74_1_24:notes"/>
          <p:cNvSpPr txBox="1"/>
          <p:nvPr>
            <p:ph idx="12" type="sldNum"/>
          </p:nvPr>
        </p:nvSpPr>
        <p:spPr>
          <a:xfrm>
            <a:off x="3851275" y="9429750"/>
            <a:ext cx="29463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6a2304e74_1_31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6a2304e74_1_31:notes"/>
          <p:cNvSpPr txBox="1"/>
          <p:nvPr>
            <p:ph idx="1" type="body"/>
          </p:nvPr>
        </p:nvSpPr>
        <p:spPr>
          <a:xfrm>
            <a:off x="906463" y="4714875"/>
            <a:ext cx="49848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running still 3 and a half days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other experiments were finished much faster</a:t>
            </a:r>
            <a:endParaRPr/>
          </a:p>
        </p:txBody>
      </p:sp>
      <p:sp>
        <p:nvSpPr>
          <p:cNvPr id="219" name="Google Shape;219;g46a2304e74_1_31:notes"/>
          <p:cNvSpPr txBox="1"/>
          <p:nvPr>
            <p:ph idx="12" type="sldNum"/>
          </p:nvPr>
        </p:nvSpPr>
        <p:spPr>
          <a:xfrm>
            <a:off x="3851275" y="9429750"/>
            <a:ext cx="29463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49f603ad0_1_6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49f603ad0_1_6:notes"/>
          <p:cNvSpPr txBox="1"/>
          <p:nvPr>
            <p:ph idx="1" type="body"/>
          </p:nvPr>
        </p:nvSpPr>
        <p:spPr>
          <a:xfrm>
            <a:off x="906463" y="4714875"/>
            <a:ext cx="49848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Mura dataset not available at time of our experiments: could serve as additional transfer learning dataset</a:t>
            </a:r>
            <a:endParaRPr/>
          </a:p>
        </p:txBody>
      </p:sp>
      <p:sp>
        <p:nvSpPr>
          <p:cNvPr id="227" name="Google Shape;227;g449f603ad0_1_6:notes"/>
          <p:cNvSpPr txBox="1"/>
          <p:nvPr>
            <p:ph idx="12" type="sldNum"/>
          </p:nvPr>
        </p:nvSpPr>
        <p:spPr>
          <a:xfrm>
            <a:off x="3851275" y="9429750"/>
            <a:ext cx="29463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65dc168d5_0_0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65dc168d5_0_0:notes"/>
          <p:cNvSpPr txBox="1"/>
          <p:nvPr>
            <p:ph idx="1" type="body"/>
          </p:nvPr>
        </p:nvSpPr>
        <p:spPr>
          <a:xfrm>
            <a:off x="906463" y="4714875"/>
            <a:ext cx="49848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Lee Chong Wei 408km/h fastest badminton smash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transfer knowledge between different racket sports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465dc168d5_0_0:notes"/>
          <p:cNvSpPr txBox="1"/>
          <p:nvPr>
            <p:ph idx="12" type="sldNum"/>
          </p:nvPr>
        </p:nvSpPr>
        <p:spPr>
          <a:xfrm>
            <a:off x="3851275" y="9429750"/>
            <a:ext cx="29463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6742a5ed2_1_0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6742a5ed2_1_0:notes"/>
          <p:cNvSpPr txBox="1"/>
          <p:nvPr>
            <p:ph idx="1" type="body"/>
          </p:nvPr>
        </p:nvSpPr>
        <p:spPr>
          <a:xfrm>
            <a:off x="906463" y="4714875"/>
            <a:ext cx="49848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46742a5ed2_1_0:notes"/>
          <p:cNvSpPr txBox="1"/>
          <p:nvPr>
            <p:ph idx="12" type="sldNum"/>
          </p:nvPr>
        </p:nvSpPr>
        <p:spPr>
          <a:xfrm>
            <a:off x="3851275" y="9429750"/>
            <a:ext cx="29463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6742a5ed2_1_6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6742a5ed2_1_6:notes"/>
          <p:cNvSpPr txBox="1"/>
          <p:nvPr>
            <p:ph idx="1" type="body"/>
          </p:nvPr>
        </p:nvSpPr>
        <p:spPr>
          <a:xfrm>
            <a:off x="906463" y="4714875"/>
            <a:ext cx="49848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46742a5ed2_1_6:notes"/>
          <p:cNvSpPr txBox="1"/>
          <p:nvPr>
            <p:ph idx="12" type="sldNum"/>
          </p:nvPr>
        </p:nvSpPr>
        <p:spPr>
          <a:xfrm>
            <a:off x="3851275" y="9429750"/>
            <a:ext cx="29463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392a59a1f_1_0:notes"/>
          <p:cNvSpPr txBox="1"/>
          <p:nvPr>
            <p:ph idx="1" type="body"/>
          </p:nvPr>
        </p:nvSpPr>
        <p:spPr>
          <a:xfrm>
            <a:off x="906463" y="4714875"/>
            <a:ext cx="49848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4392a59a1f_1_0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67d8b1130_1_0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67d8b1130_1_0:notes"/>
          <p:cNvSpPr txBox="1"/>
          <p:nvPr>
            <p:ph idx="1" type="body"/>
          </p:nvPr>
        </p:nvSpPr>
        <p:spPr>
          <a:xfrm>
            <a:off x="906463" y="4714875"/>
            <a:ext cx="49848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467d8b1130_1_0:notes"/>
          <p:cNvSpPr txBox="1"/>
          <p:nvPr>
            <p:ph idx="12" type="sldNum"/>
          </p:nvPr>
        </p:nvSpPr>
        <p:spPr>
          <a:xfrm>
            <a:off x="3851275" y="9429750"/>
            <a:ext cx="29463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65dc168d5_0_6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65dc168d5_0_6:notes"/>
          <p:cNvSpPr txBox="1"/>
          <p:nvPr>
            <p:ph idx="1" type="body"/>
          </p:nvPr>
        </p:nvSpPr>
        <p:spPr>
          <a:xfrm>
            <a:off x="906463" y="4714875"/>
            <a:ext cx="49848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transfer also between languages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both successors of the latin language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similar grammatical constructs and many similar words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465dc168d5_0_6:notes"/>
          <p:cNvSpPr txBox="1"/>
          <p:nvPr>
            <p:ph idx="12" type="sldNum"/>
          </p:nvPr>
        </p:nvSpPr>
        <p:spPr>
          <a:xfrm>
            <a:off x="3851275" y="9429750"/>
            <a:ext cx="29463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65dc168d5_2_13:notes"/>
          <p:cNvSpPr txBox="1"/>
          <p:nvPr>
            <p:ph idx="1" type="body"/>
          </p:nvPr>
        </p:nvSpPr>
        <p:spPr>
          <a:xfrm>
            <a:off x="906463" y="4714875"/>
            <a:ext cx="49848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165 months, 13 years 9 months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RSNA competition last year as basis for our project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idea: apply transfer learning. like roger federer and the italian person, we expect the neural net to perform better when it knows xray images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465dc168d5_2_13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65dc168d5_1_0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65dc168d5_1_0:notes"/>
          <p:cNvSpPr txBox="1"/>
          <p:nvPr>
            <p:ph idx="1" type="body"/>
          </p:nvPr>
        </p:nvSpPr>
        <p:spPr>
          <a:xfrm>
            <a:off x="906463" y="4714875"/>
            <a:ext cx="49848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dataset might be too small to train a deep model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an interesting property of deep NN is that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 u="sng">
                <a:solidFill>
                  <a:schemeClr val="hlink"/>
                </a:solidFill>
                <a:hlinkClick r:id="rId2"/>
              </a:rPr>
              <a:t>https://youtu.be/_2EHcpg52uU?t=169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same architecture required for transfer learning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-&gt; both tasks have an image as input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-&gt; this is a setting where TL makes sense: lot of data for the problem we’re transfering from and relatively less data for the problem we’re transfering to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-&gt; we have reason to suspect that low level features from chest could be helpful for learning bone age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465dc168d5_1_0:notes"/>
          <p:cNvSpPr txBox="1"/>
          <p:nvPr>
            <p:ph idx="12" type="sldNum"/>
          </p:nvPr>
        </p:nvSpPr>
        <p:spPr>
          <a:xfrm>
            <a:off x="3851275" y="9429750"/>
            <a:ext cx="29463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ac1129e95_7_75:notes"/>
          <p:cNvSpPr txBox="1"/>
          <p:nvPr>
            <p:ph idx="1" type="body"/>
          </p:nvPr>
        </p:nvSpPr>
        <p:spPr>
          <a:xfrm>
            <a:off x="906463" y="4714875"/>
            <a:ext cx="49848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comment noneffective results for image preprocessing, no further mention</a:t>
            </a:r>
            <a:endParaRPr/>
          </a:p>
        </p:txBody>
      </p:sp>
      <p:sp>
        <p:nvSpPr>
          <p:cNvPr id="111" name="Google Shape;111;g3ac1129e95_7_75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f88a47c1f_0_0:notes"/>
          <p:cNvSpPr txBox="1"/>
          <p:nvPr>
            <p:ph idx="1" type="body"/>
          </p:nvPr>
        </p:nvSpPr>
        <p:spPr>
          <a:xfrm>
            <a:off x="906463" y="4714875"/>
            <a:ext cx="49848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Transfer learning discussed in last meetup</a:t>
            </a:r>
            <a:endParaRPr/>
          </a:p>
        </p:txBody>
      </p:sp>
      <p:sp>
        <p:nvSpPr>
          <p:cNvPr id="118" name="Google Shape;118;g3f88a47c1f_0_0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392a59a1f_0_0:notes"/>
          <p:cNvSpPr txBox="1"/>
          <p:nvPr>
            <p:ph idx="1" type="body"/>
          </p:nvPr>
        </p:nvSpPr>
        <p:spPr>
          <a:xfrm>
            <a:off x="906463" y="4714875"/>
            <a:ext cx="49848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4392a59a1f_0_0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abce4cb19_1_42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abce4cb19_1_42:notes"/>
          <p:cNvSpPr txBox="1"/>
          <p:nvPr>
            <p:ph idx="1" type="body"/>
          </p:nvPr>
        </p:nvSpPr>
        <p:spPr>
          <a:xfrm>
            <a:off x="906463" y="4714875"/>
            <a:ext cx="49848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winner of RSNA competition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-DE"/>
              <a:t>InceptionV3 is </a:t>
            </a:r>
            <a:r>
              <a:rPr lang="de-DE" sz="1100">
                <a:solidFill>
                  <a:srgbClr val="54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48 </a:t>
            </a:r>
            <a:r>
              <a:rPr b="1" lang="de-DE" sz="1100">
                <a:solidFill>
                  <a:srgbClr val="6A6A6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layers</a:t>
            </a:r>
            <a:r>
              <a:rPr lang="de-DE" sz="1100">
                <a:solidFill>
                  <a:srgbClr val="54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deep</a:t>
            </a:r>
            <a:endParaRPr/>
          </a:p>
        </p:txBody>
      </p:sp>
      <p:sp>
        <p:nvSpPr>
          <p:cNvPr id="138" name="Google Shape;138;g3abce4cb19_1_42:notes"/>
          <p:cNvSpPr txBox="1"/>
          <p:nvPr>
            <p:ph idx="12" type="sldNum"/>
          </p:nvPr>
        </p:nvSpPr>
        <p:spPr>
          <a:xfrm>
            <a:off x="3851275" y="9429750"/>
            <a:ext cx="29463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folie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b_8pt_rgb.jpg                                                 000546B7mg                             B9C1C449:"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37475" y="107950"/>
            <a:ext cx="1306513" cy="1006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Google Shape;17;p2"/>
          <p:cNvCxnSpPr/>
          <p:nvPr/>
        </p:nvCxnSpPr>
        <p:spPr>
          <a:xfrm>
            <a:off x="107950" y="1447800"/>
            <a:ext cx="8943975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Google Shape;18;p2"/>
          <p:cNvCxnSpPr/>
          <p:nvPr/>
        </p:nvCxnSpPr>
        <p:spPr>
          <a:xfrm>
            <a:off x="107950" y="6515100"/>
            <a:ext cx="8943975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2"/>
          <p:cNvSpPr txBox="1"/>
          <p:nvPr>
            <p:ph type="ctrTitle"/>
          </p:nvPr>
        </p:nvSpPr>
        <p:spPr>
          <a:xfrm>
            <a:off x="539750" y="1654175"/>
            <a:ext cx="66214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539750" y="3022600"/>
            <a:ext cx="6621463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870"/>
              <a:buFont typeface="Helvetica Neue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—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und vertikaler Text" type="vertTx">
  <p:cSld name="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539750" y="647700"/>
            <a:ext cx="6621463" cy="817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 rot="5400000">
            <a:off x="2352675" y="-138112"/>
            <a:ext cx="4498975" cy="8061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7345" lvl="0" marL="457200" marR="0" rtl="0" algn="l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870"/>
              <a:buFont typeface="Helvetica Neue"/>
              <a:buChar char="&gt;"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—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25755" lvl="2" marL="13716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25755" lvl="3" marL="18288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25754" lvl="4" marL="22860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5754" lvl="5" marL="27432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5754" lvl="6" marL="32004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5754" lvl="7" marL="36576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5754" lvl="8" marL="41148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11" type="ftr"/>
          </p:nvPr>
        </p:nvSpPr>
        <p:spPr>
          <a:xfrm>
            <a:off x="107950" y="179388"/>
            <a:ext cx="5399088" cy="25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kaler Titel und Text" type="vertTitleAndTx">
  <p:cSld name="VERTICAL_TITLE_AND_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title"/>
          </p:nvPr>
        </p:nvSpPr>
        <p:spPr>
          <a:xfrm rot="5400000">
            <a:off x="4841082" y="2393157"/>
            <a:ext cx="5505450" cy="20145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 rot="5400000">
            <a:off x="734219" y="453231"/>
            <a:ext cx="5505450" cy="5894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7345" lvl="0" marL="457200" marR="0" rtl="0" algn="l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870"/>
              <a:buFont typeface="Helvetica Neue"/>
              <a:buChar char="&gt;"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—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25755" lvl="2" marL="13716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25755" lvl="3" marL="18288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25754" lvl="4" marL="22860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5754" lvl="5" marL="27432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5754" lvl="6" marL="32004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5754" lvl="7" marL="36576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5754" lvl="8" marL="41148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2" name="Google Shape;62;p12"/>
          <p:cNvSpPr txBox="1"/>
          <p:nvPr>
            <p:ph idx="11" type="ftr"/>
          </p:nvPr>
        </p:nvSpPr>
        <p:spPr>
          <a:xfrm>
            <a:off x="107950" y="179388"/>
            <a:ext cx="5399088" cy="25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Leer">
  <p:cSld name="1_Le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und Inhal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539750" y="647700"/>
            <a:ext cx="6621463" cy="817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571500" y="1643063"/>
            <a:ext cx="8061325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7345" lvl="0" marL="457200" marR="0" rtl="0" algn="l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870"/>
              <a:buFont typeface="Helvetica Neue"/>
              <a:buChar char="&gt;"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—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25755" lvl="2" marL="13716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25755" lvl="3" marL="18288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25754" lvl="4" marL="22860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5754" lvl="5" marL="27432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5754" lvl="6" marL="32004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5754" lvl="7" marL="36576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5754" lvl="8" marL="41148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bschnittsüberschrift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indent="-228600" lvl="0" marL="457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7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36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19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9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95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9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95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9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95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9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95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9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107950" y="179388"/>
            <a:ext cx="5399088" cy="25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wei Inhalte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539750" y="647700"/>
            <a:ext cx="6621463" cy="817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539750" y="1654175"/>
            <a:ext cx="3954463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79730" lvl="0" marL="457200" marR="0" rtl="0" algn="l">
              <a:lnSpc>
                <a:spcPct val="9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380"/>
              <a:buFont typeface="Helvetica Neue"/>
              <a:buChar char="&gt;"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—"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36550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Char char="–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25755" lvl="3" marL="18288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25754" lvl="4" marL="22860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5754" lvl="5" marL="27432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5754" lvl="6" marL="32004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5754" lvl="7" marL="36576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5754" lvl="8" marL="41148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646613" y="1654175"/>
            <a:ext cx="3954462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79730" lvl="0" marL="457200" marR="0" rtl="0" algn="l">
              <a:lnSpc>
                <a:spcPct val="95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380"/>
              <a:buFont typeface="Helvetica Neue"/>
              <a:buChar char="&gt;"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—"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36550" lvl="2" marL="1371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Char char="–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25755" lvl="3" marL="18288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25754" lvl="4" marL="22860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5754" lvl="5" marL="27432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5754" lvl="6" marL="32004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5754" lvl="7" marL="36576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5754" lvl="8" marL="41148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107950" y="179388"/>
            <a:ext cx="5399088" cy="25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leich" type="twoTxTwoObj">
  <p:cSld name="TWO_OBJECTS_WITH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indent="-228600" lvl="0" marL="457200" marR="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040"/>
              <a:buFont typeface="Helvetica Neue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1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Helvetica Neue"/>
              <a:buNone/>
              <a:defRPr b="1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360"/>
              <a:buFont typeface="Helvetica Neue"/>
              <a:buNone/>
              <a:defRPr b="1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None/>
              <a:defRPr b="1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9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None/>
              <a:defRPr b="1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9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None/>
              <a:defRPr b="1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9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None/>
              <a:defRPr b="1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9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None/>
              <a:defRPr b="1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58140" lvl="0" marL="457200" marR="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040"/>
              <a:buFont typeface="Helvetica Neue"/>
              <a:buChar char="&gt;"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—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25755" lvl="2" marL="13716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960" lvl="3" marL="1828800" marR="0" rtl="0" algn="l">
              <a:lnSpc>
                <a:spcPct val="95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360"/>
              <a:buFont typeface="Helvetica Neue"/>
              <a:buChar char="–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960" lvl="4" marL="2286000" marR="0" rtl="0" algn="l">
              <a:lnSpc>
                <a:spcPct val="9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Char char="–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960" lvl="5" marL="2743200" marR="0" rtl="0" algn="l">
              <a:lnSpc>
                <a:spcPct val="9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Char char="–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960" lvl="6" marL="3200400" marR="0" rtl="0" algn="l">
              <a:lnSpc>
                <a:spcPct val="9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Char char="–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959" lvl="7" marL="3657600" marR="0" rtl="0" algn="l">
              <a:lnSpc>
                <a:spcPct val="9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Char char="–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959" lvl="8" marL="4114800" marR="0" rtl="0" algn="l">
              <a:lnSpc>
                <a:spcPct val="9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Char char="–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indent="-228600" lvl="0" marL="457200" marR="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040"/>
              <a:buFont typeface="Helvetica Neue"/>
              <a:buNone/>
              <a:defRPr b="1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1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Helvetica Neue"/>
              <a:buNone/>
              <a:defRPr b="1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360"/>
              <a:buFont typeface="Helvetica Neue"/>
              <a:buNone/>
              <a:defRPr b="1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None/>
              <a:defRPr b="1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9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None/>
              <a:defRPr b="1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9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None/>
              <a:defRPr b="1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9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None/>
              <a:defRPr b="1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9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None/>
              <a:defRPr b="1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58140" lvl="0" marL="457200" marR="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040"/>
              <a:buFont typeface="Helvetica Neue"/>
              <a:buChar char="&gt;"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—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25755" lvl="2" marL="13716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960" lvl="3" marL="1828800" marR="0" rtl="0" algn="l">
              <a:lnSpc>
                <a:spcPct val="95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360"/>
              <a:buFont typeface="Helvetica Neue"/>
              <a:buChar char="–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960" lvl="4" marL="2286000" marR="0" rtl="0" algn="l">
              <a:lnSpc>
                <a:spcPct val="9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Char char="–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960" lvl="5" marL="2743200" marR="0" rtl="0" algn="l">
              <a:lnSpc>
                <a:spcPct val="9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Char char="–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960" lvl="6" marL="3200400" marR="0" rtl="0" algn="l">
              <a:lnSpc>
                <a:spcPct val="9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Char char="–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959" lvl="7" marL="3657600" marR="0" rtl="0" algn="l">
              <a:lnSpc>
                <a:spcPct val="9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Char char="–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959" lvl="8" marL="4114800" marR="0" rtl="0" algn="l">
              <a:lnSpc>
                <a:spcPct val="9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Helvetica Neue"/>
              <a:buChar char="–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107950" y="179388"/>
            <a:ext cx="5399088" cy="25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r Titel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539750" y="647700"/>
            <a:ext cx="6621463" cy="817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107950" y="179388"/>
            <a:ext cx="5399088" cy="25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r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idx="11" type="ftr"/>
          </p:nvPr>
        </p:nvSpPr>
        <p:spPr>
          <a:xfrm>
            <a:off x="107950" y="179388"/>
            <a:ext cx="5399088" cy="25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alt mit Überschrift" type="objTx">
  <p:cSld name="OBJECT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401320" lvl="0" marL="457200" marR="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720"/>
              <a:buFont typeface="Helvetica Neue"/>
              <a:buChar char="&gt;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lnSpc>
                <a:spcPct val="95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Char char="—"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8139" lvl="2" marL="1371600" marR="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40"/>
              <a:buFont typeface="Helvetica Neue"/>
              <a:buChar char="–"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6550" lvl="3" marL="1828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Char char="–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6550" lvl="4" marL="22860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–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6550" lvl="5" marL="27432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–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36550" lvl="6" marL="3200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–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36550" lvl="7" marL="36576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–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36550" lvl="8" marL="41148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–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5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19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Helvetica Neue"/>
              <a:buNone/>
              <a:defRPr b="0" i="0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765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65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9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65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9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65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9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65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9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65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1" type="ftr"/>
          </p:nvPr>
        </p:nvSpPr>
        <p:spPr>
          <a:xfrm>
            <a:off x="107950" y="179388"/>
            <a:ext cx="5399088" cy="25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ld mit Überschrift" type="picTx">
  <p:cSld name="PICTURE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72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5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040"/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95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190"/>
              <a:buFont typeface="Helvetica Neue"/>
              <a:buNone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Helvetica Neue"/>
              <a:buNone/>
              <a:defRPr b="0" i="0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765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65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9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65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9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65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9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65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9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65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1" type="ftr"/>
          </p:nvPr>
        </p:nvSpPr>
        <p:spPr>
          <a:xfrm>
            <a:off x="107950" y="179388"/>
            <a:ext cx="5399088" cy="25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39750" y="647700"/>
            <a:ext cx="6621463" cy="817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71500" y="1643063"/>
            <a:ext cx="8061325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7345" lvl="0" marL="457200" marR="0" rtl="0" algn="l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870"/>
              <a:buFont typeface="Helvetica Neue"/>
              <a:buChar char="&gt;"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—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25755" lvl="2" marL="13716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25755" lvl="3" marL="18288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25754" lvl="4" marL="22860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5754" lvl="5" marL="27432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5754" lvl="6" marL="32004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5754" lvl="7" marL="36576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5754" lvl="8" marL="4114800" marR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Helvetica Neue"/>
              <a:buChar char="–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ub_8pt_rgb.jpg                                                 000546B7mg                             B9C1C449:"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37475" y="107950"/>
            <a:ext cx="1306513" cy="1006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3;p1"/>
          <p:cNvCxnSpPr/>
          <p:nvPr/>
        </p:nvCxnSpPr>
        <p:spPr>
          <a:xfrm>
            <a:off x="107950" y="1447800"/>
            <a:ext cx="8943975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1"/>
          <p:cNvCxnSpPr/>
          <p:nvPr/>
        </p:nvCxnSpPr>
        <p:spPr>
          <a:xfrm>
            <a:off x="107950" y="6429375"/>
            <a:ext cx="8943975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lukaszbinden/pediatric-bone-age-predic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Relationship Id="rId4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1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amzn.to/2fwdoKR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16bit.ai/blog/ml-and-future-of-radiology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539750" y="1654175"/>
            <a:ext cx="8114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From chest to hand X-rays: </a:t>
            </a:r>
            <a:endParaRPr/>
          </a:p>
          <a:p>
            <a:pPr indent="4572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Transfer learning for skeletal age prediction</a:t>
            </a:r>
            <a:endParaRPr/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539750" y="3340225"/>
            <a:ext cx="6621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870"/>
              <a:buFont typeface="Helvetica Neue"/>
              <a:buNone/>
            </a:pPr>
            <a:r>
              <a:rPr b="1" lang="de-DE">
                <a:solidFill>
                  <a:schemeClr val="dk1"/>
                </a:solidFill>
              </a:rPr>
              <a:t>PyData Zurich Meetup, November 1st, 2018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870"/>
              <a:buFont typeface="Helvetica Neue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870"/>
              <a:buFont typeface="Helvetica Neue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870"/>
              <a:buFont typeface="Helvetica Neue"/>
              <a:buNone/>
            </a:pPr>
            <a:r>
              <a:rPr lang="de-DE">
                <a:solidFill>
                  <a:schemeClr val="dk1"/>
                </a:solidFill>
              </a:rPr>
              <a:t>Joel Niklaus, </a:t>
            </a:r>
            <a:r>
              <a:rPr lang="de-DE" sz="1600">
                <a:solidFill>
                  <a:schemeClr val="dk1"/>
                </a:solidFill>
              </a:rPr>
              <a:t>cand. MSc CS, University of Bern</a:t>
            </a:r>
            <a:endParaRPr sz="1600"/>
          </a:p>
          <a:p>
            <a:pPr indent="0" lvl="0" marL="0" marR="0" rtl="0" algn="l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870"/>
              <a:buFont typeface="Helvetica Neue"/>
              <a:buNone/>
            </a:pPr>
            <a:r>
              <a:rPr b="0" i="0" lang="de-DE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Lukas Zbinden, </a:t>
            </a:r>
            <a:r>
              <a:rPr b="0" i="0" lang="de-DE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cand. MSc CS</a:t>
            </a:r>
            <a:r>
              <a:rPr lang="de-DE" sz="1600"/>
              <a:t>, University of Fribourg</a:t>
            </a:r>
            <a:endParaRPr b="0" i="0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87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539750" y="647700"/>
            <a:ext cx="7020600" cy="8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>
                <a:solidFill>
                  <a:schemeClr val="dk1"/>
                </a:solidFill>
              </a:rPr>
              <a:t>Method </a:t>
            </a:r>
            <a:endParaRPr sz="1800"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350" y="2316475"/>
            <a:ext cx="6235575" cy="402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775" y="2318625"/>
            <a:ext cx="1811400" cy="18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075" y="4398661"/>
            <a:ext cx="1800807" cy="181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571500" y="1643075"/>
            <a:ext cx="8283000" cy="449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b="1" lang="de-DE" sz="2035"/>
              <a:t>Transfer learning from NIH chest dataset</a:t>
            </a:r>
            <a:endParaRPr b="1" sz="3000"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3D85C6"/>
              </a:solidFill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00843" y="2762225"/>
            <a:ext cx="158115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6911" y="3136900"/>
            <a:ext cx="158115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70501" y="5396925"/>
            <a:ext cx="1581150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539750" y="647700"/>
            <a:ext cx="6621600" cy="8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NIH chest X-Ray: 112’120 images</a:t>
            </a:r>
            <a:endParaRPr/>
          </a:p>
        </p:txBody>
      </p:sp>
      <p:sp>
        <p:nvSpPr>
          <p:cNvPr id="163" name="Google Shape;163;p24"/>
          <p:cNvSpPr txBox="1"/>
          <p:nvPr/>
        </p:nvSpPr>
        <p:spPr>
          <a:xfrm>
            <a:off x="0" y="6388200"/>
            <a:ext cx="91440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https://www.nih.gov/news-events/news-releases/nih-clinical-center-provides-one-largest-publicly-available-chest-x-ray-datasets-scientific-community</a:t>
            </a: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6900" y="1617600"/>
            <a:ext cx="4630207" cy="461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539750" y="647700"/>
            <a:ext cx="6621600" cy="8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RSNA hand X-Ray: 14’236</a:t>
            </a:r>
            <a:endParaRPr/>
          </a:p>
        </p:txBody>
      </p:sp>
      <p:sp>
        <p:nvSpPr>
          <p:cNvPr id="171" name="Google Shape;171;p25"/>
          <p:cNvSpPr txBox="1"/>
          <p:nvPr/>
        </p:nvSpPr>
        <p:spPr>
          <a:xfrm>
            <a:off x="0" y="6440700"/>
            <a:ext cx="58335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http://rsnachallenges.cloudapp.net/competitions/4</a:t>
            </a:r>
            <a:endParaRPr/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0250" y="1627575"/>
            <a:ext cx="4623507" cy="465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539750" y="647700"/>
            <a:ext cx="6621600" cy="8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de-DE"/>
              <a:t>MURA arm X-Ray: 40’561 images</a:t>
            </a:r>
            <a:endParaRPr/>
          </a:p>
        </p:txBody>
      </p:sp>
      <p:sp>
        <p:nvSpPr>
          <p:cNvPr id="179" name="Google Shape;179;p26"/>
          <p:cNvSpPr txBox="1"/>
          <p:nvPr/>
        </p:nvSpPr>
        <p:spPr>
          <a:xfrm>
            <a:off x="37950" y="6497400"/>
            <a:ext cx="74652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https://stanfordmlgroup.github.io/competitions/mura/</a:t>
            </a:r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 rotWithShape="1">
          <a:blip r:embed="rId3">
            <a:alphaModFix/>
          </a:blip>
          <a:srcRect b="57961" l="2352" r="75001" t="8918"/>
          <a:stretch/>
        </p:blipFill>
        <p:spPr>
          <a:xfrm>
            <a:off x="2658405" y="1465200"/>
            <a:ext cx="3827171" cy="50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539750" y="647700"/>
            <a:ext cx="7020600" cy="8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Experiments</a:t>
            </a:r>
            <a:endParaRPr sz="1800"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541350" y="1533763"/>
            <a:ext cx="8061300" cy="449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85C6"/>
              </a:solidFill>
            </a:endParaRPr>
          </a:p>
          <a:p>
            <a:pPr indent="-347345" lvl="0" marL="457200" rtl="0" algn="l">
              <a:spcBef>
                <a:spcPts val="440"/>
              </a:spcBef>
              <a:spcAft>
                <a:spcPts val="0"/>
              </a:spcAft>
              <a:buSzPts val="1870"/>
              <a:buAutoNum type="arabicPeriod"/>
            </a:pPr>
            <a:r>
              <a:rPr lang="de-DE">
                <a:solidFill>
                  <a:schemeClr val="dk1"/>
                </a:solidFill>
              </a:rPr>
              <a:t>Keras on Tensorflow</a:t>
            </a:r>
            <a:endParaRPr/>
          </a:p>
          <a:p>
            <a:pPr indent="-347345" lvl="0" marL="457200" rtl="0" algn="l">
              <a:spcBef>
                <a:spcPts val="0"/>
              </a:spcBef>
              <a:spcAft>
                <a:spcPts val="0"/>
              </a:spcAft>
              <a:buSzPts val="1870"/>
              <a:buAutoNum type="arabicPeriod"/>
            </a:pPr>
            <a:r>
              <a:rPr lang="de-DE"/>
              <a:t>Dataset split training &lt;-&gt; validation 4:1</a:t>
            </a:r>
            <a:endParaRPr/>
          </a:p>
          <a:p>
            <a:pPr indent="-347345" lvl="0" marL="457200" rtl="0" algn="l">
              <a:spcBef>
                <a:spcPts val="0"/>
              </a:spcBef>
              <a:spcAft>
                <a:spcPts val="0"/>
              </a:spcAft>
              <a:buSzPts val="1870"/>
              <a:buAutoNum type="arabicPeriod"/>
            </a:pPr>
            <a:r>
              <a:rPr lang="de-DE"/>
              <a:t>Data augmentation: left-right flip, random shift (20%), random rotation (20 degree), zoom (0.2)</a:t>
            </a:r>
            <a:endParaRPr/>
          </a:p>
          <a:p>
            <a:pPr indent="-347345" lvl="0" marL="457200" rtl="0" algn="l">
              <a:spcBef>
                <a:spcPts val="0"/>
              </a:spcBef>
              <a:spcAft>
                <a:spcPts val="0"/>
              </a:spcAft>
              <a:buSzPts val="1870"/>
              <a:buAutoNum type="arabicPeriod"/>
            </a:pPr>
            <a:r>
              <a:rPr lang="de-DE"/>
              <a:t>Batch size 16</a:t>
            </a:r>
            <a:endParaRPr/>
          </a:p>
          <a:p>
            <a:pPr indent="-347345" lvl="0" marL="457200" rtl="0" algn="l">
              <a:spcBef>
                <a:spcPts val="0"/>
              </a:spcBef>
              <a:spcAft>
                <a:spcPts val="0"/>
              </a:spcAft>
              <a:buSzPts val="1870"/>
              <a:buAutoNum type="arabicPeriod"/>
            </a:pPr>
            <a:r>
              <a:rPr lang="de-DE"/>
              <a:t>Adam optimizer with initial learning rate 1e-3</a:t>
            </a:r>
            <a:endParaRPr/>
          </a:p>
          <a:p>
            <a:pPr indent="-347345" lvl="0" marL="457200" rtl="0" algn="l">
              <a:spcBef>
                <a:spcPts val="0"/>
              </a:spcBef>
              <a:spcAft>
                <a:spcPts val="0"/>
              </a:spcAft>
              <a:buSzPts val="1870"/>
              <a:buAutoNum type="arabicPeriod"/>
            </a:pPr>
            <a:r>
              <a:rPr lang="de-DE"/>
              <a:t>SGD optimizer with learning rate 1e-4 for finetuning</a:t>
            </a:r>
            <a:endParaRPr/>
          </a:p>
          <a:p>
            <a:pPr indent="-347345" lvl="0" marL="457200" rtl="0" algn="l">
              <a:spcBef>
                <a:spcPts val="0"/>
              </a:spcBef>
              <a:spcAft>
                <a:spcPts val="0"/>
              </a:spcAft>
              <a:buSzPts val="1870"/>
              <a:buAutoNum type="arabicPeriod"/>
            </a:pPr>
            <a:r>
              <a:rPr lang="de-DE"/>
              <a:t>Learning rate decays to 0.01 of original learning rate</a:t>
            </a:r>
            <a:endParaRPr/>
          </a:p>
          <a:p>
            <a:pPr indent="-347345" lvl="0" marL="457200" rtl="0" algn="l">
              <a:spcBef>
                <a:spcPts val="0"/>
              </a:spcBef>
              <a:spcAft>
                <a:spcPts val="0"/>
              </a:spcAft>
              <a:buSzPts val="1870"/>
              <a:buAutoNum type="arabicPeriod"/>
            </a:pPr>
            <a:r>
              <a:rPr lang="de-DE"/>
              <a:t>MAE (mean absolute error) loss function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de-DE"/>
              <a:t> 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571500" y="1643075"/>
            <a:ext cx="8283000" cy="64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b="1" lang="de-DE" sz="2035"/>
              <a:t>Setup</a:t>
            </a:r>
            <a:endParaRPr b="1" sz="30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539750" y="647700"/>
            <a:ext cx="7020600" cy="8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>
                <a:solidFill>
                  <a:schemeClr val="dk1"/>
                </a:solidFill>
              </a:rPr>
              <a:t>Experiments</a:t>
            </a:r>
            <a:endParaRPr sz="1800"/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571500" y="1643075"/>
            <a:ext cx="8283000" cy="8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b="1" lang="de-DE" sz="2035"/>
              <a:t>P</a:t>
            </a:r>
            <a:r>
              <a:rPr b="1" lang="de-DE" sz="2035"/>
              <a:t>retraining on ImageNet vs. random initialization</a:t>
            </a:r>
            <a:endParaRPr b="1" sz="3000"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3D85C6"/>
              </a:solidFill>
            </a:endParaRPr>
          </a:p>
        </p:txBody>
      </p:sp>
      <p:graphicFrame>
        <p:nvGraphicFramePr>
          <p:cNvPr id="196" name="Google Shape;196;p28"/>
          <p:cNvGraphicFramePr/>
          <p:nvPr/>
        </p:nvGraphicFramePr>
        <p:xfrm>
          <a:off x="1416825" y="272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{523E153A-D38E-4F29-8700-332CB8602B0C}</a:tableStyleId>
              </a:tblPr>
              <a:tblGrid>
                <a:gridCol w="4284375"/>
                <a:gridCol w="1153975"/>
                <a:gridCol w="1153975"/>
              </a:tblGrid>
              <a:tr h="45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800"/>
                        <a:t>Experiment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800"/>
                        <a:t>Epochs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800"/>
                        <a:t>MAE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504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Imagenet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50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76.8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04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Imagenet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250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8.8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04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No Transfer Learning, random initialization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250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10.8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539750" y="647700"/>
            <a:ext cx="7020600" cy="8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Experiments</a:t>
            </a:r>
            <a:endParaRPr sz="1800"/>
          </a:p>
        </p:txBody>
      </p:sp>
      <p:sp>
        <p:nvSpPr>
          <p:cNvPr id="203" name="Google Shape;203;p29"/>
          <p:cNvSpPr txBox="1"/>
          <p:nvPr>
            <p:ph idx="1" type="body"/>
          </p:nvPr>
        </p:nvSpPr>
        <p:spPr>
          <a:xfrm>
            <a:off x="571500" y="1643075"/>
            <a:ext cx="8283000" cy="449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b="1" lang="de-DE" sz="2035"/>
              <a:t>P</a:t>
            </a:r>
            <a:r>
              <a:rPr b="1" lang="de-DE" sz="2035"/>
              <a:t>redict chest within hand X-Ray age range only (0-20 years)</a:t>
            </a:r>
            <a:endParaRPr b="1" sz="3000">
              <a:solidFill>
                <a:srgbClr val="3D85C6"/>
              </a:solidFill>
            </a:endParaRPr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525" y="2691051"/>
            <a:ext cx="2902026" cy="290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6800" y="2691064"/>
            <a:ext cx="2902026" cy="2902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9"/>
          <p:cNvSpPr txBox="1"/>
          <p:nvPr/>
        </p:nvSpPr>
        <p:spPr>
          <a:xfrm>
            <a:off x="1610389" y="2287250"/>
            <a:ext cx="22143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latin typeface="Helvetica Neue"/>
                <a:ea typeface="Helvetica Neue"/>
                <a:cs typeface="Helvetica Neue"/>
                <a:sym typeface="Helvetica Neue"/>
              </a:rPr>
              <a:t>87 years, female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" name="Google Shape;207;p29"/>
          <p:cNvSpPr txBox="1"/>
          <p:nvPr/>
        </p:nvSpPr>
        <p:spPr>
          <a:xfrm>
            <a:off x="5490664" y="2287250"/>
            <a:ext cx="22143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latin typeface="Helvetica Neue"/>
                <a:ea typeface="Helvetica Neue"/>
                <a:cs typeface="Helvetica Neue"/>
                <a:sym typeface="Helvetica Neue"/>
              </a:rPr>
              <a:t>12</a:t>
            </a:r>
            <a:r>
              <a:rPr lang="de-DE" sz="2000">
                <a:latin typeface="Helvetica Neue"/>
                <a:ea typeface="Helvetica Neue"/>
                <a:cs typeface="Helvetica Neue"/>
                <a:sym typeface="Helvetica Neue"/>
              </a:rPr>
              <a:t> years, female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539750" y="647700"/>
            <a:ext cx="7020600" cy="8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>
                <a:solidFill>
                  <a:schemeClr val="dk1"/>
                </a:solidFill>
              </a:rPr>
              <a:t>Experiments</a:t>
            </a:r>
            <a:endParaRPr sz="1800"/>
          </a:p>
        </p:txBody>
      </p:sp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571500" y="1643075"/>
            <a:ext cx="8283000" cy="8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2035">
                <a:solidFill>
                  <a:schemeClr val="dk1"/>
                </a:solidFill>
              </a:rPr>
              <a:t>Chest 0-20 years (train: 1560 images), Finetuning</a:t>
            </a:r>
            <a:endParaRPr b="1" sz="3000">
              <a:solidFill>
                <a:srgbClr val="3D85C6"/>
              </a:solidFill>
            </a:endParaRPr>
          </a:p>
          <a:p>
            <a:pPr indent="45720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b="1" sz="2035"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3D85C6"/>
              </a:solidFill>
            </a:endParaRPr>
          </a:p>
        </p:txBody>
      </p:sp>
      <p:graphicFrame>
        <p:nvGraphicFramePr>
          <p:cNvPr id="215" name="Google Shape;215;p30"/>
          <p:cNvGraphicFramePr/>
          <p:nvPr/>
        </p:nvGraphicFramePr>
        <p:xfrm>
          <a:off x="1416825" y="272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{523E153A-D38E-4F29-8700-332CB8602B0C}</a:tableStyleId>
              </a:tblPr>
              <a:tblGrid>
                <a:gridCol w="4284375"/>
                <a:gridCol w="1153975"/>
                <a:gridCol w="1153975"/>
              </a:tblGrid>
              <a:tr h="45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800"/>
                        <a:t>Experiment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800"/>
                        <a:t>Epochs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800"/>
                        <a:t>MAE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504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Chest 0-20yrs., </a:t>
                      </a:r>
                      <a:r>
                        <a:rPr b="1" lang="de-DE" sz="1800"/>
                        <a:t>30</a:t>
                      </a:r>
                      <a:r>
                        <a:rPr lang="de-DE" sz="1800"/>
                        <a:t> layers finetuning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50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33.9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04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Chest 0-20yrs., </a:t>
                      </a:r>
                      <a:r>
                        <a:rPr b="1" lang="de-DE" sz="1800"/>
                        <a:t>100</a:t>
                      </a:r>
                      <a:r>
                        <a:rPr lang="de-DE" sz="1800"/>
                        <a:t> layers finetuning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50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37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04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Chest 0-20yrs., </a:t>
                      </a:r>
                      <a:r>
                        <a:rPr b="1" lang="de-DE" sz="1800"/>
                        <a:t>100</a:t>
                      </a:r>
                      <a:r>
                        <a:rPr lang="de-DE" sz="1800"/>
                        <a:t> layers finetuning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250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41.8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04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Chest 0-20yrs., </a:t>
                      </a:r>
                      <a:r>
                        <a:rPr b="1" lang="de-DE" sz="1800"/>
                        <a:t>50</a:t>
                      </a:r>
                      <a:r>
                        <a:rPr lang="de-DE" sz="1800"/>
                        <a:t> layers finetuning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250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34.5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04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Chest 0-20yrs., </a:t>
                      </a:r>
                      <a:r>
                        <a:rPr b="1" lang="de-DE" sz="1800"/>
                        <a:t>20</a:t>
                      </a:r>
                      <a:r>
                        <a:rPr lang="de-DE" sz="1800"/>
                        <a:t> layers finetuning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250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36.7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04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Chest 0-20yrs., </a:t>
                      </a:r>
                      <a:r>
                        <a:rPr b="1" lang="de-DE" sz="1800"/>
                        <a:t>30</a:t>
                      </a:r>
                      <a:r>
                        <a:rPr lang="de-DE" sz="1800"/>
                        <a:t> layers finetuning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250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35.8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539750" y="647700"/>
            <a:ext cx="7020600" cy="8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>
                <a:solidFill>
                  <a:schemeClr val="dk1"/>
                </a:solidFill>
              </a:rPr>
              <a:t>Experiments</a:t>
            </a:r>
            <a:endParaRPr sz="1800"/>
          </a:p>
        </p:txBody>
      </p:sp>
      <p:sp>
        <p:nvSpPr>
          <p:cNvPr id="222" name="Google Shape;222;p31"/>
          <p:cNvSpPr txBox="1"/>
          <p:nvPr>
            <p:ph idx="1" type="body"/>
          </p:nvPr>
        </p:nvSpPr>
        <p:spPr>
          <a:xfrm>
            <a:off x="571500" y="1643075"/>
            <a:ext cx="8283000" cy="8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2035">
                <a:solidFill>
                  <a:schemeClr val="dk1"/>
                </a:solidFill>
              </a:rPr>
              <a:t>Chest 0-100 years (train: 89696 images), Finetuning</a:t>
            </a:r>
            <a:endParaRPr b="1" sz="3000">
              <a:solidFill>
                <a:srgbClr val="3D85C6"/>
              </a:solidFill>
            </a:endParaRPr>
          </a:p>
          <a:p>
            <a:pPr indent="45720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b="1" sz="2035"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3D85C6"/>
              </a:solidFill>
            </a:endParaRPr>
          </a:p>
        </p:txBody>
      </p:sp>
      <p:graphicFrame>
        <p:nvGraphicFramePr>
          <p:cNvPr id="223" name="Google Shape;223;p31"/>
          <p:cNvGraphicFramePr/>
          <p:nvPr/>
        </p:nvGraphicFramePr>
        <p:xfrm>
          <a:off x="1416825" y="272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{523E153A-D38E-4F29-8700-332CB8602B0C}</a:tableStyleId>
              </a:tblPr>
              <a:tblGrid>
                <a:gridCol w="4284375"/>
                <a:gridCol w="1153975"/>
                <a:gridCol w="1153975"/>
              </a:tblGrid>
              <a:tr h="459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800"/>
                        <a:t>Experiment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800"/>
                        <a:t>Epochs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800"/>
                        <a:t>MAE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504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Chest 0-100yrs, </a:t>
                      </a:r>
                      <a:r>
                        <a:rPr b="1" lang="de-DE" sz="1800"/>
                        <a:t>3</a:t>
                      </a:r>
                      <a:r>
                        <a:rPr lang="de-DE" sz="1800"/>
                        <a:t> layers finetuning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250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running...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04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Chest 0-100yrs, </a:t>
                      </a:r>
                      <a:r>
                        <a:rPr b="1" lang="de-DE" sz="1800"/>
                        <a:t>all</a:t>
                      </a:r>
                      <a:r>
                        <a:rPr lang="de-DE" sz="1800"/>
                        <a:t> layers finetuning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250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running...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>
            <a:off x="539750" y="647700"/>
            <a:ext cx="6621600" cy="8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Conclusions, Future Work</a:t>
            </a:r>
            <a:endParaRPr/>
          </a:p>
        </p:txBody>
      </p:sp>
      <p:sp>
        <p:nvSpPr>
          <p:cNvPr id="230" name="Google Shape;230;p32"/>
          <p:cNvSpPr txBox="1"/>
          <p:nvPr>
            <p:ph idx="1" type="body"/>
          </p:nvPr>
        </p:nvSpPr>
        <p:spPr>
          <a:xfrm>
            <a:off x="571500" y="1426724"/>
            <a:ext cx="8214300" cy="530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7345" lvl="0" marL="457200" rtl="0" algn="l">
              <a:spcBef>
                <a:spcPts val="440"/>
              </a:spcBef>
              <a:spcAft>
                <a:spcPts val="0"/>
              </a:spcAft>
              <a:buSzPts val="1870"/>
              <a:buChar char="&gt;"/>
            </a:pPr>
            <a:r>
              <a:rPr lang="de-DE">
                <a:solidFill>
                  <a:schemeClr val="dk1"/>
                </a:solidFill>
              </a:rPr>
              <a:t>Pretraining with Imagenet confirmed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7345" lvl="0" marL="457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870"/>
              <a:buChar char="&gt;"/>
            </a:pPr>
            <a:r>
              <a:rPr lang="de-DE">
                <a:solidFill>
                  <a:schemeClr val="dk1"/>
                </a:solidFill>
              </a:rPr>
              <a:t>chest X-Rays vs. ImageNet pending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7345" lvl="0" marL="457200" rtl="0" algn="l">
              <a:spcBef>
                <a:spcPts val="440"/>
              </a:spcBef>
              <a:spcAft>
                <a:spcPts val="0"/>
              </a:spcAft>
              <a:buSzPts val="1870"/>
              <a:buChar char="&gt;"/>
            </a:pPr>
            <a:r>
              <a:rPr lang="de-DE"/>
              <a:t>Code available: </a:t>
            </a:r>
            <a:r>
              <a:rPr lang="de-DE" sz="2100" u="sng">
                <a:solidFill>
                  <a:schemeClr val="hlink"/>
                </a:solidFill>
                <a:hlinkClick r:id="rId3"/>
              </a:rPr>
              <a:t>https://github.com/lukaszbinden/pediatric-bone-age-prediction</a:t>
            </a:r>
            <a:endParaRPr/>
          </a:p>
          <a:p>
            <a:pPr indent="0" lvl="0" marL="45720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de-DE"/>
              <a:t>→ simple framework to run experiments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35"/>
              <a:buChar char="&gt;"/>
            </a:pPr>
            <a:r>
              <a:rPr lang="de-DE" sz="2035">
                <a:solidFill>
                  <a:schemeClr val="dk1"/>
                </a:solidFill>
              </a:rPr>
              <a:t>Use more recent deep models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7345" lvl="0" marL="457200" rtl="0" algn="l">
              <a:spcBef>
                <a:spcPts val="440"/>
              </a:spcBef>
              <a:spcAft>
                <a:spcPts val="0"/>
              </a:spcAft>
              <a:buSzPts val="1870"/>
              <a:buChar char="&gt;"/>
            </a:pPr>
            <a:r>
              <a:rPr lang="de-DE">
                <a:solidFill>
                  <a:schemeClr val="dk1"/>
                </a:solidFill>
              </a:rPr>
              <a:t>hyperparameter tuning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7345" lvl="0" marL="457200" rtl="0" algn="l">
              <a:spcBef>
                <a:spcPts val="440"/>
              </a:spcBef>
              <a:spcAft>
                <a:spcPts val="0"/>
              </a:spcAft>
              <a:buSzPts val="1870"/>
              <a:buChar char="&gt;"/>
            </a:pPr>
            <a:r>
              <a:rPr lang="de-DE"/>
              <a:t>experiment with </a:t>
            </a:r>
            <a:r>
              <a:rPr lang="de-DE"/>
              <a:t>MURA Dataset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ctrTitle"/>
          </p:nvPr>
        </p:nvSpPr>
        <p:spPr>
          <a:xfrm>
            <a:off x="539750" y="1654175"/>
            <a:ext cx="6621600" cy="114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539750" y="3022600"/>
            <a:ext cx="6621600" cy="175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0" l="12299" r="5205" t="0"/>
          <a:stretch/>
        </p:blipFill>
        <p:spPr>
          <a:xfrm>
            <a:off x="0" y="0"/>
            <a:ext cx="4869174" cy="6491753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0" y="6252200"/>
            <a:ext cx="91440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600"/>
              <a:t>https://www.flickr.com/photos/jfawcette/7006682435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600"/>
              <a:t>https://hype.my/2016/108000/leechongwei-malaysian-shuttler-records-fastest-smash-in-badminton-history/</a:t>
            </a:r>
            <a:endParaRPr sz="600"/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4">
            <a:alphaModFix/>
          </a:blip>
          <a:srcRect b="0" l="31081" r="23631" t="0"/>
          <a:stretch/>
        </p:blipFill>
        <p:spPr>
          <a:xfrm>
            <a:off x="4812977" y="0"/>
            <a:ext cx="4331023" cy="649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type="title"/>
          </p:nvPr>
        </p:nvSpPr>
        <p:spPr>
          <a:xfrm>
            <a:off x="539750" y="647700"/>
            <a:ext cx="6621600" cy="8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3"/>
          <p:cNvSpPr txBox="1"/>
          <p:nvPr>
            <p:ph idx="1" type="body"/>
          </p:nvPr>
        </p:nvSpPr>
        <p:spPr>
          <a:xfrm>
            <a:off x="571500" y="1643063"/>
            <a:ext cx="8061300" cy="449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440"/>
              </a:spcBef>
              <a:spcAft>
                <a:spcPts val="0"/>
              </a:spcAft>
              <a:buNone/>
            </a:pPr>
            <a:r>
              <a:rPr b="1" lang="de-DE" sz="2600"/>
              <a:t>Questions || Comments</a:t>
            </a:r>
            <a:endParaRPr b="1" sz="2600"/>
          </a:p>
          <a:p>
            <a:pPr indent="0" lvl="0" marL="0" rtl="0" algn="ctr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>
            <p:ph type="title"/>
          </p:nvPr>
        </p:nvSpPr>
        <p:spPr>
          <a:xfrm>
            <a:off x="539750" y="647700"/>
            <a:ext cx="6621600" cy="8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4"/>
          <p:cNvSpPr txBox="1"/>
          <p:nvPr>
            <p:ph idx="1" type="body"/>
          </p:nvPr>
        </p:nvSpPr>
        <p:spPr>
          <a:xfrm>
            <a:off x="571500" y="1643063"/>
            <a:ext cx="8061300" cy="449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>
            <p:ph type="title"/>
          </p:nvPr>
        </p:nvSpPr>
        <p:spPr>
          <a:xfrm>
            <a:off x="539750" y="647700"/>
            <a:ext cx="66216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Transfer Learning</a:t>
            </a:r>
            <a:endParaRPr/>
          </a:p>
        </p:txBody>
      </p:sp>
      <p:sp>
        <p:nvSpPr>
          <p:cNvPr id="250" name="Google Shape;250;p35"/>
          <p:cNvSpPr txBox="1"/>
          <p:nvPr>
            <p:ph idx="1" type="body"/>
          </p:nvPr>
        </p:nvSpPr>
        <p:spPr>
          <a:xfrm>
            <a:off x="571500" y="1643063"/>
            <a:ext cx="8061300" cy="4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9261" lvl="0" marL="419100" marR="0" rtl="0" algn="l">
              <a:lnSpc>
                <a:spcPct val="95000"/>
              </a:lnSpc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0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09261" lvl="0" marL="419100" marR="0" rtl="0" algn="l">
              <a:lnSpc>
                <a:spcPct val="95000"/>
              </a:lnSpc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0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419100" rtl="0" algn="l">
              <a:spcBef>
                <a:spcPts val="407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09261" lvl="0" marL="419100" marR="0" rtl="0" algn="l">
              <a:lnSpc>
                <a:spcPct val="95000"/>
              </a:lnSpc>
              <a:spcBef>
                <a:spcPts val="407"/>
              </a:spcBef>
              <a:spcAft>
                <a:spcPts val="0"/>
              </a:spcAft>
              <a:buClr>
                <a:schemeClr val="hlink"/>
              </a:buClr>
              <a:buSzPts val="1730"/>
              <a:buFont typeface="Helvetica Neue"/>
              <a:buNone/>
            </a:pPr>
            <a:r>
              <a:t/>
            </a:r>
            <a:endParaRPr i="1" sz="20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09261" lvl="0" marL="419100" marR="0" rtl="0" algn="l">
              <a:lnSpc>
                <a:spcPct val="95000"/>
              </a:lnSpc>
              <a:spcBef>
                <a:spcPts val="407"/>
              </a:spcBef>
              <a:spcAft>
                <a:spcPts val="0"/>
              </a:spcAft>
              <a:buClr>
                <a:schemeClr val="hlink"/>
              </a:buClr>
              <a:buSzPts val="1730"/>
              <a:buFont typeface="Helvetica Neue"/>
              <a:buNone/>
            </a:pPr>
            <a:r>
              <a:t/>
            </a:r>
            <a:endParaRPr i="1" sz="20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09261" lvl="0" marL="419100" marR="0" rtl="0" algn="l">
              <a:lnSpc>
                <a:spcPct val="95000"/>
              </a:lnSpc>
              <a:spcBef>
                <a:spcPts val="407"/>
              </a:spcBef>
              <a:spcAft>
                <a:spcPts val="0"/>
              </a:spcAft>
              <a:buClr>
                <a:schemeClr val="hlink"/>
              </a:buClr>
              <a:buSzPts val="1730"/>
              <a:buFont typeface="Helvetica Neue"/>
              <a:buNone/>
            </a:pPr>
            <a:r>
              <a:t/>
            </a:r>
            <a:endParaRPr i="1" sz="20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09261" lvl="0" marL="419100" marR="0" rtl="0" algn="l">
              <a:lnSpc>
                <a:spcPct val="95000"/>
              </a:lnSpc>
              <a:spcBef>
                <a:spcPts val="407"/>
              </a:spcBef>
              <a:spcAft>
                <a:spcPts val="0"/>
              </a:spcAft>
              <a:buClr>
                <a:schemeClr val="hlink"/>
              </a:buClr>
              <a:buSzPts val="1730"/>
              <a:buFont typeface="Helvetica Neue"/>
              <a:buNone/>
            </a:pPr>
            <a:r>
              <a:t/>
            </a:r>
            <a:endParaRPr i="1" sz="20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09261" lvl="0" marL="419100" marR="0" rtl="0" algn="l">
              <a:lnSpc>
                <a:spcPct val="95000"/>
              </a:lnSpc>
              <a:spcBef>
                <a:spcPts val="407"/>
              </a:spcBef>
              <a:spcAft>
                <a:spcPts val="0"/>
              </a:spcAft>
              <a:buClr>
                <a:schemeClr val="hlink"/>
              </a:buClr>
              <a:buSzPts val="1730"/>
              <a:buFont typeface="Helvetica Neue"/>
              <a:buNone/>
            </a:pPr>
            <a:r>
              <a:t/>
            </a:r>
            <a:endParaRPr i="1" sz="20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09261" lvl="0" marL="419100" marR="0" rtl="0" algn="l">
              <a:lnSpc>
                <a:spcPct val="95000"/>
              </a:lnSpc>
              <a:spcBef>
                <a:spcPts val="407"/>
              </a:spcBef>
              <a:spcAft>
                <a:spcPts val="0"/>
              </a:spcAft>
              <a:buClr>
                <a:schemeClr val="hlink"/>
              </a:buClr>
              <a:buSzPts val="1730"/>
              <a:buFont typeface="Helvetica Neue"/>
              <a:buNone/>
            </a:pPr>
            <a:r>
              <a:t/>
            </a:r>
            <a:endParaRPr i="1" sz="20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09261" lvl="0" marL="419100" marR="0" rtl="0" algn="l">
              <a:lnSpc>
                <a:spcPct val="95000"/>
              </a:lnSpc>
              <a:spcBef>
                <a:spcPts val="407"/>
              </a:spcBef>
              <a:spcAft>
                <a:spcPts val="0"/>
              </a:spcAft>
              <a:buClr>
                <a:schemeClr val="hlink"/>
              </a:buClr>
              <a:buSzPts val="1730"/>
              <a:buFont typeface="Helvetica Neue"/>
              <a:buNone/>
            </a:pPr>
            <a:r>
              <a:t/>
            </a:r>
            <a:endParaRPr i="1" sz="20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09261" lvl="0" marL="419100" marR="0" rtl="0" algn="l">
              <a:lnSpc>
                <a:spcPct val="95000"/>
              </a:lnSpc>
              <a:spcBef>
                <a:spcPts val="407"/>
              </a:spcBef>
              <a:spcAft>
                <a:spcPts val="0"/>
              </a:spcAft>
              <a:buClr>
                <a:schemeClr val="hlink"/>
              </a:buClr>
              <a:buSzPts val="1730"/>
              <a:buFont typeface="Helvetica Neue"/>
              <a:buNone/>
            </a:pPr>
            <a:r>
              <a:t/>
            </a:r>
            <a:endParaRPr i="1" sz="20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09261" lvl="0" marL="419100" marR="0" rtl="0" algn="l">
              <a:lnSpc>
                <a:spcPct val="95000"/>
              </a:lnSpc>
              <a:spcBef>
                <a:spcPts val="407"/>
              </a:spcBef>
              <a:spcAft>
                <a:spcPts val="0"/>
              </a:spcAft>
              <a:buClr>
                <a:schemeClr val="hlink"/>
              </a:buClr>
              <a:buSzPts val="1730"/>
              <a:buFont typeface="Helvetica Neue"/>
              <a:buNone/>
            </a:pPr>
            <a:r>
              <a:t/>
            </a:r>
            <a:endParaRPr i="1" sz="20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09261" lvl="0" marL="419100" marR="0" rtl="0" algn="l">
              <a:lnSpc>
                <a:spcPct val="95000"/>
              </a:lnSpc>
              <a:spcBef>
                <a:spcPts val="407"/>
              </a:spcBef>
              <a:spcAft>
                <a:spcPts val="0"/>
              </a:spcAft>
              <a:buClr>
                <a:schemeClr val="hlink"/>
              </a:buClr>
              <a:buSzPts val="1730"/>
              <a:buFont typeface="Helvetica Neue"/>
              <a:buNone/>
            </a:pPr>
            <a:r>
              <a:t/>
            </a:r>
            <a:endParaRPr sz="1150"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  <p:pic>
        <p:nvPicPr>
          <p:cNvPr id="251" name="Google Shape;251;p35"/>
          <p:cNvPicPr preferRelativeResize="0"/>
          <p:nvPr/>
        </p:nvPicPr>
        <p:blipFill rotWithShape="1">
          <a:blip r:embed="rId3">
            <a:alphaModFix/>
          </a:blip>
          <a:srcRect b="0" l="2173" r="2068" t="0"/>
          <a:stretch/>
        </p:blipFill>
        <p:spPr>
          <a:xfrm>
            <a:off x="0" y="1451900"/>
            <a:ext cx="7989575" cy="49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5"/>
          <p:cNvSpPr/>
          <p:nvPr/>
        </p:nvSpPr>
        <p:spPr>
          <a:xfrm>
            <a:off x="7909550" y="2734948"/>
            <a:ext cx="922542" cy="1071251"/>
          </a:xfrm>
          <a:custGeom>
            <a:rect b="b" l="l" r="r" t="t"/>
            <a:pathLst>
              <a:path extrusionOk="0" h="34368" w="34420">
                <a:moveTo>
                  <a:pt x="2500" y="34368"/>
                </a:moveTo>
                <a:cubicBezTo>
                  <a:pt x="7811" y="30515"/>
                  <a:pt x="34785" y="16976"/>
                  <a:pt x="34368" y="11248"/>
                </a:cubicBezTo>
                <a:cubicBezTo>
                  <a:pt x="33951" y="5520"/>
                  <a:pt x="5728" y="1875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53" name="Google Shape;253;p35"/>
          <p:cNvSpPr txBox="1"/>
          <p:nvPr/>
        </p:nvSpPr>
        <p:spPr>
          <a:xfrm>
            <a:off x="7989566" y="3806197"/>
            <a:ext cx="1124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transfer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learning?</a:t>
            </a:r>
            <a:endParaRPr/>
          </a:p>
        </p:txBody>
      </p:sp>
      <p:sp>
        <p:nvSpPr>
          <p:cNvPr id="254" name="Google Shape;254;p35"/>
          <p:cNvSpPr txBox="1"/>
          <p:nvPr/>
        </p:nvSpPr>
        <p:spPr>
          <a:xfrm>
            <a:off x="0" y="6452700"/>
            <a:ext cx="71613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9261" lvl="0" marL="419100" rtl="0" algn="l">
              <a:lnSpc>
                <a:spcPct val="95000"/>
              </a:lnSpc>
              <a:spcBef>
                <a:spcPts val="407"/>
              </a:spcBef>
              <a:spcAft>
                <a:spcPts val="0"/>
              </a:spcAft>
              <a:buNone/>
            </a:pPr>
            <a:r>
              <a:rPr lang="de-DE" sz="1150">
                <a:solidFill>
                  <a:srgbClr val="555555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Source: https://arxiv.org/pdf/1712.06957.pdf</a:t>
            </a:r>
            <a:endParaRPr sz="1150">
              <a:solidFill>
                <a:srgbClr val="555555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>
            <p:ph type="title"/>
          </p:nvPr>
        </p:nvSpPr>
        <p:spPr>
          <a:xfrm>
            <a:off x="539750" y="647700"/>
            <a:ext cx="6621600" cy="8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6"/>
          <p:cNvSpPr txBox="1"/>
          <p:nvPr>
            <p:ph idx="1" type="body"/>
          </p:nvPr>
        </p:nvSpPr>
        <p:spPr>
          <a:xfrm>
            <a:off x="571500" y="1643063"/>
            <a:ext cx="8061300" cy="449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440"/>
              </a:spcBef>
              <a:spcAft>
                <a:spcPts val="0"/>
              </a:spcAft>
              <a:buNone/>
            </a:pPr>
            <a:r>
              <a:rPr lang="de-DE"/>
              <a:t>node02: imagenet init, ohne TL (done ~8mae)</a:t>
            </a:r>
            <a:endParaRPr/>
          </a:p>
          <a:p>
            <a:pPr indent="0" lvl="0" marL="0" rtl="0" algn="ctr">
              <a:spcBef>
                <a:spcPts val="440"/>
              </a:spcBef>
              <a:spcAft>
                <a:spcPts val="0"/>
              </a:spcAft>
              <a:buNone/>
            </a:pPr>
            <a:r>
              <a:rPr lang="de-DE"/>
              <a:t>node02: random init, ohne TL</a:t>
            </a:r>
            <a:endParaRPr/>
          </a:p>
          <a:p>
            <a:pPr indent="0" lvl="0" marL="0" rtl="0" algn="ctr">
              <a:spcBef>
                <a:spcPts val="440"/>
              </a:spcBef>
              <a:spcAft>
                <a:spcPts val="0"/>
              </a:spcAft>
              <a:buNone/>
            </a:pPr>
            <a:r>
              <a:rPr lang="de-DE"/>
              <a:t>node03: TL chest full dataset, finetuning all layers</a:t>
            </a:r>
            <a:endParaRPr/>
          </a:p>
          <a:p>
            <a:pPr indent="0" lvl="0" marL="0" rtl="0" algn="ctr">
              <a:spcBef>
                <a:spcPts val="440"/>
              </a:spcBef>
              <a:spcAft>
                <a:spcPts val="0"/>
              </a:spcAft>
              <a:buNone/>
            </a:pPr>
            <a:r>
              <a:rPr lang="de-DE"/>
              <a:t>node06: TL chest full dataset, finetuning last 3 layers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ctrTitle"/>
          </p:nvPr>
        </p:nvSpPr>
        <p:spPr>
          <a:xfrm>
            <a:off x="539750" y="1654175"/>
            <a:ext cx="6621600" cy="114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539750" y="3022600"/>
            <a:ext cx="6621600" cy="175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0" y="6515100"/>
            <a:ext cx="91440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600"/>
              <a:t>https://www.fluege.de/Katalog/Rom/Flug-445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600"/>
              <a:t>https://paris.ticketbar.eu/de/home/</a:t>
            </a:r>
            <a:endParaRPr sz="600"/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4">
            <a:alphaModFix/>
          </a:blip>
          <a:srcRect b="6570" l="0" r="0" t="6968"/>
          <a:stretch/>
        </p:blipFill>
        <p:spPr>
          <a:xfrm>
            <a:off x="0" y="2857500"/>
            <a:ext cx="9144001" cy="362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/>
        </p:nvSpPr>
        <p:spPr>
          <a:xfrm>
            <a:off x="0" y="6531450"/>
            <a:ext cx="91440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600"/>
              <a:t>https://www.16bit.ai/blog/ml-and-future-of-radiology</a:t>
            </a:r>
            <a:r>
              <a:rPr lang="de-DE" sz="600"/>
              <a:t> </a:t>
            </a:r>
            <a:endParaRPr sz="600"/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1765" l="11147" r="9342" t="3814"/>
          <a:stretch/>
        </p:blipFill>
        <p:spPr>
          <a:xfrm rot="5400000">
            <a:off x="1398613" y="-1398625"/>
            <a:ext cx="6346775" cy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idx="1" type="subTitle"/>
          </p:nvPr>
        </p:nvSpPr>
        <p:spPr>
          <a:xfrm>
            <a:off x="88475" y="6529800"/>
            <a:ext cx="6621600" cy="32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9261" lvl="0" marL="419100" rtl="0" algn="l">
              <a:spcBef>
                <a:spcPts val="407"/>
              </a:spcBef>
              <a:spcAft>
                <a:spcPts val="0"/>
              </a:spcAft>
              <a:buClr>
                <a:schemeClr val="hlink"/>
              </a:buClr>
              <a:buSzPts val="1730"/>
              <a:buFont typeface="Helvetica Neue"/>
              <a:buNone/>
            </a:pPr>
            <a:r>
              <a:rPr lang="de-DE" sz="1150">
                <a:solidFill>
                  <a:srgbClr val="555555"/>
                </a:solidFill>
                <a:highlight>
                  <a:schemeClr val="lt1"/>
                </a:highlight>
              </a:rPr>
              <a:t>https://arxiv.org/pdf/1712.06957.pdf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b="20470" l="0" r="0" t="0"/>
          <a:stretch/>
        </p:blipFill>
        <p:spPr>
          <a:xfrm>
            <a:off x="362800" y="2298325"/>
            <a:ext cx="3123267" cy="248387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698188" y="5048100"/>
            <a:ext cx="2452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3000"/>
              <a:t>112’120x</a:t>
            </a:r>
            <a:endParaRPr b="1" sz="3000"/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4">
            <a:alphaModFix/>
          </a:blip>
          <a:srcRect b="8365" l="13249" r="2624" t="3388"/>
          <a:stretch/>
        </p:blipFill>
        <p:spPr>
          <a:xfrm>
            <a:off x="6070800" y="2298325"/>
            <a:ext cx="2452500" cy="248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6070800" y="5048100"/>
            <a:ext cx="2452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500"/>
              <a:t>14’236x</a:t>
            </a:r>
            <a:endParaRPr b="1" sz="2500"/>
          </a:p>
        </p:txBody>
      </p:sp>
      <p:sp>
        <p:nvSpPr>
          <p:cNvPr id="106" name="Google Shape;106;p18"/>
          <p:cNvSpPr/>
          <p:nvPr/>
        </p:nvSpPr>
        <p:spPr>
          <a:xfrm>
            <a:off x="3789675" y="3594150"/>
            <a:ext cx="1900500" cy="32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4091850" y="2780675"/>
            <a:ext cx="10917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4000"/>
              <a:t>?</a:t>
            </a:r>
            <a:endParaRPr b="1" sz="4000"/>
          </a:p>
        </p:txBody>
      </p:sp>
      <p:sp>
        <p:nvSpPr>
          <p:cNvPr id="108" name="Google Shape;108;p18"/>
          <p:cNvSpPr txBox="1"/>
          <p:nvPr>
            <p:ph idx="4294967295" type="title"/>
          </p:nvPr>
        </p:nvSpPr>
        <p:spPr>
          <a:xfrm>
            <a:off x="539750" y="647700"/>
            <a:ext cx="66216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From chest to hand X-rays?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571500" y="1643075"/>
            <a:ext cx="8572500" cy="4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191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730"/>
              <a:buFont typeface="Helvetica Neue"/>
              <a:buChar char="&gt;"/>
            </a:pPr>
            <a:r>
              <a:rPr b="1" lang="de-DE" sz="2035"/>
              <a:t>Skeletal age prediction based on pediatric hand X-rays</a:t>
            </a:r>
            <a:endParaRPr b="1" sz="2035"/>
          </a:p>
          <a:p>
            <a:pPr indent="38100" lvl="0" marL="4191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35"/>
              <a:t> 	2017 RSNA global ML competition to develop best model</a:t>
            </a:r>
            <a:endParaRPr sz="2035"/>
          </a:p>
          <a:p>
            <a:pPr indent="4572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35"/>
              <a:t>winner: 16BitNet with mean absolute error (</a:t>
            </a:r>
            <a:r>
              <a:rPr lang="de-DE" sz="2035">
                <a:solidFill>
                  <a:schemeClr val="dk1"/>
                </a:solidFill>
              </a:rPr>
              <a:t>MAE)</a:t>
            </a:r>
            <a:r>
              <a:rPr lang="de-DE" sz="2035"/>
              <a:t> of 4.265 months</a:t>
            </a:r>
            <a:endParaRPr sz="2035"/>
          </a:p>
          <a:p>
            <a:pPr indent="38100" lvl="0" marL="8763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35"/>
              <a:t>Radiologist performance: MAE of 7.32 months</a:t>
            </a:r>
            <a:endParaRPr sz="2035"/>
          </a:p>
          <a:p>
            <a:pPr indent="0" lvl="0" marL="4191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35"/>
          </a:p>
          <a:p>
            <a:pPr indent="-438484" lvl="0" marL="4191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35"/>
              <a:buFont typeface="Helvetica Neue"/>
              <a:buChar char="&gt;"/>
            </a:pPr>
            <a:r>
              <a:rPr lang="de-DE" sz="2035"/>
              <a:t>Our idea: apply transfer learning</a:t>
            </a:r>
            <a:endParaRPr sz="2035"/>
          </a:p>
          <a:p>
            <a:pPr indent="-309261" lvl="0" marL="419100" marR="0" rtl="0" algn="l">
              <a:lnSpc>
                <a:spcPct val="95000"/>
              </a:lnSpc>
              <a:spcBef>
                <a:spcPts val="407"/>
              </a:spcBef>
              <a:spcAft>
                <a:spcPts val="0"/>
              </a:spcAft>
              <a:buClr>
                <a:schemeClr val="hlink"/>
              </a:buClr>
              <a:buSzPts val="1730"/>
              <a:buFont typeface="Helvetica Neue"/>
              <a:buNone/>
            </a:pPr>
            <a:r>
              <a:t/>
            </a:r>
            <a:endParaRPr b="0" i="0" sz="2035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" name="Google Shape;114;p19"/>
          <p:cNvSpPr txBox="1"/>
          <p:nvPr>
            <p:ph type="title"/>
          </p:nvPr>
        </p:nvSpPr>
        <p:spPr>
          <a:xfrm>
            <a:off x="539750" y="647700"/>
            <a:ext cx="66216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Challenge</a:t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6294125" y="5775965"/>
            <a:ext cx="19356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539750" y="647700"/>
            <a:ext cx="66216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Transfer Learning Recap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571500" y="1643063"/>
            <a:ext cx="8061300" cy="4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407"/>
              </a:spcBef>
              <a:spcAft>
                <a:spcPts val="0"/>
              </a:spcAft>
              <a:buNone/>
            </a:pPr>
            <a:r>
              <a:rPr lang="de-DE" sz="2035"/>
              <a:t> </a:t>
            </a:r>
            <a:endParaRPr sz="2035"/>
          </a:p>
          <a:p>
            <a:pPr indent="-309261" lvl="0" marL="419100" marR="0" rtl="0" algn="l">
              <a:lnSpc>
                <a:spcPct val="95000"/>
              </a:lnSpc>
              <a:spcBef>
                <a:spcPts val="407"/>
              </a:spcBef>
              <a:spcAft>
                <a:spcPts val="0"/>
              </a:spcAft>
              <a:buClr>
                <a:schemeClr val="hlink"/>
              </a:buClr>
              <a:buSzPts val="1730"/>
              <a:buFont typeface="Helvetica Neue"/>
              <a:buNone/>
            </a:pPr>
            <a:r>
              <a:rPr lang="de-DE" sz="2000"/>
              <a:t> </a:t>
            </a:r>
            <a:endParaRPr sz="2000"/>
          </a:p>
          <a:p>
            <a:pPr indent="-309261" lvl="0" marL="419100" marR="0" rtl="0" algn="l">
              <a:lnSpc>
                <a:spcPct val="95000"/>
              </a:lnSpc>
              <a:spcBef>
                <a:spcPts val="407"/>
              </a:spcBef>
              <a:spcAft>
                <a:spcPts val="0"/>
              </a:spcAft>
              <a:buClr>
                <a:schemeClr val="hlink"/>
              </a:buClr>
              <a:buSzPts val="1730"/>
              <a:buFont typeface="Helvetica Neue"/>
              <a:buNone/>
            </a:pPr>
            <a:r>
              <a:rPr i="1" lang="de-DE" sz="2400">
                <a:solidFill>
                  <a:srgbClr val="555555"/>
                </a:solidFill>
                <a:highlight>
                  <a:srgbClr val="FFFFFF"/>
                </a:highlight>
              </a:rPr>
              <a:t>Transfer learning and domain adaptation refer to the situation where what has been learned in one setting … is exploited to improve generalization in another setting</a:t>
            </a:r>
            <a:endParaRPr i="1" sz="24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09261" lvl="0" marL="419100" marR="0" rtl="0" algn="l">
              <a:lnSpc>
                <a:spcPct val="95000"/>
              </a:lnSpc>
              <a:spcBef>
                <a:spcPts val="407"/>
              </a:spcBef>
              <a:spcAft>
                <a:spcPts val="0"/>
              </a:spcAft>
              <a:buClr>
                <a:schemeClr val="hlink"/>
              </a:buClr>
              <a:buSzPts val="1730"/>
              <a:buFont typeface="Helvetica Neue"/>
              <a:buNone/>
            </a:pPr>
            <a:r>
              <a:t/>
            </a:r>
            <a:endParaRPr i="1" sz="11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09261" lvl="0" marL="419100" marR="0" rtl="0" algn="l">
              <a:lnSpc>
                <a:spcPct val="95000"/>
              </a:lnSpc>
              <a:spcBef>
                <a:spcPts val="407"/>
              </a:spcBef>
              <a:spcAft>
                <a:spcPts val="0"/>
              </a:spcAft>
              <a:buClr>
                <a:schemeClr val="hlink"/>
              </a:buClr>
              <a:buSzPts val="1730"/>
              <a:buFont typeface="Helvetica Neue"/>
              <a:buNone/>
            </a:pPr>
            <a:r>
              <a:rPr lang="de-DE" sz="1400">
                <a:solidFill>
                  <a:srgbClr val="555555"/>
                </a:solidFill>
                <a:highlight>
                  <a:srgbClr val="FFFFFF"/>
                </a:highlight>
              </a:rPr>
              <a:t>— Page 526, </a:t>
            </a:r>
            <a:r>
              <a:rPr lang="de-DE" sz="1400" u="sng">
                <a:solidFill>
                  <a:srgbClr val="428BCA"/>
                </a:solidFill>
                <a:highlight>
                  <a:srgbClr val="FFFFFF"/>
                </a:highlight>
                <a:hlinkClick r:id="rId3"/>
              </a:rPr>
              <a:t>Deep Learning</a:t>
            </a:r>
            <a:r>
              <a:rPr lang="de-DE" sz="1400">
                <a:solidFill>
                  <a:srgbClr val="555555"/>
                </a:solidFill>
                <a:highlight>
                  <a:srgbClr val="FFFFFF"/>
                </a:highlight>
              </a:rPr>
              <a:t>, 2016</a:t>
            </a:r>
            <a:endParaRPr sz="14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09261" lvl="0" marL="419100" marR="0" rtl="0" algn="l">
              <a:lnSpc>
                <a:spcPct val="95000"/>
              </a:lnSpc>
              <a:spcBef>
                <a:spcPts val="407"/>
              </a:spcBef>
              <a:spcAft>
                <a:spcPts val="0"/>
              </a:spcAft>
              <a:buClr>
                <a:schemeClr val="hlink"/>
              </a:buClr>
              <a:buSzPts val="1730"/>
              <a:buFont typeface="Helvetica Neue"/>
              <a:buNone/>
            </a:pPr>
            <a:r>
              <a:t/>
            </a:r>
            <a:endParaRPr sz="11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09261" lvl="0" marL="419100" marR="0" rtl="0" algn="l">
              <a:lnSpc>
                <a:spcPct val="95000"/>
              </a:lnSpc>
              <a:spcBef>
                <a:spcPts val="407"/>
              </a:spcBef>
              <a:spcAft>
                <a:spcPts val="0"/>
              </a:spcAft>
              <a:buClr>
                <a:schemeClr val="hlink"/>
              </a:buClr>
              <a:buSzPts val="1730"/>
              <a:buFont typeface="Helvetica Neue"/>
              <a:buNone/>
            </a:pPr>
            <a:r>
              <a:t/>
            </a:r>
            <a:endParaRPr sz="11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09261" lvl="0" marL="419100" marR="0" rtl="0" algn="l">
              <a:lnSpc>
                <a:spcPct val="95000"/>
              </a:lnSpc>
              <a:spcBef>
                <a:spcPts val="407"/>
              </a:spcBef>
              <a:spcAft>
                <a:spcPts val="0"/>
              </a:spcAft>
              <a:buClr>
                <a:schemeClr val="hlink"/>
              </a:buClr>
              <a:buSzPts val="1730"/>
              <a:buFont typeface="Helvetica Neue"/>
              <a:buNone/>
            </a:pPr>
            <a:r>
              <a:t/>
            </a:r>
            <a:endParaRPr sz="11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09261" lvl="0" marL="419100" marR="0" rtl="0" algn="l">
              <a:lnSpc>
                <a:spcPct val="95000"/>
              </a:lnSpc>
              <a:spcBef>
                <a:spcPts val="407"/>
              </a:spcBef>
              <a:spcAft>
                <a:spcPts val="0"/>
              </a:spcAft>
              <a:buClr>
                <a:schemeClr val="hlink"/>
              </a:buClr>
              <a:buSzPts val="1730"/>
              <a:buFont typeface="Helvetica Neue"/>
              <a:buNone/>
            </a:pPr>
            <a:r>
              <a:t/>
            </a:r>
            <a:endParaRPr sz="1150"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  <p:sp>
        <p:nvSpPr>
          <p:cNvPr id="122" name="Google Shape;122;p20"/>
          <p:cNvSpPr txBox="1"/>
          <p:nvPr>
            <p:ph idx="4294967295" type="subTitle"/>
          </p:nvPr>
        </p:nvSpPr>
        <p:spPr>
          <a:xfrm>
            <a:off x="0" y="6529800"/>
            <a:ext cx="6621600" cy="32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9261" lvl="0" marL="419100" rtl="0" algn="l">
              <a:spcBef>
                <a:spcPts val="407"/>
              </a:spcBef>
              <a:spcAft>
                <a:spcPts val="0"/>
              </a:spcAft>
              <a:buClr>
                <a:schemeClr val="hlink"/>
              </a:buClr>
              <a:buSzPts val="1730"/>
              <a:buFont typeface="Helvetica Neue"/>
              <a:buNone/>
            </a:pPr>
            <a:r>
              <a:rPr lang="de-DE" sz="1150">
                <a:solidFill>
                  <a:srgbClr val="555555"/>
                </a:solidFill>
                <a:highlight>
                  <a:schemeClr val="lt1"/>
                </a:highlight>
              </a:rPr>
              <a:t>https://machinelearningmastery.com/transfer-learning-for-deep-learning/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539750" y="647700"/>
            <a:ext cx="66216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Transfer Learning Recap 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571500" y="1643063"/>
            <a:ext cx="8061300" cy="4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marR="0" rtl="0" algn="l">
              <a:lnSpc>
                <a:spcPct val="95000"/>
              </a:lnSpc>
              <a:spcBef>
                <a:spcPts val="407"/>
              </a:spcBef>
              <a:spcAft>
                <a:spcPts val="0"/>
              </a:spcAft>
              <a:buNone/>
            </a:pPr>
            <a:r>
              <a:rPr b="1" lang="de-DE" sz="2035">
                <a:solidFill>
                  <a:schemeClr val="dk1"/>
                </a:solidFill>
              </a:rPr>
              <a:t>E</a:t>
            </a:r>
            <a:r>
              <a:rPr b="1" lang="de-DE" sz="2035">
                <a:solidFill>
                  <a:schemeClr val="dk1"/>
                </a:solidFill>
              </a:rPr>
              <a:t>xample from ImageNet dataset (for MURA)</a:t>
            </a:r>
            <a:endParaRPr b="1" sz="2035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407"/>
              </a:spcBef>
              <a:spcAft>
                <a:spcPts val="0"/>
              </a:spcAft>
              <a:buClr>
                <a:schemeClr val="hlink"/>
              </a:buClr>
              <a:buSzPts val="1730"/>
              <a:buFont typeface="Helvetica Neue"/>
              <a:buNone/>
            </a:pPr>
            <a:r>
              <a:t/>
            </a:r>
            <a:endParaRPr i="1" sz="20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09261" lvl="0" marL="419100" marR="0" rtl="0" algn="l">
              <a:lnSpc>
                <a:spcPct val="95000"/>
              </a:lnSpc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de-DE" sz="2000">
                <a:solidFill>
                  <a:srgbClr val="555555"/>
                </a:solidFill>
                <a:highlight>
                  <a:srgbClr val="FFFFFF"/>
                </a:highlight>
              </a:rPr>
              <a:t>“The weights of the network were initialized with weights from a model pretrained on ImageNet</a:t>
            </a:r>
            <a:r>
              <a:rPr i="1" lang="de-DE" sz="2000">
                <a:solidFill>
                  <a:srgbClr val="555555"/>
                </a:solidFill>
                <a:highlight>
                  <a:srgbClr val="FFFFFF"/>
                </a:highlight>
              </a:rPr>
              <a:t>.”</a:t>
            </a:r>
            <a:endParaRPr i="1" sz="20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09261" lvl="0" marL="419100" marR="0" rtl="0" algn="l">
              <a:lnSpc>
                <a:spcPct val="95000"/>
              </a:lnSpc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0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09261" lvl="0" marL="419100" rtl="0" algn="l">
              <a:spcBef>
                <a:spcPts val="407"/>
              </a:spcBef>
              <a:spcAft>
                <a:spcPts val="0"/>
              </a:spcAft>
              <a:buClr>
                <a:schemeClr val="hlink"/>
              </a:buClr>
              <a:buSzPts val="1730"/>
              <a:buFont typeface="Helvetica Neue"/>
              <a:buNone/>
            </a:pPr>
            <a:r>
              <a:t/>
            </a:r>
            <a:endParaRPr i="1" sz="12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09261" lvl="0" marL="419100" marR="0" rtl="0" algn="l">
              <a:lnSpc>
                <a:spcPct val="95000"/>
              </a:lnSpc>
              <a:spcBef>
                <a:spcPts val="407"/>
              </a:spcBef>
              <a:spcAft>
                <a:spcPts val="0"/>
              </a:spcAft>
              <a:buClr>
                <a:schemeClr val="hlink"/>
              </a:buClr>
              <a:buSzPts val="1730"/>
              <a:buFont typeface="Helvetica Neue"/>
              <a:buNone/>
            </a:pPr>
            <a:r>
              <a:t/>
            </a:r>
            <a:endParaRPr i="1" sz="20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09261" lvl="0" marL="419100" marR="0" rtl="0" algn="l">
              <a:lnSpc>
                <a:spcPct val="95000"/>
              </a:lnSpc>
              <a:spcBef>
                <a:spcPts val="407"/>
              </a:spcBef>
              <a:spcAft>
                <a:spcPts val="0"/>
              </a:spcAft>
              <a:buClr>
                <a:schemeClr val="hlink"/>
              </a:buClr>
              <a:buSzPts val="1730"/>
              <a:buFont typeface="Helvetica Neue"/>
              <a:buNone/>
            </a:pPr>
            <a:r>
              <a:t/>
            </a:r>
            <a:endParaRPr sz="1150"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0" y="6451800"/>
            <a:ext cx="83517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9261" lvl="0" marL="419100" rtl="0" algn="l">
              <a:lnSpc>
                <a:spcPct val="95000"/>
              </a:lnSpc>
              <a:spcBef>
                <a:spcPts val="407"/>
              </a:spcBef>
              <a:spcAft>
                <a:spcPts val="0"/>
              </a:spcAft>
              <a:buClr>
                <a:schemeClr val="hlink"/>
              </a:buClr>
              <a:buSzPts val="1730"/>
              <a:buFont typeface="Helvetica Neue"/>
              <a:buNone/>
            </a:pPr>
            <a:r>
              <a:rPr lang="de-DE" sz="1150">
                <a:solidFill>
                  <a:srgbClr val="555555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MURA: Large Dataset for Abnormality Detection in Musculoskeletal Radiographs (Pranav Rajpurkar et al, Dec 2017)</a:t>
            </a:r>
            <a:endParaRPr sz="1100"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525" y="3706975"/>
            <a:ext cx="2760549" cy="22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4925" y="3706975"/>
            <a:ext cx="1589200" cy="221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/>
          <p:nvPr/>
        </p:nvSpPr>
        <p:spPr>
          <a:xfrm>
            <a:off x="3818200" y="4652388"/>
            <a:ext cx="2046600" cy="32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851550" y="5963350"/>
            <a:ext cx="24525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500"/>
              <a:t>1’300’000x</a:t>
            </a:r>
            <a:endParaRPr b="1" sz="2500"/>
          </a:p>
        </p:txBody>
      </p:sp>
      <p:sp>
        <p:nvSpPr>
          <p:cNvPr id="134" name="Google Shape;134;p21"/>
          <p:cNvSpPr txBox="1"/>
          <p:nvPr/>
        </p:nvSpPr>
        <p:spPr>
          <a:xfrm>
            <a:off x="6363625" y="5959644"/>
            <a:ext cx="1450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500"/>
              <a:t>40’561x</a:t>
            </a:r>
            <a:endParaRPr b="1"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539750" y="647700"/>
            <a:ext cx="7020600" cy="8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Method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161675" y="6426900"/>
            <a:ext cx="864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9261" lvl="0" marL="419100" marR="0" rtl="0" algn="l">
              <a:lnSpc>
                <a:spcPct val="95000"/>
              </a:lnSpc>
              <a:spcBef>
                <a:spcPts val="407"/>
              </a:spcBef>
              <a:spcAft>
                <a:spcPts val="0"/>
              </a:spcAft>
              <a:buClr>
                <a:schemeClr val="hlink"/>
              </a:buClr>
              <a:buSzPts val="1730"/>
              <a:buFont typeface="Helvetica Neue"/>
              <a:buNone/>
            </a:pPr>
            <a:r>
              <a:rPr lang="de-DE" sz="1150">
                <a:solidFill>
                  <a:srgbClr val="555555"/>
                </a:solidFill>
                <a:highlight>
                  <a:schemeClr val="lt1"/>
                </a:highlight>
                <a:uFill>
                  <a:noFill/>
                </a:u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https://www.16bit.ai/blog/ml-and-future-of-radiology</a:t>
            </a:r>
            <a:r>
              <a:rPr lang="de-DE" sz="1150">
                <a:solidFill>
                  <a:srgbClr val="555555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 rotWithShape="1">
          <a:blip r:embed="rId4">
            <a:alphaModFix/>
          </a:blip>
          <a:srcRect b="16775" l="3381" r="0" t="23051"/>
          <a:stretch/>
        </p:blipFill>
        <p:spPr>
          <a:xfrm>
            <a:off x="539750" y="2047675"/>
            <a:ext cx="7940275" cy="42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571500" y="1643075"/>
            <a:ext cx="8283000" cy="449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b="1" lang="de-DE" sz="2035"/>
              <a:t>Architecture </a:t>
            </a:r>
            <a:r>
              <a:rPr b="1" lang="de-DE" sz="2035"/>
              <a:t>(by 16BitNet)</a:t>
            </a:r>
            <a:endParaRPr b="1" sz="3000"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B_Folie">
  <a:themeElements>
    <a:clrScheme name="">
      <a:dk1>
        <a:srgbClr val="000000"/>
      </a:dk1>
      <a:lt1>
        <a:srgbClr val="FFFFFF"/>
      </a:lt1>
      <a:dk2>
        <a:srgbClr val="000000"/>
      </a:dk2>
      <a:lt2>
        <a:srgbClr val="F6F6F6"/>
      </a:lt2>
      <a:accent1>
        <a:srgbClr val="E1EBF5"/>
      </a:accent1>
      <a:accent2>
        <a:srgbClr val="9CBDDE"/>
      </a:accent2>
      <a:accent3>
        <a:srgbClr val="FFFFFF"/>
      </a:accent3>
      <a:accent4>
        <a:srgbClr val="000000"/>
      </a:accent4>
      <a:accent5>
        <a:srgbClr val="EEF3F9"/>
      </a:accent5>
      <a:accent6>
        <a:srgbClr val="8DABC9"/>
      </a:accent6>
      <a:hlink>
        <a:srgbClr val="DF2046"/>
      </a:hlink>
      <a:folHlink>
        <a:srgbClr val="99667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