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D41CEF-4264-4A25-9707-EA878E44895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9C6BBFC-8CF1-42A7-8198-7C6C5FD26209}">
      <dgm:prSet/>
      <dgm:spPr/>
      <dgm:t>
        <a:bodyPr/>
        <a:lstStyle/>
        <a:p>
          <a:r>
            <a:rPr lang="en-NZ"/>
            <a:t>Patients being seen by a doctor without going to the clinic or hospital.</a:t>
          </a:r>
          <a:endParaRPr lang="en-US"/>
        </a:p>
      </dgm:t>
    </dgm:pt>
    <dgm:pt modelId="{26BF3473-0040-4348-BC5C-35B8982E75C2}" type="parTrans" cxnId="{FFCEC44B-D30B-4903-8521-4C5AD88E455A}">
      <dgm:prSet/>
      <dgm:spPr/>
      <dgm:t>
        <a:bodyPr/>
        <a:lstStyle/>
        <a:p>
          <a:endParaRPr lang="en-US"/>
        </a:p>
      </dgm:t>
    </dgm:pt>
    <dgm:pt modelId="{551EE1C7-02BB-4DE5-954D-47E34FFF4BB6}" type="sibTrans" cxnId="{FFCEC44B-D30B-4903-8521-4C5AD88E455A}">
      <dgm:prSet/>
      <dgm:spPr/>
      <dgm:t>
        <a:bodyPr/>
        <a:lstStyle/>
        <a:p>
          <a:endParaRPr lang="en-US"/>
        </a:p>
      </dgm:t>
    </dgm:pt>
    <dgm:pt modelId="{7DF7BBD6-13B1-4B04-8D39-94945DEE05E1}">
      <dgm:prSet/>
      <dgm:spPr/>
      <dgm:t>
        <a:bodyPr/>
        <a:lstStyle/>
        <a:p>
          <a:r>
            <a:rPr lang="en-NZ"/>
            <a:t>Targeted and controlled drug delivery</a:t>
          </a:r>
          <a:endParaRPr lang="en-US"/>
        </a:p>
      </dgm:t>
    </dgm:pt>
    <dgm:pt modelId="{D40F6C16-0F8C-4CCE-A6B8-D9C7FA1610C1}" type="parTrans" cxnId="{8D816643-6558-4FA7-9563-39A1BDB4A24A}">
      <dgm:prSet/>
      <dgm:spPr/>
      <dgm:t>
        <a:bodyPr/>
        <a:lstStyle/>
        <a:p>
          <a:endParaRPr lang="en-US"/>
        </a:p>
      </dgm:t>
    </dgm:pt>
    <dgm:pt modelId="{A98FE106-2FA5-432B-929C-CDD83B7F2A44}" type="sibTrans" cxnId="{8D816643-6558-4FA7-9563-39A1BDB4A24A}">
      <dgm:prSet/>
      <dgm:spPr/>
      <dgm:t>
        <a:bodyPr/>
        <a:lstStyle/>
        <a:p>
          <a:endParaRPr lang="en-US"/>
        </a:p>
      </dgm:t>
    </dgm:pt>
    <dgm:pt modelId="{0A91511E-E921-4571-BF6A-D71A9D8AFF4F}">
      <dgm:prSet/>
      <dgm:spPr/>
      <dgm:t>
        <a:bodyPr/>
        <a:lstStyle/>
        <a:p>
          <a:r>
            <a:rPr lang="en-NZ"/>
            <a:t>A lot of possible nano-vehicles can be made</a:t>
          </a:r>
          <a:endParaRPr lang="en-US"/>
        </a:p>
      </dgm:t>
    </dgm:pt>
    <dgm:pt modelId="{83ABDB41-BF46-48A1-9815-0EA02FF585A6}" type="parTrans" cxnId="{19E7D298-5D56-4415-B298-3E26EDBF025E}">
      <dgm:prSet/>
      <dgm:spPr/>
      <dgm:t>
        <a:bodyPr/>
        <a:lstStyle/>
        <a:p>
          <a:endParaRPr lang="en-US"/>
        </a:p>
      </dgm:t>
    </dgm:pt>
    <dgm:pt modelId="{B9A58ABA-C68C-4053-8B2A-7CBBFFC54861}" type="sibTrans" cxnId="{19E7D298-5D56-4415-B298-3E26EDBF025E}">
      <dgm:prSet/>
      <dgm:spPr/>
      <dgm:t>
        <a:bodyPr/>
        <a:lstStyle/>
        <a:p>
          <a:endParaRPr lang="en-US"/>
        </a:p>
      </dgm:t>
    </dgm:pt>
    <dgm:pt modelId="{0B4F60EC-A1CF-4878-A121-7055E96398BD}">
      <dgm:prSet/>
      <dgm:spPr/>
      <dgm:t>
        <a:bodyPr/>
        <a:lstStyle/>
        <a:p>
          <a:r>
            <a:rPr lang="en-NZ"/>
            <a:t>Can pass through the blood-brain barrier</a:t>
          </a:r>
          <a:endParaRPr lang="en-US"/>
        </a:p>
      </dgm:t>
    </dgm:pt>
    <dgm:pt modelId="{6549B697-10CF-40B7-A588-E30FFBB25080}" type="parTrans" cxnId="{100C7570-B4CC-40F8-92D7-7E55D8F31485}">
      <dgm:prSet/>
      <dgm:spPr/>
      <dgm:t>
        <a:bodyPr/>
        <a:lstStyle/>
        <a:p>
          <a:endParaRPr lang="en-US"/>
        </a:p>
      </dgm:t>
    </dgm:pt>
    <dgm:pt modelId="{731B2518-37EB-4F24-B58B-CCA166A6DCDA}" type="sibTrans" cxnId="{100C7570-B4CC-40F8-92D7-7E55D8F31485}">
      <dgm:prSet/>
      <dgm:spPr/>
      <dgm:t>
        <a:bodyPr/>
        <a:lstStyle/>
        <a:p>
          <a:endParaRPr lang="en-US"/>
        </a:p>
      </dgm:t>
    </dgm:pt>
    <dgm:pt modelId="{74874262-41D5-4037-8B66-210D2E47AF21}">
      <dgm:prSet/>
      <dgm:spPr/>
      <dgm:t>
        <a:bodyPr/>
        <a:lstStyle/>
        <a:p>
          <a:r>
            <a:rPr lang="en-NZ"/>
            <a:t>Boost immune responses to vaccines and efficacy of drugs</a:t>
          </a:r>
          <a:endParaRPr lang="en-US"/>
        </a:p>
      </dgm:t>
    </dgm:pt>
    <dgm:pt modelId="{2E5093E1-E49A-43EF-A9BD-678C268D0527}" type="parTrans" cxnId="{8BCEAF42-C2F2-4305-8E1D-22F2B341458D}">
      <dgm:prSet/>
      <dgm:spPr/>
      <dgm:t>
        <a:bodyPr/>
        <a:lstStyle/>
        <a:p>
          <a:endParaRPr lang="en-US"/>
        </a:p>
      </dgm:t>
    </dgm:pt>
    <dgm:pt modelId="{113A86E2-AF09-43D8-B567-F79A1B4C8CD1}" type="sibTrans" cxnId="{8BCEAF42-C2F2-4305-8E1D-22F2B341458D}">
      <dgm:prSet/>
      <dgm:spPr/>
      <dgm:t>
        <a:bodyPr/>
        <a:lstStyle/>
        <a:p>
          <a:endParaRPr lang="en-US"/>
        </a:p>
      </dgm:t>
    </dgm:pt>
    <dgm:pt modelId="{5B41A3CC-10FE-4F7F-B196-E97D0A332875}">
      <dgm:prSet/>
      <dgm:spPr/>
      <dgm:t>
        <a:bodyPr/>
        <a:lstStyle/>
        <a:p>
          <a:r>
            <a:rPr lang="en-NZ"/>
            <a:t>Boost tissue regeneration</a:t>
          </a:r>
          <a:endParaRPr lang="en-US"/>
        </a:p>
      </dgm:t>
    </dgm:pt>
    <dgm:pt modelId="{F3A36B9E-ACC1-4CA1-9B6D-C35F878CA2FC}" type="parTrans" cxnId="{A9A13799-EAE2-47F8-9C21-A83F5CB886FA}">
      <dgm:prSet/>
      <dgm:spPr/>
      <dgm:t>
        <a:bodyPr/>
        <a:lstStyle/>
        <a:p>
          <a:endParaRPr lang="en-US"/>
        </a:p>
      </dgm:t>
    </dgm:pt>
    <dgm:pt modelId="{23917CA0-2974-4CB5-8852-448796455E5C}" type="sibTrans" cxnId="{A9A13799-EAE2-47F8-9C21-A83F5CB886FA}">
      <dgm:prSet/>
      <dgm:spPr/>
      <dgm:t>
        <a:bodyPr/>
        <a:lstStyle/>
        <a:p>
          <a:endParaRPr lang="en-US"/>
        </a:p>
      </dgm:t>
    </dgm:pt>
    <dgm:pt modelId="{33EA69B0-004D-4835-9369-0C8DE09B3A68}">
      <dgm:prSet/>
      <dgm:spPr/>
      <dgm:t>
        <a:bodyPr/>
        <a:lstStyle/>
        <a:p>
          <a:r>
            <a:rPr lang="en-NZ"/>
            <a:t>Amplify osseointegration</a:t>
          </a:r>
          <a:endParaRPr lang="en-US"/>
        </a:p>
      </dgm:t>
    </dgm:pt>
    <dgm:pt modelId="{AE15E7B3-0B83-491C-9690-D33C50045A25}" type="parTrans" cxnId="{3A13DE60-7EE7-462E-9A54-6D9EB73DC208}">
      <dgm:prSet/>
      <dgm:spPr/>
      <dgm:t>
        <a:bodyPr/>
        <a:lstStyle/>
        <a:p>
          <a:endParaRPr lang="en-US"/>
        </a:p>
      </dgm:t>
    </dgm:pt>
    <dgm:pt modelId="{606BB622-FFAE-43EC-AA9B-A513CD72B0D4}" type="sibTrans" cxnId="{3A13DE60-7EE7-462E-9A54-6D9EB73DC208}">
      <dgm:prSet/>
      <dgm:spPr/>
      <dgm:t>
        <a:bodyPr/>
        <a:lstStyle/>
        <a:p>
          <a:endParaRPr lang="en-US"/>
        </a:p>
      </dgm:t>
    </dgm:pt>
    <dgm:pt modelId="{8E19CC9B-1825-4243-9A94-C08AE2103EA6}">
      <dgm:prSet/>
      <dgm:spPr/>
      <dgm:t>
        <a:bodyPr/>
        <a:lstStyle/>
        <a:p>
          <a:r>
            <a:rPr lang="en-NZ"/>
            <a:t>Help prevent infections</a:t>
          </a:r>
          <a:endParaRPr lang="en-US"/>
        </a:p>
      </dgm:t>
    </dgm:pt>
    <dgm:pt modelId="{0111AC56-DA14-4D25-84CD-BE9E71F5F90E}" type="parTrans" cxnId="{F5CEA3F7-37EB-4573-BF42-B43247F41FEC}">
      <dgm:prSet/>
      <dgm:spPr/>
      <dgm:t>
        <a:bodyPr/>
        <a:lstStyle/>
        <a:p>
          <a:endParaRPr lang="en-US"/>
        </a:p>
      </dgm:t>
    </dgm:pt>
    <dgm:pt modelId="{0DB327E9-B7B1-4671-B436-6F5FA495644F}" type="sibTrans" cxnId="{F5CEA3F7-37EB-4573-BF42-B43247F41FEC}">
      <dgm:prSet/>
      <dgm:spPr/>
      <dgm:t>
        <a:bodyPr/>
        <a:lstStyle/>
        <a:p>
          <a:endParaRPr lang="en-US"/>
        </a:p>
      </dgm:t>
    </dgm:pt>
    <dgm:pt modelId="{5A5AE49F-8535-47BB-BDC3-54A14E6C8727}" type="pres">
      <dgm:prSet presAssocID="{AED41CEF-4264-4A25-9707-EA878E44895E}" presName="vert0" presStyleCnt="0">
        <dgm:presLayoutVars>
          <dgm:dir/>
          <dgm:animOne val="branch"/>
          <dgm:animLvl val="lvl"/>
        </dgm:presLayoutVars>
      </dgm:prSet>
      <dgm:spPr/>
    </dgm:pt>
    <dgm:pt modelId="{C0394BAC-97CB-4B3F-9D70-ED8DEC4353F3}" type="pres">
      <dgm:prSet presAssocID="{B9C6BBFC-8CF1-42A7-8198-7C6C5FD26209}" presName="thickLine" presStyleLbl="alignNode1" presStyleIdx="0" presStyleCnt="8"/>
      <dgm:spPr/>
    </dgm:pt>
    <dgm:pt modelId="{DF30173D-173C-4137-899D-AE1ABE086A2A}" type="pres">
      <dgm:prSet presAssocID="{B9C6BBFC-8CF1-42A7-8198-7C6C5FD26209}" presName="horz1" presStyleCnt="0"/>
      <dgm:spPr/>
    </dgm:pt>
    <dgm:pt modelId="{3FD102A7-1C35-4B81-952A-630A98918E0C}" type="pres">
      <dgm:prSet presAssocID="{B9C6BBFC-8CF1-42A7-8198-7C6C5FD26209}" presName="tx1" presStyleLbl="revTx" presStyleIdx="0" presStyleCnt="8"/>
      <dgm:spPr/>
    </dgm:pt>
    <dgm:pt modelId="{50DFE61C-4B00-4A79-BC27-CDEB33256DD0}" type="pres">
      <dgm:prSet presAssocID="{B9C6BBFC-8CF1-42A7-8198-7C6C5FD26209}" presName="vert1" presStyleCnt="0"/>
      <dgm:spPr/>
    </dgm:pt>
    <dgm:pt modelId="{4849AA59-E4BE-4072-A54A-F34507756753}" type="pres">
      <dgm:prSet presAssocID="{7DF7BBD6-13B1-4B04-8D39-94945DEE05E1}" presName="thickLine" presStyleLbl="alignNode1" presStyleIdx="1" presStyleCnt="8"/>
      <dgm:spPr/>
    </dgm:pt>
    <dgm:pt modelId="{7C5FC830-A170-4362-8AD3-9D69B7036FAC}" type="pres">
      <dgm:prSet presAssocID="{7DF7BBD6-13B1-4B04-8D39-94945DEE05E1}" presName="horz1" presStyleCnt="0"/>
      <dgm:spPr/>
    </dgm:pt>
    <dgm:pt modelId="{C3B76C50-CBD2-4C09-B2CF-049FA7A6222E}" type="pres">
      <dgm:prSet presAssocID="{7DF7BBD6-13B1-4B04-8D39-94945DEE05E1}" presName="tx1" presStyleLbl="revTx" presStyleIdx="1" presStyleCnt="8"/>
      <dgm:spPr/>
    </dgm:pt>
    <dgm:pt modelId="{9FD15E2D-79F5-4911-AFB2-06F039D87927}" type="pres">
      <dgm:prSet presAssocID="{7DF7BBD6-13B1-4B04-8D39-94945DEE05E1}" presName="vert1" presStyleCnt="0"/>
      <dgm:spPr/>
    </dgm:pt>
    <dgm:pt modelId="{C701229B-3D47-47B9-8827-D848204BF943}" type="pres">
      <dgm:prSet presAssocID="{0A91511E-E921-4571-BF6A-D71A9D8AFF4F}" presName="thickLine" presStyleLbl="alignNode1" presStyleIdx="2" presStyleCnt="8"/>
      <dgm:spPr/>
    </dgm:pt>
    <dgm:pt modelId="{E4E33D9A-4748-4E6A-AC81-B265F611698A}" type="pres">
      <dgm:prSet presAssocID="{0A91511E-E921-4571-BF6A-D71A9D8AFF4F}" presName="horz1" presStyleCnt="0"/>
      <dgm:spPr/>
    </dgm:pt>
    <dgm:pt modelId="{31EFEF37-55B0-4307-941D-E5820852D8FA}" type="pres">
      <dgm:prSet presAssocID="{0A91511E-E921-4571-BF6A-D71A9D8AFF4F}" presName="tx1" presStyleLbl="revTx" presStyleIdx="2" presStyleCnt="8"/>
      <dgm:spPr/>
    </dgm:pt>
    <dgm:pt modelId="{ECE96AD9-74DF-43F4-A011-E295379597C7}" type="pres">
      <dgm:prSet presAssocID="{0A91511E-E921-4571-BF6A-D71A9D8AFF4F}" presName="vert1" presStyleCnt="0"/>
      <dgm:spPr/>
    </dgm:pt>
    <dgm:pt modelId="{314E3690-8821-4ECA-BBA4-521B02DFFF7A}" type="pres">
      <dgm:prSet presAssocID="{0B4F60EC-A1CF-4878-A121-7055E96398BD}" presName="thickLine" presStyleLbl="alignNode1" presStyleIdx="3" presStyleCnt="8"/>
      <dgm:spPr/>
    </dgm:pt>
    <dgm:pt modelId="{FC1043CD-8B60-4685-916C-4B25BC06FA71}" type="pres">
      <dgm:prSet presAssocID="{0B4F60EC-A1CF-4878-A121-7055E96398BD}" presName="horz1" presStyleCnt="0"/>
      <dgm:spPr/>
    </dgm:pt>
    <dgm:pt modelId="{9DE27646-25C6-44AE-83BF-32CAA161949A}" type="pres">
      <dgm:prSet presAssocID="{0B4F60EC-A1CF-4878-A121-7055E96398BD}" presName="tx1" presStyleLbl="revTx" presStyleIdx="3" presStyleCnt="8"/>
      <dgm:spPr/>
    </dgm:pt>
    <dgm:pt modelId="{0CE102C9-CC00-4C7F-83D3-A31FC6E4E130}" type="pres">
      <dgm:prSet presAssocID="{0B4F60EC-A1CF-4878-A121-7055E96398BD}" presName="vert1" presStyleCnt="0"/>
      <dgm:spPr/>
    </dgm:pt>
    <dgm:pt modelId="{09EED9A3-0E10-4DC8-9DE6-73600C5A57B3}" type="pres">
      <dgm:prSet presAssocID="{74874262-41D5-4037-8B66-210D2E47AF21}" presName="thickLine" presStyleLbl="alignNode1" presStyleIdx="4" presStyleCnt="8"/>
      <dgm:spPr/>
    </dgm:pt>
    <dgm:pt modelId="{FC34664C-9703-499F-B05A-F1990B0CBC90}" type="pres">
      <dgm:prSet presAssocID="{74874262-41D5-4037-8B66-210D2E47AF21}" presName="horz1" presStyleCnt="0"/>
      <dgm:spPr/>
    </dgm:pt>
    <dgm:pt modelId="{820E3427-6089-4658-A6EC-24619F8DF1DF}" type="pres">
      <dgm:prSet presAssocID="{74874262-41D5-4037-8B66-210D2E47AF21}" presName="tx1" presStyleLbl="revTx" presStyleIdx="4" presStyleCnt="8"/>
      <dgm:spPr/>
    </dgm:pt>
    <dgm:pt modelId="{461B0B05-45D0-4985-BFF0-2A4910E30251}" type="pres">
      <dgm:prSet presAssocID="{74874262-41D5-4037-8B66-210D2E47AF21}" presName="vert1" presStyleCnt="0"/>
      <dgm:spPr/>
    </dgm:pt>
    <dgm:pt modelId="{8E415DA8-C5A9-4285-98E2-4FA2FEDF2D4F}" type="pres">
      <dgm:prSet presAssocID="{5B41A3CC-10FE-4F7F-B196-E97D0A332875}" presName="thickLine" presStyleLbl="alignNode1" presStyleIdx="5" presStyleCnt="8"/>
      <dgm:spPr/>
    </dgm:pt>
    <dgm:pt modelId="{77FF5BFE-E6D3-49D0-8198-F7F8FACF3DD1}" type="pres">
      <dgm:prSet presAssocID="{5B41A3CC-10FE-4F7F-B196-E97D0A332875}" presName="horz1" presStyleCnt="0"/>
      <dgm:spPr/>
    </dgm:pt>
    <dgm:pt modelId="{06B0CAD9-62D5-4CA8-BBAF-F6DF2BD3E16C}" type="pres">
      <dgm:prSet presAssocID="{5B41A3CC-10FE-4F7F-B196-E97D0A332875}" presName="tx1" presStyleLbl="revTx" presStyleIdx="5" presStyleCnt="8"/>
      <dgm:spPr/>
    </dgm:pt>
    <dgm:pt modelId="{B7CE0640-B100-42E7-9429-6D16D0A062E6}" type="pres">
      <dgm:prSet presAssocID="{5B41A3CC-10FE-4F7F-B196-E97D0A332875}" presName="vert1" presStyleCnt="0"/>
      <dgm:spPr/>
    </dgm:pt>
    <dgm:pt modelId="{E8ED6202-FEB2-4D32-AC15-4EBC7494B15B}" type="pres">
      <dgm:prSet presAssocID="{33EA69B0-004D-4835-9369-0C8DE09B3A68}" presName="thickLine" presStyleLbl="alignNode1" presStyleIdx="6" presStyleCnt="8"/>
      <dgm:spPr/>
    </dgm:pt>
    <dgm:pt modelId="{A3C586A0-0531-412F-B1D7-6583DCE8FAF3}" type="pres">
      <dgm:prSet presAssocID="{33EA69B0-004D-4835-9369-0C8DE09B3A68}" presName="horz1" presStyleCnt="0"/>
      <dgm:spPr/>
    </dgm:pt>
    <dgm:pt modelId="{0BD00086-62EF-4E19-9468-81D6B5E1EC4E}" type="pres">
      <dgm:prSet presAssocID="{33EA69B0-004D-4835-9369-0C8DE09B3A68}" presName="tx1" presStyleLbl="revTx" presStyleIdx="6" presStyleCnt="8"/>
      <dgm:spPr/>
    </dgm:pt>
    <dgm:pt modelId="{4DB77AFF-5F03-409D-900E-EA1DF3986E17}" type="pres">
      <dgm:prSet presAssocID="{33EA69B0-004D-4835-9369-0C8DE09B3A68}" presName="vert1" presStyleCnt="0"/>
      <dgm:spPr/>
    </dgm:pt>
    <dgm:pt modelId="{E4AF5C3C-665F-4BCC-B40B-11864DB865EF}" type="pres">
      <dgm:prSet presAssocID="{8E19CC9B-1825-4243-9A94-C08AE2103EA6}" presName="thickLine" presStyleLbl="alignNode1" presStyleIdx="7" presStyleCnt="8"/>
      <dgm:spPr/>
    </dgm:pt>
    <dgm:pt modelId="{CE0B9CB6-3FC9-4E66-9C4F-BF626A2F2883}" type="pres">
      <dgm:prSet presAssocID="{8E19CC9B-1825-4243-9A94-C08AE2103EA6}" presName="horz1" presStyleCnt="0"/>
      <dgm:spPr/>
    </dgm:pt>
    <dgm:pt modelId="{A012AEB7-5062-4D10-8EA3-3D7994C79F58}" type="pres">
      <dgm:prSet presAssocID="{8E19CC9B-1825-4243-9A94-C08AE2103EA6}" presName="tx1" presStyleLbl="revTx" presStyleIdx="7" presStyleCnt="8"/>
      <dgm:spPr/>
    </dgm:pt>
    <dgm:pt modelId="{C6F6D4FC-B497-41C5-9D09-33A917493D03}" type="pres">
      <dgm:prSet presAssocID="{8E19CC9B-1825-4243-9A94-C08AE2103EA6}" presName="vert1" presStyleCnt="0"/>
      <dgm:spPr/>
    </dgm:pt>
  </dgm:ptLst>
  <dgm:cxnLst>
    <dgm:cxn modelId="{4BDD100A-499B-45B0-9643-347F551D7D4E}" type="presOf" srcId="{8E19CC9B-1825-4243-9A94-C08AE2103EA6}" destId="{A012AEB7-5062-4D10-8EA3-3D7994C79F58}" srcOrd="0" destOrd="0" presId="urn:microsoft.com/office/officeart/2008/layout/LinedList"/>
    <dgm:cxn modelId="{3A13DE60-7EE7-462E-9A54-6D9EB73DC208}" srcId="{AED41CEF-4264-4A25-9707-EA878E44895E}" destId="{33EA69B0-004D-4835-9369-0C8DE09B3A68}" srcOrd="6" destOrd="0" parTransId="{AE15E7B3-0B83-491C-9690-D33C50045A25}" sibTransId="{606BB622-FFAE-43EC-AA9B-A513CD72B0D4}"/>
    <dgm:cxn modelId="{8BCEAF42-C2F2-4305-8E1D-22F2B341458D}" srcId="{AED41CEF-4264-4A25-9707-EA878E44895E}" destId="{74874262-41D5-4037-8B66-210D2E47AF21}" srcOrd="4" destOrd="0" parTransId="{2E5093E1-E49A-43EF-A9BD-678C268D0527}" sibTransId="{113A86E2-AF09-43D8-B567-F79A1B4C8CD1}"/>
    <dgm:cxn modelId="{8D816643-6558-4FA7-9563-39A1BDB4A24A}" srcId="{AED41CEF-4264-4A25-9707-EA878E44895E}" destId="{7DF7BBD6-13B1-4B04-8D39-94945DEE05E1}" srcOrd="1" destOrd="0" parTransId="{D40F6C16-0F8C-4CCE-A6B8-D9C7FA1610C1}" sibTransId="{A98FE106-2FA5-432B-929C-CDD83B7F2A44}"/>
    <dgm:cxn modelId="{FAD37445-36EB-4A60-BB26-C152B58EA7C1}" type="presOf" srcId="{0A91511E-E921-4571-BF6A-D71A9D8AFF4F}" destId="{31EFEF37-55B0-4307-941D-E5820852D8FA}" srcOrd="0" destOrd="0" presId="urn:microsoft.com/office/officeart/2008/layout/LinedList"/>
    <dgm:cxn modelId="{FFCEC44B-D30B-4903-8521-4C5AD88E455A}" srcId="{AED41CEF-4264-4A25-9707-EA878E44895E}" destId="{B9C6BBFC-8CF1-42A7-8198-7C6C5FD26209}" srcOrd="0" destOrd="0" parTransId="{26BF3473-0040-4348-BC5C-35B8982E75C2}" sibTransId="{551EE1C7-02BB-4DE5-954D-47E34FFF4BB6}"/>
    <dgm:cxn modelId="{100C7570-B4CC-40F8-92D7-7E55D8F31485}" srcId="{AED41CEF-4264-4A25-9707-EA878E44895E}" destId="{0B4F60EC-A1CF-4878-A121-7055E96398BD}" srcOrd="3" destOrd="0" parTransId="{6549B697-10CF-40B7-A588-E30FFBB25080}" sibTransId="{731B2518-37EB-4F24-B58B-CCA166A6DCDA}"/>
    <dgm:cxn modelId="{A9961376-85B1-4F24-A0E3-8BFDCD014150}" type="presOf" srcId="{7DF7BBD6-13B1-4B04-8D39-94945DEE05E1}" destId="{C3B76C50-CBD2-4C09-B2CF-049FA7A6222E}" srcOrd="0" destOrd="0" presId="urn:microsoft.com/office/officeart/2008/layout/LinedList"/>
    <dgm:cxn modelId="{D195387E-9C4A-4E2B-BF49-86C263C0684F}" type="presOf" srcId="{0B4F60EC-A1CF-4878-A121-7055E96398BD}" destId="{9DE27646-25C6-44AE-83BF-32CAA161949A}" srcOrd="0" destOrd="0" presId="urn:microsoft.com/office/officeart/2008/layout/LinedList"/>
    <dgm:cxn modelId="{1120A084-7293-4240-A4D1-F3DF1DF5E2B6}" type="presOf" srcId="{AED41CEF-4264-4A25-9707-EA878E44895E}" destId="{5A5AE49F-8535-47BB-BDC3-54A14E6C8727}" srcOrd="0" destOrd="0" presId="urn:microsoft.com/office/officeart/2008/layout/LinedList"/>
    <dgm:cxn modelId="{19E7D298-5D56-4415-B298-3E26EDBF025E}" srcId="{AED41CEF-4264-4A25-9707-EA878E44895E}" destId="{0A91511E-E921-4571-BF6A-D71A9D8AFF4F}" srcOrd="2" destOrd="0" parTransId="{83ABDB41-BF46-48A1-9815-0EA02FF585A6}" sibTransId="{B9A58ABA-C68C-4053-8B2A-7CBBFFC54861}"/>
    <dgm:cxn modelId="{A9A13799-EAE2-47F8-9C21-A83F5CB886FA}" srcId="{AED41CEF-4264-4A25-9707-EA878E44895E}" destId="{5B41A3CC-10FE-4F7F-B196-E97D0A332875}" srcOrd="5" destOrd="0" parTransId="{F3A36B9E-ACC1-4CA1-9B6D-C35F878CA2FC}" sibTransId="{23917CA0-2974-4CB5-8852-448796455E5C}"/>
    <dgm:cxn modelId="{0F4FA5D4-D96E-4CAA-B702-2C939B13992E}" type="presOf" srcId="{33EA69B0-004D-4835-9369-0C8DE09B3A68}" destId="{0BD00086-62EF-4E19-9468-81D6B5E1EC4E}" srcOrd="0" destOrd="0" presId="urn:microsoft.com/office/officeart/2008/layout/LinedList"/>
    <dgm:cxn modelId="{2E0488E6-8013-4D09-BEC1-8165DF478B88}" type="presOf" srcId="{74874262-41D5-4037-8B66-210D2E47AF21}" destId="{820E3427-6089-4658-A6EC-24619F8DF1DF}" srcOrd="0" destOrd="0" presId="urn:microsoft.com/office/officeart/2008/layout/LinedList"/>
    <dgm:cxn modelId="{8B66AFEB-7BAC-44CD-B4E1-F7F910943B94}" type="presOf" srcId="{5B41A3CC-10FE-4F7F-B196-E97D0A332875}" destId="{06B0CAD9-62D5-4CA8-BBAF-F6DF2BD3E16C}" srcOrd="0" destOrd="0" presId="urn:microsoft.com/office/officeart/2008/layout/LinedList"/>
    <dgm:cxn modelId="{611E42EE-AA75-496E-AA29-AE492AC3C735}" type="presOf" srcId="{B9C6BBFC-8CF1-42A7-8198-7C6C5FD26209}" destId="{3FD102A7-1C35-4B81-952A-630A98918E0C}" srcOrd="0" destOrd="0" presId="urn:microsoft.com/office/officeart/2008/layout/LinedList"/>
    <dgm:cxn modelId="{F5CEA3F7-37EB-4573-BF42-B43247F41FEC}" srcId="{AED41CEF-4264-4A25-9707-EA878E44895E}" destId="{8E19CC9B-1825-4243-9A94-C08AE2103EA6}" srcOrd="7" destOrd="0" parTransId="{0111AC56-DA14-4D25-84CD-BE9E71F5F90E}" sibTransId="{0DB327E9-B7B1-4671-B436-6F5FA495644F}"/>
    <dgm:cxn modelId="{BC447AD1-18F4-4F3E-A818-E861F378CF10}" type="presParOf" srcId="{5A5AE49F-8535-47BB-BDC3-54A14E6C8727}" destId="{C0394BAC-97CB-4B3F-9D70-ED8DEC4353F3}" srcOrd="0" destOrd="0" presId="urn:microsoft.com/office/officeart/2008/layout/LinedList"/>
    <dgm:cxn modelId="{F41D2A85-0518-48B2-AD7E-30510FB4288F}" type="presParOf" srcId="{5A5AE49F-8535-47BB-BDC3-54A14E6C8727}" destId="{DF30173D-173C-4137-899D-AE1ABE086A2A}" srcOrd="1" destOrd="0" presId="urn:microsoft.com/office/officeart/2008/layout/LinedList"/>
    <dgm:cxn modelId="{DBD319F7-F526-47A1-8492-EC9D7C143F11}" type="presParOf" srcId="{DF30173D-173C-4137-899D-AE1ABE086A2A}" destId="{3FD102A7-1C35-4B81-952A-630A98918E0C}" srcOrd="0" destOrd="0" presId="urn:microsoft.com/office/officeart/2008/layout/LinedList"/>
    <dgm:cxn modelId="{F841AFEE-DDCC-4E21-A4C2-65615FECFCEB}" type="presParOf" srcId="{DF30173D-173C-4137-899D-AE1ABE086A2A}" destId="{50DFE61C-4B00-4A79-BC27-CDEB33256DD0}" srcOrd="1" destOrd="0" presId="urn:microsoft.com/office/officeart/2008/layout/LinedList"/>
    <dgm:cxn modelId="{169DAA39-554A-4521-B7E3-8A5C906FDBD2}" type="presParOf" srcId="{5A5AE49F-8535-47BB-BDC3-54A14E6C8727}" destId="{4849AA59-E4BE-4072-A54A-F34507756753}" srcOrd="2" destOrd="0" presId="urn:microsoft.com/office/officeart/2008/layout/LinedList"/>
    <dgm:cxn modelId="{090C219F-B6CC-4837-BECB-D5FB84780C1A}" type="presParOf" srcId="{5A5AE49F-8535-47BB-BDC3-54A14E6C8727}" destId="{7C5FC830-A170-4362-8AD3-9D69B7036FAC}" srcOrd="3" destOrd="0" presId="urn:microsoft.com/office/officeart/2008/layout/LinedList"/>
    <dgm:cxn modelId="{B8E73B3B-5168-4C4F-8B45-1A4B60A75823}" type="presParOf" srcId="{7C5FC830-A170-4362-8AD3-9D69B7036FAC}" destId="{C3B76C50-CBD2-4C09-B2CF-049FA7A6222E}" srcOrd="0" destOrd="0" presId="urn:microsoft.com/office/officeart/2008/layout/LinedList"/>
    <dgm:cxn modelId="{C823A375-89B8-480D-8536-2CE6C02C557E}" type="presParOf" srcId="{7C5FC830-A170-4362-8AD3-9D69B7036FAC}" destId="{9FD15E2D-79F5-4911-AFB2-06F039D87927}" srcOrd="1" destOrd="0" presId="urn:microsoft.com/office/officeart/2008/layout/LinedList"/>
    <dgm:cxn modelId="{875B5DE0-4E0D-4BF1-A331-6A18A5BDB6B6}" type="presParOf" srcId="{5A5AE49F-8535-47BB-BDC3-54A14E6C8727}" destId="{C701229B-3D47-47B9-8827-D848204BF943}" srcOrd="4" destOrd="0" presId="urn:microsoft.com/office/officeart/2008/layout/LinedList"/>
    <dgm:cxn modelId="{A95BF21D-33A1-40AC-9699-2ACFC69F82E8}" type="presParOf" srcId="{5A5AE49F-8535-47BB-BDC3-54A14E6C8727}" destId="{E4E33D9A-4748-4E6A-AC81-B265F611698A}" srcOrd="5" destOrd="0" presId="urn:microsoft.com/office/officeart/2008/layout/LinedList"/>
    <dgm:cxn modelId="{774FBEB9-507B-494D-9294-3DCFE206E7BD}" type="presParOf" srcId="{E4E33D9A-4748-4E6A-AC81-B265F611698A}" destId="{31EFEF37-55B0-4307-941D-E5820852D8FA}" srcOrd="0" destOrd="0" presId="urn:microsoft.com/office/officeart/2008/layout/LinedList"/>
    <dgm:cxn modelId="{6886A9EC-CDF2-4F46-A2D7-DE16341197C0}" type="presParOf" srcId="{E4E33D9A-4748-4E6A-AC81-B265F611698A}" destId="{ECE96AD9-74DF-43F4-A011-E295379597C7}" srcOrd="1" destOrd="0" presId="urn:microsoft.com/office/officeart/2008/layout/LinedList"/>
    <dgm:cxn modelId="{7C4F021C-C185-4000-BC81-1BB14F5F847C}" type="presParOf" srcId="{5A5AE49F-8535-47BB-BDC3-54A14E6C8727}" destId="{314E3690-8821-4ECA-BBA4-521B02DFFF7A}" srcOrd="6" destOrd="0" presId="urn:microsoft.com/office/officeart/2008/layout/LinedList"/>
    <dgm:cxn modelId="{D4A5B168-85E6-47DD-9940-5E4273CAEFEF}" type="presParOf" srcId="{5A5AE49F-8535-47BB-BDC3-54A14E6C8727}" destId="{FC1043CD-8B60-4685-916C-4B25BC06FA71}" srcOrd="7" destOrd="0" presId="urn:microsoft.com/office/officeart/2008/layout/LinedList"/>
    <dgm:cxn modelId="{CBB61FD7-BE28-4612-A13D-6163B70AA38A}" type="presParOf" srcId="{FC1043CD-8B60-4685-916C-4B25BC06FA71}" destId="{9DE27646-25C6-44AE-83BF-32CAA161949A}" srcOrd="0" destOrd="0" presId="urn:microsoft.com/office/officeart/2008/layout/LinedList"/>
    <dgm:cxn modelId="{08B4DDC9-6A13-41AD-9498-5E65A3F8EB58}" type="presParOf" srcId="{FC1043CD-8B60-4685-916C-4B25BC06FA71}" destId="{0CE102C9-CC00-4C7F-83D3-A31FC6E4E130}" srcOrd="1" destOrd="0" presId="urn:microsoft.com/office/officeart/2008/layout/LinedList"/>
    <dgm:cxn modelId="{EB160111-BED7-44AC-85C8-F0068DDC0E18}" type="presParOf" srcId="{5A5AE49F-8535-47BB-BDC3-54A14E6C8727}" destId="{09EED9A3-0E10-4DC8-9DE6-73600C5A57B3}" srcOrd="8" destOrd="0" presId="urn:microsoft.com/office/officeart/2008/layout/LinedList"/>
    <dgm:cxn modelId="{F5CACD39-EFEA-4EDE-805E-DDE25CC230F3}" type="presParOf" srcId="{5A5AE49F-8535-47BB-BDC3-54A14E6C8727}" destId="{FC34664C-9703-499F-B05A-F1990B0CBC90}" srcOrd="9" destOrd="0" presId="urn:microsoft.com/office/officeart/2008/layout/LinedList"/>
    <dgm:cxn modelId="{57DF1328-00FB-4F92-9219-F62ECAF2503C}" type="presParOf" srcId="{FC34664C-9703-499F-B05A-F1990B0CBC90}" destId="{820E3427-6089-4658-A6EC-24619F8DF1DF}" srcOrd="0" destOrd="0" presId="urn:microsoft.com/office/officeart/2008/layout/LinedList"/>
    <dgm:cxn modelId="{8D2EF03D-20FF-4E0E-B7B6-A7DB1E09F915}" type="presParOf" srcId="{FC34664C-9703-499F-B05A-F1990B0CBC90}" destId="{461B0B05-45D0-4985-BFF0-2A4910E30251}" srcOrd="1" destOrd="0" presId="urn:microsoft.com/office/officeart/2008/layout/LinedList"/>
    <dgm:cxn modelId="{02B1918F-ADF1-44FD-A921-7A07B046E5D6}" type="presParOf" srcId="{5A5AE49F-8535-47BB-BDC3-54A14E6C8727}" destId="{8E415DA8-C5A9-4285-98E2-4FA2FEDF2D4F}" srcOrd="10" destOrd="0" presId="urn:microsoft.com/office/officeart/2008/layout/LinedList"/>
    <dgm:cxn modelId="{9DC9921B-D14C-4DD9-AC28-AAC5F46F19DF}" type="presParOf" srcId="{5A5AE49F-8535-47BB-BDC3-54A14E6C8727}" destId="{77FF5BFE-E6D3-49D0-8198-F7F8FACF3DD1}" srcOrd="11" destOrd="0" presId="urn:microsoft.com/office/officeart/2008/layout/LinedList"/>
    <dgm:cxn modelId="{B7985423-1256-4F28-95A1-C72EA1978FF0}" type="presParOf" srcId="{77FF5BFE-E6D3-49D0-8198-F7F8FACF3DD1}" destId="{06B0CAD9-62D5-4CA8-BBAF-F6DF2BD3E16C}" srcOrd="0" destOrd="0" presId="urn:microsoft.com/office/officeart/2008/layout/LinedList"/>
    <dgm:cxn modelId="{1348C7F1-A0DD-48B7-8156-0B433A0FBE92}" type="presParOf" srcId="{77FF5BFE-E6D3-49D0-8198-F7F8FACF3DD1}" destId="{B7CE0640-B100-42E7-9429-6D16D0A062E6}" srcOrd="1" destOrd="0" presId="urn:microsoft.com/office/officeart/2008/layout/LinedList"/>
    <dgm:cxn modelId="{CE8DE0D0-91EF-4944-8576-FA3CB6A8F0EC}" type="presParOf" srcId="{5A5AE49F-8535-47BB-BDC3-54A14E6C8727}" destId="{E8ED6202-FEB2-4D32-AC15-4EBC7494B15B}" srcOrd="12" destOrd="0" presId="urn:microsoft.com/office/officeart/2008/layout/LinedList"/>
    <dgm:cxn modelId="{5767E505-C02D-4396-AD7C-8CC47A92EABF}" type="presParOf" srcId="{5A5AE49F-8535-47BB-BDC3-54A14E6C8727}" destId="{A3C586A0-0531-412F-B1D7-6583DCE8FAF3}" srcOrd="13" destOrd="0" presId="urn:microsoft.com/office/officeart/2008/layout/LinedList"/>
    <dgm:cxn modelId="{A8CE0A00-E7DC-4F29-9C1C-EA9DED7C71E8}" type="presParOf" srcId="{A3C586A0-0531-412F-B1D7-6583DCE8FAF3}" destId="{0BD00086-62EF-4E19-9468-81D6B5E1EC4E}" srcOrd="0" destOrd="0" presId="urn:microsoft.com/office/officeart/2008/layout/LinedList"/>
    <dgm:cxn modelId="{88E02913-CFB7-4EAC-A379-AC34855265A8}" type="presParOf" srcId="{A3C586A0-0531-412F-B1D7-6583DCE8FAF3}" destId="{4DB77AFF-5F03-409D-900E-EA1DF3986E17}" srcOrd="1" destOrd="0" presId="urn:microsoft.com/office/officeart/2008/layout/LinedList"/>
    <dgm:cxn modelId="{5E56B497-A957-4CC8-B11F-9F36E866F7EE}" type="presParOf" srcId="{5A5AE49F-8535-47BB-BDC3-54A14E6C8727}" destId="{E4AF5C3C-665F-4BCC-B40B-11864DB865EF}" srcOrd="14" destOrd="0" presId="urn:microsoft.com/office/officeart/2008/layout/LinedList"/>
    <dgm:cxn modelId="{A7E47F75-8FF3-4CBE-87BF-0B8BA832BECE}" type="presParOf" srcId="{5A5AE49F-8535-47BB-BDC3-54A14E6C8727}" destId="{CE0B9CB6-3FC9-4E66-9C4F-BF626A2F2883}" srcOrd="15" destOrd="0" presId="urn:microsoft.com/office/officeart/2008/layout/LinedList"/>
    <dgm:cxn modelId="{3342731F-814F-47CA-A67F-FEAE1D323601}" type="presParOf" srcId="{CE0B9CB6-3FC9-4E66-9C4F-BF626A2F2883}" destId="{A012AEB7-5062-4D10-8EA3-3D7994C79F58}" srcOrd="0" destOrd="0" presId="urn:microsoft.com/office/officeart/2008/layout/LinedList"/>
    <dgm:cxn modelId="{6E1BF399-1A1B-46ED-B3E9-82D346C825F5}" type="presParOf" srcId="{CE0B9CB6-3FC9-4E66-9C4F-BF626A2F2883}" destId="{C6F6D4FC-B497-41C5-9D09-33A917493D0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94BAC-97CB-4B3F-9D70-ED8DEC4353F3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102A7-1C35-4B81-952A-630A98918E0C}">
      <dsp:nvSpPr>
        <dsp:cNvPr id="0" name=""/>
        <dsp:cNvSpPr/>
      </dsp:nvSpPr>
      <dsp:spPr>
        <a:xfrm>
          <a:off x="0" y="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/>
            <a:t>Patients being seen by a doctor without going to the clinic or hospital.</a:t>
          </a:r>
          <a:endParaRPr lang="en-US" sz="1700" kern="1200"/>
        </a:p>
      </dsp:txBody>
      <dsp:txXfrm>
        <a:off x="0" y="0"/>
        <a:ext cx="6492875" cy="638175"/>
      </dsp:txXfrm>
    </dsp:sp>
    <dsp:sp modelId="{4849AA59-E4BE-4072-A54A-F34507756753}">
      <dsp:nvSpPr>
        <dsp:cNvPr id="0" name=""/>
        <dsp:cNvSpPr/>
      </dsp:nvSpPr>
      <dsp:spPr>
        <a:xfrm>
          <a:off x="0" y="638175"/>
          <a:ext cx="6492875" cy="0"/>
        </a:xfrm>
        <a:prstGeom prst="line">
          <a:avLst/>
        </a:prstGeom>
        <a:solidFill>
          <a:schemeClr val="accent2">
            <a:hueOff val="-513423"/>
            <a:satOff val="3532"/>
            <a:lumOff val="392"/>
            <a:alphaOff val="0"/>
          </a:schemeClr>
        </a:solidFill>
        <a:ln w="15875" cap="rnd" cmpd="sng" algn="ctr">
          <a:solidFill>
            <a:schemeClr val="accent2">
              <a:hueOff val="-513423"/>
              <a:satOff val="3532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76C50-CBD2-4C09-B2CF-049FA7A6222E}">
      <dsp:nvSpPr>
        <dsp:cNvPr id="0" name=""/>
        <dsp:cNvSpPr/>
      </dsp:nvSpPr>
      <dsp:spPr>
        <a:xfrm>
          <a:off x="0" y="6381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/>
            <a:t>Targeted and controlled drug delivery</a:t>
          </a:r>
          <a:endParaRPr lang="en-US" sz="1700" kern="1200"/>
        </a:p>
      </dsp:txBody>
      <dsp:txXfrm>
        <a:off x="0" y="638175"/>
        <a:ext cx="6492875" cy="638175"/>
      </dsp:txXfrm>
    </dsp:sp>
    <dsp:sp modelId="{C701229B-3D47-47B9-8827-D848204BF943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1026846"/>
            <a:satOff val="7063"/>
            <a:lumOff val="784"/>
            <a:alphaOff val="0"/>
          </a:schemeClr>
        </a:solidFill>
        <a:ln w="15875" cap="rnd" cmpd="sng" algn="ctr">
          <a:solidFill>
            <a:schemeClr val="accent2">
              <a:hueOff val="-1026846"/>
              <a:satOff val="7063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FEF37-55B0-4307-941D-E5820852D8FA}">
      <dsp:nvSpPr>
        <dsp:cNvPr id="0" name=""/>
        <dsp:cNvSpPr/>
      </dsp:nvSpPr>
      <dsp:spPr>
        <a:xfrm>
          <a:off x="0" y="12763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/>
            <a:t>A lot of possible nano-vehicles can be made</a:t>
          </a:r>
          <a:endParaRPr lang="en-US" sz="1700" kern="1200"/>
        </a:p>
      </dsp:txBody>
      <dsp:txXfrm>
        <a:off x="0" y="1276350"/>
        <a:ext cx="6492875" cy="638175"/>
      </dsp:txXfrm>
    </dsp:sp>
    <dsp:sp modelId="{314E3690-8821-4ECA-BBA4-521B02DFFF7A}">
      <dsp:nvSpPr>
        <dsp:cNvPr id="0" name=""/>
        <dsp:cNvSpPr/>
      </dsp:nvSpPr>
      <dsp:spPr>
        <a:xfrm>
          <a:off x="0" y="1914524"/>
          <a:ext cx="6492875" cy="0"/>
        </a:xfrm>
        <a:prstGeom prst="line">
          <a:avLst/>
        </a:prstGeom>
        <a:solidFill>
          <a:schemeClr val="accent2">
            <a:hueOff val="-1540269"/>
            <a:satOff val="10595"/>
            <a:lumOff val="1176"/>
            <a:alphaOff val="0"/>
          </a:schemeClr>
        </a:solidFill>
        <a:ln w="15875" cap="rnd" cmpd="sng" algn="ctr">
          <a:solidFill>
            <a:schemeClr val="accent2">
              <a:hueOff val="-1540269"/>
              <a:satOff val="10595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27646-25C6-44AE-83BF-32CAA161949A}">
      <dsp:nvSpPr>
        <dsp:cNvPr id="0" name=""/>
        <dsp:cNvSpPr/>
      </dsp:nvSpPr>
      <dsp:spPr>
        <a:xfrm>
          <a:off x="0" y="19145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/>
            <a:t>Can pass through the blood-brain barrier</a:t>
          </a:r>
          <a:endParaRPr lang="en-US" sz="1700" kern="1200"/>
        </a:p>
      </dsp:txBody>
      <dsp:txXfrm>
        <a:off x="0" y="1914525"/>
        <a:ext cx="6492875" cy="638175"/>
      </dsp:txXfrm>
    </dsp:sp>
    <dsp:sp modelId="{09EED9A3-0E10-4DC8-9DE6-73600C5A57B3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2053692"/>
            <a:satOff val="14127"/>
            <a:lumOff val="1568"/>
            <a:alphaOff val="0"/>
          </a:schemeClr>
        </a:solidFill>
        <a:ln w="15875" cap="rnd" cmpd="sng" algn="ctr">
          <a:solidFill>
            <a:schemeClr val="accent2">
              <a:hueOff val="-2053692"/>
              <a:satOff val="14127"/>
              <a:lumOff val="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E3427-6089-4658-A6EC-24619F8DF1DF}">
      <dsp:nvSpPr>
        <dsp:cNvPr id="0" name=""/>
        <dsp:cNvSpPr/>
      </dsp:nvSpPr>
      <dsp:spPr>
        <a:xfrm>
          <a:off x="0" y="255270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/>
            <a:t>Boost immune responses to vaccines and efficacy of drugs</a:t>
          </a:r>
          <a:endParaRPr lang="en-US" sz="1700" kern="1200"/>
        </a:p>
      </dsp:txBody>
      <dsp:txXfrm>
        <a:off x="0" y="2552700"/>
        <a:ext cx="6492875" cy="638175"/>
      </dsp:txXfrm>
    </dsp:sp>
    <dsp:sp modelId="{8E415DA8-C5A9-4285-98E2-4FA2FEDF2D4F}">
      <dsp:nvSpPr>
        <dsp:cNvPr id="0" name=""/>
        <dsp:cNvSpPr/>
      </dsp:nvSpPr>
      <dsp:spPr>
        <a:xfrm>
          <a:off x="0" y="3190874"/>
          <a:ext cx="6492875" cy="0"/>
        </a:xfrm>
        <a:prstGeom prst="line">
          <a:avLst/>
        </a:prstGeom>
        <a:solidFill>
          <a:schemeClr val="accent2">
            <a:hueOff val="-2567115"/>
            <a:satOff val="17659"/>
            <a:lumOff val="1960"/>
            <a:alphaOff val="0"/>
          </a:schemeClr>
        </a:solidFill>
        <a:ln w="15875" cap="rnd" cmpd="sng" algn="ctr">
          <a:solidFill>
            <a:schemeClr val="accent2">
              <a:hueOff val="-2567115"/>
              <a:satOff val="17659"/>
              <a:lumOff val="19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0CAD9-62D5-4CA8-BBAF-F6DF2BD3E16C}">
      <dsp:nvSpPr>
        <dsp:cNvPr id="0" name=""/>
        <dsp:cNvSpPr/>
      </dsp:nvSpPr>
      <dsp:spPr>
        <a:xfrm>
          <a:off x="0" y="31908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/>
            <a:t>Boost tissue regeneration</a:t>
          </a:r>
          <a:endParaRPr lang="en-US" sz="1700" kern="1200"/>
        </a:p>
      </dsp:txBody>
      <dsp:txXfrm>
        <a:off x="0" y="3190875"/>
        <a:ext cx="6492875" cy="638175"/>
      </dsp:txXfrm>
    </dsp:sp>
    <dsp:sp modelId="{E8ED6202-FEB2-4D32-AC15-4EBC7494B15B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3080538"/>
            <a:satOff val="21190"/>
            <a:lumOff val="2352"/>
            <a:alphaOff val="0"/>
          </a:schemeClr>
        </a:solidFill>
        <a:ln w="15875" cap="rnd" cmpd="sng" algn="ctr">
          <a:solidFill>
            <a:schemeClr val="accent2">
              <a:hueOff val="-3080538"/>
              <a:satOff val="21190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00086-62EF-4E19-9468-81D6B5E1EC4E}">
      <dsp:nvSpPr>
        <dsp:cNvPr id="0" name=""/>
        <dsp:cNvSpPr/>
      </dsp:nvSpPr>
      <dsp:spPr>
        <a:xfrm>
          <a:off x="0" y="38290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/>
            <a:t>Amplify osseointegration</a:t>
          </a:r>
          <a:endParaRPr lang="en-US" sz="1700" kern="1200"/>
        </a:p>
      </dsp:txBody>
      <dsp:txXfrm>
        <a:off x="0" y="3829050"/>
        <a:ext cx="6492875" cy="638175"/>
      </dsp:txXfrm>
    </dsp:sp>
    <dsp:sp modelId="{E4AF5C3C-665F-4BCC-B40B-11864DB865EF}">
      <dsp:nvSpPr>
        <dsp:cNvPr id="0" name=""/>
        <dsp:cNvSpPr/>
      </dsp:nvSpPr>
      <dsp:spPr>
        <a:xfrm>
          <a:off x="0" y="4467225"/>
          <a:ext cx="6492875" cy="0"/>
        </a:xfrm>
        <a:prstGeom prst="line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2AEB7-5062-4D10-8EA3-3D7994C79F58}">
      <dsp:nvSpPr>
        <dsp:cNvPr id="0" name=""/>
        <dsp:cNvSpPr/>
      </dsp:nvSpPr>
      <dsp:spPr>
        <a:xfrm>
          <a:off x="0" y="44672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/>
            <a:t>Help prevent infections</a:t>
          </a:r>
          <a:endParaRPr lang="en-US" sz="1700" kern="1200"/>
        </a:p>
      </dsp:txBody>
      <dsp:txXfrm>
        <a:off x="0" y="4467225"/>
        <a:ext cx="6492875" cy="638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0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334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771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212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778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6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360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98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3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7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3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7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6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0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3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408324-A84C-4A45-93B6-78D079CCE772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dx.doi.org/10.2147/IJN.S41525" TargetMode="External"/><Relationship Id="rId3" Type="http://schemas.openxmlformats.org/officeDocument/2006/relationships/hyperlink" Target="https://doi-org.ezproxy.aut.ac.nz/10.1111%2Fj.1748-720X.2012.00712.x" TargetMode="External"/><Relationship Id="rId7" Type="http://schemas.openxmlformats.org/officeDocument/2006/relationships/hyperlink" Target="https://doi.org/10.1166/jnn.2014.9578" TargetMode="External"/><Relationship Id="rId2" Type="http://schemas.openxmlformats.org/officeDocument/2006/relationships/hyperlink" Target="https://doi.org/10.1007/978-1-4020-6817-1_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2/anie.200802585" TargetMode="External"/><Relationship Id="rId5" Type="http://schemas.openxmlformats.org/officeDocument/2006/relationships/hyperlink" Target="https://doi.org/10.1016/j.cct.2006.11.001" TargetMode="External"/><Relationship Id="rId10" Type="http://schemas.openxmlformats.org/officeDocument/2006/relationships/hyperlink" Target="https://doi.org/10.1016/j.nano.2015.02.013" TargetMode="External"/><Relationship Id="rId4" Type="http://schemas.openxmlformats.org/officeDocument/2006/relationships/hyperlink" Target="https://www.ncbi.nlm.nih.gov/pmc/articles/PMC2962275/" TargetMode="External"/><Relationship Id="rId9" Type="http://schemas.openxmlformats.org/officeDocument/2006/relationships/hyperlink" Target="https://doi.org/10.1517/14712598.3.4.65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EB567-EA20-4C3F-8836-0B7F07170C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46" r="9091" b="412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42F28-4265-4735-B2BD-A3F54B2C5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443" y="839798"/>
            <a:ext cx="4080932" cy="1682769"/>
          </a:xfrm>
        </p:spPr>
        <p:txBody>
          <a:bodyPr>
            <a:normAutofit/>
          </a:bodyPr>
          <a:lstStyle/>
          <a:p>
            <a:pPr algn="l"/>
            <a:r>
              <a:rPr lang="en-NZ" sz="3200" dirty="0">
                <a:solidFill>
                  <a:schemeClr val="bg1"/>
                </a:solidFill>
              </a:rPr>
              <a:t>Opportunities and Risk of Nanotechnology in medicine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D758C-CFAC-4CE9-9C3F-88D876181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870" y="2778125"/>
            <a:ext cx="4178299" cy="3158281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90000"/>
              </a:lnSpc>
            </a:pPr>
            <a:r>
              <a:rPr lang="en-NZ" sz="2000" dirty="0">
                <a:solidFill>
                  <a:schemeClr val="bg1"/>
                </a:solidFill>
              </a:rPr>
              <a:t>What is nanotechnology?</a:t>
            </a:r>
          </a:p>
          <a:p>
            <a:pPr marL="342900" indent="-342900" algn="l">
              <a:lnSpc>
                <a:spcPct val="90000"/>
              </a:lnSpc>
              <a:buFontTx/>
              <a:buChar char="-"/>
            </a:pPr>
            <a:r>
              <a:rPr lang="en-NZ" sz="2000" dirty="0">
                <a:solidFill>
                  <a:schemeClr val="bg1"/>
                </a:solidFill>
              </a:rPr>
              <a:t>Area of material science</a:t>
            </a:r>
          </a:p>
          <a:p>
            <a:pPr marL="342900" indent="-342900" algn="l">
              <a:lnSpc>
                <a:spcPct val="90000"/>
              </a:lnSpc>
              <a:buFontTx/>
              <a:buChar char="-"/>
            </a:pPr>
            <a:r>
              <a:rPr lang="en-NZ" sz="2000" dirty="0">
                <a:solidFill>
                  <a:schemeClr val="bg1"/>
                </a:solidFill>
              </a:rPr>
              <a:t>1-100 nm in nano-scale</a:t>
            </a:r>
          </a:p>
          <a:p>
            <a:pPr marL="342900" indent="-342900" algn="l">
              <a:lnSpc>
                <a:spcPct val="90000"/>
              </a:lnSpc>
              <a:buFontTx/>
              <a:buChar char="-"/>
            </a:pPr>
            <a:r>
              <a:rPr lang="en-NZ" sz="2000" dirty="0">
                <a:solidFill>
                  <a:schemeClr val="bg1"/>
                </a:solidFill>
              </a:rPr>
              <a:t>Based on manipulating materials</a:t>
            </a:r>
          </a:p>
          <a:p>
            <a:pPr marL="342900" indent="-342900" algn="l">
              <a:lnSpc>
                <a:spcPct val="90000"/>
              </a:lnSpc>
              <a:buFontTx/>
              <a:buChar char="-"/>
            </a:pPr>
            <a:r>
              <a:rPr lang="en-NZ" sz="2000" dirty="0">
                <a:solidFill>
                  <a:schemeClr val="bg1"/>
                </a:solidFill>
              </a:rPr>
              <a:t>Valued at USD $54.2 B in 2020</a:t>
            </a:r>
          </a:p>
          <a:p>
            <a:pPr marL="342900" indent="-342900" algn="l">
              <a:lnSpc>
                <a:spcPct val="90000"/>
              </a:lnSpc>
              <a:buFontTx/>
              <a:buChar char="-"/>
            </a:pPr>
            <a:r>
              <a:rPr lang="en-NZ" sz="2000" dirty="0">
                <a:solidFill>
                  <a:schemeClr val="bg1"/>
                </a:solidFill>
              </a:rPr>
              <a:t>Has medical applications known as nanomedicine</a:t>
            </a:r>
          </a:p>
          <a:p>
            <a:pPr marL="342900" indent="-342900" algn="l">
              <a:lnSpc>
                <a:spcPct val="90000"/>
              </a:lnSpc>
              <a:buFontTx/>
              <a:buChar char="-"/>
            </a:pPr>
            <a:r>
              <a:rPr lang="en-NZ" sz="2000" dirty="0">
                <a:solidFill>
                  <a:schemeClr val="bg1"/>
                </a:solidFill>
              </a:rPr>
              <a:t>Still in continuous development</a:t>
            </a:r>
          </a:p>
          <a:p>
            <a:pPr marL="800100" lvl="1" indent="-342900" algn="l">
              <a:lnSpc>
                <a:spcPct val="90000"/>
              </a:lnSpc>
              <a:buFontTx/>
              <a:buChar char="-"/>
            </a:pPr>
            <a:r>
              <a:rPr lang="en-NZ" sz="1900" dirty="0">
                <a:solidFill>
                  <a:schemeClr val="bg1"/>
                </a:solidFill>
              </a:rPr>
              <a:t>Cancer imaging</a:t>
            </a:r>
          </a:p>
          <a:p>
            <a:pPr marL="800100" lvl="1" indent="-342900" algn="l">
              <a:lnSpc>
                <a:spcPct val="90000"/>
              </a:lnSpc>
              <a:buFontTx/>
              <a:buChar char="-"/>
            </a:pPr>
            <a:r>
              <a:rPr lang="en-NZ" sz="1900" dirty="0">
                <a:solidFill>
                  <a:schemeClr val="bg1"/>
                </a:solidFill>
              </a:rPr>
              <a:t>Diagnosis treatment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98570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E5555-421F-444A-A83F-290E4F1B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NZ" sz="2800">
                <a:solidFill>
                  <a:srgbClr val="FFFFFF"/>
                </a:solidFill>
              </a:rPr>
              <a:t>Opportunities of Nanomedicine: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72" name="Content Placeholder 2">
            <a:extLst>
              <a:ext uri="{FF2B5EF4-FFF2-40B4-BE49-F238E27FC236}">
                <a16:creationId xmlns:a16="http://schemas.microsoft.com/office/drawing/2014/main" id="{435DDC6A-4D45-4912-9B7F-BBAE47635C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83848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5305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3ACB-70CC-4D37-9802-259665C2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146" y="159392"/>
            <a:ext cx="4153092" cy="981512"/>
          </a:xfrm>
        </p:spPr>
        <p:txBody>
          <a:bodyPr>
            <a:normAutofit fontScale="90000"/>
          </a:bodyPr>
          <a:lstStyle/>
          <a:p>
            <a:pPr algn="l"/>
            <a:r>
              <a:rPr lang="en-NZ" dirty="0"/>
              <a:t>What are the risks involved?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5D8BD-AB3F-4737-BC25-C4AB11FD1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366" y="1425428"/>
            <a:ext cx="4421539" cy="4883092"/>
          </a:xfrm>
        </p:spPr>
        <p:txBody>
          <a:bodyPr>
            <a:normAutofit fontScale="77500" lnSpcReduction="20000"/>
          </a:bodyPr>
          <a:lstStyle/>
          <a:p>
            <a:r>
              <a:rPr lang="en-NZ" dirty="0"/>
              <a:t>Inhaling of nanoparticles can lead to pulmonary inflammation</a:t>
            </a:r>
          </a:p>
          <a:p>
            <a:r>
              <a:rPr lang="en-NZ" dirty="0"/>
              <a:t>Nanoparticles assembled in the liver can have lasting effect</a:t>
            </a:r>
          </a:p>
          <a:p>
            <a:r>
              <a:rPr lang="en-NZ" dirty="0"/>
              <a:t>Can cause diseases when are not discharged, piling up in the cells and tissue</a:t>
            </a:r>
          </a:p>
          <a:p>
            <a:r>
              <a:rPr lang="en-NZ" dirty="0"/>
              <a:t>Can lead to Alzheimer’s or Parkinson disease</a:t>
            </a:r>
          </a:p>
          <a:p>
            <a:r>
              <a:rPr lang="en-NZ" dirty="0"/>
              <a:t>Allergic reactions that cause the inflammation of the brain or spinal cord</a:t>
            </a:r>
          </a:p>
          <a:p>
            <a:r>
              <a:rPr lang="en-NZ" dirty="0"/>
              <a:t>Phagocytes would be less effective in protecting the body</a:t>
            </a:r>
          </a:p>
          <a:p>
            <a:r>
              <a:rPr lang="en-NZ" dirty="0"/>
              <a:t>Harm the body’s immune response to function properly</a:t>
            </a:r>
          </a:p>
          <a:p>
            <a:endParaRPr lang="en-NZ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A38217-38A7-4A18-B183-EFA47E8606FA}"/>
              </a:ext>
            </a:extLst>
          </p:cNvPr>
          <p:cNvSpPr txBox="1">
            <a:spLocks/>
          </p:cNvSpPr>
          <p:nvPr/>
        </p:nvSpPr>
        <p:spPr>
          <a:xfrm>
            <a:off x="6660318" y="159392"/>
            <a:ext cx="4153092" cy="9815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NZ" dirty="0"/>
              <a:t>What the future holds?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35CEB0-FBF4-42D9-BFD0-A24A207AFF9E}"/>
              </a:ext>
            </a:extLst>
          </p:cNvPr>
          <p:cNvSpPr txBox="1">
            <a:spLocks/>
          </p:cNvSpPr>
          <p:nvPr/>
        </p:nvSpPr>
        <p:spPr>
          <a:xfrm>
            <a:off x="6526094" y="1458983"/>
            <a:ext cx="4421539" cy="4883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NZ" dirty="0"/>
          </a:p>
          <a:p>
            <a:endParaRPr lang="en-NZ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2D72DD-DD75-4F4D-82D4-705620422E9A}"/>
              </a:ext>
            </a:extLst>
          </p:cNvPr>
          <p:cNvSpPr txBox="1">
            <a:spLocks/>
          </p:cNvSpPr>
          <p:nvPr/>
        </p:nvSpPr>
        <p:spPr>
          <a:xfrm>
            <a:off x="6660318" y="733339"/>
            <a:ext cx="4421539" cy="6124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Offer better patient care</a:t>
            </a:r>
          </a:p>
          <a:p>
            <a:pPr lvl="1">
              <a:buFontTx/>
              <a:buChar char="-"/>
            </a:pPr>
            <a:r>
              <a:rPr lang="en-NZ" dirty="0"/>
              <a:t>Collaborating with other health sectors</a:t>
            </a:r>
          </a:p>
          <a:p>
            <a:r>
              <a:rPr lang="en-NZ" dirty="0"/>
              <a:t>Potentially eliminate cancer</a:t>
            </a:r>
          </a:p>
          <a:p>
            <a:pPr lvl="1">
              <a:buFontTx/>
              <a:buChar char="-"/>
            </a:pPr>
            <a:r>
              <a:rPr lang="en-NZ" dirty="0"/>
              <a:t>Ability to confront cancer in its molecular level</a:t>
            </a:r>
          </a:p>
          <a:p>
            <a:r>
              <a:rPr lang="en-NZ" dirty="0"/>
              <a:t>Personalized medicine</a:t>
            </a:r>
          </a:p>
          <a:p>
            <a:pPr lvl="1">
              <a:buFontTx/>
              <a:buChar char="-"/>
            </a:pPr>
            <a:r>
              <a:rPr lang="en-NZ" dirty="0"/>
              <a:t>Drugs given only to patients who benefit from it</a:t>
            </a:r>
          </a:p>
          <a:p>
            <a:pPr lvl="1">
              <a:buFontTx/>
              <a:buChar char="-"/>
            </a:pPr>
            <a:r>
              <a:rPr lang="en-NZ" dirty="0"/>
              <a:t>Nano-based drugs less toxic</a:t>
            </a:r>
          </a:p>
          <a:p>
            <a:pPr lvl="1">
              <a:buFontTx/>
              <a:buChar char="-"/>
            </a:pPr>
            <a:r>
              <a:rPr lang="en-NZ" dirty="0"/>
              <a:t>Boost efficiency of medicine</a:t>
            </a:r>
          </a:p>
        </p:txBody>
      </p:sp>
    </p:spTree>
    <p:extLst>
      <p:ext uri="{BB962C8B-B14F-4D97-AF65-F5344CB8AC3E}">
        <p14:creationId xmlns:p14="http://schemas.microsoft.com/office/powerpoint/2010/main" val="245463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ED6B-57CB-474A-9365-F7A95FAF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200" y="81444"/>
            <a:ext cx="3624585" cy="438673"/>
          </a:xfrm>
        </p:spPr>
        <p:txBody>
          <a:bodyPr>
            <a:normAutofit fontScale="90000"/>
          </a:bodyPr>
          <a:lstStyle/>
          <a:p>
            <a:r>
              <a:rPr lang="en-NZ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435DD-E730-48B0-A588-A77DC0851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200" y="1778467"/>
            <a:ext cx="10018713" cy="4420997"/>
          </a:xfrm>
        </p:spPr>
        <p:txBody>
          <a:bodyPr>
            <a:noAutofit/>
          </a:bodyPr>
          <a:lstStyle/>
          <a:p>
            <a:pPr algn="l" rtl="0" fontAlgn="base"/>
            <a:r>
              <a:rPr lang="en-US" sz="11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Andorno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R., &amp; Biller-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Andorno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N., (2014). In pursuit of 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nanoethics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 </a:t>
            </a:r>
            <a:r>
              <a:rPr lang="en-US" sz="11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Risks of Nanomedicine and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1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Precautionary Principle. 10,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131–145.  </a:t>
            </a:r>
            <a:r>
              <a:rPr lang="en-US" sz="1100" b="0" i="0" u="sng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hlinkClick r:id="rId2"/>
              </a:rPr>
              <a:t>https://doi.org/10.1007/978-1-4020-6817-1_9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 </a:t>
            </a:r>
            <a:endParaRPr lang="en-US" sz="11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Kimmelman, J. (2012). Beyond human subjects: Risk, Ethics, and Clinical development of nanomedicines. </a:t>
            </a:r>
            <a:r>
              <a:rPr lang="en-US" sz="11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Journal of Law, Medicine &amp; Ethics,40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(4), 841–847. </a:t>
            </a:r>
            <a:r>
              <a:rPr lang="en-US" sz="1100" b="0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https://doi-org.ezproxy.aut.ac.nz/10.1111%2Fj.1748-720X.2012.00712.x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  <a:endParaRPr lang="en-US" sz="11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1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Paulter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M. &amp; Brenner, S., (2010). Nanomedicine: promises and challenges for the future of public health.</a:t>
            </a:r>
            <a:r>
              <a:rPr lang="en-US" sz="11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International Journal Nanomedicine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803–809. </a:t>
            </a:r>
            <a:r>
              <a:rPr lang="en-US" sz="1100" b="0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4"/>
              </a:rPr>
              <a:t>https://www.ncbi.nlm.nih.gov/pmc/articles/PMC2962275/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  <a:endParaRPr lang="en-US" sz="11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Resnik, D. B., &amp; Tinkle, S. S. (2007).  Ethical issues in Clinical trials involving nanomedicine</a:t>
            </a:r>
            <a:r>
              <a:rPr lang="en-US" sz="11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1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Contemporary Clinical Trials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lang="en-US" sz="11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(28), 433–441. </a:t>
            </a:r>
            <a:r>
              <a:rPr lang="en-US" sz="1100" b="0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5"/>
              </a:rPr>
              <a:t>https://doi.org/10.1016/j.cct.2006.11.001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  <a:endParaRPr lang="en-US" sz="11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1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Riehemann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K., Schneider, S. W., Luger, T. A., Godin, B., Ferrari, M. &amp; Fuchs, H. (2009).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Angewandte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Chemie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 </a:t>
            </a:r>
            <a:r>
              <a:rPr lang="en-US" sz="11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Nanomedicine – Challenge and Perspectives. 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Pp 872–897. </a:t>
            </a:r>
            <a:r>
              <a:rPr lang="en-US" sz="1100" b="0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6"/>
              </a:rPr>
              <a:t>https://doi.org/10.1002/anie.200802585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1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1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Tibbals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F. H. (2010). </a:t>
            </a:r>
            <a:r>
              <a:rPr lang="en-US" sz="11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Medical nanotechnology and nanomedicine. 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Taylor &amp; Francis Group. </a:t>
            </a:r>
            <a:endParaRPr lang="en-NZ" sz="11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1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Qasim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Muhammad., Lim, Dong-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Jin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., Park, 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Hansoo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., &amp; Na, 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Dokyun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(2014). Nanotechnology for diagnosis and treatment of infectious diseases. </a:t>
            </a:r>
            <a:r>
              <a:rPr lang="en-US" sz="11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Journal of Nanoscience and Nanotechnology, 14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(10), 7374–7387. </a:t>
            </a:r>
            <a:r>
              <a:rPr lang="en-US" sz="11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7"/>
              </a:rPr>
              <a:t>https://doi.org/10.1166/jnn.2014.9578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  <a:endParaRPr lang="en-US" sz="11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1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Shiekh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F. A. (2013). Personalized nanomedicine: Future medicine for cancer treatment. </a:t>
            </a:r>
            <a:r>
              <a:rPr lang="en-US" sz="11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International Journal of Nanomedicine, 8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(1), 201–202. </a:t>
            </a:r>
            <a:r>
              <a:rPr lang="en-US" sz="11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8"/>
              </a:rPr>
              <a:t>http://dx.doi.org/10.2147/IJN.S41525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1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Emerich, D. F., &amp; Thanos, C. G., (2003). Nanotechnology and medicine. </a:t>
            </a:r>
            <a:r>
              <a:rPr lang="en-US" sz="11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Expert Opinion on Biological, 4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(3), 655–663. </a:t>
            </a:r>
            <a:r>
              <a:rPr lang="en-US" sz="11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9"/>
              </a:rPr>
              <a:t>https://doi.org/10.1517/14712598.3.4.655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  <a:endParaRPr lang="en-US" sz="11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Walmsley, G. G., McArdle, A., 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Tevlin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R., 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Momeni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A., 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Atashroo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D., Hu, M.S., 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Feroze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A. H., Wong, V. W., Lorenz, P. H., 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Longaker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M. T., &amp; Wan, D. C. (2015). Nanomedicine: Nanotechnology, biology and medicine. </a:t>
            </a:r>
            <a:r>
              <a:rPr lang="en-US" sz="11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Science Direct, 11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(5), 1253–1263. </a:t>
            </a:r>
            <a:r>
              <a:rPr lang="en-US" sz="11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10"/>
              </a:rPr>
              <a:t>https://doi.org/10.1016/j.nano.2015.02.013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</a:p>
          <a:p>
            <a:r>
              <a:rPr lang="en-NZ" sz="1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ahoma" panose="020B0604030504040204" pitchFamily="34" charset="0"/>
              </a:rPr>
              <a:t>The Pennsylvania State University. (2018). </a:t>
            </a:r>
            <a:r>
              <a:rPr lang="en-NZ" sz="1100" i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ahoma" panose="020B0604030504040204" pitchFamily="34" charset="0"/>
              </a:rPr>
              <a:t>Introduction to Nanoparticles and Nanostructures</a:t>
            </a:r>
            <a:r>
              <a:rPr lang="en-NZ" sz="1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ahoma" panose="020B0604030504040204" pitchFamily="34" charset="0"/>
              </a:rPr>
              <a:t> [Slides]. </a:t>
            </a:r>
            <a:r>
              <a:rPr lang="en-NZ" sz="1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ahoma" panose="020B0604030504040204" pitchFamily="34" charset="0"/>
              </a:rPr>
              <a:t>Nanohub</a:t>
            </a:r>
            <a:r>
              <a:rPr lang="en-NZ" sz="1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ahoma" panose="020B0604030504040204" pitchFamily="34" charset="0"/>
              </a:rPr>
              <a:t>. https://nanohub.org/resources/22260/download/NACK_U3_Maeder_Nanoparticles_Nanostructures.pdf</a:t>
            </a:r>
          </a:p>
          <a:p>
            <a:r>
              <a:rPr lang="en-NZ" sz="1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ahoma" panose="020B0604030504040204" pitchFamily="34" charset="0"/>
              </a:rPr>
              <a:t>Turney, J. (2006). </a:t>
            </a:r>
            <a:r>
              <a:rPr lang="en-NZ" sz="1100" i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ahoma" panose="020B0604030504040204" pitchFamily="34" charset="0"/>
              </a:rPr>
              <a:t>3. What are the physical and chemical properties of nanoparticles?</a:t>
            </a:r>
            <a:r>
              <a:rPr lang="en-NZ" sz="1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ahoma" panose="020B0604030504040204" pitchFamily="34" charset="0"/>
              </a:rPr>
              <a:t> Europa Public Health. https://ec.europa.eu/health/scientific_committees/opinions_layman/en/nanotechnologies/l-3/3-nanoparticle-properties.htm#0p0</a:t>
            </a:r>
          </a:p>
          <a:p>
            <a:r>
              <a:rPr lang="en-NZ" sz="1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ahoma" panose="020B0604030504040204" pitchFamily="34" charset="0"/>
              </a:rPr>
              <a:t>Turney, J. (2009). </a:t>
            </a:r>
            <a:r>
              <a:rPr lang="en-NZ" sz="1100" i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ahoma" panose="020B0604030504040204" pitchFamily="34" charset="0"/>
              </a:rPr>
              <a:t>2. How can the characteristics of nanomaterials be described and analysed?</a:t>
            </a:r>
            <a:r>
              <a:rPr lang="en-NZ" sz="1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ahoma" panose="020B0604030504040204" pitchFamily="34" charset="0"/>
              </a:rPr>
              <a:t> Europa Public Health. https://ec.europa.eu/health/scientific_committees/opinions_layman/nanomaterials/en/l-3/2.htm</a:t>
            </a:r>
          </a:p>
          <a:p>
            <a:r>
              <a:rPr lang="en-NZ" sz="1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ahoma" panose="020B0604030504040204" pitchFamily="34" charset="0"/>
              </a:rPr>
              <a:t>Tzeng Lue, J. (2007). Physical Properties of Nanomaterials. </a:t>
            </a:r>
            <a:r>
              <a:rPr lang="en-NZ" sz="1100" i="1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ahoma" panose="020B0604030504040204" pitchFamily="34" charset="0"/>
              </a:rPr>
              <a:t>Encyclopedia</a:t>
            </a:r>
            <a:r>
              <a:rPr lang="en-NZ" sz="1100" i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ahoma" panose="020B0604030504040204" pitchFamily="34" charset="0"/>
              </a:rPr>
              <a:t> of Nanoscience and Nanotechnology</a:t>
            </a:r>
            <a:r>
              <a:rPr lang="en-NZ" sz="1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ahoma" panose="020B0604030504040204" pitchFamily="34" charset="0"/>
              </a:rPr>
              <a:t>. Published. http://www.phys.nthu.edu.tw/c_teacher/jtlue/review%20nanomaterials.pdf</a:t>
            </a:r>
          </a:p>
          <a:p>
            <a:r>
              <a:rPr lang="en-NZ" sz="1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ahoma" panose="020B0604030504040204" pitchFamily="34" charset="0"/>
              </a:rPr>
              <a:t>Viseu</a:t>
            </a:r>
            <a:r>
              <a:rPr lang="en-NZ" sz="1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ahoma" panose="020B0604030504040204" pitchFamily="34" charset="0"/>
              </a:rPr>
              <a:t>, A. (2021). </a:t>
            </a:r>
            <a:r>
              <a:rPr lang="en-NZ" sz="1100" i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ahoma" panose="020B0604030504040204" pitchFamily="34" charset="0"/>
              </a:rPr>
              <a:t>nanomedicine | Definition, Research, &amp; Applications</a:t>
            </a:r>
            <a:r>
              <a:rPr lang="en-NZ" sz="1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ahoma" panose="020B0604030504040204" pitchFamily="34" charset="0"/>
              </a:rPr>
              <a:t>. </a:t>
            </a:r>
            <a:r>
              <a:rPr lang="en-NZ" sz="1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ahoma" panose="020B0604030504040204" pitchFamily="34" charset="0"/>
              </a:rPr>
              <a:t>Encyclopedia</a:t>
            </a:r>
            <a:r>
              <a:rPr lang="en-NZ" sz="1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ahoma" panose="020B0604030504040204" pitchFamily="34" charset="0"/>
              </a:rPr>
              <a:t> Britannica. https://www.britannica.com/science/nanomedicine</a:t>
            </a:r>
          </a:p>
          <a:p>
            <a:pPr algn="l" rtl="0" fontAlgn="base"/>
            <a:endParaRPr lang="en-US" sz="11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endParaRPr lang="en-US" sz="11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269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270</TotalTime>
  <Words>905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Corbel</vt:lpstr>
      <vt:lpstr>Segoe UI</vt:lpstr>
      <vt:lpstr>Source Sans Pro</vt:lpstr>
      <vt:lpstr>Parallax</vt:lpstr>
      <vt:lpstr>Opportunities and Risk of Nanotechnology in medicine</vt:lpstr>
      <vt:lpstr>Opportunities of Nanomedicine:</vt:lpstr>
      <vt:lpstr>What are the risks involved?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Opportunities and Risk of Nanotechnology</dc:title>
  <dc:creator>Von Gabrelle Macatuhay</dc:creator>
  <cp:lastModifiedBy>Von Gabrelle Macatuhay</cp:lastModifiedBy>
  <cp:revision>15</cp:revision>
  <dcterms:created xsi:type="dcterms:W3CDTF">2021-05-26T06:40:58Z</dcterms:created>
  <dcterms:modified xsi:type="dcterms:W3CDTF">2021-05-28T10:36:03Z</dcterms:modified>
</cp:coreProperties>
</file>