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8"/>
  </p:notesMasterIdLst>
  <p:handoutMasterIdLst>
    <p:handoutMasterId r:id="rId9"/>
  </p:handoutMasterIdLst>
  <p:sldIdLst>
    <p:sldId id="256" r:id="rId3"/>
    <p:sldId id="295" r:id="rId4"/>
    <p:sldId id="296" r:id="rId5"/>
    <p:sldId id="266" r:id="rId6"/>
    <p:sldId id="297" r:id="rId7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5"/>
    <p:restoredTop sz="50000"/>
  </p:normalViewPr>
  <p:slideViewPr>
    <p:cSldViewPr>
      <p:cViewPr varScale="1">
        <p:scale>
          <a:sx n="58" d="100"/>
          <a:sy n="58" d="100"/>
        </p:scale>
        <p:origin x="34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, Martina" userId="b4d78cb2-f92e-4cb9-b872-4316591a6c16" providerId="ADAL" clId="{4ADF47F7-0981-A345-8330-9254C6E54C6F}"/>
    <pc:docChg chg="modSld">
      <pc:chgData name="Kelly, Martina" userId="b4d78cb2-f92e-4cb9-b872-4316591a6c16" providerId="ADAL" clId="{4ADF47F7-0981-A345-8330-9254C6E54C6F}" dt="2021-04-19T11:42:40.098" v="8" actId="20577"/>
      <pc:docMkLst>
        <pc:docMk/>
      </pc:docMkLst>
      <pc:sldChg chg="modSp mod">
        <pc:chgData name="Kelly, Martina" userId="b4d78cb2-f92e-4cb9-b872-4316591a6c16" providerId="ADAL" clId="{4ADF47F7-0981-A345-8330-9254C6E54C6F}" dt="2021-04-19T11:42:24.317" v="6" actId="20577"/>
        <pc:sldMkLst>
          <pc:docMk/>
          <pc:sldMk cId="400308969" sldId="295"/>
        </pc:sldMkLst>
        <pc:spChg chg="mod">
          <ac:chgData name="Kelly, Martina" userId="b4d78cb2-f92e-4cb9-b872-4316591a6c16" providerId="ADAL" clId="{4ADF47F7-0981-A345-8330-9254C6E54C6F}" dt="2021-04-19T11:42:24.317" v="6" actId="20577"/>
          <ac:spMkLst>
            <pc:docMk/>
            <pc:sldMk cId="400308969" sldId="295"/>
            <ac:spMk id="4" creationId="{00000000-0000-0000-0000-000000000000}"/>
          </ac:spMkLst>
        </pc:spChg>
      </pc:sldChg>
      <pc:sldChg chg="modSp mod">
        <pc:chgData name="Kelly, Martina" userId="b4d78cb2-f92e-4cb9-b872-4316591a6c16" providerId="ADAL" clId="{4ADF47F7-0981-A345-8330-9254C6E54C6F}" dt="2021-04-19T11:42:40.098" v="8" actId="20577"/>
        <pc:sldMkLst>
          <pc:docMk/>
          <pc:sldMk cId="1158011279" sldId="296"/>
        </pc:sldMkLst>
        <pc:spChg chg="mod">
          <ac:chgData name="Kelly, Martina" userId="b4d78cb2-f92e-4cb9-b872-4316591a6c16" providerId="ADAL" clId="{4ADF47F7-0981-A345-8330-9254C6E54C6F}" dt="2021-04-19T11:42:40.098" v="8" actId="20577"/>
          <ac:spMkLst>
            <pc:docMk/>
            <pc:sldMk cId="1158011279" sldId="29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105D0-7890-40C7-9340-D88B752A6DF1}" type="datetimeFigureOut">
              <a:rPr lang="en-IE" smtClean="0"/>
              <a:pPr/>
              <a:t>19/04/2021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1580C-7A5C-4A42-A461-8CC6E712360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9590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F1ACA-871D-4D56-96B8-0F7551196F81}" type="datetimeFigureOut">
              <a:rPr lang="en-IE" smtClean="0"/>
              <a:pPr/>
              <a:t>19/04/2021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7EA06-20DF-4F68-ADFF-5D02ED7913D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420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7EA06-20DF-4F68-ADFF-5D02ED7913DE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1444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7EA06-20DF-4F68-ADFF-5D02ED7913DE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59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74675" y="0"/>
            <a:ext cx="7959725" cy="3962400"/>
          </a:xfrm>
        </p:spPr>
        <p:txBody>
          <a:bodyPr tIns="0" anchor="ctr"/>
          <a:lstStyle>
            <a:lvl1pPr>
              <a:defRPr sz="4000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74675" y="4267200"/>
            <a:ext cx="7959725" cy="1066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ga-IE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128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ga-IE" noProof="0"/>
              <a:t>Drag picture to placeholder or click icon to add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173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108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6850" y="0"/>
            <a:ext cx="1989138" cy="5791200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675" y="0"/>
            <a:ext cx="5819775" cy="5791200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3872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IE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r>
              <a:rPr lang="ga-IE" noProof="0"/>
              <a:t>Click icon to add clip art</a:t>
            </a:r>
            <a:endParaRPr lang="en-IE" noProof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+mn-ea"/>
                <a:cs typeface="+mn-cs"/>
              </a:defRPr>
            </a:lvl1pPr>
          </a:lstStyle>
          <a:p>
            <a:fld id="{B171390A-5E92-47FE-8B8A-19509220EAE1}" type="datetimeFigureOut">
              <a:rPr lang="en-IE" smtClean="0"/>
              <a:pPr/>
              <a:t>19/04/2021</a:t>
            </a:fld>
            <a:endParaRPr lang="en-I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4A9C957-C727-48B4-8DD7-84FBA9C59C7B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6737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A5972E-2167-CD47-A9FD-A0CD6B756437}" type="datetimeFigureOut">
              <a:rPr lang="en-IE"/>
              <a:pPr/>
              <a:t>19/04/2021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9F21A-3D6E-644F-9AAB-DB28AD735B98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6363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A36D06-3198-1746-BC12-1E97270DF59C}" type="datetimeFigureOut">
              <a:rPr lang="en-IE"/>
              <a:pPr/>
              <a:t>19/04/2021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5933A-213A-584D-891A-B955932FF1F3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4994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EB1284-E57F-2140-A181-E06461A4A5AB}" type="datetimeFigureOut">
              <a:rPr lang="en-IE"/>
              <a:pPr/>
              <a:t>19/04/2021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BBFF4-26ED-6547-9467-1906AC2B1078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1575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I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B2F61E-6074-844B-80AE-4AC80475D4CE}" type="datetimeFigureOut">
              <a:rPr lang="en-IE"/>
              <a:pPr/>
              <a:t>19/04/2021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6CBCB-9C68-A74D-AA5C-06E8646ABA0B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5109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I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A4D732-0B0B-B84D-BEDB-FF4406F8C4D5}" type="datetimeFigureOut">
              <a:rPr lang="en-IE"/>
              <a:pPr/>
              <a:t>19/04/2021</a:t>
            </a:fld>
            <a:endParaRPr lang="en-I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20384-67AE-FA43-9942-66A6962BC40F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9329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I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B4EE31-1B17-8D48-A7D8-298D37DDD4E4}" type="datetimeFigureOut">
              <a:rPr lang="en-IE"/>
              <a:pPr/>
              <a:t>19/04/2021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3839B-41CE-7349-99AC-F82EDFE92D50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096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4970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55A802-F669-D64A-A666-AEEF935E5363}" type="datetimeFigureOut">
              <a:rPr lang="en-IE"/>
              <a:pPr/>
              <a:t>19/04/2021</a:t>
            </a:fld>
            <a:endParaRPr lang="en-I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9712BE-6406-6045-9AD2-C3D6463DF8A8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7233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C08408-60A9-5E4C-9DB8-871CC0651A49}" type="datetimeFigureOut">
              <a:rPr lang="en-IE"/>
              <a:pPr/>
              <a:t>19/04/2021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C7E65C-D2EB-9C44-A705-F23DE2E4EBA0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62418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ga-IE" noProof="0"/>
              <a:t>Drag picture to placeholder or click icon to add</a:t>
            </a:r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8438AB-4E27-1C46-82AF-F9A64DBBB732}" type="datetimeFigureOut">
              <a:rPr lang="en-IE"/>
              <a:pPr/>
              <a:t>19/04/2021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C468B-56FA-E44D-BA56-4F6E076A5DD9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3003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EDDEE5-C073-4C4B-9ED5-FD105DB84BC8}" type="datetimeFigureOut">
              <a:rPr lang="en-IE"/>
              <a:pPr/>
              <a:t>19/04/2021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5F61A-B146-5948-9BB8-9E5FE966E196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7770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F8443-EEB8-194F-8986-9196BD1B2A38}" type="datetimeFigureOut">
              <a:rPr lang="en-IE"/>
              <a:pPr/>
              <a:t>19/04/2021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D01FE4-17AB-A14C-8BB4-EF5F5A8E7EF9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560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I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577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378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675" y="1981200"/>
            <a:ext cx="3903663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1981200"/>
            <a:ext cx="390525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I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166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I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949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I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627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705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56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388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304554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E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0"/>
            <a:ext cx="7961313" cy="1800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32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4675" y="1981200"/>
            <a:ext cx="7961313" cy="3810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7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04554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04554"/>
          </a:solidFill>
          <a:latin typeface="Times New Roman" charset="0"/>
          <a:ea typeface="ＭＳ Ｐゴシック" pitchFamily="1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04554"/>
          </a:solidFill>
          <a:latin typeface="Times New Roman" charset="0"/>
          <a:ea typeface="ＭＳ Ｐゴシック" pitchFamily="1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04554"/>
          </a:solidFill>
          <a:latin typeface="Times New Roman" charset="0"/>
          <a:ea typeface="ＭＳ Ｐゴシック" pitchFamily="1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04554"/>
          </a:solidFill>
          <a:latin typeface="Times New Roman" charset="0"/>
          <a:ea typeface="ＭＳ Ｐゴシック" pitchFamily="1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04554"/>
          </a:solidFill>
          <a:latin typeface="Times New Roman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04554"/>
          </a:solidFill>
          <a:latin typeface="Times New Roman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04554"/>
          </a:solidFill>
          <a:latin typeface="Times New Roman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04554"/>
          </a:solidFill>
          <a:latin typeface="Times New Roman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ts val="900"/>
        </a:spcAft>
        <a:buChar char="•"/>
        <a:defRPr sz="2400">
          <a:solidFill>
            <a:srgbClr val="304554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0"/>
        </a:spcBef>
        <a:spcAft>
          <a:spcPts val="900"/>
        </a:spcAft>
        <a:buChar char="–"/>
        <a:defRPr sz="2400">
          <a:solidFill>
            <a:srgbClr val="304554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0"/>
        </a:spcBef>
        <a:spcAft>
          <a:spcPts val="900"/>
        </a:spcAft>
        <a:buChar char="•"/>
        <a:defRPr sz="2100">
          <a:solidFill>
            <a:srgbClr val="304554"/>
          </a:solidFill>
          <a:latin typeface="+mn-lt"/>
          <a:ea typeface="+mn-ea"/>
        </a:defRPr>
      </a:lvl3pPr>
      <a:lvl4pPr marL="1562100" indent="-228600" algn="l" rtl="0" eaLnBrk="1" fontAlgn="base" hangingPunct="1">
        <a:spcBef>
          <a:spcPct val="0"/>
        </a:spcBef>
        <a:spcAft>
          <a:spcPts val="900"/>
        </a:spcAft>
        <a:buChar char="–"/>
        <a:defRPr>
          <a:solidFill>
            <a:srgbClr val="304554"/>
          </a:solidFill>
          <a:latin typeface="+mn-lt"/>
          <a:ea typeface="+mn-ea"/>
        </a:defRPr>
      </a:lvl4pPr>
      <a:lvl5pPr marL="1981200" indent="-228600" algn="l" rtl="0" eaLnBrk="1" fontAlgn="base" hangingPunct="1">
        <a:spcBef>
          <a:spcPct val="0"/>
        </a:spcBef>
        <a:spcAft>
          <a:spcPts val="900"/>
        </a:spcAft>
        <a:buChar char="»"/>
        <a:defRPr sz="1600">
          <a:solidFill>
            <a:srgbClr val="304554"/>
          </a:solidFill>
          <a:latin typeface="+mn-lt"/>
          <a:ea typeface="+mn-ea"/>
        </a:defRPr>
      </a:lvl5pPr>
      <a:lvl6pPr marL="2438400" indent="-228600" algn="l" rtl="0" eaLnBrk="1" fontAlgn="base" hangingPunct="1">
        <a:spcBef>
          <a:spcPct val="0"/>
        </a:spcBef>
        <a:spcAft>
          <a:spcPts val="900"/>
        </a:spcAft>
        <a:buChar char="»"/>
        <a:defRPr sz="1600">
          <a:solidFill>
            <a:srgbClr val="304554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0"/>
        </a:spcBef>
        <a:spcAft>
          <a:spcPts val="900"/>
        </a:spcAft>
        <a:buChar char="»"/>
        <a:defRPr sz="1600">
          <a:solidFill>
            <a:srgbClr val="304554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0"/>
        </a:spcBef>
        <a:spcAft>
          <a:spcPts val="900"/>
        </a:spcAft>
        <a:buChar char="»"/>
        <a:defRPr sz="1600">
          <a:solidFill>
            <a:srgbClr val="304554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0"/>
        </a:spcBef>
        <a:spcAft>
          <a:spcPts val="900"/>
        </a:spcAft>
        <a:buChar char="»"/>
        <a:defRPr sz="1600">
          <a:solidFill>
            <a:srgbClr val="30455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ga-IE"/>
              <a:t>Click to edit Master title style</a:t>
            </a:r>
            <a:endParaRPr lang="en-IE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8F5146BD-08CA-5647-B9A1-89916AC1515B}" type="datetimeFigureOut">
              <a:rPr lang="en-IE"/>
              <a:pPr/>
              <a:t>19/04/2021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D8C3804E-3EBF-1249-AE52-FD2A9D983DC9}" type="slidenum">
              <a:rPr lang="en-IE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161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8136904" cy="3240360"/>
          </a:xfrm>
        </p:spPr>
        <p:txBody>
          <a:bodyPr>
            <a:normAutofit fontScale="90000"/>
          </a:bodyPr>
          <a:lstStyle/>
          <a:p>
            <a:r>
              <a:rPr lang="en-US" dirty="0"/>
              <a:t>CT3112 Professional Skills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Topic 3: Health &amp; Safety</a:t>
            </a:r>
            <a:br>
              <a:rPr lang="en-US" dirty="0"/>
            </a:br>
            <a:r>
              <a:rPr lang="en-US" dirty="0"/>
              <a:t> </a:t>
            </a:r>
            <a:br>
              <a:rPr lang="en-IE" dirty="0"/>
            </a:br>
            <a:r>
              <a:rPr lang="en-IE"/>
              <a:t>Lecture 1 </a:t>
            </a:r>
            <a:r>
              <a:rPr lang="en-IE" dirty="0"/>
              <a:t>Introduction to Topic</a:t>
            </a:r>
            <a:br>
              <a:rPr lang="en-IE" dirty="0"/>
            </a:b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IE" sz="2800" dirty="0"/>
          </a:p>
          <a:p>
            <a:r>
              <a:rPr lang="en-IE" sz="2800" dirty="0"/>
              <a:t>Dr Martina Kelly</a:t>
            </a:r>
          </a:p>
          <a:p>
            <a:r>
              <a:rPr lang="en-IE" sz="2800" dirty="0"/>
              <a:t>Mechanical Engineering</a:t>
            </a:r>
          </a:p>
          <a:p>
            <a:endParaRPr lang="en-IE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Topic 3 Health &amp; Safety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Lectures: </a:t>
            </a:r>
          </a:p>
          <a:p>
            <a:pPr lvl="1"/>
            <a:r>
              <a:rPr lang="en-US" sz="2000" dirty="0"/>
              <a:t>4 hours</a:t>
            </a:r>
          </a:p>
          <a:p>
            <a:r>
              <a:rPr lang="en-US" sz="2000" dirty="0"/>
              <a:t>Content:</a:t>
            </a:r>
          </a:p>
          <a:p>
            <a:pPr lvl="1"/>
            <a:r>
              <a:rPr lang="en-US" sz="2000" dirty="0"/>
              <a:t>Engineers Responsibility for Health &amp; Safety</a:t>
            </a:r>
          </a:p>
          <a:p>
            <a:pPr lvl="1"/>
            <a:r>
              <a:rPr lang="en-US" sz="2000" dirty="0"/>
              <a:t>Risk Assessment</a:t>
            </a:r>
          </a:p>
          <a:p>
            <a:pPr lvl="1"/>
            <a:r>
              <a:rPr lang="en-US" sz="2000" dirty="0"/>
              <a:t>Brief Introduction to Legislation</a:t>
            </a:r>
          </a:p>
          <a:p>
            <a:pPr lvl="1"/>
            <a:r>
              <a:rPr lang="en-US" sz="2000" dirty="0"/>
              <a:t>Case Studies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Evaluation:</a:t>
            </a:r>
          </a:p>
          <a:p>
            <a:pPr lvl="1"/>
            <a:r>
              <a:rPr lang="en-US" sz="2000" dirty="0"/>
              <a:t>Submission of Risk Assessment (Details Later)</a:t>
            </a:r>
          </a:p>
          <a:p>
            <a:pPr lvl="1"/>
            <a:r>
              <a:rPr lang="en-US" sz="2000"/>
              <a:t>20 </a:t>
            </a:r>
            <a:r>
              <a:rPr lang="en-US" sz="2000" dirty="0"/>
              <a:t>Marks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1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Topic 3 Health &amp; Safety</a:t>
            </a:r>
            <a:br>
              <a:rPr lang="en-IE" dirty="0"/>
            </a:br>
            <a:r>
              <a:rPr lang="en-IE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On completion of this Topic, you will be able to:</a:t>
            </a:r>
          </a:p>
          <a:p>
            <a:pPr lvl="0"/>
            <a:r>
              <a:rPr lang="en-GB" dirty="0"/>
              <a:t>Show an understanding of basic safety terminology and concepts. </a:t>
            </a:r>
            <a:endParaRPr lang="en-IE" dirty="0"/>
          </a:p>
          <a:p>
            <a:pPr lvl="0"/>
            <a:r>
              <a:rPr lang="en-GB" dirty="0"/>
              <a:t>Demonstrate the significance of the role of the engineer in protecting the worker.</a:t>
            </a:r>
            <a:endParaRPr lang="en-IE" dirty="0"/>
          </a:p>
          <a:p>
            <a:pPr lvl="0"/>
            <a:r>
              <a:rPr lang="en-GB" dirty="0"/>
              <a:t>Perform a basic risk assessment and explain its application to safety systems. </a:t>
            </a:r>
            <a:endParaRPr lang="en-IE" dirty="0"/>
          </a:p>
          <a:p>
            <a:pPr lvl="0"/>
            <a:r>
              <a:rPr lang="en-GB" dirty="0"/>
              <a:t>Summarise the elements of cost and acceptability of risk. </a:t>
            </a:r>
            <a:endParaRPr lang="en-IE" dirty="0"/>
          </a:p>
          <a:p>
            <a:pPr lvl="0"/>
            <a:r>
              <a:rPr lang="en-GB" dirty="0"/>
              <a:t>Understand how and why liability might arise.</a:t>
            </a:r>
            <a:endParaRPr lang="en-IE" dirty="0"/>
          </a:p>
          <a:p>
            <a:endParaRPr lang="en-IE" dirty="0"/>
          </a:p>
          <a:p>
            <a:endParaRPr lang="en-GB" dirty="0"/>
          </a:p>
          <a:p>
            <a:endParaRPr lang="en-I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Martina Kelly?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years working in the Electronics Industry</a:t>
            </a:r>
          </a:p>
          <a:p>
            <a:r>
              <a:rPr lang="en-US" dirty="0"/>
              <a:t>MSc in Occupational Health &amp; Ergonomics</a:t>
            </a:r>
          </a:p>
          <a:p>
            <a:r>
              <a:rPr lang="en-US" dirty="0"/>
              <a:t>PhD in Integrated Risk Management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918" y="3573016"/>
            <a:ext cx="1396825" cy="1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51054"/>
      </p:ext>
    </p:extLst>
  </p:cSld>
  <p:clrMapOvr>
    <a:masterClrMapping/>
  </p:clrMapOvr>
</p:sld>
</file>

<file path=ppt/theme/theme1.xml><?xml version="1.0" encoding="utf-8"?>
<a:theme xmlns:a="http://schemas.openxmlformats.org/drawingml/2006/main" name="Slate NUIG Master">
  <a:themeElements>
    <a:clrScheme name="Blank Presentation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 NUIG Master.thmx</Template>
  <TotalTime>1453</TotalTime>
  <Words>167</Words>
  <Application>Microsoft Macintosh PowerPoint</Application>
  <PresentationFormat>On-screen Show (4:3)</PresentationFormat>
  <Paragraphs>31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Slate NUIG Master</vt:lpstr>
      <vt:lpstr>Custom Design</vt:lpstr>
      <vt:lpstr>CT3112 Professional Skills   Topic 3: Health &amp; Safety   Lecture 1 Introduction to Topic </vt:lpstr>
      <vt:lpstr>Introduction to Topic 3 Health &amp; Safety</vt:lpstr>
      <vt:lpstr>Introduction Continued</vt:lpstr>
      <vt:lpstr>Topic 3 Health &amp; Safety Learning Outcomes</vt:lpstr>
      <vt:lpstr>Who is Martina Kelly?</vt:lpstr>
    </vt:vector>
  </TitlesOfParts>
  <Company>National University of Ireland, Galway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Engineer in Society  Health &amp; Safety</dc:title>
  <dc:creator>Computer Services</dc:creator>
  <cp:lastModifiedBy>Kelly, Martina</cp:lastModifiedBy>
  <cp:revision>40</cp:revision>
  <cp:lastPrinted>2016-02-12T15:36:41Z</cp:lastPrinted>
  <dcterms:created xsi:type="dcterms:W3CDTF">2010-09-09T08:38:20Z</dcterms:created>
  <dcterms:modified xsi:type="dcterms:W3CDTF">2021-04-19T11:42:44Z</dcterms:modified>
</cp:coreProperties>
</file>