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3F_AE5B0C26.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7"/>
  </p:notesMasterIdLst>
  <p:sldIdLst>
    <p:sldId id="256" r:id="rId2"/>
    <p:sldId id="258" r:id="rId3"/>
    <p:sldId id="316" r:id="rId4"/>
    <p:sldId id="259" r:id="rId5"/>
    <p:sldId id="315" r:id="rId6"/>
    <p:sldId id="307" r:id="rId7"/>
    <p:sldId id="260" r:id="rId8"/>
    <p:sldId id="331" r:id="rId9"/>
    <p:sldId id="308" r:id="rId10"/>
    <p:sldId id="321" r:id="rId11"/>
    <p:sldId id="319" r:id="rId12"/>
    <p:sldId id="320" r:id="rId13"/>
    <p:sldId id="326" r:id="rId14"/>
    <p:sldId id="336" r:id="rId15"/>
    <p:sldId id="330" r:id="rId16"/>
  </p:sldIdLst>
  <p:sldSz cx="9144000" cy="5143500" type="screen16x9"/>
  <p:notesSz cx="6858000" cy="9144000"/>
  <p:embeddedFontLst>
    <p:embeddedFont>
      <p:font typeface="Barlow Semi Condensed" panose="00000506000000000000" pitchFamily="2" charset="0"/>
      <p:regular r:id="rId18"/>
      <p:bold r:id="rId19"/>
      <p:italic r:id="rId20"/>
      <p:boldItalic r:id="rId21"/>
    </p:embeddedFont>
    <p:embeddedFont>
      <p:font typeface="Barlow Semi Condensed Medium" panose="00000606000000000000" pitchFamily="2" charset="0"/>
      <p:regular r:id="rId22"/>
      <p:bold r:id="rId23"/>
      <p:italic r:id="rId24"/>
      <p:boldItalic r:id="rId25"/>
    </p:embeddedFont>
    <p:embeddedFont>
      <p:font typeface="Fjalla One" panose="02000506040000020004" pitchFamily="2"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Presentation" id="{013B395D-AE1A-4C73-9086-E8816AB378D8}">
          <p14:sldIdLst>
            <p14:sldId id="256"/>
            <p14:sldId id="258"/>
            <p14:sldId id="316"/>
            <p14:sldId id="259"/>
            <p14:sldId id="315"/>
            <p14:sldId id="307"/>
            <p14:sldId id="260"/>
            <p14:sldId id="331"/>
            <p14:sldId id="308"/>
            <p14:sldId id="321"/>
            <p14:sldId id="319"/>
            <p14:sldId id="320"/>
            <p14:sldId id="326"/>
            <p14:sldId id="336"/>
            <p14:sldId id="330"/>
          </p14:sldIdLst>
        </p14:section>
      </p14:sectionLst>
    </p:ex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A61F8B7-6AF2-E0C7-98A3-C90BA0FCC36F}" name="Hadi Houssainy" initials="HH" userId="S::hadi.houssainy@st.ul.edu.lb::1a3eacab-335e-42dc-b886-27b379d5e16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FFFFFF"/>
    <a:srgbClr val="AB8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2E1C2A-ADB3-4B47-901D-6D4CD46AE32C}" v="36" dt="2024-03-24T11:05:14.276"/>
  </p1510:revLst>
</p1510:revInfo>
</file>

<file path=ppt/tableStyles.xml><?xml version="1.0" encoding="utf-8"?>
<a:tblStyleLst xmlns:a="http://schemas.openxmlformats.org/drawingml/2006/main" def="{623716A0-222D-41D3-96A2-F61E002DA141}">
  <a:tblStyle styleId="{623716A0-222D-41D3-96A2-F61E002DA14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300" y="8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comments/modernComment_13F_AE5B0C26.xml><?xml version="1.0" encoding="utf-8"?>
<p188:cmLst xmlns:a="http://schemas.openxmlformats.org/drawingml/2006/main" xmlns:r="http://schemas.openxmlformats.org/officeDocument/2006/relationships" xmlns:p188="http://schemas.microsoft.com/office/powerpoint/2018/8/main">
  <p188:cm id="{CE1C5335-9D89-46D3-9423-91A4ADC50570}" authorId="{9A61F8B7-6AF2-E0C7-98A3-C90BA0FCC36F}" created="2024-03-21T20:31:22.705">
    <ac:txMkLst xmlns:ac="http://schemas.microsoft.com/office/drawing/2013/main/command">
      <pc:docMk xmlns:pc="http://schemas.microsoft.com/office/powerpoint/2013/main/command"/>
      <pc:sldMk xmlns:pc="http://schemas.microsoft.com/office/powerpoint/2013/main/command" cId="2925202470" sldId="319"/>
      <ac:spMk id="11" creationId="{F1D5B744-AB13-4D3E-40BD-82FD3439BFC7}"/>
      <ac:txMk cp="44" len="38">
        <ac:context len="127" hash="3408906215"/>
      </ac:txMk>
    </ac:txMkLst>
    <p188:pos x="3157725" y="707563"/>
    <p188:txBody>
      <a:bodyPr/>
      <a:lstStyle/>
      <a:p>
        <a:r>
          <a:rPr lang="en-US"/>
          <a:t>With a smaller batch size, the gradient update you calculate in each step is based on a smaller sample of the training data. This can lead to less variance in the estimate of the true gradient, which can help the model converge on a better minimum during training.</a:t>
        </a:r>
      </a:p>
    </p188:txBody>
  </p188:cm>
  <p188:cm id="{269E2198-50BA-486A-BFEF-12D096D80F1B}" authorId="{9A61F8B7-6AF2-E0C7-98A3-C90BA0FCC36F}" created="2024-03-21T20:31:32.874">
    <ac:txMkLst xmlns:ac="http://schemas.microsoft.com/office/drawing/2013/main/command">
      <pc:docMk xmlns:pc="http://schemas.microsoft.com/office/powerpoint/2013/main/command"/>
      <pc:sldMk xmlns:pc="http://schemas.microsoft.com/office/powerpoint/2013/main/command" cId="2925202470" sldId="319"/>
      <ac:spMk id="11" creationId="{F1D5B744-AB13-4D3E-40BD-82FD3439BFC7}"/>
      <ac:txMk cp="83" len="21">
        <ac:context len="127" hash="3408906215"/>
      </ac:txMk>
    </ac:txMkLst>
    <p188:pos x="1971182" y="919835"/>
    <p188:txBody>
      <a:bodyPr/>
      <a:lstStyle/>
      <a:p>
        <a:r>
          <a:rPr lang="en-US"/>
          <a:t>Large batch sizes can sometimes get stuck in local minima during training. Local minima are areas where the gradient seems to indicate improvement, but it's actually not leading the model towards the global minimum (the absolute best solution).  Smaller batches can help the model explore the parameter space more effectively and potentially escape these local minima.</a:t>
        </a:r>
      </a:p>
    </p188:txBody>
  </p188:cm>
  <p188:cm id="{1B99E64D-1666-4945-907C-715207F860F2}" authorId="{9A61F8B7-6AF2-E0C7-98A3-C90BA0FCC36F}" created="2024-03-21T20:31:42.239">
    <ac:txMkLst xmlns:ac="http://schemas.microsoft.com/office/drawing/2013/main/command">
      <pc:docMk xmlns:pc="http://schemas.microsoft.com/office/powerpoint/2013/main/command"/>
      <pc:sldMk xmlns:pc="http://schemas.microsoft.com/office/powerpoint/2013/main/command" cId="2925202470" sldId="319"/>
      <ac:spMk id="11" creationId="{F1D5B744-AB13-4D3E-40BD-82FD3439BFC7}"/>
      <ac:txMk cp="105" len="7">
        <ac:context len="127" hash="3408906215"/>
      </ac:txMk>
    </ac:txMkLst>
    <p188:pos x="1856882" y="1132106"/>
    <p188:txBody>
      <a:bodyPr/>
      <a:lstStyle/>
      <a:p>
        <a:r>
          <a:rPr lang="en-US"/>
          <a:t>reducing the batch size can act as a form of regularization.  Regularization helps prevent the model from overfitting the training data.  While a model with a large batch size might appear to perform well on the training data, it might not generalize well to unseen data.</a:t>
        </a:r>
      </a:p>
    </p188:txBody>
  </p188:cm>
  <p188:cm id="{01F8A4F7-C8B2-41F3-AFC4-FE754719813E}" authorId="{9A61F8B7-6AF2-E0C7-98A3-C90BA0FCC36F}" created="2024-03-21T20:53:37.701">
    <ac:txMkLst xmlns:ac="http://schemas.microsoft.com/office/drawing/2013/main/command">
      <pc:docMk xmlns:pc="http://schemas.microsoft.com/office/powerpoint/2013/main/command"/>
      <pc:sldMk xmlns:pc="http://schemas.microsoft.com/office/powerpoint/2013/main/command" cId="2925202470" sldId="319"/>
      <ac:spMk id="11" creationId="{F1D5B744-AB13-4D3E-40BD-82FD3439BFC7}"/>
      <ac:txMk cp="151" len="16">
        <ac:context len="168" hash="3501298888"/>
      </ac:txMk>
    </ac:txMkLst>
    <p188:pos x="1622839" y="2411178"/>
    <p188:txBody>
      <a:bodyPr/>
      <a:lstStyle/>
      <a:p>
        <a:r>
          <a:rPr lang="en-US"/>
          <a:t>Model already too complex, it contains a lot of filters and layers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155528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2">
  <p:cSld name="Title and body 2">
    <p:spTree>
      <p:nvGrpSpPr>
        <p:cNvPr id="1" name="Shape 840"/>
        <p:cNvGrpSpPr/>
        <p:nvPr/>
      </p:nvGrpSpPr>
      <p:grpSpPr>
        <a:xfrm>
          <a:off x="0" y="0"/>
          <a:ext cx="0" cy="0"/>
          <a:chOff x="0" y="0"/>
          <a:chExt cx="0" cy="0"/>
        </a:xfrm>
      </p:grpSpPr>
      <p:sp>
        <p:nvSpPr>
          <p:cNvPr id="841" name="Google Shape;841;p18"/>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42" name="Google Shape;842;p18"/>
          <p:cNvSpPr txBox="1">
            <a:spLocks noGrp="1"/>
          </p:cNvSpPr>
          <p:nvPr>
            <p:ph type="subTitle" idx="1"/>
          </p:nvPr>
        </p:nvSpPr>
        <p:spPr>
          <a:xfrm>
            <a:off x="4690875" y="1491351"/>
            <a:ext cx="3557100" cy="265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843" name="Google Shape;843;p18"/>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18"/>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845" name="Google Shape;845;p18"/>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62" name="Google Shape;862;p18"/>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9" name="Google Shape;879;p18"/>
          <p:cNvCxnSpPr/>
          <p:nvPr/>
        </p:nvCxnSpPr>
        <p:spPr>
          <a:xfrm flipH="1">
            <a:off x="5101704"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8"/>
          <p:cNvCxnSpPr/>
          <p:nvPr/>
        </p:nvCxnSpPr>
        <p:spPr>
          <a:xfrm rot="10800000">
            <a:off x="6234804"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8"/>
          <p:cNvCxnSpPr/>
          <p:nvPr/>
        </p:nvCxnSpPr>
        <p:spPr>
          <a:xfrm flipH="1">
            <a:off x="7547529"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8"/>
          <p:cNvCxnSpPr/>
          <p:nvPr/>
        </p:nvCxnSpPr>
        <p:spPr>
          <a:xfrm flipH="1">
            <a:off x="8872054"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2318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9" r:id="rId5"/>
    <p:sldLayoutId id="2147483673" r:id="rId6"/>
    <p:sldLayoutId id="2147483674" r:id="rId7"/>
    <p:sldLayoutId id="2147483675" r:id="rId8"/>
    <p:sldLayoutId id="2147483676" r:id="rId9"/>
    <p:sldLayoutId id="2147483684" r:id="rId10"/>
    <p:sldLayoutId id="214748369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8/10/relationships/comments" Target="../comments/modernComment_13F_AE5B0C26.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5232177" y="2143080"/>
            <a:ext cx="3508768" cy="1792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5000" dirty="0">
                <a:solidFill>
                  <a:schemeClr val="dk2"/>
                </a:solidFill>
              </a:rPr>
              <a:t>VGG Model on CIFA</a:t>
            </a:r>
            <a:r>
              <a:rPr lang="en-US" sz="5000" dirty="0"/>
              <a:t>R-10</a:t>
            </a:r>
            <a:r>
              <a:rPr lang="en-US" sz="5000" dirty="0">
                <a:solidFill>
                  <a:schemeClr val="dk2"/>
                </a:solidFill>
              </a:rPr>
              <a:t> Database</a:t>
            </a:r>
            <a:endParaRPr sz="5000" dirty="0">
              <a:solidFill>
                <a:schemeClr val="dk2"/>
              </a:solidFill>
            </a:endParaRPr>
          </a:p>
        </p:txBody>
      </p:sp>
      <p:sp>
        <p:nvSpPr>
          <p:cNvPr id="1885" name="Google Shape;1885;p35"/>
          <p:cNvSpPr txBox="1">
            <a:spLocks noGrp="1"/>
          </p:cNvSpPr>
          <p:nvPr>
            <p:ph type="subTitle" idx="1"/>
          </p:nvPr>
        </p:nvSpPr>
        <p:spPr>
          <a:xfrm>
            <a:off x="6206714" y="3921279"/>
            <a:ext cx="2348380" cy="896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sz="2300" dirty="0"/>
              <a:t>Sara AL SAYYED  Hadi HOUSSAINY</a:t>
            </a:r>
            <a:endParaRPr sz="2300" dirty="0">
              <a:solidFill>
                <a:schemeClr val="accent1"/>
              </a:solidFill>
            </a:endParaRPr>
          </a:p>
          <a:p>
            <a:pPr marL="0" lvl="0" indent="0" algn="r" rtl="0">
              <a:spcBef>
                <a:spcPts val="0"/>
              </a:spcBef>
              <a:spcAft>
                <a:spcPts val="0"/>
              </a:spcAft>
              <a:buNone/>
            </a:pPr>
            <a:endParaRPr sz="2300"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DFC8B-5350-6EB7-48E4-753FF4898650}"/>
              </a:ext>
            </a:extLst>
          </p:cNvPr>
          <p:cNvSpPr>
            <a:spLocks noGrp="1"/>
          </p:cNvSpPr>
          <p:nvPr>
            <p:ph type="title"/>
          </p:nvPr>
        </p:nvSpPr>
        <p:spPr>
          <a:xfrm>
            <a:off x="2912327" y="2572594"/>
            <a:ext cx="3200400" cy="804600"/>
          </a:xfrm>
        </p:spPr>
        <p:txBody>
          <a:bodyPr/>
          <a:lstStyle/>
          <a:p>
            <a:r>
              <a:rPr lang="en-US" dirty="0"/>
              <a:t>Results Comparison</a:t>
            </a:r>
          </a:p>
        </p:txBody>
      </p:sp>
      <p:sp>
        <p:nvSpPr>
          <p:cNvPr id="3" name="Title 2">
            <a:extLst>
              <a:ext uri="{FF2B5EF4-FFF2-40B4-BE49-F238E27FC236}">
                <a16:creationId xmlns:a16="http://schemas.microsoft.com/office/drawing/2014/main" id="{D1F61F4F-E9CC-18C6-EE56-BD81B2C10D89}"/>
              </a:ext>
            </a:extLst>
          </p:cNvPr>
          <p:cNvSpPr>
            <a:spLocks noGrp="1"/>
          </p:cNvSpPr>
          <p:nvPr>
            <p:ph type="title" idx="2"/>
          </p:nvPr>
        </p:nvSpPr>
        <p:spPr>
          <a:xfrm>
            <a:off x="2912327" y="1421483"/>
            <a:ext cx="2967600" cy="1069800"/>
          </a:xfrm>
        </p:spPr>
        <p:txBody>
          <a:bodyPr/>
          <a:lstStyle/>
          <a:p>
            <a:r>
              <a:rPr lang="en-US" dirty="0"/>
              <a:t>03</a:t>
            </a:r>
          </a:p>
        </p:txBody>
      </p:sp>
    </p:spTree>
    <p:extLst>
      <p:ext uri="{BB962C8B-B14F-4D97-AF65-F5344CB8AC3E}">
        <p14:creationId xmlns:p14="http://schemas.microsoft.com/office/powerpoint/2010/main" val="3582366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F6871C2-2510-E2A4-2CB5-C64741042C2C}"/>
              </a:ext>
            </a:extLst>
          </p:cNvPr>
          <p:cNvSpPr>
            <a:spLocks noGrp="1"/>
          </p:cNvSpPr>
          <p:nvPr>
            <p:ph type="title"/>
          </p:nvPr>
        </p:nvSpPr>
        <p:spPr/>
        <p:txBody>
          <a:bodyPr/>
          <a:lstStyle/>
          <a:p>
            <a:r>
              <a:rPr lang="en-US" dirty="0"/>
              <a:t>Results Comparison</a:t>
            </a:r>
          </a:p>
        </p:txBody>
      </p:sp>
      <p:sp>
        <p:nvSpPr>
          <p:cNvPr id="11" name="Subtitle 10">
            <a:extLst>
              <a:ext uri="{FF2B5EF4-FFF2-40B4-BE49-F238E27FC236}">
                <a16:creationId xmlns:a16="http://schemas.microsoft.com/office/drawing/2014/main" id="{F1D5B744-AB13-4D3E-40BD-82FD3439BFC7}"/>
              </a:ext>
            </a:extLst>
          </p:cNvPr>
          <p:cNvSpPr>
            <a:spLocks noGrp="1"/>
          </p:cNvSpPr>
          <p:nvPr>
            <p:ph type="subTitle" idx="1"/>
          </p:nvPr>
        </p:nvSpPr>
        <p:spPr/>
        <p:txBody>
          <a:bodyPr/>
          <a:lstStyle/>
          <a:p>
            <a:r>
              <a:rPr lang="en-US" sz="2800" b="1" dirty="0">
                <a:solidFill>
                  <a:srgbClr val="AB8FDC"/>
                </a:solidFill>
              </a:rPr>
              <a:t>What Could have happened?</a:t>
            </a:r>
          </a:p>
          <a:p>
            <a:endParaRPr lang="en-US" dirty="0"/>
          </a:p>
          <a:p>
            <a:r>
              <a:rPr lang="en-US" dirty="0"/>
              <a:t>With batch size:</a:t>
            </a:r>
          </a:p>
          <a:p>
            <a:pPr marL="285750" indent="-285750">
              <a:buFont typeface="Arial" panose="020B0604020202020204" pitchFamily="34" charset="0"/>
              <a:buChar char="•"/>
            </a:pPr>
            <a:r>
              <a:rPr lang="en-US" sz="1400" dirty="0"/>
              <a:t>Reduced variance in gradient estimates</a:t>
            </a:r>
          </a:p>
          <a:p>
            <a:pPr marL="285750" indent="-285750">
              <a:buFont typeface="Arial" panose="020B0604020202020204" pitchFamily="34" charset="0"/>
              <a:buChar char="•"/>
            </a:pPr>
            <a:r>
              <a:rPr lang="en-US" sz="1400" dirty="0"/>
              <a:t>Escaping local minima</a:t>
            </a:r>
          </a:p>
          <a:p>
            <a:pPr marL="285750" indent="-285750">
              <a:buFont typeface="Arial" panose="020B0604020202020204" pitchFamily="34" charset="0"/>
              <a:buChar char="•"/>
            </a:pPr>
            <a:r>
              <a:rPr lang="en-US" sz="1400" dirty="0"/>
              <a:t>Better </a:t>
            </a:r>
            <a:r>
              <a:rPr lang="en-US" sz="1400" dirty="0" err="1"/>
              <a:t>generilization</a:t>
            </a:r>
            <a:endParaRPr lang="en-US" sz="1400" dirty="0"/>
          </a:p>
        </p:txBody>
      </p:sp>
      <p:pic>
        <p:nvPicPr>
          <p:cNvPr id="2050" name="Picture 2">
            <a:extLst>
              <a:ext uri="{FF2B5EF4-FFF2-40B4-BE49-F238E27FC236}">
                <a16:creationId xmlns:a16="http://schemas.microsoft.com/office/drawing/2014/main" id="{6F466CF0-864E-6C46-BA25-36B39DA804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259" y="1606797"/>
            <a:ext cx="3432748" cy="2540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5202470"/>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0AF97-C589-6969-123D-88398F27FB2B}"/>
              </a:ext>
            </a:extLst>
          </p:cNvPr>
          <p:cNvSpPr>
            <a:spLocks noGrp="1"/>
          </p:cNvSpPr>
          <p:nvPr>
            <p:ph type="title"/>
          </p:nvPr>
        </p:nvSpPr>
        <p:spPr/>
        <p:txBody>
          <a:bodyPr/>
          <a:lstStyle/>
          <a:p>
            <a:r>
              <a:rPr lang="en-US" dirty="0"/>
              <a:t>Results Comparison</a:t>
            </a:r>
          </a:p>
        </p:txBody>
      </p:sp>
      <p:sp>
        <p:nvSpPr>
          <p:cNvPr id="3" name="Subtitle 2">
            <a:extLst>
              <a:ext uri="{FF2B5EF4-FFF2-40B4-BE49-F238E27FC236}">
                <a16:creationId xmlns:a16="http://schemas.microsoft.com/office/drawing/2014/main" id="{3CD29D4C-8354-751C-E999-8607D72AEDAD}"/>
              </a:ext>
            </a:extLst>
          </p:cNvPr>
          <p:cNvSpPr>
            <a:spLocks noGrp="1"/>
          </p:cNvSpPr>
          <p:nvPr>
            <p:ph type="subTitle" idx="1"/>
          </p:nvPr>
        </p:nvSpPr>
        <p:spPr>
          <a:xfrm>
            <a:off x="4891597" y="1350103"/>
            <a:ext cx="3557100" cy="2656200"/>
          </a:xfrm>
        </p:spPr>
        <p:txBody>
          <a:bodyPr/>
          <a:lstStyle/>
          <a:p>
            <a:pPr marL="285750" indent="-285750">
              <a:buFont typeface="Arial" panose="020B0604020202020204" pitchFamily="34" charset="0"/>
              <a:buChar char="•"/>
            </a:pPr>
            <a:r>
              <a:rPr lang="en-US" dirty="0"/>
              <a:t>We compare the accuracy of the baseline model and the VGG16 with batch size=18 for each class.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notice that there is a very slight difference between the two</a:t>
            </a:r>
          </a:p>
        </p:txBody>
      </p:sp>
      <p:pic>
        <p:nvPicPr>
          <p:cNvPr id="3074" name="Picture 2">
            <a:extLst>
              <a:ext uri="{FF2B5EF4-FFF2-40B4-BE49-F238E27FC236}">
                <a16:creationId xmlns:a16="http://schemas.microsoft.com/office/drawing/2014/main" id="{51A546AE-FD9B-F612-AB40-983A97EEBD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460" y="1243650"/>
            <a:ext cx="4452415" cy="265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9465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DFC8B-5350-6EB7-48E4-753FF4898650}"/>
              </a:ext>
            </a:extLst>
          </p:cNvPr>
          <p:cNvSpPr>
            <a:spLocks noGrp="1"/>
          </p:cNvSpPr>
          <p:nvPr>
            <p:ph type="title"/>
          </p:nvPr>
        </p:nvSpPr>
        <p:spPr>
          <a:xfrm>
            <a:off x="2912327" y="2572594"/>
            <a:ext cx="3200400" cy="804600"/>
          </a:xfrm>
        </p:spPr>
        <p:txBody>
          <a:bodyPr/>
          <a:lstStyle/>
          <a:p>
            <a:r>
              <a:rPr lang="en-US" dirty="0"/>
              <a:t>Conclusion</a:t>
            </a:r>
          </a:p>
        </p:txBody>
      </p:sp>
      <p:sp>
        <p:nvSpPr>
          <p:cNvPr id="3" name="Title 2">
            <a:extLst>
              <a:ext uri="{FF2B5EF4-FFF2-40B4-BE49-F238E27FC236}">
                <a16:creationId xmlns:a16="http://schemas.microsoft.com/office/drawing/2014/main" id="{D1F61F4F-E9CC-18C6-EE56-BD81B2C10D89}"/>
              </a:ext>
            </a:extLst>
          </p:cNvPr>
          <p:cNvSpPr>
            <a:spLocks noGrp="1"/>
          </p:cNvSpPr>
          <p:nvPr>
            <p:ph type="title" idx="2"/>
          </p:nvPr>
        </p:nvSpPr>
        <p:spPr>
          <a:xfrm>
            <a:off x="2912327" y="1421483"/>
            <a:ext cx="2967600" cy="1069800"/>
          </a:xfrm>
        </p:spPr>
        <p:txBody>
          <a:bodyPr/>
          <a:lstStyle/>
          <a:p>
            <a:r>
              <a:rPr lang="en-US" dirty="0"/>
              <a:t>04</a:t>
            </a:r>
          </a:p>
        </p:txBody>
      </p:sp>
    </p:spTree>
    <p:extLst>
      <p:ext uri="{BB962C8B-B14F-4D97-AF65-F5344CB8AC3E}">
        <p14:creationId xmlns:p14="http://schemas.microsoft.com/office/powerpoint/2010/main" val="3104792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6A1F3-2719-DCDA-ECF3-A02B00DF1DBF}"/>
              </a:ext>
            </a:extLst>
          </p:cNvPr>
          <p:cNvSpPr>
            <a:spLocks noGrp="1"/>
          </p:cNvSpPr>
          <p:nvPr>
            <p:ph type="title"/>
          </p:nvPr>
        </p:nvSpPr>
        <p:spPr>
          <a:xfrm>
            <a:off x="204736" y="1734312"/>
            <a:ext cx="3566100" cy="1362600"/>
          </a:xfrm>
        </p:spPr>
        <p:txBody>
          <a:bodyPr/>
          <a:lstStyle/>
          <a:p>
            <a:r>
              <a:rPr lang="en-US" dirty="0"/>
              <a:t>Conclusion</a:t>
            </a:r>
          </a:p>
        </p:txBody>
      </p:sp>
      <p:sp>
        <p:nvSpPr>
          <p:cNvPr id="4" name="Rectangle 1">
            <a:extLst>
              <a:ext uri="{FF2B5EF4-FFF2-40B4-BE49-F238E27FC236}">
                <a16:creationId xmlns:a16="http://schemas.microsoft.com/office/drawing/2014/main" id="{C11ED714-1EF2-D8B1-1DB3-E36956F0DA9D}"/>
              </a:ext>
            </a:extLst>
          </p:cNvPr>
          <p:cNvSpPr>
            <a:spLocks noGrp="1" noChangeArrowheads="1"/>
          </p:cNvSpPr>
          <p:nvPr>
            <p:ph type="body" idx="1"/>
          </p:nvPr>
        </p:nvSpPr>
        <p:spPr bwMode="auto">
          <a:xfrm>
            <a:off x="4347253" y="1062610"/>
            <a:ext cx="4298659"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285750" indent="-285750" algn="just">
              <a:buClrTx/>
              <a:buSzTx/>
            </a:pPr>
            <a:r>
              <a:rPr kumimoji="0" lang="en-US" altLang="en-US" sz="1600" b="0" i="0" u="none" strike="noStrike" cap="none" normalizeH="0" baseline="0" dirty="0">
                <a:ln>
                  <a:noFill/>
                </a:ln>
                <a:solidFill>
                  <a:schemeClr val="tx1"/>
                </a:solidFill>
                <a:effectLst/>
                <a:latin typeface="Barlow Semi Condensed" panose="00000506000000000000" pitchFamily="2" charset="0"/>
              </a:rPr>
              <a:t>Our findings indicate that for the CIFAR-10 database, employing the VGG model heightens complexity without yielding a noteworthy accuracy enhancement. </a:t>
            </a:r>
          </a:p>
          <a:p>
            <a:pPr marL="285750" indent="-285750" algn="just">
              <a:buClrTx/>
              <a:buSzTx/>
            </a:pPr>
            <a:endParaRPr lang="en-US" altLang="en-US" sz="1600" dirty="0">
              <a:latin typeface="Barlow Semi Condensed" panose="00000506000000000000" pitchFamily="2" charset="0"/>
            </a:endParaRPr>
          </a:p>
          <a:p>
            <a:pPr marL="285750" indent="-285750" algn="just">
              <a:buClrTx/>
              <a:buSzTx/>
            </a:pPr>
            <a:r>
              <a:rPr kumimoji="0" lang="en-US" altLang="en-US" sz="1600" b="0" i="0" u="none" strike="noStrike" cap="none" normalizeH="0" baseline="0" dirty="0">
                <a:ln>
                  <a:noFill/>
                </a:ln>
                <a:solidFill>
                  <a:schemeClr val="tx1"/>
                </a:solidFill>
                <a:effectLst/>
                <a:latin typeface="Barlow Semi Condensed" panose="00000506000000000000" pitchFamily="2" charset="0"/>
              </a:rPr>
              <a:t>Consequently, opting for the baseline model may prove to be a superior choice.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6883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45DFA-0925-A92C-C1F8-1943C4597E2D}"/>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454271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731647" y="573573"/>
            <a:ext cx="635100" cy="734640"/>
            <a:chOff x="731647" y="573573"/>
            <a:chExt cx="635100" cy="734640"/>
          </a:xfrm>
        </p:grpSpPr>
        <p:grpSp>
          <p:nvGrpSpPr>
            <p:cNvPr id="1897" name="Google Shape;1897;p37"/>
            <p:cNvGrpSpPr/>
            <p:nvPr/>
          </p:nvGrpSpPr>
          <p:grpSpPr>
            <a:xfrm>
              <a:off x="731647" y="573573"/>
              <a:ext cx="635100" cy="635100"/>
              <a:chOff x="917231" y="750460"/>
              <a:chExt cx="635100" cy="635100"/>
            </a:xfrm>
          </p:grpSpPr>
          <p:sp>
            <p:nvSpPr>
              <p:cNvPr id="1898" name="Google Shape;1898;p37"/>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0" name="Google Shape;1900;p37"/>
            <p:cNvGrpSpPr/>
            <p:nvPr/>
          </p:nvGrpSpPr>
          <p:grpSpPr>
            <a:xfrm>
              <a:off x="961679" y="1281213"/>
              <a:ext cx="175013" cy="27000"/>
              <a:chOff x="5662375" y="212375"/>
              <a:chExt cx="175013" cy="27000"/>
            </a:xfrm>
          </p:grpSpPr>
          <p:sp>
            <p:nvSpPr>
              <p:cNvPr id="1901" name="Google Shape;190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02" name="Google Shape;190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03" name="Google Shape;190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1904" name="Google Shape;1904;p37"/>
          <p:cNvGrpSpPr/>
          <p:nvPr/>
        </p:nvGrpSpPr>
        <p:grpSpPr>
          <a:xfrm>
            <a:off x="731647" y="1650460"/>
            <a:ext cx="635100" cy="733490"/>
            <a:chOff x="731647" y="1650460"/>
            <a:chExt cx="635100" cy="733490"/>
          </a:xfrm>
        </p:grpSpPr>
        <p:grpSp>
          <p:nvGrpSpPr>
            <p:cNvPr id="1905" name="Google Shape;1905;p37"/>
            <p:cNvGrpSpPr/>
            <p:nvPr/>
          </p:nvGrpSpPr>
          <p:grpSpPr>
            <a:xfrm>
              <a:off x="731647" y="1650460"/>
              <a:ext cx="635100" cy="635100"/>
              <a:chOff x="917231" y="1827973"/>
              <a:chExt cx="635100" cy="635100"/>
            </a:xfrm>
          </p:grpSpPr>
          <p:sp>
            <p:nvSpPr>
              <p:cNvPr id="1906" name="Google Shape;190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8" name="Google Shape;1908;p37"/>
            <p:cNvGrpSpPr/>
            <p:nvPr/>
          </p:nvGrpSpPr>
          <p:grpSpPr>
            <a:xfrm>
              <a:off x="961679" y="2356951"/>
              <a:ext cx="175013" cy="27000"/>
              <a:chOff x="5662375" y="212375"/>
              <a:chExt cx="175013" cy="27000"/>
            </a:xfrm>
          </p:grpSpPr>
          <p:sp>
            <p:nvSpPr>
              <p:cNvPr id="1909" name="Google Shape;190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10" name="Google Shape;191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11" name="Google Shape;191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1912" name="Google Shape;1912;p37"/>
          <p:cNvGrpSpPr/>
          <p:nvPr/>
        </p:nvGrpSpPr>
        <p:grpSpPr>
          <a:xfrm>
            <a:off x="746377" y="2834443"/>
            <a:ext cx="635100" cy="734984"/>
            <a:chOff x="731647" y="2728277"/>
            <a:chExt cx="635100" cy="734984"/>
          </a:xfrm>
        </p:grpSpPr>
        <p:grpSp>
          <p:nvGrpSpPr>
            <p:cNvPr id="1913" name="Google Shape;1913;p37"/>
            <p:cNvGrpSpPr/>
            <p:nvPr/>
          </p:nvGrpSpPr>
          <p:grpSpPr>
            <a:xfrm>
              <a:off x="731647" y="2728277"/>
              <a:ext cx="635100" cy="635100"/>
              <a:chOff x="917231" y="2905502"/>
              <a:chExt cx="635100" cy="635100"/>
            </a:xfrm>
          </p:grpSpPr>
          <p:sp>
            <p:nvSpPr>
              <p:cNvPr id="1914" name="Google Shape;191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6" name="Google Shape;1916;p37"/>
            <p:cNvGrpSpPr/>
            <p:nvPr/>
          </p:nvGrpSpPr>
          <p:grpSpPr>
            <a:xfrm>
              <a:off x="961679" y="3436260"/>
              <a:ext cx="175013" cy="27000"/>
              <a:chOff x="5662375" y="212375"/>
              <a:chExt cx="175013" cy="27000"/>
            </a:xfrm>
          </p:grpSpPr>
          <p:sp>
            <p:nvSpPr>
              <p:cNvPr id="1917" name="Google Shape;191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18" name="Google Shape;191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19" name="Google Shape;191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1920" name="Google Shape;1920;p37"/>
          <p:cNvGrpSpPr/>
          <p:nvPr/>
        </p:nvGrpSpPr>
        <p:grpSpPr>
          <a:xfrm>
            <a:off x="731647" y="3806675"/>
            <a:ext cx="635100" cy="734704"/>
            <a:chOff x="731647" y="3806675"/>
            <a:chExt cx="635100" cy="734704"/>
          </a:xfrm>
        </p:grpSpPr>
        <p:grpSp>
          <p:nvGrpSpPr>
            <p:cNvPr id="1921" name="Google Shape;1921;p37"/>
            <p:cNvGrpSpPr/>
            <p:nvPr/>
          </p:nvGrpSpPr>
          <p:grpSpPr>
            <a:xfrm>
              <a:off x="731647" y="3806675"/>
              <a:ext cx="635100" cy="635100"/>
              <a:chOff x="917231" y="3983097"/>
              <a:chExt cx="635100" cy="635100"/>
            </a:xfrm>
          </p:grpSpPr>
          <p:sp>
            <p:nvSpPr>
              <p:cNvPr id="1922" name="Google Shape;192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4" name="Google Shape;1924;p37"/>
            <p:cNvGrpSpPr/>
            <p:nvPr/>
          </p:nvGrpSpPr>
          <p:grpSpPr>
            <a:xfrm>
              <a:off x="961679" y="4514379"/>
              <a:ext cx="175013" cy="27000"/>
              <a:chOff x="5662375" y="212375"/>
              <a:chExt cx="175013" cy="27000"/>
            </a:xfrm>
          </p:grpSpPr>
          <p:sp>
            <p:nvSpPr>
              <p:cNvPr id="1925" name="Google Shape;192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26" name="Google Shape;192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27" name="Google Shape;192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1928" name="Google Shape;1928;p37"/>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Table of Contents</a:t>
            </a:r>
            <a:endParaRPr dirty="0"/>
          </a:p>
        </p:txBody>
      </p:sp>
      <p:sp>
        <p:nvSpPr>
          <p:cNvPr id="1929" name="Google Shape;1929;p37"/>
          <p:cNvSpPr txBox="1">
            <a:spLocks noGrp="1"/>
          </p:cNvSpPr>
          <p:nvPr>
            <p:ph type="subTitle" idx="2"/>
          </p:nvPr>
        </p:nvSpPr>
        <p:spPr>
          <a:xfrm>
            <a:off x="1710752" y="762265"/>
            <a:ext cx="2615100" cy="8142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latin typeface="Barlow Semi Condensed"/>
                <a:ea typeface="Barlow Semi Condensed"/>
                <a:cs typeface="Barlow Semi Condensed"/>
                <a:sym typeface="Barlow Semi Condensed"/>
              </a:rPr>
              <a:t>The architecture of baseline model and the result</a:t>
            </a:r>
            <a:endParaRPr dirty="0">
              <a:latin typeface="Barlow Semi Condensed"/>
              <a:ea typeface="Barlow Semi Condensed"/>
              <a:cs typeface="Barlow Semi Condensed"/>
              <a:sym typeface="Barlow Semi Condensed"/>
            </a:endParaRPr>
          </a:p>
        </p:txBody>
      </p:sp>
      <p:sp>
        <p:nvSpPr>
          <p:cNvPr id="1930" name="Google Shape;1930;p37"/>
          <p:cNvSpPr txBox="1">
            <a:spLocks noGrp="1"/>
          </p:cNvSpPr>
          <p:nvPr>
            <p:ph type="subTitle" idx="1"/>
          </p:nvPr>
        </p:nvSpPr>
        <p:spPr>
          <a:xfrm>
            <a:off x="1620717" y="429768"/>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dirty="0"/>
              <a:t>Baseline Model</a:t>
            </a:r>
            <a:endParaRPr dirty="0"/>
          </a:p>
        </p:txBody>
      </p:sp>
      <p:sp>
        <p:nvSpPr>
          <p:cNvPr id="1931" name="Google Shape;1931;p37"/>
          <p:cNvSpPr txBox="1">
            <a:spLocks noGrp="1"/>
          </p:cNvSpPr>
          <p:nvPr>
            <p:ph type="subTitle" idx="3"/>
          </p:nvPr>
        </p:nvSpPr>
        <p:spPr>
          <a:xfrm>
            <a:off x="1620717" y="1508760"/>
            <a:ext cx="2978592"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dirty="0"/>
              <a:t>VGG16 Model</a:t>
            </a:r>
            <a:endParaRPr dirty="0"/>
          </a:p>
        </p:txBody>
      </p:sp>
      <p:sp>
        <p:nvSpPr>
          <p:cNvPr id="1932" name="Google Shape;1932;p37"/>
          <p:cNvSpPr txBox="1">
            <a:spLocks noGrp="1"/>
          </p:cNvSpPr>
          <p:nvPr>
            <p:ph type="subTitle" idx="4"/>
          </p:nvPr>
        </p:nvSpPr>
        <p:spPr>
          <a:xfrm>
            <a:off x="1710752" y="1866101"/>
            <a:ext cx="2615100" cy="63833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VGG16 Model Architecture</a:t>
            </a:r>
          </a:p>
          <a:p>
            <a:pPr marL="0" lvl="0" indent="0" algn="l" rtl="0">
              <a:spcBef>
                <a:spcPts val="0"/>
              </a:spcBef>
              <a:spcAft>
                <a:spcPts val="0"/>
              </a:spcAft>
              <a:buClr>
                <a:schemeClr val="dk1"/>
              </a:buClr>
              <a:buSzPts val="1100"/>
              <a:buFont typeface="Arial"/>
              <a:buNone/>
            </a:pPr>
            <a:r>
              <a:rPr lang="en-US" dirty="0"/>
              <a:t>Results on CIFAR 10</a:t>
            </a:r>
          </a:p>
          <a:p>
            <a:pPr marL="0" lvl="0" indent="0" algn="l" rtl="0">
              <a:spcBef>
                <a:spcPts val="0"/>
              </a:spcBef>
              <a:spcAft>
                <a:spcPts val="0"/>
              </a:spcAft>
              <a:buClr>
                <a:schemeClr val="dk1"/>
              </a:buClr>
              <a:buSzPts val="1100"/>
              <a:buFont typeface="Arial"/>
              <a:buNone/>
            </a:pPr>
            <a:r>
              <a:rPr lang="en-US" dirty="0"/>
              <a:t> </a:t>
            </a:r>
            <a:endParaRPr dirty="0"/>
          </a:p>
        </p:txBody>
      </p:sp>
      <p:sp>
        <p:nvSpPr>
          <p:cNvPr id="1933" name="Google Shape;1933;p37"/>
          <p:cNvSpPr txBox="1">
            <a:spLocks noGrp="1"/>
          </p:cNvSpPr>
          <p:nvPr>
            <p:ph type="subTitle" idx="5"/>
          </p:nvPr>
        </p:nvSpPr>
        <p:spPr>
          <a:xfrm>
            <a:off x="1620717" y="2739658"/>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dirty="0"/>
              <a:t>Comparison</a:t>
            </a:r>
            <a:endParaRPr dirty="0"/>
          </a:p>
        </p:txBody>
      </p:sp>
      <p:sp>
        <p:nvSpPr>
          <p:cNvPr id="1934" name="Google Shape;1934;p37"/>
          <p:cNvSpPr txBox="1">
            <a:spLocks noGrp="1"/>
          </p:cNvSpPr>
          <p:nvPr>
            <p:ph type="subTitle" idx="6"/>
          </p:nvPr>
        </p:nvSpPr>
        <p:spPr>
          <a:xfrm>
            <a:off x="1710752" y="3053468"/>
            <a:ext cx="2615100" cy="8142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Compare between the baseline model and VGG16 models</a:t>
            </a:r>
            <a:endParaRPr dirty="0"/>
          </a:p>
        </p:txBody>
      </p:sp>
      <p:sp>
        <p:nvSpPr>
          <p:cNvPr id="1935" name="Google Shape;1935;p37"/>
          <p:cNvSpPr txBox="1">
            <a:spLocks noGrp="1"/>
          </p:cNvSpPr>
          <p:nvPr>
            <p:ph type="subTitle" idx="7"/>
          </p:nvPr>
        </p:nvSpPr>
        <p:spPr>
          <a:xfrm>
            <a:off x="1620717" y="3954712"/>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dirty="0"/>
              <a:t>Conclusion</a:t>
            </a:r>
            <a:endParaRPr dirty="0"/>
          </a:p>
        </p:txBody>
      </p:sp>
      <p:sp>
        <p:nvSpPr>
          <p:cNvPr id="1937" name="Google Shape;1937;p37"/>
          <p:cNvSpPr txBox="1">
            <a:spLocks noGrp="1"/>
          </p:cNvSpPr>
          <p:nvPr>
            <p:ph type="title" idx="9"/>
          </p:nvPr>
        </p:nvSpPr>
        <p:spPr>
          <a:xfrm>
            <a:off x="813816" y="72237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938" name="Google Shape;1938;p37"/>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939" name="Google Shape;1939;p37"/>
          <p:cNvSpPr txBox="1">
            <a:spLocks noGrp="1"/>
          </p:cNvSpPr>
          <p:nvPr>
            <p:ph type="title" idx="14"/>
          </p:nvPr>
        </p:nvSpPr>
        <p:spPr>
          <a:xfrm>
            <a:off x="806071" y="298231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940" name="Google Shape;194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1941" name="Google Shape;1941;p37"/>
          <p:cNvGrpSpPr/>
          <p:nvPr/>
        </p:nvGrpSpPr>
        <p:grpSpPr>
          <a:xfrm>
            <a:off x="3994598" y="1510458"/>
            <a:ext cx="4430405" cy="3106404"/>
            <a:chOff x="862950" y="825025"/>
            <a:chExt cx="5862650" cy="4111175"/>
          </a:xfrm>
        </p:grpSpPr>
        <p:sp>
          <p:nvSpPr>
            <p:cNvPr id="1942" name="Google Shape;1942;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D74D4E50-B3AB-3293-40C9-D644C926B750}"/>
              </a:ext>
            </a:extLst>
          </p:cNvPr>
          <p:cNvSpPr>
            <a:spLocks noGrp="1"/>
          </p:cNvSpPr>
          <p:nvPr>
            <p:ph type="title"/>
          </p:nvPr>
        </p:nvSpPr>
        <p:spPr>
          <a:xfrm>
            <a:off x="1333050" y="1346385"/>
            <a:ext cx="3566100" cy="1362600"/>
          </a:xfrm>
        </p:spPr>
        <p:txBody>
          <a:bodyPr/>
          <a:lstStyle/>
          <a:p>
            <a:r>
              <a:rPr lang="en-US" dirty="0"/>
              <a:t>CIFAR-10 Dataset</a:t>
            </a:r>
          </a:p>
        </p:txBody>
      </p:sp>
      <p:sp>
        <p:nvSpPr>
          <p:cNvPr id="18" name="Text Placeholder 17">
            <a:extLst>
              <a:ext uri="{FF2B5EF4-FFF2-40B4-BE49-F238E27FC236}">
                <a16:creationId xmlns:a16="http://schemas.microsoft.com/office/drawing/2014/main" id="{1F4B5C5A-954F-07A8-9A51-B147A9912898}"/>
              </a:ext>
            </a:extLst>
          </p:cNvPr>
          <p:cNvSpPr>
            <a:spLocks noGrp="1"/>
          </p:cNvSpPr>
          <p:nvPr>
            <p:ph type="body" idx="1"/>
          </p:nvPr>
        </p:nvSpPr>
        <p:spPr/>
        <p:txBody>
          <a:bodyPr anchor="ctr"/>
          <a:lstStyle/>
          <a:p>
            <a:r>
              <a:rPr lang="en-US" dirty="0"/>
              <a:t>Collection of 60,000 tiny images (32x32 pixels) labeled across 10 object classes.</a:t>
            </a:r>
          </a:p>
          <a:p>
            <a:r>
              <a:rPr lang="en-US" dirty="0"/>
              <a:t>Commonly used for training image recognition models, it's a well-established benchmark in computer vision research.</a:t>
            </a:r>
          </a:p>
          <a:p>
            <a:r>
              <a:rPr lang="en-US" dirty="0"/>
              <a:t>We are using </a:t>
            </a:r>
            <a:r>
              <a:rPr lang="en-US" b="1" dirty="0"/>
              <a:t>90% </a:t>
            </a:r>
            <a:r>
              <a:rPr lang="en-US" dirty="0"/>
              <a:t>of the images for training and </a:t>
            </a:r>
            <a:r>
              <a:rPr lang="en-US" b="1" dirty="0"/>
              <a:t>10%</a:t>
            </a:r>
            <a:r>
              <a:rPr lang="en-US" dirty="0"/>
              <a:t> for testing.</a:t>
            </a:r>
          </a:p>
        </p:txBody>
      </p:sp>
      <p:pic>
        <p:nvPicPr>
          <p:cNvPr id="1026" name="Picture 2">
            <a:extLst>
              <a:ext uri="{FF2B5EF4-FFF2-40B4-BE49-F238E27FC236}">
                <a16:creationId xmlns:a16="http://schemas.microsoft.com/office/drawing/2014/main" id="{6571E731-C051-5659-279F-04615169F1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5631" y="2787494"/>
            <a:ext cx="2020938" cy="1673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2098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71800" y="2596932"/>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700" dirty="0"/>
              <a:t>Baseline Model</a:t>
            </a:r>
            <a:endParaRPr sz="4700" dirty="0"/>
          </a:p>
        </p:txBody>
      </p:sp>
      <p:sp>
        <p:nvSpPr>
          <p:cNvPr id="2156" name="Google Shape;2156;p38"/>
          <p:cNvSpPr txBox="1">
            <a:spLocks noGrp="1"/>
          </p:cNvSpPr>
          <p:nvPr>
            <p:ph type="title" idx="2"/>
          </p:nvPr>
        </p:nvSpPr>
        <p:spPr>
          <a:xfrm>
            <a:off x="2971800" y="1010484"/>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537D1-F3B7-3E19-93E4-A7ACCF65167C}"/>
              </a:ext>
            </a:extLst>
          </p:cNvPr>
          <p:cNvSpPr>
            <a:spLocks noGrp="1"/>
          </p:cNvSpPr>
          <p:nvPr>
            <p:ph type="title"/>
          </p:nvPr>
        </p:nvSpPr>
        <p:spPr/>
        <p:txBody>
          <a:bodyPr/>
          <a:lstStyle/>
          <a:p>
            <a:r>
              <a:rPr lang="en-US" dirty="0"/>
              <a:t>Baseline Model</a:t>
            </a:r>
          </a:p>
        </p:txBody>
      </p:sp>
      <p:sp>
        <p:nvSpPr>
          <p:cNvPr id="5" name="Subtitle 4">
            <a:extLst>
              <a:ext uri="{FF2B5EF4-FFF2-40B4-BE49-F238E27FC236}">
                <a16:creationId xmlns:a16="http://schemas.microsoft.com/office/drawing/2014/main" id="{944C258B-1BFC-B81F-8C87-60479987E316}"/>
              </a:ext>
            </a:extLst>
          </p:cNvPr>
          <p:cNvSpPr>
            <a:spLocks noGrp="1"/>
          </p:cNvSpPr>
          <p:nvPr>
            <p:ph type="body" idx="1"/>
          </p:nvPr>
        </p:nvSpPr>
        <p:spPr>
          <a:xfrm>
            <a:off x="4899025" y="822325"/>
            <a:ext cx="3095625" cy="3478213"/>
          </a:xfrm>
        </p:spPr>
        <p:txBody>
          <a:bodyPr anchor="ctr"/>
          <a:lstStyle/>
          <a:p>
            <a:r>
              <a:rPr lang="en-US" b="1" dirty="0">
                <a:solidFill>
                  <a:schemeClr val="accent5">
                    <a:lumMod val="25000"/>
                    <a:lumOff val="75000"/>
                  </a:schemeClr>
                </a:solidFill>
              </a:rPr>
              <a:t>3 Convolutional layer: </a:t>
            </a:r>
            <a:r>
              <a:rPr lang="en-US" dirty="0"/>
              <a:t>all with (3,3) kernel size and RELU activation.</a:t>
            </a:r>
          </a:p>
          <a:p>
            <a:r>
              <a:rPr lang="en-US" b="1" dirty="0">
                <a:solidFill>
                  <a:schemeClr val="accent5">
                    <a:lumMod val="25000"/>
                    <a:lumOff val="75000"/>
                  </a:schemeClr>
                </a:solidFill>
              </a:rPr>
              <a:t>2 Max-pooling Layer</a:t>
            </a:r>
            <a:endParaRPr lang="en-US" dirty="0"/>
          </a:p>
          <a:p>
            <a:r>
              <a:rPr lang="en-US" b="1" dirty="0">
                <a:solidFill>
                  <a:schemeClr val="accent5">
                    <a:lumMod val="25000"/>
                    <a:lumOff val="75000"/>
                  </a:schemeClr>
                </a:solidFill>
              </a:rPr>
              <a:t>2 Fully Connected Layers: </a:t>
            </a:r>
            <a:r>
              <a:rPr lang="en-US" dirty="0"/>
              <a:t>The first one is with RELU activation function and the last is with SOFTMAX function that output 10 classes.</a:t>
            </a:r>
          </a:p>
          <a:p>
            <a:pPr marL="139700" indent="0">
              <a:buNone/>
            </a:pPr>
            <a:endParaRPr lang="en-US" dirty="0"/>
          </a:p>
          <a:p>
            <a:pPr marL="139700" indent="0">
              <a:buNone/>
            </a:pPr>
            <a:r>
              <a:rPr lang="en-US" b="1" dirty="0"/>
              <a:t>71 % </a:t>
            </a:r>
            <a:r>
              <a:rPr lang="en-US" dirty="0"/>
              <a:t>accuracy on the </a:t>
            </a:r>
            <a:r>
              <a:rPr lang="en-US" u="sng" dirty="0"/>
              <a:t>testing set</a:t>
            </a:r>
          </a:p>
        </p:txBody>
      </p:sp>
    </p:spTree>
    <p:extLst>
      <p:ext uri="{BB962C8B-B14F-4D97-AF65-F5344CB8AC3E}">
        <p14:creationId xmlns:p14="http://schemas.microsoft.com/office/powerpoint/2010/main" val="2692166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DFC8B-5350-6EB7-48E4-753FF4898650}"/>
              </a:ext>
            </a:extLst>
          </p:cNvPr>
          <p:cNvSpPr>
            <a:spLocks noGrp="1"/>
          </p:cNvSpPr>
          <p:nvPr>
            <p:ph type="title"/>
          </p:nvPr>
        </p:nvSpPr>
        <p:spPr>
          <a:xfrm>
            <a:off x="2912327" y="2572594"/>
            <a:ext cx="3200400" cy="804600"/>
          </a:xfrm>
        </p:spPr>
        <p:txBody>
          <a:bodyPr/>
          <a:lstStyle/>
          <a:p>
            <a:r>
              <a:rPr lang="en-US" dirty="0"/>
              <a:t>VGG16 </a:t>
            </a:r>
            <a:br>
              <a:rPr lang="en-US" dirty="0"/>
            </a:br>
            <a:r>
              <a:rPr lang="en-US" dirty="0"/>
              <a:t>Model</a:t>
            </a:r>
          </a:p>
        </p:txBody>
      </p:sp>
      <p:sp>
        <p:nvSpPr>
          <p:cNvPr id="3" name="Title 2">
            <a:extLst>
              <a:ext uri="{FF2B5EF4-FFF2-40B4-BE49-F238E27FC236}">
                <a16:creationId xmlns:a16="http://schemas.microsoft.com/office/drawing/2014/main" id="{D1F61F4F-E9CC-18C6-EE56-BD81B2C10D89}"/>
              </a:ext>
            </a:extLst>
          </p:cNvPr>
          <p:cNvSpPr>
            <a:spLocks noGrp="1"/>
          </p:cNvSpPr>
          <p:nvPr>
            <p:ph type="title" idx="2"/>
          </p:nvPr>
        </p:nvSpPr>
        <p:spPr>
          <a:xfrm>
            <a:off x="2912327" y="1421483"/>
            <a:ext cx="2967600" cy="1069800"/>
          </a:xfrm>
        </p:spPr>
        <p:txBody>
          <a:bodyPr/>
          <a:lstStyle/>
          <a:p>
            <a:r>
              <a:rPr lang="en-US" dirty="0"/>
              <a:t>02</a:t>
            </a:r>
          </a:p>
        </p:txBody>
      </p:sp>
    </p:spTree>
    <p:extLst>
      <p:ext uri="{BB962C8B-B14F-4D97-AF65-F5344CB8AC3E}">
        <p14:creationId xmlns:p14="http://schemas.microsoft.com/office/powerpoint/2010/main" val="772844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VGG 16 Architecture</a:t>
            </a:r>
            <a:endParaRPr dirty="0"/>
          </a:p>
        </p:txBody>
      </p:sp>
      <p:sp>
        <p:nvSpPr>
          <p:cNvPr id="2178" name="Google Shape;2178;p39"/>
          <p:cNvSpPr txBox="1">
            <a:spLocks noGrp="1"/>
          </p:cNvSpPr>
          <p:nvPr>
            <p:ph type="subTitle" idx="1"/>
          </p:nvPr>
        </p:nvSpPr>
        <p:spPr>
          <a:xfrm>
            <a:off x="2256338" y="3305404"/>
            <a:ext cx="4880443" cy="64200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Barlow Semi Condensed"/>
                <a:ea typeface="Barlow Semi Condensed"/>
                <a:cs typeface="Barlow Semi Condensed"/>
                <a:sym typeface="Barlow Semi Condensed"/>
              </a:rPr>
              <a:t>Number of Convolutional Layers : 13</a:t>
            </a:r>
          </a:p>
          <a:p>
            <a:pPr marL="0" lvl="0" indent="0" algn="ctr" rtl="0">
              <a:spcBef>
                <a:spcPts val="0"/>
              </a:spcBef>
              <a:spcAft>
                <a:spcPts val="0"/>
              </a:spcAft>
              <a:buNone/>
            </a:pPr>
            <a:r>
              <a:rPr lang="en-US" dirty="0"/>
              <a:t>Number of Max pooling Layer : 5</a:t>
            </a:r>
          </a:p>
          <a:p>
            <a:pPr marL="0" lvl="0" indent="0" algn="ctr" rtl="0">
              <a:spcBef>
                <a:spcPts val="0"/>
              </a:spcBef>
              <a:spcAft>
                <a:spcPts val="0"/>
              </a:spcAft>
              <a:buNone/>
            </a:pPr>
            <a:r>
              <a:rPr lang="en-US" dirty="0"/>
              <a:t>Number of Fully Connected Layers: 3</a:t>
            </a:r>
          </a:p>
          <a:p>
            <a:pPr marL="0" lvl="0" indent="0" algn="ctr" rtl="0">
              <a:spcBef>
                <a:spcPts val="0"/>
              </a:spcBef>
              <a:spcAft>
                <a:spcPts val="0"/>
              </a:spcAft>
              <a:buNone/>
            </a:pPr>
            <a:r>
              <a:rPr lang="en-US" dirty="0"/>
              <a:t>Kernel Size: 3x3</a:t>
            </a:r>
          </a:p>
          <a:p>
            <a:pPr marL="0" lvl="0" indent="0" algn="ctr" rtl="0">
              <a:spcBef>
                <a:spcPts val="0"/>
              </a:spcBef>
              <a:spcAft>
                <a:spcPts val="0"/>
              </a:spcAft>
              <a:buNone/>
            </a:pPr>
            <a:endParaRPr lang="en-US" dirty="0"/>
          </a:p>
          <a:p>
            <a:pPr marL="0" lvl="0" indent="0" algn="ctr" rtl="0">
              <a:spcBef>
                <a:spcPts val="0"/>
              </a:spcBef>
              <a:spcAft>
                <a:spcPts val="0"/>
              </a:spcAft>
              <a:buNone/>
            </a:pPr>
            <a:endParaRPr dirty="0">
              <a:latin typeface="Barlow Semi Condensed"/>
              <a:ea typeface="Barlow Semi Condensed"/>
              <a:cs typeface="Barlow Semi Condensed"/>
              <a:sym typeface="Barlow Semi Condensed"/>
            </a:endParaRPr>
          </a:p>
        </p:txBody>
      </p:sp>
      <p:pic>
        <p:nvPicPr>
          <p:cNvPr id="1026" name="Picture 2">
            <a:extLst>
              <a:ext uri="{FF2B5EF4-FFF2-40B4-BE49-F238E27FC236}">
                <a16:creationId xmlns:a16="http://schemas.microsoft.com/office/drawing/2014/main" id="{0CEE040B-A90F-AEE4-0AC5-E4C1F26D02F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03" t="24098" r="-1003" b="21974"/>
          <a:stretch/>
        </p:blipFill>
        <p:spPr bwMode="auto">
          <a:xfrm>
            <a:off x="1609957" y="446050"/>
            <a:ext cx="6667500" cy="13920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113FC-BA34-53E9-70C4-93EB20BCE9D6}"/>
              </a:ext>
            </a:extLst>
          </p:cNvPr>
          <p:cNvSpPr>
            <a:spLocks noGrp="1"/>
          </p:cNvSpPr>
          <p:nvPr>
            <p:ph type="title"/>
          </p:nvPr>
        </p:nvSpPr>
        <p:spPr>
          <a:xfrm>
            <a:off x="390590" y="1823522"/>
            <a:ext cx="3566100" cy="1362600"/>
          </a:xfrm>
        </p:spPr>
        <p:txBody>
          <a:bodyPr/>
          <a:lstStyle/>
          <a:p>
            <a:r>
              <a:rPr lang="en-US" dirty="0"/>
              <a:t>Batch Size</a:t>
            </a:r>
          </a:p>
        </p:txBody>
      </p:sp>
      <p:sp>
        <p:nvSpPr>
          <p:cNvPr id="3" name="Text Placeholder 2">
            <a:extLst>
              <a:ext uri="{FF2B5EF4-FFF2-40B4-BE49-F238E27FC236}">
                <a16:creationId xmlns:a16="http://schemas.microsoft.com/office/drawing/2014/main" id="{E7D389DF-08DE-B9C1-236E-51CE6089AD9A}"/>
              </a:ext>
            </a:extLst>
          </p:cNvPr>
          <p:cNvSpPr>
            <a:spLocks noGrp="1"/>
          </p:cNvSpPr>
          <p:nvPr>
            <p:ph type="body" idx="1"/>
          </p:nvPr>
        </p:nvSpPr>
        <p:spPr>
          <a:xfrm>
            <a:off x="4382419" y="765422"/>
            <a:ext cx="4215113" cy="3478800"/>
          </a:xfrm>
        </p:spPr>
        <p:txBody>
          <a:bodyPr/>
          <a:lstStyle/>
          <a:p>
            <a:endParaRPr lang="en-US" b="1" i="0" dirty="0">
              <a:solidFill>
                <a:srgbClr val="0D0D0D"/>
              </a:solidFill>
              <a:effectLst/>
              <a:latin typeface="Söhne"/>
            </a:endParaRPr>
          </a:p>
          <a:p>
            <a:r>
              <a:rPr lang="en-US" b="1" i="0" dirty="0">
                <a:solidFill>
                  <a:srgbClr val="0D0D0D"/>
                </a:solidFill>
                <a:effectLst/>
                <a:latin typeface="Söhne"/>
              </a:rPr>
              <a:t>Batch</a:t>
            </a:r>
            <a:r>
              <a:rPr lang="en-US" b="0" i="0" dirty="0">
                <a:solidFill>
                  <a:srgbClr val="0D0D0D"/>
                </a:solidFill>
                <a:effectLst/>
                <a:latin typeface="Söhne"/>
              </a:rPr>
              <a:t>: A subset of the dataset containing a fixed number of data samples.</a:t>
            </a:r>
          </a:p>
          <a:p>
            <a:endParaRPr lang="en-US" dirty="0">
              <a:solidFill>
                <a:srgbClr val="0D0D0D"/>
              </a:solidFill>
              <a:latin typeface="Söhne"/>
            </a:endParaRPr>
          </a:p>
          <a:p>
            <a:endParaRPr lang="en-US" b="0" i="0" dirty="0">
              <a:solidFill>
                <a:srgbClr val="0D0D0D"/>
              </a:solidFill>
              <a:effectLst/>
              <a:latin typeface="Söhne"/>
            </a:endParaRPr>
          </a:p>
          <a:p>
            <a:r>
              <a:rPr lang="en-US" b="0" i="0" dirty="0">
                <a:solidFill>
                  <a:srgbClr val="0D0D0D"/>
                </a:solidFill>
                <a:effectLst/>
                <a:latin typeface="Söhne"/>
              </a:rPr>
              <a:t>The batch size determines the number of dataset samples utilized to calculate the error gradient and adjust the model parameters in each training iteration.</a:t>
            </a:r>
          </a:p>
          <a:p>
            <a:endParaRPr lang="en-US" dirty="0">
              <a:solidFill>
                <a:srgbClr val="0D0D0D"/>
              </a:solidFill>
              <a:latin typeface="Söhne"/>
            </a:endParaRPr>
          </a:p>
          <a:p>
            <a:endParaRPr lang="en-US" b="0" i="0" dirty="0">
              <a:solidFill>
                <a:srgbClr val="0D0D0D"/>
              </a:solidFill>
              <a:effectLst/>
              <a:latin typeface="Söhne"/>
            </a:endParaRPr>
          </a:p>
          <a:p>
            <a:r>
              <a:rPr lang="en-US" dirty="0">
                <a:solidFill>
                  <a:srgbClr val="0D0D0D"/>
                </a:solidFill>
                <a:latin typeface="Söhne"/>
              </a:rPr>
              <a:t>The phenomena  is called </a:t>
            </a:r>
            <a:r>
              <a:rPr lang="en-US" b="1" dirty="0">
                <a:solidFill>
                  <a:srgbClr val="0D0D0D"/>
                </a:solidFill>
                <a:latin typeface="Söhne"/>
              </a:rPr>
              <a:t>Mini-Batch gradient descent.</a:t>
            </a:r>
            <a:endParaRPr lang="en-US" b="1" i="0" dirty="0">
              <a:solidFill>
                <a:srgbClr val="0D0D0D"/>
              </a:solidFill>
              <a:effectLst/>
              <a:latin typeface="Söhne"/>
            </a:endParaRPr>
          </a:p>
          <a:p>
            <a:endParaRPr lang="en-US" dirty="0">
              <a:solidFill>
                <a:srgbClr val="0D0D0D"/>
              </a:solidFill>
              <a:latin typeface="Söhne"/>
            </a:endParaRPr>
          </a:p>
          <a:p>
            <a:endParaRPr lang="en-US" dirty="0">
              <a:solidFill>
                <a:srgbClr val="0D0D0D"/>
              </a:solidFill>
              <a:latin typeface="Söhne"/>
            </a:endParaRPr>
          </a:p>
          <a:p>
            <a:pPr marL="139700" indent="0">
              <a:buNone/>
            </a:pPr>
            <a:br>
              <a:rPr lang="en-US" dirty="0"/>
            </a:br>
            <a:br>
              <a:rPr lang="en-US" dirty="0"/>
            </a:br>
            <a:endParaRPr lang="en-US" dirty="0"/>
          </a:p>
        </p:txBody>
      </p:sp>
    </p:spTree>
    <p:extLst>
      <p:ext uri="{BB962C8B-B14F-4D97-AF65-F5344CB8AC3E}">
        <p14:creationId xmlns:p14="http://schemas.microsoft.com/office/powerpoint/2010/main" val="3410946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7537857E-AB7D-1494-1F1F-606DBC5CFB55}"/>
              </a:ext>
            </a:extLst>
          </p:cNvPr>
          <p:cNvSpPr>
            <a:spLocks noGrp="1"/>
          </p:cNvSpPr>
          <p:nvPr>
            <p:ph type="body" idx="4294967295"/>
          </p:nvPr>
        </p:nvSpPr>
        <p:spPr>
          <a:xfrm>
            <a:off x="1509712" y="1575911"/>
            <a:ext cx="6124575" cy="1608138"/>
          </a:xfrm>
          <a:prstGeom prst="rect">
            <a:avLst/>
          </a:prstGeom>
        </p:spPr>
        <p:txBody>
          <a:bodyPr wrap="square" anchor="t">
            <a:normAutofit/>
          </a:bodyPr>
          <a:lstStyle/>
          <a:p>
            <a:pPr marL="285750" indent="-285750">
              <a:spcAft>
                <a:spcPts val="600"/>
              </a:spcAft>
              <a:buFont typeface="Arial" panose="020B0604020202020204" pitchFamily="34" charset="0"/>
              <a:buChar char="•"/>
            </a:pPr>
            <a:endParaRPr lang="en-US" dirty="0"/>
          </a:p>
          <a:p>
            <a:pPr marL="285750" indent="-285750">
              <a:spcAft>
                <a:spcPts val="600"/>
              </a:spcAft>
              <a:buFont typeface="Arial" panose="020B0604020202020204" pitchFamily="34" charset="0"/>
              <a:buChar char="•"/>
            </a:pPr>
            <a:r>
              <a:rPr lang="en-US" b="1" dirty="0">
                <a:solidFill>
                  <a:srgbClr val="AB8FDC"/>
                </a:solidFill>
              </a:rPr>
              <a:t>Modified</a:t>
            </a:r>
            <a:r>
              <a:rPr lang="en-US" b="1" dirty="0"/>
              <a:t> </a:t>
            </a:r>
            <a:r>
              <a:rPr lang="en-US" dirty="0"/>
              <a:t>the input layer of VGG16 to accept images of size: 32 x 32 x 3</a:t>
            </a:r>
          </a:p>
          <a:p>
            <a:pPr marL="285750" indent="-285750">
              <a:spcAft>
                <a:spcPts val="600"/>
              </a:spcAft>
              <a:buFont typeface="Arial" panose="020B0604020202020204" pitchFamily="34" charset="0"/>
              <a:buChar char="•"/>
            </a:pPr>
            <a:r>
              <a:rPr lang="en-US" b="1" dirty="0">
                <a:solidFill>
                  <a:srgbClr val="AB8FDC"/>
                </a:solidFill>
              </a:rPr>
              <a:t>Replaced</a:t>
            </a:r>
            <a:r>
              <a:rPr lang="en-US" dirty="0"/>
              <a:t> all fully connected layers with new ones. </a:t>
            </a:r>
            <a:endParaRPr lang="en-US" b="1" dirty="0"/>
          </a:p>
          <a:p>
            <a:pPr marL="285750" indent="-285750">
              <a:spcAft>
                <a:spcPts val="600"/>
              </a:spcAft>
              <a:buFont typeface="Arial" panose="020B0604020202020204" pitchFamily="34" charset="0"/>
              <a:buChar char="•"/>
            </a:pPr>
            <a:r>
              <a:rPr lang="en-US" b="1" dirty="0">
                <a:solidFill>
                  <a:srgbClr val="AB8FDC"/>
                </a:solidFill>
              </a:rPr>
              <a:t>Added</a:t>
            </a:r>
            <a:r>
              <a:rPr lang="en-US" b="1" dirty="0"/>
              <a:t> </a:t>
            </a:r>
            <a:r>
              <a:rPr lang="en-US" dirty="0"/>
              <a:t>output layer of 10 (classes).</a:t>
            </a:r>
          </a:p>
        </p:txBody>
      </p:sp>
      <p:graphicFrame>
        <p:nvGraphicFramePr>
          <p:cNvPr id="6" name="Table 5">
            <a:extLst>
              <a:ext uri="{FF2B5EF4-FFF2-40B4-BE49-F238E27FC236}">
                <a16:creationId xmlns:a16="http://schemas.microsoft.com/office/drawing/2014/main" id="{7D44C7C1-F64D-6627-A760-22920E875655}"/>
              </a:ext>
            </a:extLst>
          </p:cNvPr>
          <p:cNvGraphicFramePr>
            <a:graphicFrameLocks noGrp="1"/>
          </p:cNvGraphicFramePr>
          <p:nvPr>
            <p:extLst>
              <p:ext uri="{D42A27DB-BD31-4B8C-83A1-F6EECF244321}">
                <p14:modId xmlns:p14="http://schemas.microsoft.com/office/powerpoint/2010/main" val="1118585930"/>
              </p:ext>
            </p:extLst>
          </p:nvPr>
        </p:nvGraphicFramePr>
        <p:xfrm>
          <a:off x="1524000" y="3393786"/>
          <a:ext cx="6096000" cy="741680"/>
        </p:xfrm>
        <a:graphic>
          <a:graphicData uri="http://schemas.openxmlformats.org/drawingml/2006/table">
            <a:tbl>
              <a:tblPr firstRow="1" bandRow="1">
                <a:tableStyleId>{69012ECD-51FC-41F1-AA8D-1B2483CD663E}</a:tableStyleId>
              </a:tblPr>
              <a:tblGrid>
                <a:gridCol w="1219200">
                  <a:extLst>
                    <a:ext uri="{9D8B030D-6E8A-4147-A177-3AD203B41FA5}">
                      <a16:colId xmlns:a16="http://schemas.microsoft.com/office/drawing/2014/main" val="2949780494"/>
                    </a:ext>
                  </a:extLst>
                </a:gridCol>
                <a:gridCol w="1219200">
                  <a:extLst>
                    <a:ext uri="{9D8B030D-6E8A-4147-A177-3AD203B41FA5}">
                      <a16:colId xmlns:a16="http://schemas.microsoft.com/office/drawing/2014/main" val="2172624089"/>
                    </a:ext>
                  </a:extLst>
                </a:gridCol>
                <a:gridCol w="1219200">
                  <a:extLst>
                    <a:ext uri="{9D8B030D-6E8A-4147-A177-3AD203B41FA5}">
                      <a16:colId xmlns:a16="http://schemas.microsoft.com/office/drawing/2014/main" val="1103031863"/>
                    </a:ext>
                  </a:extLst>
                </a:gridCol>
                <a:gridCol w="1219200">
                  <a:extLst>
                    <a:ext uri="{9D8B030D-6E8A-4147-A177-3AD203B41FA5}">
                      <a16:colId xmlns:a16="http://schemas.microsoft.com/office/drawing/2014/main" val="3834457248"/>
                    </a:ext>
                  </a:extLst>
                </a:gridCol>
                <a:gridCol w="1219200">
                  <a:extLst>
                    <a:ext uri="{9D8B030D-6E8A-4147-A177-3AD203B41FA5}">
                      <a16:colId xmlns:a16="http://schemas.microsoft.com/office/drawing/2014/main" val="3249527062"/>
                    </a:ext>
                  </a:extLst>
                </a:gridCol>
              </a:tblGrid>
              <a:tr h="370840">
                <a:tc>
                  <a:txBody>
                    <a:bodyPr/>
                    <a:lstStyle/>
                    <a:p>
                      <a:pPr algn="ctr"/>
                      <a:r>
                        <a:rPr lang="en-US" dirty="0"/>
                        <a:t>Batch Size</a:t>
                      </a:r>
                    </a:p>
                  </a:txBody>
                  <a:tcPr anchor="ctr"/>
                </a:tc>
                <a:tc>
                  <a:txBody>
                    <a:bodyPr/>
                    <a:lstStyle/>
                    <a:p>
                      <a:pPr algn="ctr"/>
                      <a:r>
                        <a:rPr lang="en-US" dirty="0"/>
                        <a:t>128</a:t>
                      </a:r>
                    </a:p>
                  </a:txBody>
                  <a:tcPr anchor="ctr"/>
                </a:tc>
                <a:tc>
                  <a:txBody>
                    <a:bodyPr/>
                    <a:lstStyle/>
                    <a:p>
                      <a:pPr algn="ctr"/>
                      <a:r>
                        <a:rPr lang="en-US" dirty="0"/>
                        <a:t>50</a:t>
                      </a:r>
                    </a:p>
                  </a:txBody>
                  <a:tcPr anchor="ctr"/>
                </a:tc>
                <a:tc>
                  <a:txBody>
                    <a:bodyPr/>
                    <a:lstStyle/>
                    <a:p>
                      <a:pPr algn="ctr"/>
                      <a:r>
                        <a:rPr lang="en-US" dirty="0"/>
                        <a:t>32</a:t>
                      </a:r>
                    </a:p>
                  </a:txBody>
                  <a:tcPr anchor="ctr"/>
                </a:tc>
                <a:tc>
                  <a:txBody>
                    <a:bodyPr/>
                    <a:lstStyle/>
                    <a:p>
                      <a:pPr algn="ctr"/>
                      <a:r>
                        <a:rPr lang="en-US" dirty="0"/>
                        <a:t>18</a:t>
                      </a:r>
                    </a:p>
                  </a:txBody>
                  <a:tcPr anchor="ctr"/>
                </a:tc>
                <a:extLst>
                  <a:ext uri="{0D108BD9-81ED-4DB2-BD59-A6C34878D82A}">
                    <a16:rowId xmlns:a16="http://schemas.microsoft.com/office/drawing/2014/main" val="4179605296"/>
                  </a:ext>
                </a:extLst>
              </a:tr>
              <a:tr h="370840">
                <a:tc>
                  <a:txBody>
                    <a:bodyPr/>
                    <a:lstStyle/>
                    <a:p>
                      <a:pPr algn="ctr"/>
                      <a:r>
                        <a:rPr lang="en-US" dirty="0"/>
                        <a:t>Accuracy</a:t>
                      </a:r>
                    </a:p>
                  </a:txBody>
                  <a:tcPr anchor="ctr"/>
                </a:tc>
                <a:tc>
                  <a:txBody>
                    <a:bodyPr/>
                    <a:lstStyle/>
                    <a:p>
                      <a:pPr algn="ctr"/>
                      <a:r>
                        <a:rPr lang="en-US" dirty="0"/>
                        <a:t>68%</a:t>
                      </a:r>
                    </a:p>
                  </a:txBody>
                  <a:tcPr anchor="ctr"/>
                </a:tc>
                <a:tc>
                  <a:txBody>
                    <a:bodyPr/>
                    <a:lstStyle/>
                    <a:p>
                      <a:pPr algn="ctr"/>
                      <a:r>
                        <a:rPr lang="en-US" dirty="0"/>
                        <a:t>68%</a:t>
                      </a:r>
                    </a:p>
                  </a:txBody>
                  <a:tcPr anchor="ctr"/>
                </a:tc>
                <a:tc>
                  <a:txBody>
                    <a:bodyPr/>
                    <a:lstStyle/>
                    <a:p>
                      <a:pPr algn="ctr"/>
                      <a:r>
                        <a:rPr lang="en-US" dirty="0"/>
                        <a:t>72%</a:t>
                      </a:r>
                    </a:p>
                  </a:txBody>
                  <a:tcPr anchor="ctr"/>
                </a:tc>
                <a:tc>
                  <a:txBody>
                    <a:bodyPr/>
                    <a:lstStyle/>
                    <a:p>
                      <a:pPr algn="ctr"/>
                      <a:r>
                        <a:rPr lang="en-US" dirty="0"/>
                        <a:t>73%</a:t>
                      </a:r>
                    </a:p>
                  </a:txBody>
                  <a:tcPr anchor="ctr"/>
                </a:tc>
                <a:extLst>
                  <a:ext uri="{0D108BD9-81ED-4DB2-BD59-A6C34878D82A}">
                    <a16:rowId xmlns:a16="http://schemas.microsoft.com/office/drawing/2014/main" val="3272219589"/>
                  </a:ext>
                </a:extLst>
              </a:tr>
            </a:tbl>
          </a:graphicData>
        </a:graphic>
      </p:graphicFrame>
      <p:sp>
        <p:nvSpPr>
          <p:cNvPr id="17" name="Title 3">
            <a:extLst>
              <a:ext uri="{FF2B5EF4-FFF2-40B4-BE49-F238E27FC236}">
                <a16:creationId xmlns:a16="http://schemas.microsoft.com/office/drawing/2014/main" id="{D14B814E-2403-B146-7983-C738E60EB6E5}"/>
              </a:ext>
            </a:extLst>
          </p:cNvPr>
          <p:cNvSpPr txBox="1">
            <a:spLocks/>
          </p:cNvSpPr>
          <p:nvPr/>
        </p:nvSpPr>
        <p:spPr>
          <a:xfrm>
            <a:off x="2671619" y="461819"/>
            <a:ext cx="3800763" cy="546216"/>
          </a:xfrm>
          <a:prstGeom prst="rect">
            <a:avLst/>
          </a:prstGeom>
        </p:spPr>
        <p:txBody>
          <a:bodyPr wrap="square" anchor="b">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pPr>
            <a:r>
              <a:rPr lang="en-US" sz="2800" dirty="0">
                <a:solidFill>
                  <a:srgbClr val="595959"/>
                </a:solidFill>
                <a:latin typeface="Fjalla One" panose="02000506040000020004" pitchFamily="2" charset="0"/>
              </a:rPr>
              <a:t>VGG 16 on CIFAR 10</a:t>
            </a:r>
          </a:p>
        </p:txBody>
      </p:sp>
    </p:spTree>
    <p:extLst>
      <p:ext uri="{BB962C8B-B14F-4D97-AF65-F5344CB8AC3E}">
        <p14:creationId xmlns:p14="http://schemas.microsoft.com/office/powerpoint/2010/main" val="1096795927"/>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AB8FDC"/>
      </a:accent1>
      <a:accent2>
        <a:srgbClr val="C7BAFC"/>
      </a:accent2>
      <a:accent3>
        <a:srgbClr val="E4D8FF"/>
      </a:accent3>
      <a:accent4>
        <a:srgbClr val="BEBEBE"/>
      </a:accent4>
      <a:accent5>
        <a:srgbClr val="20004D"/>
      </a:accent5>
      <a:accent6>
        <a:srgbClr val="9E9E9E"/>
      </a:accent6>
      <a:hlink>
        <a:srgbClr val="AB8FD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712</TotalTime>
  <Words>391</Words>
  <Application>Microsoft Office PowerPoint</Application>
  <PresentationFormat>On-screen Show (16:9)</PresentationFormat>
  <Paragraphs>83</Paragraphs>
  <Slides>15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Barlow Semi Condensed</vt:lpstr>
      <vt:lpstr>Arial</vt:lpstr>
      <vt:lpstr>Söhne</vt:lpstr>
      <vt:lpstr>Barlow Semi Condensed Medium</vt:lpstr>
      <vt:lpstr>Fjalla One</vt:lpstr>
      <vt:lpstr>Technology Consulting by Slidesgo</vt:lpstr>
      <vt:lpstr>VGG Model on CIFAR-10 Database</vt:lpstr>
      <vt:lpstr>Table of Contents</vt:lpstr>
      <vt:lpstr>CIFAR-10 Dataset</vt:lpstr>
      <vt:lpstr>Baseline Model</vt:lpstr>
      <vt:lpstr>Baseline Model</vt:lpstr>
      <vt:lpstr>VGG16  Model</vt:lpstr>
      <vt:lpstr>VGG 16 Architecture</vt:lpstr>
      <vt:lpstr>Batch Size</vt:lpstr>
      <vt:lpstr>PowerPoint Presentation</vt:lpstr>
      <vt:lpstr>Results Comparison</vt:lpstr>
      <vt:lpstr>Results Comparison</vt:lpstr>
      <vt:lpstr>Results Comparison</vt:lpstr>
      <vt:lpstr>Conclusion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VGG Model on CIPHER Database</dc:title>
  <cp:lastModifiedBy>Hadi Houssainy</cp:lastModifiedBy>
  <cp:revision>5</cp:revision>
  <dcterms:modified xsi:type="dcterms:W3CDTF">2024-03-24T19:47:06Z</dcterms:modified>
</cp:coreProperties>
</file>