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69" y="593429"/>
            <a:ext cx="4896776" cy="33467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2" y="593429"/>
            <a:ext cx="4896776" cy="3346743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718671" y="740834"/>
            <a:ext cx="3745006" cy="244792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659754" y="740701"/>
            <a:ext cx="3745006" cy="24479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2975383" y="461129"/>
            <a:ext cx="5809511" cy="40871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613079" y="644691"/>
            <a:ext cx="4534119" cy="288032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03106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44" y="340832"/>
            <a:ext cx="5712505" cy="390425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3407468" y="509455"/>
            <a:ext cx="4464883" cy="28557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74" y="1592560"/>
            <a:ext cx="1208328" cy="250851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37" y="741386"/>
            <a:ext cx="2371469" cy="33528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2015192" y="1917437"/>
            <a:ext cx="1008199" cy="18476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8482083" y="1076739"/>
            <a:ext cx="2016175" cy="26882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058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29309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5157192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4907" y="448511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781261"/>
            <a:ext cx="10802137" cy="81609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5064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6095471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6672114" y="2537161"/>
            <a:ext cx="508900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336047" y="186508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72114" y="3161231"/>
            <a:ext cx="508900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242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670926" y="4581128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70926" y="5205197"/>
            <a:ext cx="10802137" cy="12961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1418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7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75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740702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382869" y="308653"/>
            <a:ext cx="441088" cy="1152128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6047" y="548680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36047" y="1268760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5928496" y="2876939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2612909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3332989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4629133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5349213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30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548680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1268760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2828934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2564904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3284984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59738" y="4629133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34860" y="5349213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29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5011" y="116830"/>
            <a:ext cx="259231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2783543" y="116632"/>
            <a:ext cx="5904970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94812" y="2804931"/>
            <a:ext cx="4320855" cy="393643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4511686" y="2804931"/>
            <a:ext cx="1920380" cy="196821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4511686" y="4869160"/>
            <a:ext cx="7585501" cy="18722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784532" y="116632"/>
            <a:ext cx="331265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095" y="2948947"/>
            <a:ext cx="5521092" cy="912101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95" y="3765037"/>
            <a:ext cx="5521092" cy="864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6888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5227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842085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234239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3626394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4559696" y="5018549"/>
            <a:ext cx="1034845" cy="1152128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78405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302090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165100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2683135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354614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06417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1924" y="492718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711924" y="544522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2022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96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4116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1407039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799193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4191348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134900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86704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730054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324808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411109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629133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0911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05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6898" y="2849891"/>
            <a:ext cx="3936779" cy="902925"/>
          </a:xfrm>
          <a:prstGeom prst="rect">
            <a:avLst/>
          </a:prstGeom>
        </p:spPr>
        <p:txBody>
          <a:bodyPr anchor="t"/>
          <a:lstStyle>
            <a:lvl1pPr algn="r">
              <a:defRPr sz="4800" spc="4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037439" y="2660915"/>
            <a:ext cx="6915720" cy="11777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559695" y="2612909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6898" y="212643"/>
            <a:ext cx="10972800" cy="61007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58760"/>
            <a:ext cx="10972800" cy="496740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65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xmlns="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70146"/>
              </p:ext>
            </p:extLst>
          </p:nvPr>
        </p:nvGraphicFramePr>
        <p:xfrm>
          <a:off x="2223547" y="281849"/>
          <a:ext cx="9316996" cy="529747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05665">
                  <a:extLst>
                    <a:ext uri="{9D8B030D-6E8A-4147-A177-3AD203B41FA5}">
                      <a16:colId xmlns:a16="http://schemas.microsoft.com/office/drawing/2014/main" xmlns="" val="4167633223"/>
                    </a:ext>
                  </a:extLst>
                </a:gridCol>
                <a:gridCol w="1552833">
                  <a:extLst>
                    <a:ext uri="{9D8B030D-6E8A-4147-A177-3AD203B41FA5}">
                      <a16:colId xmlns:a16="http://schemas.microsoft.com/office/drawing/2014/main" xmlns="" val="1542798952"/>
                    </a:ext>
                  </a:extLst>
                </a:gridCol>
                <a:gridCol w="1552833">
                  <a:extLst>
                    <a:ext uri="{9D8B030D-6E8A-4147-A177-3AD203B41FA5}">
                      <a16:colId xmlns:a16="http://schemas.microsoft.com/office/drawing/2014/main" xmlns="" val="2364546112"/>
                    </a:ext>
                  </a:extLst>
                </a:gridCol>
                <a:gridCol w="3105665">
                  <a:extLst>
                    <a:ext uri="{9D8B030D-6E8A-4147-A177-3AD203B41FA5}">
                      <a16:colId xmlns:a16="http://schemas.microsoft.com/office/drawing/2014/main" xmlns="" val="2867330664"/>
                    </a:ext>
                  </a:extLst>
                </a:gridCol>
              </a:tblGrid>
              <a:tr h="28656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usecase : 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 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báo tin mới cho người dùng</a:t>
                      </a:r>
                      <a:endParaRPr lang="en-US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Mức quan trọng 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Trung bình</a:t>
                      </a:r>
                      <a:endParaRPr lang="en-US" sz="1200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7548680"/>
                  </a:ext>
                </a:extLst>
              </a:tr>
              <a:tr h="270993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Tác nhân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chính:</a:t>
                      </a:r>
                      <a:r>
                        <a:rPr lang="en-US" sz="1200" b="1" baseline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hệ thống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Loại usecase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:</a:t>
                      </a:r>
                      <a:r>
                        <a:rPr lang="en-US" sz="1200" b="1" baseline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Chi tiết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8616629"/>
                  </a:ext>
                </a:extLst>
              </a:tr>
              <a:tr h="46183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Ng</a:t>
                      </a:r>
                      <a:r>
                        <a:rPr lang="vi-VN" sz="1200" b="1" dirty="0">
                          <a:solidFill>
                            <a:srgbClr val="FFC000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ời liên quan và công việc quan tâm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: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user,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nhận thông báo của hệ thống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5511035"/>
                  </a:ext>
                </a:extLst>
              </a:tr>
              <a:tr h="484315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 tóm tắt :</a:t>
                      </a:r>
                      <a:br>
                        <a:rPr lang="en-US" sz="1200" b="1" dirty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Bộ phận chăm sóc khách hàng có thể có các thao tác trên thành viên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4695033"/>
                  </a:ext>
                </a:extLst>
              </a:tr>
              <a:tr h="435338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Ràng buộc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phải chọn chắc năng này.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b="1" dirty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Loại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Bên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trong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208156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Các mối quan hệ 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Kết hợp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: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Bao hàm: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không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Mở rộng: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có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Không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564980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Các dòng sự kiện chính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user chọn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chức năng thông báo tin mới.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Hệ thống sẽ tự đông gửi tin mới vào hộp thư cho user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764517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Các dòng sự kiện con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có thể vào cập nhật tài khoản để tắt tính năng này đi.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Khi đó hệ thông sẽ không gửi thông báo cho user nữa.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2899858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Các dòng xử lý điều kiện ngoại lệ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:không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190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30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xmlns="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524807"/>
              </p:ext>
            </p:extLst>
          </p:nvPr>
        </p:nvGraphicFramePr>
        <p:xfrm>
          <a:off x="2223547" y="281849"/>
          <a:ext cx="9316996" cy="548035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05665">
                  <a:extLst>
                    <a:ext uri="{9D8B030D-6E8A-4147-A177-3AD203B41FA5}">
                      <a16:colId xmlns:a16="http://schemas.microsoft.com/office/drawing/2014/main" xmlns="" val="4167633223"/>
                    </a:ext>
                  </a:extLst>
                </a:gridCol>
                <a:gridCol w="1552833">
                  <a:extLst>
                    <a:ext uri="{9D8B030D-6E8A-4147-A177-3AD203B41FA5}">
                      <a16:colId xmlns:a16="http://schemas.microsoft.com/office/drawing/2014/main" xmlns="" val="1542798952"/>
                    </a:ext>
                  </a:extLst>
                </a:gridCol>
                <a:gridCol w="1552833">
                  <a:extLst>
                    <a:ext uri="{9D8B030D-6E8A-4147-A177-3AD203B41FA5}">
                      <a16:colId xmlns:a16="http://schemas.microsoft.com/office/drawing/2014/main" xmlns="" val="2364546112"/>
                    </a:ext>
                  </a:extLst>
                </a:gridCol>
                <a:gridCol w="3105665">
                  <a:extLst>
                    <a:ext uri="{9D8B030D-6E8A-4147-A177-3AD203B41FA5}">
                      <a16:colId xmlns:a16="http://schemas.microsoft.com/office/drawing/2014/main" xmlns="" val="2867330664"/>
                    </a:ext>
                  </a:extLst>
                </a:gridCol>
              </a:tblGrid>
              <a:tr h="286562">
                <a:tc>
                  <a:txBody>
                    <a:bodyPr/>
                    <a:lstStyle/>
                    <a:p>
                      <a:pPr marL="0" marR="0" lvl="0" indent="0" algn="l" defTabSz="1088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usecase : 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  </a:t>
                      </a:r>
                      <a:r>
                        <a:rPr kumimoji="1"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Liên hệ của người dùng với admin</a:t>
                      </a:r>
                      <a:endParaRPr kumimoji="1" 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Mức quan trọng 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Trung bình</a:t>
                      </a:r>
                      <a:endParaRPr lang="en-US" sz="1200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7548680"/>
                  </a:ext>
                </a:extLst>
              </a:tr>
              <a:tr h="270993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Tác nhân chính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Loại usecase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:</a:t>
                      </a:r>
                      <a:r>
                        <a:rPr lang="en-US" sz="1200" b="1" baseline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chi tiết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8616629"/>
                  </a:ext>
                </a:extLst>
              </a:tr>
              <a:tr h="46183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Ng</a:t>
                      </a:r>
                      <a:r>
                        <a:rPr lang="vi-VN" sz="1200" b="1" dirty="0">
                          <a:solidFill>
                            <a:srgbClr val="FFC000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ời liên quan và công việc quan tâm :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user,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liên hệ với admin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5511035"/>
                  </a:ext>
                </a:extLst>
              </a:tr>
              <a:tr h="484315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 tóm tắt :</a:t>
                      </a:r>
                      <a:br>
                        <a:rPr lang="en-US" sz="1200" b="1" dirty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user có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thể liên hệ với admin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4695033"/>
                  </a:ext>
                </a:extLst>
              </a:tr>
              <a:tr h="435338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Ràng buộc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nhập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b="1" dirty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Loại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Bên ngoài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208156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Các mối quan hệ 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Kết hợp: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Admin chăm sóc khách hàng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Bao hàm: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Có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Mở rộng: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có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Không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564980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Các dòng sự kiện chính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có thê gửi ý kiến, liên lạc với admin qua việc gửi thư.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 đó admin chăm sóc khách hàng sẽ có nhiệm vụ trả lời các yêu cầu của user.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764517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Các dòng sự kiện con :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2899858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Các dòng xử lý điều kiện ngoại lệ :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190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07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xmlns="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59881"/>
              </p:ext>
            </p:extLst>
          </p:nvPr>
        </p:nvGraphicFramePr>
        <p:xfrm>
          <a:off x="2223547" y="281849"/>
          <a:ext cx="9316996" cy="523087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05665">
                  <a:extLst>
                    <a:ext uri="{9D8B030D-6E8A-4147-A177-3AD203B41FA5}">
                      <a16:colId xmlns:a16="http://schemas.microsoft.com/office/drawing/2014/main" xmlns="" val="4167633223"/>
                    </a:ext>
                  </a:extLst>
                </a:gridCol>
                <a:gridCol w="1552833">
                  <a:extLst>
                    <a:ext uri="{9D8B030D-6E8A-4147-A177-3AD203B41FA5}">
                      <a16:colId xmlns:a16="http://schemas.microsoft.com/office/drawing/2014/main" xmlns="" val="1542798952"/>
                    </a:ext>
                  </a:extLst>
                </a:gridCol>
                <a:gridCol w="1552833">
                  <a:extLst>
                    <a:ext uri="{9D8B030D-6E8A-4147-A177-3AD203B41FA5}">
                      <a16:colId xmlns:a16="http://schemas.microsoft.com/office/drawing/2014/main" xmlns="" val="2364546112"/>
                    </a:ext>
                  </a:extLst>
                </a:gridCol>
                <a:gridCol w="3105665">
                  <a:extLst>
                    <a:ext uri="{9D8B030D-6E8A-4147-A177-3AD203B41FA5}">
                      <a16:colId xmlns:a16="http://schemas.microsoft.com/office/drawing/2014/main" xmlns="" val="2867330664"/>
                    </a:ext>
                  </a:extLst>
                </a:gridCol>
              </a:tblGrid>
              <a:tr h="28656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usecase : 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 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trả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lời khách hàng</a:t>
                      </a:r>
                      <a:endParaRPr lang="en-US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ID : 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Mức quan trọng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cao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7548680"/>
                  </a:ext>
                </a:extLst>
              </a:tr>
              <a:tr h="270993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Tác nhân chính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Admin chăm sóc khách hàng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Loại usecase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:</a:t>
                      </a:r>
                      <a:r>
                        <a:rPr lang="en-US" sz="1200" b="1" baseline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chi tiết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8616629"/>
                  </a:ext>
                </a:extLst>
              </a:tr>
              <a:tr h="46183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Ng</a:t>
                      </a:r>
                      <a:r>
                        <a:rPr lang="vi-VN" sz="1200" b="1" dirty="0">
                          <a:solidFill>
                            <a:srgbClr val="FFC000"/>
                          </a:solidFill>
                        </a:rPr>
                        <a:t>ư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ời liên quan và công việc quan tâm 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Admin chăm sóc khách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hàng: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trả lời khách hang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5511035"/>
                  </a:ext>
                </a:extLst>
              </a:tr>
              <a:tr h="484315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 tóm tắt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:</a:t>
                      </a:r>
                      <a:endParaRPr lang="en-US" sz="1200" b="1" baseline="0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200" b="1" baseline="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bộ phận chăm sóc khách hàng có nhiệm vụ trả lời thư của user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4695033"/>
                  </a:ext>
                </a:extLst>
              </a:tr>
              <a:tr h="435338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Ràng buộc 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user gửi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thư cho admin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Loại 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Bên ngoài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208156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Các mối quan hệ 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Kết hợp: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Admin chăm sóc khách hàng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Bao hàm: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Có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Mở rộng: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Không 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Tổng 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Không</a:t>
                      </a:r>
                      <a:endParaRPr 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564980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Các dòng sự kiện chính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Khi user gửi thư cho admin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Admin có nhiệm vụ trả lời thư yêu cầu của user.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Admin gửi thư trả lời cho user vào hòm thư.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764517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Các dòng sự kiện con :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2899858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Các dòng xử lý điều kiện ngoại lệ :</a:t>
                      </a:r>
                      <a:endParaRPr lang="en-US" sz="1200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190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686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454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Crimson Text</vt:lpstr>
      <vt:lpstr>Spica Neue</vt:lpstr>
      <vt:lpstr>Times New Roman</vt:lpstr>
      <vt:lpstr>Title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Dam_Minh_Tien</dc:creator>
  <cp:lastModifiedBy>thai nguyen</cp:lastModifiedBy>
  <cp:revision>5</cp:revision>
  <dcterms:created xsi:type="dcterms:W3CDTF">2017-10-08T03:41:25Z</dcterms:created>
  <dcterms:modified xsi:type="dcterms:W3CDTF">2017-10-08T04:27:56Z</dcterms:modified>
</cp:coreProperties>
</file>