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6" r:id="rId3"/>
    <p:sldId id="277" r:id="rId4"/>
    <p:sldId id="278" r:id="rId5"/>
    <p:sldId id="256" r:id="rId6"/>
    <p:sldId id="259" r:id="rId7"/>
    <p:sldId id="269" r:id="rId8"/>
    <p:sldId id="270" r:id="rId9"/>
    <p:sldId id="271" r:id="rId10"/>
    <p:sldId id="273" r:id="rId11"/>
    <p:sldId id="272" r:id="rId12"/>
    <p:sldId id="262" r:id="rId13"/>
    <p:sldId id="263" r:id="rId14"/>
    <p:sldId id="264" r:id="rId15"/>
    <p:sldId id="265"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8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7" autoAdjust="0"/>
  </p:normalViewPr>
  <p:slideViewPr>
    <p:cSldViewPr snapToGrid="0">
      <p:cViewPr varScale="1">
        <p:scale>
          <a:sx n="89" d="100"/>
          <a:sy n="89" d="100"/>
        </p:scale>
        <p:origin x="46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E80001-502D-40AE-8A5A-93B6D6EE3144}" type="datetimeFigureOut">
              <a:rPr lang="en-US" smtClean="0"/>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20479-548E-45A2-A96F-07D1AF6C5DA5}" type="slidenum">
              <a:rPr lang="en-US" smtClean="0"/>
              <a:t>‹#›</a:t>
            </a:fld>
            <a:endParaRPr lang="en-US"/>
          </a:p>
        </p:txBody>
      </p:sp>
    </p:spTree>
    <p:extLst>
      <p:ext uri="{BB962C8B-B14F-4D97-AF65-F5344CB8AC3E}">
        <p14:creationId xmlns:p14="http://schemas.microsoft.com/office/powerpoint/2010/main" val="421666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E80001-502D-40AE-8A5A-93B6D6EE3144}" type="datetimeFigureOut">
              <a:rPr lang="en-US" smtClean="0"/>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20479-548E-45A2-A96F-07D1AF6C5DA5}" type="slidenum">
              <a:rPr lang="en-US" smtClean="0"/>
              <a:t>‹#›</a:t>
            </a:fld>
            <a:endParaRPr lang="en-US"/>
          </a:p>
        </p:txBody>
      </p:sp>
    </p:spTree>
    <p:extLst>
      <p:ext uri="{BB962C8B-B14F-4D97-AF65-F5344CB8AC3E}">
        <p14:creationId xmlns:p14="http://schemas.microsoft.com/office/powerpoint/2010/main" val="1453308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E80001-502D-40AE-8A5A-93B6D6EE3144}" type="datetimeFigureOut">
              <a:rPr lang="en-US" smtClean="0"/>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20479-548E-45A2-A96F-07D1AF6C5DA5}" type="slidenum">
              <a:rPr lang="en-US" smtClean="0"/>
              <a:t>‹#›</a:t>
            </a:fld>
            <a:endParaRPr lang="en-US"/>
          </a:p>
        </p:txBody>
      </p:sp>
    </p:spTree>
    <p:extLst>
      <p:ext uri="{BB962C8B-B14F-4D97-AF65-F5344CB8AC3E}">
        <p14:creationId xmlns:p14="http://schemas.microsoft.com/office/powerpoint/2010/main" val="867265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3" name="タイトル 1"/>
          <p:cNvSpPr>
            <a:spLocks noGrp="1"/>
          </p:cNvSpPr>
          <p:nvPr>
            <p:ph type="title" hasCustomPrompt="1"/>
          </p:nvPr>
        </p:nvSpPr>
        <p:spPr>
          <a:xfrm>
            <a:off x="718936" y="5157193"/>
            <a:ext cx="9039103" cy="960107"/>
          </a:xfrm>
        </p:spPr>
        <p:txBody>
          <a:bodyPr anchor="b">
            <a:noAutofit/>
          </a:bodyPr>
          <a:lstStyle>
            <a:lvl1pPr algn="l">
              <a:defRPr sz="4800" kern="0" spc="1333" baseline="0"/>
            </a:lvl1pPr>
          </a:lstStyle>
          <a:p>
            <a:r>
              <a:rPr kumimoji="1" lang="en-US" altLang="ja-JP" dirty="0"/>
              <a:t>SECTION TITLE</a:t>
            </a:r>
            <a:endParaRPr kumimoji="1" lang="ja-JP" altLang="en-US" dirty="0"/>
          </a:p>
        </p:txBody>
      </p:sp>
      <p:sp>
        <p:nvSpPr>
          <p:cNvPr id="4" name="テキスト プレースホルダー 5"/>
          <p:cNvSpPr>
            <a:spLocks noGrp="1"/>
          </p:cNvSpPr>
          <p:nvPr>
            <p:ph type="body" sz="quarter" idx="12" hasCustomPrompt="1"/>
          </p:nvPr>
        </p:nvSpPr>
        <p:spPr>
          <a:xfrm>
            <a:off x="718936" y="5973135"/>
            <a:ext cx="8977109" cy="383894"/>
          </a:xfrm>
        </p:spPr>
        <p:txBody>
          <a:bodyPr>
            <a:noAutofit/>
          </a:bodyPr>
          <a:lstStyle>
            <a:lvl1pPr algn="l">
              <a:spcBef>
                <a:spcPts val="0"/>
              </a:spcBef>
              <a:defRPr sz="1867" spc="200" baseline="0">
                <a:solidFill>
                  <a:schemeClr val="tx1"/>
                </a:solidFill>
              </a:defRPr>
            </a:lvl1pPr>
          </a:lstStyle>
          <a:p>
            <a:pPr lvl="0"/>
            <a:r>
              <a:rPr kumimoji="1" lang="en-US" altLang="ja-JP" dirty="0"/>
              <a:t>Description Goes Here</a:t>
            </a:r>
            <a:endParaRPr kumimoji="1" lang="ja-JP" altLang="en-US" dirty="0"/>
          </a:p>
        </p:txBody>
      </p:sp>
      <p:grpSp>
        <p:nvGrpSpPr>
          <p:cNvPr id="5" name="グループ化 4"/>
          <p:cNvGrpSpPr/>
          <p:nvPr userDrawn="1"/>
        </p:nvGrpSpPr>
        <p:grpSpPr>
          <a:xfrm>
            <a:off x="448486" y="4495464"/>
            <a:ext cx="441088" cy="1152128"/>
            <a:chOff x="4012746" y="1615108"/>
            <a:chExt cx="661574" cy="1728192"/>
          </a:xfrm>
        </p:grpSpPr>
        <p:cxnSp>
          <p:nvCxnSpPr>
            <p:cNvPr id="6" name="直線コネクタ 5"/>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484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iterate type="wd">
                                    <p:tmPct val="10000"/>
                                  </p:iterate>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1+#ppt_w/2"/>
                          </p:val>
                        </p:tav>
                        <p:tav tm="100000">
                          <p:val>
                            <p:strVal val="#ppt_x"/>
                          </p:val>
                        </p:tav>
                      </p:tavLst>
                    </p:anim>
                    <p:anim calcmode="lin" valueType="num">
                      <p:cBhvr additive="base">
                        <p:cTn dur="500" fill="hold"/>
                        <p:tgtEl>
                          <p:spTgt spid="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E80001-502D-40AE-8A5A-93B6D6EE3144}" type="datetimeFigureOut">
              <a:rPr lang="en-US" smtClean="0"/>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20479-548E-45A2-A96F-07D1AF6C5DA5}" type="slidenum">
              <a:rPr lang="en-US" smtClean="0"/>
              <a:t>‹#›</a:t>
            </a:fld>
            <a:endParaRPr lang="en-US"/>
          </a:p>
        </p:txBody>
      </p:sp>
    </p:spTree>
    <p:extLst>
      <p:ext uri="{BB962C8B-B14F-4D97-AF65-F5344CB8AC3E}">
        <p14:creationId xmlns:p14="http://schemas.microsoft.com/office/powerpoint/2010/main" val="3672284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E80001-502D-40AE-8A5A-93B6D6EE3144}" type="datetimeFigureOut">
              <a:rPr lang="en-US" smtClean="0"/>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20479-548E-45A2-A96F-07D1AF6C5DA5}" type="slidenum">
              <a:rPr lang="en-US" smtClean="0"/>
              <a:t>‹#›</a:t>
            </a:fld>
            <a:endParaRPr lang="en-US"/>
          </a:p>
        </p:txBody>
      </p:sp>
    </p:spTree>
    <p:extLst>
      <p:ext uri="{BB962C8B-B14F-4D97-AF65-F5344CB8AC3E}">
        <p14:creationId xmlns:p14="http://schemas.microsoft.com/office/powerpoint/2010/main" val="2948715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E80001-502D-40AE-8A5A-93B6D6EE3144}" type="datetimeFigureOut">
              <a:rPr lang="en-US" smtClean="0"/>
              <a:t>10/8/2017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C20479-548E-45A2-A96F-07D1AF6C5DA5}" type="slidenum">
              <a:rPr lang="en-US" smtClean="0"/>
              <a:t>‹#›</a:t>
            </a:fld>
            <a:endParaRPr lang="en-US"/>
          </a:p>
        </p:txBody>
      </p:sp>
    </p:spTree>
    <p:extLst>
      <p:ext uri="{BB962C8B-B14F-4D97-AF65-F5344CB8AC3E}">
        <p14:creationId xmlns:p14="http://schemas.microsoft.com/office/powerpoint/2010/main" val="3546429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E80001-502D-40AE-8A5A-93B6D6EE3144}" type="datetimeFigureOut">
              <a:rPr lang="en-US" smtClean="0"/>
              <a:t>10/8/2017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C20479-548E-45A2-A96F-07D1AF6C5DA5}" type="slidenum">
              <a:rPr lang="en-US" smtClean="0"/>
              <a:t>‹#›</a:t>
            </a:fld>
            <a:endParaRPr lang="en-US"/>
          </a:p>
        </p:txBody>
      </p:sp>
    </p:spTree>
    <p:extLst>
      <p:ext uri="{BB962C8B-B14F-4D97-AF65-F5344CB8AC3E}">
        <p14:creationId xmlns:p14="http://schemas.microsoft.com/office/powerpoint/2010/main" val="858903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E80001-502D-40AE-8A5A-93B6D6EE3144}" type="datetimeFigureOut">
              <a:rPr lang="en-US" smtClean="0"/>
              <a:t>10/8/2017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C20479-548E-45A2-A96F-07D1AF6C5DA5}" type="slidenum">
              <a:rPr lang="en-US" smtClean="0"/>
              <a:t>‹#›</a:t>
            </a:fld>
            <a:endParaRPr lang="en-US"/>
          </a:p>
        </p:txBody>
      </p:sp>
    </p:spTree>
    <p:extLst>
      <p:ext uri="{BB962C8B-B14F-4D97-AF65-F5344CB8AC3E}">
        <p14:creationId xmlns:p14="http://schemas.microsoft.com/office/powerpoint/2010/main" val="4275638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E80001-502D-40AE-8A5A-93B6D6EE3144}" type="datetimeFigureOut">
              <a:rPr lang="en-US" smtClean="0"/>
              <a:t>10/8/2017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C20479-548E-45A2-A96F-07D1AF6C5DA5}" type="slidenum">
              <a:rPr lang="en-US" smtClean="0"/>
              <a:t>‹#›</a:t>
            </a:fld>
            <a:endParaRPr lang="en-US"/>
          </a:p>
        </p:txBody>
      </p:sp>
    </p:spTree>
    <p:extLst>
      <p:ext uri="{BB962C8B-B14F-4D97-AF65-F5344CB8AC3E}">
        <p14:creationId xmlns:p14="http://schemas.microsoft.com/office/powerpoint/2010/main" val="515038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E80001-502D-40AE-8A5A-93B6D6EE3144}" type="datetimeFigureOut">
              <a:rPr lang="en-US" smtClean="0"/>
              <a:t>10/8/2017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C20479-548E-45A2-A96F-07D1AF6C5DA5}" type="slidenum">
              <a:rPr lang="en-US" smtClean="0"/>
              <a:t>‹#›</a:t>
            </a:fld>
            <a:endParaRPr lang="en-US"/>
          </a:p>
        </p:txBody>
      </p:sp>
    </p:spTree>
    <p:extLst>
      <p:ext uri="{BB962C8B-B14F-4D97-AF65-F5344CB8AC3E}">
        <p14:creationId xmlns:p14="http://schemas.microsoft.com/office/powerpoint/2010/main" val="3111724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E80001-502D-40AE-8A5A-93B6D6EE3144}" type="datetimeFigureOut">
              <a:rPr lang="en-US" smtClean="0"/>
              <a:t>10/8/2017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C20479-548E-45A2-A96F-07D1AF6C5DA5}" type="slidenum">
              <a:rPr lang="en-US" smtClean="0"/>
              <a:t>‹#›</a:t>
            </a:fld>
            <a:endParaRPr lang="en-US"/>
          </a:p>
        </p:txBody>
      </p:sp>
    </p:spTree>
    <p:extLst>
      <p:ext uri="{BB962C8B-B14F-4D97-AF65-F5344CB8AC3E}">
        <p14:creationId xmlns:p14="http://schemas.microsoft.com/office/powerpoint/2010/main" val="1012854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80001-502D-40AE-8A5A-93B6D6EE3144}" type="datetimeFigureOut">
              <a:rPr lang="en-US" smtClean="0"/>
              <a:t>10/8/2017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C20479-548E-45A2-A96F-07D1AF6C5DA5}" type="slidenum">
              <a:rPr lang="en-US" smtClean="0"/>
              <a:t>‹#›</a:t>
            </a:fld>
            <a:endParaRPr lang="en-US"/>
          </a:p>
        </p:txBody>
      </p:sp>
    </p:spTree>
    <p:extLst>
      <p:ext uri="{BB962C8B-B14F-4D97-AF65-F5344CB8AC3E}">
        <p14:creationId xmlns:p14="http://schemas.microsoft.com/office/powerpoint/2010/main" val="2914839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569787"/>
            <a:ext cx="6096000" cy="7997574"/>
          </a:xfrm>
          <a:prstGeom prst="rect">
            <a:avLst/>
          </a:prstGeom>
        </p:spPr>
        <p:txBody>
          <a:bodyPr>
            <a:spAutoFit/>
          </a:bodyPr>
          <a:lstStyle/>
          <a:p>
            <a:pPr algn="ctr">
              <a:lnSpc>
                <a:spcPct val="115000"/>
              </a:lnSpc>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BÁO CÁO</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ĐỀ TÀI VÀ HƯỚNG PHÁT TRIỂN CỦA ĐỀ TÀI</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US" sz="2000" b="1"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457200" marR="0" algn="ctr">
              <a:lnSpc>
                <a:spcPct val="115000"/>
              </a:lnSpc>
              <a:spcBef>
                <a:spcPts val="0"/>
              </a:spcBef>
              <a:spcAft>
                <a:spcPts val="1000"/>
              </a:spcAft>
            </a:pPr>
            <a:r>
              <a:rPr lang="en-US" sz="2200" b="1"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Đề tài</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Phân tích và thiết kế hệ thống Website bán hàng online</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200" b="1"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1371600" marR="0">
              <a:lnSpc>
                <a:spcPct val="115000"/>
              </a:lnSpc>
              <a:spcBef>
                <a:spcPts val="0"/>
              </a:spcBef>
              <a:spcAft>
                <a:spcPts val="1000"/>
              </a:spcAft>
            </a:pPr>
            <a:r>
              <a:rPr lang="en-US" sz="1600" b="1" i="1" dirty="0">
                <a:latin typeface="Times New Roman" panose="02020603050405020304" pitchFamily="18" charset="0"/>
                <a:ea typeface="Calibri" panose="020F0502020204030204" pitchFamily="34" charset="0"/>
                <a:cs typeface="Times New Roman" panose="02020603050405020304" pitchFamily="18" charset="0"/>
              </a:rPr>
              <a:t>Giảng viên hướng dẫn: </a:t>
            </a:r>
            <a:r>
              <a:rPr lang="en-US" sz="1600" dirty="0">
                <a:latin typeface="Times New Roman" panose="02020603050405020304" pitchFamily="18" charset="0"/>
                <a:ea typeface="Calibri" panose="020F0502020204030204" pitchFamily="34" charset="0"/>
                <a:cs typeface="Times New Roman" panose="02020603050405020304" pitchFamily="18" charset="0"/>
              </a:rPr>
              <a:t>PGS-TS.Nguyễn Thị Kim Anh</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15000"/>
              </a:lnSpc>
              <a:spcBef>
                <a:spcPts val="0"/>
              </a:spcBef>
              <a:spcAft>
                <a:spcPts val="10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         Nhóm sinh viên thực hiện:</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600" dirty="0">
                <a:latin typeface="Times New Roman" panose="02020603050405020304" pitchFamily="18" charset="0"/>
                <a:ea typeface="Calibri" panose="020F0502020204030204" pitchFamily="34" charset="0"/>
                <a:cs typeface="Times New Roman" panose="02020603050405020304" pitchFamily="18" charset="0"/>
              </a:rPr>
              <a:t>Tạ Thị Thùy Linh     MSSV: 20155948</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mj-lt"/>
              <a:buAutoNum type="arabicPeriod"/>
            </a:pPr>
            <a:r>
              <a:rPr lang="en-US" sz="1600" dirty="0">
                <a:latin typeface="Times New Roman" panose="02020603050405020304" pitchFamily="18" charset="0"/>
                <a:ea typeface="Calibri" panose="020F0502020204030204" pitchFamily="34" charset="0"/>
                <a:cs typeface="Times New Roman" panose="02020603050405020304" pitchFamily="18" charset="0"/>
              </a:rPr>
              <a:t>Nguyễn Văn Thái     MSSV:</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26579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aphicFrame>
        <p:nvGraphicFramePr>
          <p:cNvPr id="4" name="Bảng 3">
            <a:extLst>
              <a:ext uri="{FF2B5EF4-FFF2-40B4-BE49-F238E27FC236}">
                <a16:creationId xmlns:a16="http://schemas.microsoft.com/office/drawing/2014/main" xmlns="" id="{37B45CBC-1B6A-44F1-BB21-04638676BB0E}"/>
              </a:ext>
            </a:extLst>
          </p:cNvPr>
          <p:cNvGraphicFramePr>
            <a:graphicFrameLocks noGrp="1"/>
          </p:cNvGraphicFramePr>
          <p:nvPr>
            <p:extLst>
              <p:ext uri="{D42A27DB-BD31-4B8C-83A1-F6EECF244321}">
                <p14:modId xmlns:p14="http://schemas.microsoft.com/office/powerpoint/2010/main" val="2219958854"/>
              </p:ext>
            </p:extLst>
          </p:nvPr>
        </p:nvGraphicFramePr>
        <p:xfrm>
          <a:off x="1775872" y="577124"/>
          <a:ext cx="9316996" cy="5837025"/>
        </p:xfrm>
        <a:graphic>
          <a:graphicData uri="http://schemas.openxmlformats.org/drawingml/2006/table">
            <a:tbl>
              <a:tblPr>
                <a:tableStyleId>{616DA210-FB5B-4158-B5E0-FEB733F419BA}</a:tableStyleId>
              </a:tblPr>
              <a:tblGrid>
                <a:gridCol w="3105665">
                  <a:extLst>
                    <a:ext uri="{9D8B030D-6E8A-4147-A177-3AD203B41FA5}">
                      <a16:colId xmlns:a16="http://schemas.microsoft.com/office/drawing/2014/main" xmlns="" val="4167633223"/>
                    </a:ext>
                  </a:extLst>
                </a:gridCol>
                <a:gridCol w="1552833">
                  <a:extLst>
                    <a:ext uri="{9D8B030D-6E8A-4147-A177-3AD203B41FA5}">
                      <a16:colId xmlns:a16="http://schemas.microsoft.com/office/drawing/2014/main" xmlns="" val="1542798952"/>
                    </a:ext>
                  </a:extLst>
                </a:gridCol>
                <a:gridCol w="1552833">
                  <a:extLst>
                    <a:ext uri="{9D8B030D-6E8A-4147-A177-3AD203B41FA5}">
                      <a16:colId xmlns:a16="http://schemas.microsoft.com/office/drawing/2014/main" xmlns="" val="2364546112"/>
                    </a:ext>
                  </a:extLst>
                </a:gridCol>
                <a:gridCol w="3105665">
                  <a:extLst>
                    <a:ext uri="{9D8B030D-6E8A-4147-A177-3AD203B41FA5}">
                      <a16:colId xmlns:a16="http://schemas.microsoft.com/office/drawing/2014/main" xmlns="" val="2867330664"/>
                    </a:ext>
                  </a:extLst>
                </a:gridCol>
              </a:tblGrid>
              <a:tr h="470626">
                <a:tc>
                  <a:txBody>
                    <a:bodyPr/>
                    <a:lstStyle/>
                    <a:p>
                      <a:r>
                        <a:rPr lang="en-US" sz="1400" b="1" dirty="0">
                          <a:solidFill>
                            <a:srgbClr val="FFC000"/>
                          </a:solidFill>
                        </a:rPr>
                        <a:t>Tên </a:t>
                      </a:r>
                      <a:r>
                        <a:rPr lang="en-US" sz="1400" b="1" dirty="0" smtClean="0">
                          <a:solidFill>
                            <a:srgbClr val="FFC000"/>
                          </a:solidFill>
                        </a:rPr>
                        <a:t>Use-case </a:t>
                      </a:r>
                      <a:r>
                        <a:rPr lang="en-US" sz="1400" b="1" dirty="0" smtClean="0">
                          <a:solidFill>
                            <a:srgbClr val="FFC000"/>
                          </a:solidFill>
                          <a:latin typeface="Cambria Math" panose="02040503050406030204" pitchFamily="18" charset="0"/>
                          <a:ea typeface="Cambria Math" panose="02040503050406030204" pitchFamily="18" charset="0"/>
                        </a:rPr>
                        <a:t>:</a:t>
                      </a:r>
                      <a:r>
                        <a:rPr lang="en-US" sz="1400" b="1" dirty="0" smtClean="0">
                          <a:solidFill>
                            <a:schemeClr val="bg1"/>
                          </a:solidFill>
                          <a:latin typeface="Cambria Math" panose="02040503050406030204" pitchFamily="18" charset="0"/>
                          <a:ea typeface="Cambria Math" panose="02040503050406030204" pitchFamily="18" charset="0"/>
                        </a:rPr>
                        <a:t>giỏ</a:t>
                      </a:r>
                      <a:r>
                        <a:rPr lang="en-US" sz="1400" b="1" baseline="0" dirty="0" smtClean="0">
                          <a:solidFill>
                            <a:schemeClr val="bg1"/>
                          </a:solidFill>
                          <a:latin typeface="Cambria Math" panose="02040503050406030204" pitchFamily="18" charset="0"/>
                          <a:ea typeface="Cambria Math" panose="02040503050406030204" pitchFamily="18" charset="0"/>
                        </a:rPr>
                        <a:t> hàng</a:t>
                      </a:r>
                      <a:endParaRPr lang="en-US" sz="1400" b="1" dirty="0">
                        <a:solidFill>
                          <a:srgbClr val="FFC000"/>
                        </a:solidFill>
                        <a:latin typeface="Cambria Math" panose="02040503050406030204" pitchFamily="18" charset="0"/>
                        <a:ea typeface="Cambria Math" panose="02040503050406030204" pitchFamily="18" charset="0"/>
                        <a:cs typeface="Times New Roman" panose="02020603050405020304" pitchFamily="18" charset="0"/>
                      </a:endParaRPr>
                    </a:p>
                  </a:txBody>
                  <a:tcPr/>
                </a:tc>
                <a:tc gridSpan="2">
                  <a:txBody>
                    <a:bodyPr/>
                    <a:lstStyle/>
                    <a:p>
                      <a:pPr algn="ctr">
                        <a:lnSpc>
                          <a:spcPct val="150000"/>
                        </a:lnSpc>
                      </a:pPr>
                      <a:r>
                        <a:rPr lang="en-US" sz="1400" b="1" dirty="0">
                          <a:solidFill>
                            <a:srgbClr val="FFC000"/>
                          </a:solidFill>
                        </a:rPr>
                        <a:t>ID </a:t>
                      </a:r>
                      <a:r>
                        <a:rPr lang="en-US" sz="1400" b="1" dirty="0" smtClean="0">
                          <a:solidFill>
                            <a:srgbClr val="FFC000"/>
                          </a:solidFill>
                        </a:rPr>
                        <a:t>:</a:t>
                      </a:r>
                      <a:r>
                        <a:rPr lang="en-US" sz="1400" b="1" dirty="0" smtClean="0">
                          <a:solidFill>
                            <a:schemeClr val="bg1"/>
                          </a:solidFill>
                        </a:rPr>
                        <a:t> 5</a:t>
                      </a:r>
                      <a:r>
                        <a:rPr lang="en-US" sz="1400" b="1" dirty="0" smtClean="0">
                          <a:solidFill>
                            <a:srgbClr val="FFC000"/>
                          </a:solidFill>
                        </a:rPr>
                        <a:t> </a:t>
                      </a:r>
                      <a:endParaRPr lang="en-US" sz="1400" b="1" dirty="0">
                        <a:solidFill>
                          <a:srgbClr val="FFC000"/>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a:txBody>
                    <a:bodyPr/>
                    <a:lstStyle/>
                    <a:p>
                      <a:pPr>
                        <a:lnSpc>
                          <a:spcPct val="150000"/>
                        </a:lnSpc>
                      </a:pPr>
                      <a:r>
                        <a:rPr lang="en-US" sz="1400" b="1" dirty="0">
                          <a:solidFill>
                            <a:srgbClr val="FFC000"/>
                          </a:solidFill>
                        </a:rPr>
                        <a:t>Mức quan </a:t>
                      </a:r>
                      <a:r>
                        <a:rPr lang="en-US" sz="1400" b="1" dirty="0" smtClean="0">
                          <a:solidFill>
                            <a:srgbClr val="FFC000"/>
                          </a:solidFill>
                        </a:rPr>
                        <a:t>trọng</a:t>
                      </a:r>
                      <a:r>
                        <a:rPr lang="en-US" sz="1400" b="1" baseline="0" dirty="0" smtClean="0">
                          <a:solidFill>
                            <a:srgbClr val="FFC000"/>
                          </a:solidFill>
                        </a:rPr>
                        <a:t> : </a:t>
                      </a:r>
                      <a:r>
                        <a:rPr lang="en-US" sz="1400" b="1" baseline="0" dirty="0" smtClean="0">
                          <a:solidFill>
                            <a:schemeClr val="bg1"/>
                          </a:solidFill>
                        </a:rPr>
                        <a:t>thấp</a:t>
                      </a:r>
                      <a:endParaRPr lang="en-US" sz="1400" b="1"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327548680"/>
                  </a:ext>
                </a:extLst>
              </a:tr>
              <a:tr h="274411">
                <a:tc gridSpan="2">
                  <a:txBody>
                    <a:bodyPr/>
                    <a:lstStyle/>
                    <a:p>
                      <a:r>
                        <a:rPr lang="en-US" sz="1400" b="1" dirty="0">
                          <a:solidFill>
                            <a:srgbClr val="FFC000"/>
                          </a:solidFill>
                        </a:rPr>
                        <a:t>Tác nhân </a:t>
                      </a:r>
                      <a:r>
                        <a:rPr lang="en-US" sz="1400" b="1" dirty="0" smtClean="0">
                          <a:solidFill>
                            <a:srgbClr val="FFC000"/>
                          </a:solidFill>
                        </a:rPr>
                        <a:t>chính</a:t>
                      </a:r>
                      <a:r>
                        <a:rPr lang="en-US" sz="1400" b="1" dirty="0" smtClean="0">
                          <a:solidFill>
                            <a:srgbClr val="FFC000"/>
                          </a:solidFill>
                        </a:rPr>
                        <a:t>: </a:t>
                      </a:r>
                      <a:r>
                        <a:rPr lang="en-US" sz="1400" b="1" dirty="0" smtClean="0">
                          <a:solidFill>
                            <a:schemeClr val="bg1"/>
                          </a:solidFill>
                        </a:rPr>
                        <a:t>Khách</a:t>
                      </a:r>
                      <a:r>
                        <a:rPr lang="en-US" sz="1400" b="1" baseline="0" dirty="0" smtClean="0">
                          <a:solidFill>
                            <a:schemeClr val="bg1"/>
                          </a:solidFill>
                        </a:rPr>
                        <a:t> hàng</a:t>
                      </a:r>
                      <a:endParaRPr lang="en-US" sz="1400" b="1" dirty="0">
                        <a:solidFill>
                          <a:srgbClr val="FFC000"/>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gridSpan="2">
                  <a:txBody>
                    <a:bodyPr/>
                    <a:lstStyle/>
                    <a:p>
                      <a:r>
                        <a:rPr lang="en-US" sz="1400" b="1" dirty="0">
                          <a:solidFill>
                            <a:srgbClr val="FFC000"/>
                          </a:solidFill>
                        </a:rPr>
                        <a:t>Loại usecase </a:t>
                      </a:r>
                      <a:r>
                        <a:rPr lang="en-US" sz="1400" b="1" dirty="0" smtClean="0">
                          <a:solidFill>
                            <a:srgbClr val="FFC000"/>
                          </a:solidFill>
                        </a:rPr>
                        <a:t>:</a:t>
                      </a:r>
                      <a:r>
                        <a:rPr lang="en-US" sz="1400" b="1" dirty="0" smtClean="0">
                          <a:solidFill>
                            <a:schemeClr val="bg1"/>
                          </a:solidFill>
                        </a:rPr>
                        <a:t>chi tiết</a:t>
                      </a:r>
                      <a:endParaRPr lang="en-US" sz="1400" b="1" dirty="0">
                        <a:solidFill>
                          <a:schemeClr val="bg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xmlns="" val="928616629"/>
                  </a:ext>
                </a:extLst>
              </a:tr>
              <a:tr h="461832">
                <a:tc gridSpan="4">
                  <a:txBody>
                    <a:bodyPr/>
                    <a:lstStyle/>
                    <a:p>
                      <a:r>
                        <a:rPr lang="en-US" sz="1400" b="1" dirty="0">
                          <a:solidFill>
                            <a:srgbClr val="FFC000"/>
                          </a:solidFill>
                        </a:rPr>
                        <a:t>Ng</a:t>
                      </a:r>
                      <a:r>
                        <a:rPr lang="vi-VN" sz="1400" b="1" dirty="0">
                          <a:solidFill>
                            <a:srgbClr val="FFC000"/>
                          </a:solidFill>
                        </a:rPr>
                        <a:t>ư</a:t>
                      </a:r>
                      <a:r>
                        <a:rPr lang="en-US" sz="1400" b="1" dirty="0">
                          <a:solidFill>
                            <a:srgbClr val="FFC000"/>
                          </a:solidFill>
                        </a:rPr>
                        <a:t>ời liên quan và công việc quan tâm </a:t>
                      </a:r>
                      <a:r>
                        <a:rPr lang="en-US" sz="1400" b="1" dirty="0" smtClean="0">
                          <a:solidFill>
                            <a:srgbClr val="FFC000"/>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C000"/>
                          </a:solidFill>
                        </a:rPr>
                        <a:t>-: </a:t>
                      </a:r>
                      <a:r>
                        <a:rPr lang="en-US" sz="1400" b="1" dirty="0" smtClean="0">
                          <a:solidFill>
                            <a:schemeClr val="bg1"/>
                          </a:solidFill>
                        </a:rPr>
                        <a:t>Khách</a:t>
                      </a:r>
                      <a:r>
                        <a:rPr lang="en-US" sz="1400" b="1" baseline="0" dirty="0" smtClean="0">
                          <a:solidFill>
                            <a:schemeClr val="bg1"/>
                          </a:solidFill>
                        </a:rPr>
                        <a:t> hàng</a:t>
                      </a:r>
                      <a:endParaRPr lang="en-US" sz="1400" b="1" dirty="0" smtClean="0">
                        <a:solidFill>
                          <a:srgbClr val="FFC000"/>
                        </a:solidFill>
                        <a:latin typeface="Times New Roman" panose="02020603050405020304" pitchFamily="18" charset="0"/>
                        <a:cs typeface="Times New Roman" panose="02020603050405020304" pitchFamily="18" charset="0"/>
                      </a:endParaRPr>
                    </a:p>
                    <a:p>
                      <a:r>
                        <a:rPr lang="en-US" sz="1400" b="1" dirty="0" smtClean="0">
                          <a:solidFill>
                            <a:srgbClr val="FFC000"/>
                          </a:solidFill>
                        </a:rPr>
                        <a:t>-</a:t>
                      </a:r>
                      <a:r>
                        <a:rPr lang="en-US" sz="1400" b="1" dirty="0" smtClean="0">
                          <a:solidFill>
                            <a:schemeClr val="bg1"/>
                          </a:solidFill>
                        </a:rPr>
                        <a:t>lưu</a:t>
                      </a:r>
                      <a:r>
                        <a:rPr lang="en-US" sz="1400" b="1" baseline="0" dirty="0" smtClean="0">
                          <a:solidFill>
                            <a:schemeClr val="bg1"/>
                          </a:solidFill>
                        </a:rPr>
                        <a:t> lại các mặt hàng quan tâm</a:t>
                      </a:r>
                      <a:endParaRPr lang="en-US" sz="1400" b="1" dirty="0" smtClean="0">
                        <a:solidFill>
                          <a:srgbClr val="FFC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4185511035"/>
                  </a:ext>
                </a:extLst>
              </a:tr>
              <a:tr h="484315">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FFC000"/>
                          </a:solidFill>
                        </a:rPr>
                        <a:t>Mô tả tóm tắt </a:t>
                      </a:r>
                      <a:r>
                        <a:rPr lang="en-US" sz="1400" b="1" dirty="0" smtClean="0">
                          <a:solidFill>
                            <a:srgbClr val="FFC000"/>
                          </a:solidFill>
                        </a:rPr>
                        <a:t>:</a:t>
                      </a:r>
                      <a:r>
                        <a:rPr lang="en-US" sz="1400" b="1" dirty="0" smtClean="0">
                          <a:solidFill>
                            <a:schemeClr val="bg1"/>
                          </a:solidFill>
                        </a:rPr>
                        <a:t>lưu</a:t>
                      </a:r>
                      <a:r>
                        <a:rPr lang="en-US" sz="1400" b="1" baseline="0" dirty="0" smtClean="0">
                          <a:solidFill>
                            <a:schemeClr val="bg1"/>
                          </a:solidFill>
                        </a:rPr>
                        <a:t> lại các mặt hàng quan tâm</a:t>
                      </a:r>
                      <a:endParaRPr lang="en-US" sz="1400" b="1" dirty="0" smtClean="0">
                        <a:solidFill>
                          <a:srgbClr val="FFC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684695033"/>
                  </a:ext>
                </a:extLst>
              </a:tr>
              <a:tr h="435338">
                <a:tc gridSpan="4">
                  <a:txBody>
                    <a:bodyPr/>
                    <a:lstStyle/>
                    <a:p>
                      <a:r>
                        <a:rPr lang="en-US" sz="1400" b="1" dirty="0">
                          <a:solidFill>
                            <a:srgbClr val="FFC000"/>
                          </a:solidFill>
                        </a:rPr>
                        <a:t>Ràng buộc : </a:t>
                      </a:r>
                      <a:r>
                        <a:rPr lang="en-US" sz="1400" b="1" dirty="0" smtClean="0">
                          <a:solidFill>
                            <a:schemeClr val="bg1"/>
                          </a:solidFill>
                        </a:rPr>
                        <a:t>Đăng</a:t>
                      </a:r>
                      <a:r>
                        <a:rPr lang="en-US" sz="1400" b="1" baseline="0" dirty="0" smtClean="0">
                          <a:solidFill>
                            <a:schemeClr val="bg1"/>
                          </a:solidFill>
                        </a:rPr>
                        <a:t> nhập</a:t>
                      </a:r>
                      <a:endParaRPr lang="en-US" sz="1400" b="1" dirty="0" smtClean="0">
                        <a:solidFill>
                          <a:srgbClr val="FFC000"/>
                        </a:solidFill>
                      </a:endParaRPr>
                    </a:p>
                    <a:p>
                      <a:r>
                        <a:rPr lang="en-US" sz="1400" b="1" dirty="0" smtClean="0">
                          <a:solidFill>
                            <a:srgbClr val="FFC000"/>
                          </a:solidFill>
                        </a:rPr>
                        <a:t>Loại : </a:t>
                      </a:r>
                      <a:r>
                        <a:rPr lang="en-US" sz="1400" b="1" dirty="0" smtClean="0">
                          <a:solidFill>
                            <a:schemeClr val="bg1"/>
                          </a:solidFill>
                        </a:rPr>
                        <a:t>Bên</a:t>
                      </a:r>
                      <a:r>
                        <a:rPr lang="en-US" sz="1400" b="1" baseline="0" dirty="0" smtClean="0">
                          <a:solidFill>
                            <a:schemeClr val="bg1"/>
                          </a:solidFill>
                        </a:rPr>
                        <a:t> ngoài</a:t>
                      </a:r>
                      <a:endParaRPr lang="en-US" sz="1400" b="1" dirty="0">
                        <a:solidFill>
                          <a:srgbClr val="FFC000"/>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830208156"/>
                  </a:ext>
                </a:extLst>
              </a:tr>
              <a:tr h="718922">
                <a:tc gridSpan="4">
                  <a:txBody>
                    <a:bodyPr/>
                    <a:lstStyle/>
                    <a:p>
                      <a:r>
                        <a:rPr lang="en-US" sz="1400" b="1" dirty="0">
                          <a:solidFill>
                            <a:srgbClr val="FFC000"/>
                          </a:solidFill>
                        </a:rPr>
                        <a:t>Các mối quan hệ :</a:t>
                      </a:r>
                    </a:p>
                    <a:p>
                      <a:pPr marL="228600" indent="-228600">
                        <a:buAutoNum type="arabicPeriod"/>
                      </a:pPr>
                      <a:r>
                        <a:rPr lang="en-US" sz="1400" b="1" dirty="0">
                          <a:solidFill>
                            <a:srgbClr val="FFC000"/>
                          </a:solidFill>
                        </a:rPr>
                        <a:t>Kết </a:t>
                      </a:r>
                      <a:r>
                        <a:rPr lang="en-US" sz="1400" b="1" dirty="0" smtClean="0">
                          <a:solidFill>
                            <a:srgbClr val="FFC000"/>
                          </a:solidFill>
                        </a:rPr>
                        <a:t>hợp: </a:t>
                      </a:r>
                      <a:r>
                        <a:rPr lang="en-US" sz="1400" b="1" dirty="0" smtClean="0">
                          <a:solidFill>
                            <a:schemeClr val="bg1"/>
                          </a:solidFill>
                        </a:rPr>
                        <a:t>Không</a:t>
                      </a:r>
                      <a:endParaRPr lang="en-US" sz="1400" b="1" dirty="0">
                        <a:solidFill>
                          <a:srgbClr val="FFC000"/>
                        </a:solidFill>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400" b="1" dirty="0">
                          <a:solidFill>
                            <a:srgbClr val="FFC000"/>
                          </a:solidFill>
                        </a:rPr>
                        <a:t>Bao hàm: </a:t>
                      </a:r>
                      <a:r>
                        <a:rPr lang="en-US" sz="1400" b="1" dirty="0" smtClean="0">
                          <a:solidFill>
                            <a:schemeClr val="bg1"/>
                          </a:solidFill>
                        </a:rPr>
                        <a:t>Đăng</a:t>
                      </a:r>
                      <a:r>
                        <a:rPr lang="en-US" sz="1400" b="1" baseline="0" dirty="0" smtClean="0">
                          <a:solidFill>
                            <a:schemeClr val="bg1"/>
                          </a:solidFill>
                        </a:rPr>
                        <a:t> nhập</a:t>
                      </a:r>
                      <a:endParaRPr lang="en-US" sz="1400" b="1" dirty="0" smtClean="0">
                        <a:solidFill>
                          <a:srgbClr val="FFC000"/>
                        </a:solidFill>
                      </a:endParaRPr>
                    </a:p>
                    <a:p>
                      <a:pPr marL="228600" indent="-228600">
                        <a:buAutoNum type="arabicPeriod"/>
                      </a:pPr>
                      <a:r>
                        <a:rPr lang="en-US" sz="1400" b="1" dirty="0" smtClean="0">
                          <a:solidFill>
                            <a:srgbClr val="FFC000"/>
                          </a:solidFill>
                        </a:rPr>
                        <a:t>Mở </a:t>
                      </a:r>
                      <a:r>
                        <a:rPr lang="en-US" sz="1400" b="1" dirty="0">
                          <a:solidFill>
                            <a:srgbClr val="FFC000"/>
                          </a:solidFill>
                        </a:rPr>
                        <a:t>rộng: </a:t>
                      </a:r>
                      <a:r>
                        <a:rPr lang="en-US" sz="1400" b="1" dirty="0" smtClean="0">
                          <a:solidFill>
                            <a:schemeClr val="bg1"/>
                          </a:solidFill>
                        </a:rPr>
                        <a:t>Không</a:t>
                      </a:r>
                      <a:endParaRPr lang="en-US" sz="1400" b="1" dirty="0">
                        <a:solidFill>
                          <a:srgbClr val="FFC000"/>
                        </a:solidFill>
                      </a:endParaRPr>
                    </a:p>
                    <a:p>
                      <a:pPr marL="228600" indent="-228600">
                        <a:buAutoNum type="arabicPeriod"/>
                      </a:pPr>
                      <a:r>
                        <a:rPr lang="en-US" sz="1400" b="1" dirty="0">
                          <a:solidFill>
                            <a:srgbClr val="FFC000"/>
                          </a:solidFill>
                        </a:rPr>
                        <a:t>Tổng quát hóa</a:t>
                      </a:r>
                      <a:r>
                        <a:rPr lang="en-US" sz="1400" b="1" dirty="0" smtClean="0">
                          <a:solidFill>
                            <a:srgbClr val="FFC000"/>
                          </a:solidFill>
                        </a:rPr>
                        <a:t>: </a:t>
                      </a:r>
                      <a:r>
                        <a:rPr lang="en-US" sz="1400" b="1" dirty="0" smtClean="0">
                          <a:solidFill>
                            <a:schemeClr val="bg1"/>
                          </a:solidFill>
                        </a:rPr>
                        <a:t>Không</a:t>
                      </a:r>
                      <a:r>
                        <a:rPr lang="en-US" sz="1400" b="1" dirty="0" smtClean="0">
                          <a:solidFill>
                            <a:srgbClr val="FFC000"/>
                          </a:solidFill>
                        </a:rPr>
                        <a:t> </a:t>
                      </a:r>
                      <a:endParaRPr lang="en-US" sz="1400" b="1" dirty="0">
                        <a:solidFill>
                          <a:srgbClr val="FFC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47564980"/>
                  </a:ext>
                </a:extLst>
              </a:tr>
              <a:tr h="718922">
                <a:tc gridSpan="4">
                  <a:txBody>
                    <a:bodyPr/>
                    <a:lstStyle/>
                    <a:p>
                      <a:r>
                        <a:rPr lang="en-US" sz="1400" b="1" dirty="0">
                          <a:solidFill>
                            <a:srgbClr val="FFC000"/>
                          </a:solidFill>
                        </a:rPr>
                        <a:t>Các dòng sự kiện chính </a:t>
                      </a:r>
                      <a:r>
                        <a:rPr lang="en-US" sz="1400" b="1" dirty="0" smtClean="0">
                          <a:solidFill>
                            <a:srgbClr val="FFC000"/>
                          </a:solidFill>
                        </a:rPr>
                        <a:t>:</a:t>
                      </a:r>
                    </a:p>
                    <a:p>
                      <a:pPr marL="285750" indent="-285750">
                        <a:buFontTx/>
                        <a:buChar char="-"/>
                      </a:pPr>
                      <a:r>
                        <a:rPr lang="en-US" sz="1400" b="1" dirty="0" smtClean="0">
                          <a:solidFill>
                            <a:schemeClr val="bg1"/>
                          </a:solidFill>
                        </a:rPr>
                        <a:t>Thành viên</a:t>
                      </a:r>
                      <a:r>
                        <a:rPr lang="en-US" sz="1400" b="1" baseline="0" dirty="0" smtClean="0">
                          <a:solidFill>
                            <a:schemeClr val="bg1"/>
                          </a:solidFill>
                        </a:rPr>
                        <a:t> lưu sản phẩm mình quan tâm</a:t>
                      </a:r>
                    </a:p>
                    <a:p>
                      <a:pPr marL="285750" indent="-285750">
                        <a:buFontTx/>
                        <a:buChar char="-"/>
                      </a:pPr>
                      <a:r>
                        <a:rPr lang="en-US" sz="1400" b="1" baseline="0" dirty="0" smtClean="0">
                          <a:solidFill>
                            <a:schemeClr val="bg1"/>
                          </a:solidFill>
                        </a:rPr>
                        <a:t>Lưu sản phẩm đó vào database</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33764517"/>
                  </a:ext>
                </a:extLst>
              </a:tr>
              <a:tr h="718922">
                <a:tc gridSpan="4">
                  <a:txBody>
                    <a:bodyPr/>
                    <a:lstStyle/>
                    <a:p>
                      <a:r>
                        <a:rPr lang="en-US" sz="1400" b="1" dirty="0">
                          <a:solidFill>
                            <a:srgbClr val="FFC000"/>
                          </a:solidFill>
                        </a:rPr>
                        <a:t>Các dòng sự kiện con </a:t>
                      </a:r>
                      <a:r>
                        <a:rPr lang="en-US" sz="1400" b="1" dirty="0" smtClean="0">
                          <a:solidFill>
                            <a:srgbClr val="FFC000"/>
                          </a:solidFill>
                        </a:rPr>
                        <a:t>:</a:t>
                      </a:r>
                    </a:p>
                    <a:p>
                      <a:r>
                        <a:rPr lang="en-US" sz="1400" b="1" dirty="0" smtClean="0">
                          <a:solidFill>
                            <a:srgbClr val="FFC000"/>
                          </a:solidFill>
                        </a:rPr>
                        <a:t>-</a:t>
                      </a:r>
                      <a:r>
                        <a:rPr lang="en-US" sz="1400" b="1" dirty="0" smtClean="0">
                          <a:solidFill>
                            <a:schemeClr val="bg1"/>
                          </a:solidFill>
                        </a:rPr>
                        <a:t>cho phép</a:t>
                      </a:r>
                      <a:r>
                        <a:rPr lang="en-US" sz="1400" b="1" baseline="0" dirty="0" smtClean="0">
                          <a:solidFill>
                            <a:schemeClr val="bg1"/>
                          </a:solidFill>
                        </a:rPr>
                        <a:t> thành viên xem giỏ hàng của mình</a:t>
                      </a:r>
                      <a:endParaRPr lang="en-US" sz="1400" b="1" dirty="0" smtClean="0">
                        <a:solidFill>
                          <a:srgbClr val="FFC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822899858"/>
                  </a:ext>
                </a:extLst>
              </a:tr>
              <a:tr h="718922">
                <a:tc gridSpan="4">
                  <a:txBody>
                    <a:bodyPr/>
                    <a:lstStyle/>
                    <a:p>
                      <a:r>
                        <a:rPr lang="en-US" sz="1400" b="1" dirty="0">
                          <a:solidFill>
                            <a:srgbClr val="FFC000"/>
                          </a:solidFill>
                        </a:rPr>
                        <a:t>Các dòng xử lý điều kiện ngoại lệ </a:t>
                      </a:r>
                      <a:r>
                        <a:rPr lang="en-US" sz="1400" b="1" dirty="0" smtClean="0">
                          <a:solidFill>
                            <a:srgbClr val="FFC000"/>
                          </a:solidFill>
                        </a:rPr>
                        <a:t>:</a:t>
                      </a:r>
                    </a:p>
                    <a:p>
                      <a:r>
                        <a:rPr lang="en-US" sz="1400" b="1" dirty="0" smtClean="0">
                          <a:solidFill>
                            <a:schemeClr val="bg1"/>
                          </a:solidFill>
                          <a:latin typeface="Times New Roman" panose="02020603050405020304" pitchFamily="18" charset="0"/>
                          <a:cs typeface="Times New Roman" panose="02020603050405020304" pitchFamily="18" charset="0"/>
                        </a:rPr>
                        <a:t>Không</a:t>
                      </a:r>
                      <a:endParaRPr lang="en-US" sz="1400" b="1" dirty="0">
                        <a:solidFill>
                          <a:schemeClr val="bg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751902042"/>
                  </a:ext>
                </a:extLst>
              </a:tr>
            </a:tbl>
          </a:graphicData>
        </a:graphic>
      </p:graphicFrame>
    </p:spTree>
    <p:extLst>
      <p:ext uri="{BB962C8B-B14F-4D97-AF65-F5344CB8AC3E}">
        <p14:creationId xmlns:p14="http://schemas.microsoft.com/office/powerpoint/2010/main" val="336658832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aphicFrame>
        <p:nvGraphicFramePr>
          <p:cNvPr id="4" name="Bảng 3">
            <a:extLst>
              <a:ext uri="{FF2B5EF4-FFF2-40B4-BE49-F238E27FC236}">
                <a16:creationId xmlns:a16="http://schemas.microsoft.com/office/drawing/2014/main" xmlns="" id="{37B45CBC-1B6A-44F1-BB21-04638676BB0E}"/>
              </a:ext>
            </a:extLst>
          </p:cNvPr>
          <p:cNvGraphicFramePr>
            <a:graphicFrameLocks noGrp="1"/>
          </p:cNvGraphicFramePr>
          <p:nvPr>
            <p:extLst>
              <p:ext uri="{D42A27DB-BD31-4B8C-83A1-F6EECF244321}">
                <p14:modId xmlns:p14="http://schemas.microsoft.com/office/powerpoint/2010/main" val="2544497073"/>
              </p:ext>
            </p:extLst>
          </p:nvPr>
        </p:nvGraphicFramePr>
        <p:xfrm>
          <a:off x="1775872" y="577124"/>
          <a:ext cx="9316996" cy="6050385"/>
        </p:xfrm>
        <a:graphic>
          <a:graphicData uri="http://schemas.openxmlformats.org/drawingml/2006/table">
            <a:tbl>
              <a:tblPr>
                <a:tableStyleId>{616DA210-FB5B-4158-B5E0-FEB733F419BA}</a:tableStyleId>
              </a:tblPr>
              <a:tblGrid>
                <a:gridCol w="3105665">
                  <a:extLst>
                    <a:ext uri="{9D8B030D-6E8A-4147-A177-3AD203B41FA5}">
                      <a16:colId xmlns:a16="http://schemas.microsoft.com/office/drawing/2014/main" xmlns="" val="4167633223"/>
                    </a:ext>
                  </a:extLst>
                </a:gridCol>
                <a:gridCol w="1552833">
                  <a:extLst>
                    <a:ext uri="{9D8B030D-6E8A-4147-A177-3AD203B41FA5}">
                      <a16:colId xmlns:a16="http://schemas.microsoft.com/office/drawing/2014/main" xmlns="" val="1542798952"/>
                    </a:ext>
                  </a:extLst>
                </a:gridCol>
                <a:gridCol w="1552833">
                  <a:extLst>
                    <a:ext uri="{9D8B030D-6E8A-4147-A177-3AD203B41FA5}">
                      <a16:colId xmlns:a16="http://schemas.microsoft.com/office/drawing/2014/main" xmlns="" val="2364546112"/>
                    </a:ext>
                  </a:extLst>
                </a:gridCol>
                <a:gridCol w="3105665">
                  <a:extLst>
                    <a:ext uri="{9D8B030D-6E8A-4147-A177-3AD203B41FA5}">
                      <a16:colId xmlns:a16="http://schemas.microsoft.com/office/drawing/2014/main" xmlns="" val="2867330664"/>
                    </a:ext>
                  </a:extLst>
                </a:gridCol>
              </a:tblGrid>
              <a:tr h="470626">
                <a:tc>
                  <a:txBody>
                    <a:bodyPr/>
                    <a:lstStyle/>
                    <a:p>
                      <a:r>
                        <a:rPr lang="en-US" sz="1400" b="1" dirty="0">
                          <a:solidFill>
                            <a:srgbClr val="FFC000"/>
                          </a:solidFill>
                        </a:rPr>
                        <a:t>Tên </a:t>
                      </a:r>
                      <a:r>
                        <a:rPr lang="en-US" sz="1400" b="1" dirty="0" smtClean="0">
                          <a:solidFill>
                            <a:srgbClr val="FFC000"/>
                          </a:solidFill>
                        </a:rPr>
                        <a:t>Use-case </a:t>
                      </a:r>
                      <a:r>
                        <a:rPr lang="en-US" sz="1400" b="1" dirty="0" smtClean="0">
                          <a:solidFill>
                            <a:srgbClr val="FFC000"/>
                          </a:solidFill>
                          <a:latin typeface="Cambria Math" panose="02040503050406030204" pitchFamily="18" charset="0"/>
                          <a:ea typeface="Cambria Math" panose="02040503050406030204" pitchFamily="18" charset="0"/>
                        </a:rPr>
                        <a:t>:</a:t>
                      </a:r>
                      <a:r>
                        <a:rPr lang="en-US" sz="1400" b="1" dirty="0" smtClean="0">
                          <a:solidFill>
                            <a:schemeClr val="bg1"/>
                          </a:solidFill>
                          <a:latin typeface="Cambria Math" panose="02040503050406030204" pitchFamily="18" charset="0"/>
                          <a:ea typeface="Cambria Math" panose="02040503050406030204" pitchFamily="18" charset="0"/>
                        </a:rPr>
                        <a:t> mua hàng</a:t>
                      </a:r>
                      <a:endParaRPr lang="en-US" sz="1400" b="1" dirty="0">
                        <a:solidFill>
                          <a:schemeClr val="bg1"/>
                        </a:solidFill>
                        <a:latin typeface="Cambria Math" panose="02040503050406030204" pitchFamily="18" charset="0"/>
                        <a:ea typeface="Cambria Math" panose="02040503050406030204" pitchFamily="18" charset="0"/>
                        <a:cs typeface="Times New Roman" panose="02020603050405020304" pitchFamily="18" charset="0"/>
                      </a:endParaRPr>
                    </a:p>
                  </a:txBody>
                  <a:tcPr/>
                </a:tc>
                <a:tc gridSpan="2">
                  <a:txBody>
                    <a:bodyPr/>
                    <a:lstStyle/>
                    <a:p>
                      <a:pPr algn="ctr">
                        <a:lnSpc>
                          <a:spcPct val="150000"/>
                        </a:lnSpc>
                      </a:pPr>
                      <a:r>
                        <a:rPr lang="en-US" sz="1400" b="1" dirty="0">
                          <a:solidFill>
                            <a:srgbClr val="FFC000"/>
                          </a:solidFill>
                        </a:rPr>
                        <a:t>ID :  </a:t>
                      </a:r>
                      <a:r>
                        <a:rPr lang="en-US" sz="1400" b="1" dirty="0" smtClean="0">
                          <a:solidFill>
                            <a:schemeClr val="bg1"/>
                          </a:solidFill>
                        </a:rPr>
                        <a:t>6</a:t>
                      </a:r>
                      <a:endParaRPr lang="en-US" sz="1400" b="1" dirty="0">
                        <a:solidFill>
                          <a:srgbClr val="FFC000"/>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a:txBody>
                    <a:bodyPr/>
                    <a:lstStyle/>
                    <a:p>
                      <a:pPr>
                        <a:lnSpc>
                          <a:spcPct val="150000"/>
                        </a:lnSpc>
                      </a:pPr>
                      <a:r>
                        <a:rPr lang="en-US" sz="1400" b="1" dirty="0">
                          <a:solidFill>
                            <a:srgbClr val="FFC000"/>
                          </a:solidFill>
                        </a:rPr>
                        <a:t>Mức quan </a:t>
                      </a:r>
                      <a:r>
                        <a:rPr lang="en-US" sz="1400" b="1" dirty="0" smtClean="0">
                          <a:solidFill>
                            <a:srgbClr val="FFC000"/>
                          </a:solidFill>
                        </a:rPr>
                        <a:t>trọng</a:t>
                      </a:r>
                      <a:r>
                        <a:rPr lang="en-US" sz="1400" b="1" baseline="0" dirty="0" smtClean="0">
                          <a:solidFill>
                            <a:srgbClr val="FFC000"/>
                          </a:solidFill>
                        </a:rPr>
                        <a:t> :</a:t>
                      </a:r>
                      <a:r>
                        <a:rPr lang="en-US" sz="1400" b="1" baseline="0" dirty="0" smtClean="0">
                          <a:solidFill>
                            <a:schemeClr val="bg1"/>
                          </a:solidFill>
                        </a:rPr>
                        <a:t> Cao</a:t>
                      </a:r>
                      <a:endParaRPr lang="en-US" sz="1400" b="1" dirty="0">
                        <a:solidFill>
                          <a:srgbClr val="FFC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327548680"/>
                  </a:ext>
                </a:extLst>
              </a:tr>
              <a:tr h="274411">
                <a:tc gridSpan="2">
                  <a:txBody>
                    <a:bodyPr/>
                    <a:lstStyle/>
                    <a:p>
                      <a:r>
                        <a:rPr lang="en-US" sz="1400" b="1" dirty="0">
                          <a:solidFill>
                            <a:srgbClr val="FFC000"/>
                          </a:solidFill>
                        </a:rPr>
                        <a:t>Tác nhân </a:t>
                      </a:r>
                      <a:r>
                        <a:rPr lang="en-US" sz="1400" b="1" dirty="0" smtClean="0">
                          <a:solidFill>
                            <a:srgbClr val="FFC000"/>
                          </a:solidFill>
                        </a:rPr>
                        <a:t>chính:</a:t>
                      </a:r>
                      <a:r>
                        <a:rPr lang="en-US" sz="1400" b="1" dirty="0" smtClean="0">
                          <a:solidFill>
                            <a:schemeClr val="bg1"/>
                          </a:solidFill>
                        </a:rPr>
                        <a:t>Người</a:t>
                      </a:r>
                      <a:r>
                        <a:rPr lang="en-US" sz="1400" b="1" baseline="0" dirty="0" smtClean="0">
                          <a:solidFill>
                            <a:schemeClr val="bg1"/>
                          </a:solidFill>
                        </a:rPr>
                        <a:t> dùng, admin</a:t>
                      </a:r>
                      <a:endParaRPr lang="en-US" sz="1400" b="1" dirty="0">
                        <a:solidFill>
                          <a:schemeClr val="bg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gridSpan="2">
                  <a:txBody>
                    <a:bodyPr/>
                    <a:lstStyle/>
                    <a:p>
                      <a:r>
                        <a:rPr lang="en-US" sz="1400" b="1" dirty="0">
                          <a:solidFill>
                            <a:srgbClr val="FFC000"/>
                          </a:solidFill>
                        </a:rPr>
                        <a:t>Loại usecase </a:t>
                      </a:r>
                      <a:r>
                        <a:rPr lang="en-US" sz="1400" b="1" dirty="0" smtClean="0">
                          <a:solidFill>
                            <a:srgbClr val="FFC000"/>
                          </a:solidFill>
                        </a:rPr>
                        <a:t>:</a:t>
                      </a:r>
                      <a:r>
                        <a:rPr lang="en-US" sz="1400" b="1" dirty="0" smtClean="0">
                          <a:solidFill>
                            <a:schemeClr val="bg1"/>
                          </a:solidFill>
                        </a:rPr>
                        <a:t>chi tiết</a:t>
                      </a:r>
                      <a:endParaRPr lang="en-US" sz="1400" b="1" dirty="0">
                        <a:solidFill>
                          <a:schemeClr val="bg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xmlns="" val="928616629"/>
                  </a:ext>
                </a:extLst>
              </a:tr>
              <a:tr h="461832">
                <a:tc gridSpan="4">
                  <a:txBody>
                    <a:bodyPr/>
                    <a:lstStyle/>
                    <a:p>
                      <a:r>
                        <a:rPr lang="en-US" sz="1400" b="1" dirty="0">
                          <a:solidFill>
                            <a:srgbClr val="FFC000"/>
                          </a:solidFill>
                        </a:rPr>
                        <a:t>Ng</a:t>
                      </a:r>
                      <a:r>
                        <a:rPr lang="vi-VN" sz="1400" b="1" dirty="0">
                          <a:solidFill>
                            <a:srgbClr val="FFC000"/>
                          </a:solidFill>
                        </a:rPr>
                        <a:t>ư</a:t>
                      </a:r>
                      <a:r>
                        <a:rPr lang="en-US" sz="1400" b="1" dirty="0">
                          <a:solidFill>
                            <a:srgbClr val="FFC000"/>
                          </a:solidFill>
                        </a:rPr>
                        <a:t>ời liên quan và công việc quan tâm </a:t>
                      </a:r>
                      <a:r>
                        <a:rPr lang="en-US" sz="1400" b="1" dirty="0" smtClean="0">
                          <a:solidFill>
                            <a:srgbClr val="FFC000"/>
                          </a:solidFill>
                        </a:rPr>
                        <a:t>:</a:t>
                      </a:r>
                    </a:p>
                    <a:p>
                      <a:r>
                        <a:rPr lang="en-US" sz="1400" b="1" dirty="0" smtClean="0">
                          <a:solidFill>
                            <a:srgbClr val="FFC000"/>
                          </a:solidFill>
                        </a:rPr>
                        <a:t>-</a:t>
                      </a:r>
                      <a:r>
                        <a:rPr lang="en-US" sz="1400" b="1" dirty="0" smtClean="0">
                          <a:solidFill>
                            <a:schemeClr val="bg1"/>
                          </a:solidFill>
                        </a:rPr>
                        <a:t>Người</a:t>
                      </a:r>
                      <a:r>
                        <a:rPr lang="en-US" sz="1400" b="1" baseline="0" dirty="0" smtClean="0">
                          <a:solidFill>
                            <a:schemeClr val="bg1"/>
                          </a:solidFill>
                        </a:rPr>
                        <a:t> dùng, admin</a:t>
                      </a:r>
                    </a:p>
                    <a:p>
                      <a:r>
                        <a:rPr lang="en-US" sz="1400" b="1" baseline="0" dirty="0" smtClean="0">
                          <a:solidFill>
                            <a:schemeClr val="bg1"/>
                          </a:solidFill>
                        </a:rPr>
                        <a:t>-mua sản phẩm</a:t>
                      </a:r>
                      <a:endParaRPr lang="en-US" sz="1400" b="1" dirty="0" smtClean="0">
                        <a:solidFill>
                          <a:schemeClr val="bg1"/>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4185511035"/>
                  </a:ext>
                </a:extLst>
              </a:tr>
              <a:tr h="484315">
                <a:tc gridSpan="4">
                  <a:txBody>
                    <a:bodyPr/>
                    <a:lstStyle/>
                    <a:p>
                      <a:r>
                        <a:rPr lang="en-US" sz="1400" b="1" dirty="0">
                          <a:solidFill>
                            <a:srgbClr val="FFC000"/>
                          </a:solidFill>
                        </a:rPr>
                        <a:t>Mô tả tóm tắt </a:t>
                      </a:r>
                      <a:r>
                        <a:rPr lang="en-US" sz="1400" b="1" dirty="0" smtClean="0">
                          <a:solidFill>
                            <a:srgbClr val="FFC000"/>
                          </a:solidFill>
                        </a:rPr>
                        <a:t>: </a:t>
                      </a:r>
                      <a:r>
                        <a:rPr lang="en-US" sz="1400" b="1" dirty="0" smtClean="0">
                          <a:solidFill>
                            <a:schemeClr val="bg1"/>
                          </a:solidFill>
                        </a:rPr>
                        <a:t>Khách</a:t>
                      </a:r>
                      <a:r>
                        <a:rPr lang="en-US" sz="1400" b="1" baseline="0" dirty="0" smtClean="0">
                          <a:solidFill>
                            <a:schemeClr val="bg1"/>
                          </a:solidFill>
                        </a:rPr>
                        <a:t> hàng có thể đặt mua sản phẩm trên website</a:t>
                      </a:r>
                      <a:endParaRPr lang="en-US" sz="1400" b="1" dirty="0">
                        <a:solidFill>
                          <a:schemeClr val="bg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684695033"/>
                  </a:ext>
                </a:extLst>
              </a:tr>
              <a:tr h="435338">
                <a:tc gridSpan="4">
                  <a:txBody>
                    <a:bodyPr/>
                    <a:lstStyle/>
                    <a:p>
                      <a:r>
                        <a:rPr lang="en-US" sz="1400" b="1" dirty="0">
                          <a:solidFill>
                            <a:srgbClr val="FFC000"/>
                          </a:solidFill>
                        </a:rPr>
                        <a:t>Ràng buộc : </a:t>
                      </a:r>
                      <a:r>
                        <a:rPr lang="en-US" sz="1400" b="1" dirty="0" smtClean="0">
                          <a:solidFill>
                            <a:schemeClr val="bg1"/>
                          </a:solidFill>
                        </a:rPr>
                        <a:t>Đăng</a:t>
                      </a:r>
                      <a:r>
                        <a:rPr lang="en-US" sz="1400" b="1" baseline="0" dirty="0" smtClean="0">
                          <a:solidFill>
                            <a:schemeClr val="bg1"/>
                          </a:solidFill>
                        </a:rPr>
                        <a:t> nhập</a:t>
                      </a:r>
                      <a:endParaRPr lang="en-US" sz="1400" b="1" dirty="0" smtClean="0">
                        <a:solidFill>
                          <a:schemeClr val="bg1"/>
                        </a:solidFill>
                      </a:endParaRPr>
                    </a:p>
                    <a:p>
                      <a:r>
                        <a:rPr lang="en-US" sz="1400" b="1" dirty="0" smtClean="0">
                          <a:solidFill>
                            <a:srgbClr val="FFC000"/>
                          </a:solidFill>
                        </a:rPr>
                        <a:t>Loại : </a:t>
                      </a:r>
                      <a:r>
                        <a:rPr lang="en-US" sz="1400" b="1" dirty="0" smtClean="0">
                          <a:solidFill>
                            <a:schemeClr val="bg1"/>
                          </a:solidFill>
                        </a:rPr>
                        <a:t>Bên</a:t>
                      </a:r>
                      <a:r>
                        <a:rPr lang="en-US" sz="1400" b="1" baseline="0" dirty="0" smtClean="0">
                          <a:solidFill>
                            <a:schemeClr val="bg1"/>
                          </a:solidFill>
                        </a:rPr>
                        <a:t> ngoài</a:t>
                      </a:r>
                      <a:endParaRPr lang="en-US" sz="1400" b="1" dirty="0">
                        <a:solidFill>
                          <a:srgbClr val="FFC000"/>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830208156"/>
                  </a:ext>
                </a:extLst>
              </a:tr>
              <a:tr h="718922">
                <a:tc gridSpan="4">
                  <a:txBody>
                    <a:bodyPr/>
                    <a:lstStyle/>
                    <a:p>
                      <a:r>
                        <a:rPr lang="en-US" sz="1400" b="1" dirty="0">
                          <a:solidFill>
                            <a:srgbClr val="FFC000"/>
                          </a:solidFill>
                        </a:rPr>
                        <a:t>Các mối quan hệ :</a:t>
                      </a:r>
                    </a:p>
                    <a:p>
                      <a:pPr marL="228600" indent="-228600">
                        <a:buAutoNum type="arabicPeriod"/>
                      </a:pPr>
                      <a:r>
                        <a:rPr lang="en-US" sz="1400" b="1" dirty="0">
                          <a:solidFill>
                            <a:srgbClr val="FFC000"/>
                          </a:solidFill>
                        </a:rPr>
                        <a:t>Kết </a:t>
                      </a:r>
                      <a:r>
                        <a:rPr lang="en-US" sz="1400" b="1" dirty="0" smtClean="0">
                          <a:solidFill>
                            <a:srgbClr val="FFC000"/>
                          </a:solidFill>
                        </a:rPr>
                        <a:t>hợp:</a:t>
                      </a:r>
                      <a:r>
                        <a:rPr lang="en-US" sz="1400" b="1" baseline="0" dirty="0" smtClean="0">
                          <a:solidFill>
                            <a:srgbClr val="FFC000"/>
                          </a:solidFill>
                        </a:rPr>
                        <a:t> </a:t>
                      </a:r>
                      <a:r>
                        <a:rPr lang="en-US" sz="1400" b="1" baseline="0" dirty="0" smtClean="0">
                          <a:solidFill>
                            <a:schemeClr val="bg1"/>
                          </a:solidFill>
                        </a:rPr>
                        <a:t>Không</a:t>
                      </a:r>
                      <a:endParaRPr lang="en-US" sz="1400" b="1" dirty="0">
                        <a:solidFill>
                          <a:schemeClr val="bg1"/>
                        </a:solidFill>
                      </a:endParaRPr>
                    </a:p>
                    <a:p>
                      <a:pPr marL="228600" indent="-228600">
                        <a:buAutoNum type="arabicPeriod"/>
                      </a:pPr>
                      <a:r>
                        <a:rPr lang="en-US" sz="1400" b="1" dirty="0">
                          <a:solidFill>
                            <a:srgbClr val="FFC000"/>
                          </a:solidFill>
                        </a:rPr>
                        <a:t>Bao hàm: </a:t>
                      </a:r>
                      <a:r>
                        <a:rPr lang="en-US" sz="1400" b="1" dirty="0" smtClean="0">
                          <a:solidFill>
                            <a:schemeClr val="bg1"/>
                          </a:solidFill>
                        </a:rPr>
                        <a:t>Đăng</a:t>
                      </a:r>
                      <a:r>
                        <a:rPr lang="en-US" sz="1400" b="1" baseline="0" dirty="0" smtClean="0">
                          <a:solidFill>
                            <a:schemeClr val="bg1"/>
                          </a:solidFill>
                        </a:rPr>
                        <a:t> nhập</a:t>
                      </a:r>
                      <a:endParaRPr lang="en-US" sz="1400" b="1" dirty="0" smtClean="0">
                        <a:solidFill>
                          <a:schemeClr val="bg1"/>
                        </a:solidFill>
                      </a:endParaRPr>
                    </a:p>
                    <a:p>
                      <a:pPr marL="228600" indent="-228600">
                        <a:buAutoNum type="arabicPeriod"/>
                      </a:pPr>
                      <a:r>
                        <a:rPr lang="en-US" sz="1400" b="1" dirty="0" smtClean="0">
                          <a:solidFill>
                            <a:srgbClr val="FFC000"/>
                          </a:solidFill>
                        </a:rPr>
                        <a:t>Mở </a:t>
                      </a:r>
                      <a:r>
                        <a:rPr lang="en-US" sz="1400" b="1" dirty="0">
                          <a:solidFill>
                            <a:srgbClr val="FFC000"/>
                          </a:solidFill>
                        </a:rPr>
                        <a:t>rộng: </a:t>
                      </a:r>
                      <a:r>
                        <a:rPr lang="en-US" sz="1400" b="1" dirty="0" smtClean="0">
                          <a:solidFill>
                            <a:schemeClr val="bg1"/>
                          </a:solidFill>
                        </a:rPr>
                        <a:t>Không</a:t>
                      </a:r>
                      <a:endParaRPr lang="en-US" sz="1400" b="1" dirty="0">
                        <a:solidFill>
                          <a:schemeClr val="bg1"/>
                        </a:solidFill>
                      </a:endParaRPr>
                    </a:p>
                    <a:p>
                      <a:pPr marL="228600" indent="-228600">
                        <a:buAutoNum type="arabicPeriod"/>
                      </a:pPr>
                      <a:r>
                        <a:rPr lang="en-US" sz="1400" b="1" dirty="0">
                          <a:solidFill>
                            <a:srgbClr val="FFC000"/>
                          </a:solidFill>
                        </a:rPr>
                        <a:t>Tổng quát hóa: </a:t>
                      </a:r>
                      <a:r>
                        <a:rPr lang="en-US" sz="1400" b="1" dirty="0" smtClean="0">
                          <a:solidFill>
                            <a:schemeClr val="bg1"/>
                          </a:solidFill>
                        </a:rPr>
                        <a:t>Không</a:t>
                      </a:r>
                      <a:endParaRPr lang="en-US" sz="1400" b="1" dirty="0">
                        <a:solidFill>
                          <a:srgbClr val="FFC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47564980"/>
                  </a:ext>
                </a:extLst>
              </a:tr>
              <a:tr h="718922">
                <a:tc gridSpan="4">
                  <a:txBody>
                    <a:bodyPr/>
                    <a:lstStyle/>
                    <a:p>
                      <a:r>
                        <a:rPr lang="en-US" sz="1400" b="1" dirty="0">
                          <a:solidFill>
                            <a:srgbClr val="FFC000"/>
                          </a:solidFill>
                        </a:rPr>
                        <a:t>Các dòng sự kiện chính </a:t>
                      </a:r>
                      <a:r>
                        <a:rPr lang="en-US" sz="1400" b="1" dirty="0" smtClean="0">
                          <a:solidFill>
                            <a:srgbClr val="FFC000"/>
                          </a:solidFill>
                        </a:rPr>
                        <a:t>:</a:t>
                      </a:r>
                    </a:p>
                    <a:p>
                      <a:pPr marL="285750" indent="-285750">
                        <a:buFontTx/>
                        <a:buChar char="-"/>
                      </a:pPr>
                      <a:r>
                        <a:rPr lang="en-US" sz="1400" b="1" baseline="0" dirty="0" smtClean="0">
                          <a:solidFill>
                            <a:schemeClr val="bg1"/>
                          </a:solidFill>
                        </a:rPr>
                        <a:t>Thành viên nhấn vào nút mua hàng</a:t>
                      </a:r>
                    </a:p>
                    <a:p>
                      <a:pPr marL="285750" indent="-285750">
                        <a:buFontTx/>
                        <a:buChar char="-"/>
                      </a:pPr>
                      <a:r>
                        <a:rPr lang="en-US" sz="1400" b="1" baseline="0" dirty="0" smtClean="0">
                          <a:solidFill>
                            <a:schemeClr val="bg1"/>
                          </a:solidFill>
                        </a:rPr>
                        <a:t>Chọn hình thức mua hàng rồi lưu vào database</a:t>
                      </a:r>
                    </a:p>
                    <a:p>
                      <a:pPr marL="285750" indent="-285750">
                        <a:buFontTx/>
                        <a:buChar char="-"/>
                      </a:pPr>
                      <a:r>
                        <a:rPr lang="en-US" sz="1400" b="1" baseline="0" dirty="0" smtClean="0">
                          <a:solidFill>
                            <a:schemeClr val="bg1"/>
                          </a:solidFill>
                        </a:rPr>
                        <a:t>Thông báo đặt mua hàng thành công</a:t>
                      </a:r>
                      <a:endParaRPr lang="en-US" sz="1400" b="1" dirty="0" smtClean="0">
                        <a:solidFill>
                          <a:schemeClr val="bg1"/>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33764517"/>
                  </a:ext>
                </a:extLst>
              </a:tr>
              <a:tr h="718922">
                <a:tc gridSpan="4">
                  <a:txBody>
                    <a:bodyPr/>
                    <a:lstStyle/>
                    <a:p>
                      <a:r>
                        <a:rPr lang="en-US" sz="1400" b="1" dirty="0">
                          <a:solidFill>
                            <a:srgbClr val="FFC000"/>
                          </a:solidFill>
                        </a:rPr>
                        <a:t>Các dòng sự kiện con </a:t>
                      </a:r>
                      <a:r>
                        <a:rPr lang="en-US" sz="1400" b="1" dirty="0" smtClean="0">
                          <a:solidFill>
                            <a:srgbClr val="FFC000"/>
                          </a:solidFill>
                        </a:rPr>
                        <a:t>:</a:t>
                      </a:r>
                    </a:p>
                    <a:p>
                      <a:r>
                        <a:rPr lang="en-US" sz="1400" b="1" dirty="0" smtClean="0">
                          <a:solidFill>
                            <a:srgbClr val="FFC000"/>
                          </a:solidFill>
                        </a:rPr>
                        <a:t>-</a:t>
                      </a:r>
                      <a:r>
                        <a:rPr lang="en-US" sz="1400" b="1" dirty="0" smtClean="0">
                          <a:solidFill>
                            <a:schemeClr val="bg1"/>
                          </a:solidFill>
                        </a:rPr>
                        <a:t>Không</a:t>
                      </a:r>
                      <a:endParaRPr lang="en-US" sz="1400" b="1" dirty="0" smtClean="0">
                        <a:solidFill>
                          <a:srgbClr val="FFC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822899858"/>
                  </a:ext>
                </a:extLst>
              </a:tr>
              <a:tr h="718922">
                <a:tc gridSpan="4">
                  <a:txBody>
                    <a:bodyPr/>
                    <a:lstStyle/>
                    <a:p>
                      <a:r>
                        <a:rPr lang="en-US" sz="1400" b="1" dirty="0">
                          <a:solidFill>
                            <a:srgbClr val="FFC000"/>
                          </a:solidFill>
                        </a:rPr>
                        <a:t>Các dòng xử lý điều kiện ngoại lệ </a:t>
                      </a:r>
                      <a:r>
                        <a:rPr lang="en-US" sz="1400" b="1" dirty="0" smtClean="0">
                          <a:solidFill>
                            <a:srgbClr val="FFC000"/>
                          </a:solidFill>
                        </a:rPr>
                        <a:t>:</a:t>
                      </a:r>
                    </a:p>
                    <a:p>
                      <a:r>
                        <a:rPr lang="en-US" sz="1400" b="1" dirty="0" smtClean="0">
                          <a:solidFill>
                            <a:srgbClr val="FFC000"/>
                          </a:solidFill>
                          <a:latin typeface="Times New Roman" panose="02020603050405020304" pitchFamily="18" charset="0"/>
                          <a:cs typeface="Times New Roman" panose="02020603050405020304" pitchFamily="18" charset="0"/>
                        </a:rPr>
                        <a:t>- </a:t>
                      </a:r>
                      <a:r>
                        <a:rPr lang="en-US" sz="1400" b="1" dirty="0" smtClean="0">
                          <a:solidFill>
                            <a:schemeClr val="bg1"/>
                          </a:solidFill>
                          <a:latin typeface="Times New Roman" panose="02020603050405020304" pitchFamily="18" charset="0"/>
                          <a:cs typeface="Times New Roman" panose="02020603050405020304" pitchFamily="18" charset="0"/>
                        </a:rPr>
                        <a:t>nếu hết</a:t>
                      </a:r>
                      <a:r>
                        <a:rPr lang="en-US" sz="1400" b="1" baseline="0" dirty="0" smtClean="0">
                          <a:solidFill>
                            <a:schemeClr val="bg1"/>
                          </a:solidFill>
                          <a:latin typeface="Times New Roman" panose="02020603050405020304" pitchFamily="18" charset="0"/>
                          <a:cs typeface="Times New Roman" panose="02020603050405020304" pitchFamily="18" charset="0"/>
                        </a:rPr>
                        <a:t> hàng website sẽ thông báo đặt hàng lỗi.</a:t>
                      </a:r>
                      <a:endParaRPr lang="en-US" sz="1400" b="1" dirty="0">
                        <a:solidFill>
                          <a:schemeClr val="bg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751902042"/>
                  </a:ext>
                </a:extLst>
              </a:tr>
            </a:tbl>
          </a:graphicData>
        </a:graphic>
      </p:graphicFrame>
    </p:spTree>
    <p:extLst>
      <p:ext uri="{BB962C8B-B14F-4D97-AF65-F5344CB8AC3E}">
        <p14:creationId xmlns:p14="http://schemas.microsoft.com/office/powerpoint/2010/main" val="1533352991"/>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aphicFrame>
        <p:nvGraphicFramePr>
          <p:cNvPr id="4" name="Bảng 3">
            <a:extLst>
              <a:ext uri="{FF2B5EF4-FFF2-40B4-BE49-F238E27FC236}">
                <a16:creationId xmlns:a16="http://schemas.microsoft.com/office/drawing/2014/main" xmlns="" id="{37B45CBC-1B6A-44F1-BB21-04638676BB0E}"/>
              </a:ext>
            </a:extLst>
          </p:cNvPr>
          <p:cNvGraphicFramePr>
            <a:graphicFrameLocks noGrp="1"/>
          </p:cNvGraphicFramePr>
          <p:nvPr>
            <p:extLst>
              <p:ext uri="{D42A27DB-BD31-4B8C-83A1-F6EECF244321}">
                <p14:modId xmlns:p14="http://schemas.microsoft.com/office/powerpoint/2010/main" val="3600860650"/>
              </p:ext>
            </p:extLst>
          </p:nvPr>
        </p:nvGraphicFramePr>
        <p:xfrm>
          <a:off x="1775872" y="577124"/>
          <a:ext cx="9316996" cy="6050385"/>
        </p:xfrm>
        <a:graphic>
          <a:graphicData uri="http://schemas.openxmlformats.org/drawingml/2006/table">
            <a:tbl>
              <a:tblPr>
                <a:tableStyleId>{616DA210-FB5B-4158-B5E0-FEB733F419BA}</a:tableStyleId>
              </a:tblPr>
              <a:tblGrid>
                <a:gridCol w="3105665">
                  <a:extLst>
                    <a:ext uri="{9D8B030D-6E8A-4147-A177-3AD203B41FA5}">
                      <a16:colId xmlns:a16="http://schemas.microsoft.com/office/drawing/2014/main" xmlns="" val="4167633223"/>
                    </a:ext>
                  </a:extLst>
                </a:gridCol>
                <a:gridCol w="1552833">
                  <a:extLst>
                    <a:ext uri="{9D8B030D-6E8A-4147-A177-3AD203B41FA5}">
                      <a16:colId xmlns:a16="http://schemas.microsoft.com/office/drawing/2014/main" xmlns="" val="1542798952"/>
                    </a:ext>
                  </a:extLst>
                </a:gridCol>
                <a:gridCol w="1552833">
                  <a:extLst>
                    <a:ext uri="{9D8B030D-6E8A-4147-A177-3AD203B41FA5}">
                      <a16:colId xmlns:a16="http://schemas.microsoft.com/office/drawing/2014/main" xmlns="" val="2364546112"/>
                    </a:ext>
                  </a:extLst>
                </a:gridCol>
                <a:gridCol w="3105665">
                  <a:extLst>
                    <a:ext uri="{9D8B030D-6E8A-4147-A177-3AD203B41FA5}">
                      <a16:colId xmlns:a16="http://schemas.microsoft.com/office/drawing/2014/main" xmlns="" val="2867330664"/>
                    </a:ext>
                  </a:extLst>
                </a:gridCol>
              </a:tblGrid>
              <a:tr h="470626">
                <a:tc>
                  <a:txBody>
                    <a:bodyPr/>
                    <a:lstStyle/>
                    <a:p>
                      <a:r>
                        <a:rPr lang="en-US" sz="1400" b="1" dirty="0">
                          <a:solidFill>
                            <a:srgbClr val="FFC000"/>
                          </a:solidFill>
                        </a:rPr>
                        <a:t>Tên </a:t>
                      </a:r>
                      <a:r>
                        <a:rPr lang="en-US" sz="1400" b="1" dirty="0" smtClean="0">
                          <a:solidFill>
                            <a:srgbClr val="FFC000"/>
                          </a:solidFill>
                        </a:rPr>
                        <a:t>Use-case </a:t>
                      </a:r>
                      <a:r>
                        <a:rPr lang="en-US" sz="1400" b="1" dirty="0" smtClean="0">
                          <a:solidFill>
                            <a:srgbClr val="FFC000"/>
                          </a:solidFill>
                          <a:latin typeface="Cambria Math" panose="02040503050406030204" pitchFamily="18" charset="0"/>
                          <a:ea typeface="Cambria Math" panose="02040503050406030204" pitchFamily="18" charset="0"/>
                        </a:rPr>
                        <a:t>:</a:t>
                      </a:r>
                      <a:r>
                        <a:rPr lang="en-US" sz="1400" b="1" dirty="0" smtClean="0">
                          <a:solidFill>
                            <a:schemeClr val="bg1"/>
                          </a:solidFill>
                          <a:latin typeface="Cambria Math" panose="02040503050406030204" pitchFamily="18" charset="0"/>
                          <a:ea typeface="Cambria Math" panose="02040503050406030204" pitchFamily="18" charset="0"/>
                        </a:rPr>
                        <a:t>Liên</a:t>
                      </a:r>
                      <a:r>
                        <a:rPr lang="en-US" sz="1400" b="1" baseline="0" dirty="0" smtClean="0">
                          <a:solidFill>
                            <a:schemeClr val="bg1"/>
                          </a:solidFill>
                          <a:latin typeface="Cambria Math" panose="02040503050406030204" pitchFamily="18" charset="0"/>
                          <a:ea typeface="Cambria Math" panose="02040503050406030204" pitchFamily="18" charset="0"/>
                        </a:rPr>
                        <a:t> hệ</a:t>
                      </a:r>
                      <a:endParaRPr lang="en-US" sz="1400" b="1" dirty="0">
                        <a:solidFill>
                          <a:schemeClr val="bg1"/>
                        </a:solidFill>
                        <a:latin typeface="Cambria Math" panose="02040503050406030204" pitchFamily="18" charset="0"/>
                        <a:ea typeface="Cambria Math" panose="02040503050406030204" pitchFamily="18" charset="0"/>
                        <a:cs typeface="Times New Roman" panose="02020603050405020304" pitchFamily="18" charset="0"/>
                      </a:endParaRPr>
                    </a:p>
                  </a:txBody>
                  <a:tcPr/>
                </a:tc>
                <a:tc gridSpan="2">
                  <a:txBody>
                    <a:bodyPr/>
                    <a:lstStyle/>
                    <a:p>
                      <a:pPr algn="ctr">
                        <a:lnSpc>
                          <a:spcPct val="150000"/>
                        </a:lnSpc>
                      </a:pPr>
                      <a:r>
                        <a:rPr lang="en-US" sz="1400" b="1" dirty="0">
                          <a:solidFill>
                            <a:srgbClr val="FFC000"/>
                          </a:solidFill>
                        </a:rPr>
                        <a:t>ID :  </a:t>
                      </a:r>
                      <a:r>
                        <a:rPr lang="en-US" sz="1400" b="1" dirty="0" smtClean="0">
                          <a:solidFill>
                            <a:schemeClr val="bg1"/>
                          </a:solidFill>
                        </a:rPr>
                        <a:t>7</a:t>
                      </a:r>
                      <a:endParaRPr lang="en-US" sz="1400" b="1" dirty="0">
                        <a:solidFill>
                          <a:srgbClr val="FFC000"/>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a:txBody>
                    <a:bodyPr/>
                    <a:lstStyle/>
                    <a:p>
                      <a:pPr>
                        <a:lnSpc>
                          <a:spcPct val="150000"/>
                        </a:lnSpc>
                      </a:pPr>
                      <a:r>
                        <a:rPr lang="en-US" sz="1400" b="1" dirty="0">
                          <a:solidFill>
                            <a:srgbClr val="FFC000"/>
                          </a:solidFill>
                        </a:rPr>
                        <a:t>Mức quan </a:t>
                      </a:r>
                      <a:r>
                        <a:rPr lang="en-US" sz="1400" b="1" dirty="0" smtClean="0">
                          <a:solidFill>
                            <a:srgbClr val="FFC000"/>
                          </a:solidFill>
                        </a:rPr>
                        <a:t>trọng</a:t>
                      </a:r>
                      <a:r>
                        <a:rPr lang="en-US" sz="1400" b="1" baseline="0" dirty="0" smtClean="0">
                          <a:solidFill>
                            <a:srgbClr val="FFC000"/>
                          </a:solidFill>
                        </a:rPr>
                        <a:t> :</a:t>
                      </a:r>
                      <a:r>
                        <a:rPr lang="en-US" sz="1400" b="1" baseline="0" dirty="0" smtClean="0">
                          <a:solidFill>
                            <a:schemeClr val="bg1"/>
                          </a:solidFill>
                        </a:rPr>
                        <a:t>thấp</a:t>
                      </a:r>
                      <a:endParaRPr lang="en-US" sz="1400" b="1" dirty="0">
                        <a:solidFill>
                          <a:srgbClr val="FFC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327548680"/>
                  </a:ext>
                </a:extLst>
              </a:tr>
              <a:tr h="274411">
                <a:tc gridSpan="2">
                  <a:txBody>
                    <a:bodyPr/>
                    <a:lstStyle/>
                    <a:p>
                      <a:r>
                        <a:rPr lang="en-US" sz="1400" b="1" dirty="0">
                          <a:solidFill>
                            <a:srgbClr val="FFC000"/>
                          </a:solidFill>
                        </a:rPr>
                        <a:t>Tác nhân </a:t>
                      </a:r>
                      <a:r>
                        <a:rPr lang="en-US" sz="1400" b="1" dirty="0" smtClean="0">
                          <a:solidFill>
                            <a:srgbClr val="FFC000"/>
                          </a:solidFill>
                        </a:rPr>
                        <a:t>chính:</a:t>
                      </a:r>
                      <a:r>
                        <a:rPr lang="en-US" sz="1400" b="1" dirty="0" smtClean="0">
                          <a:solidFill>
                            <a:schemeClr val="bg1"/>
                          </a:solidFill>
                        </a:rPr>
                        <a:t>khách</a:t>
                      </a:r>
                      <a:r>
                        <a:rPr lang="en-US" sz="1400" b="1" baseline="0" dirty="0" smtClean="0">
                          <a:solidFill>
                            <a:schemeClr val="bg1"/>
                          </a:solidFill>
                        </a:rPr>
                        <a:t> hàng, admin</a:t>
                      </a:r>
                      <a:endParaRPr lang="en-US" sz="1400" b="1" dirty="0">
                        <a:solidFill>
                          <a:srgbClr val="FFC000"/>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gridSpan="2">
                  <a:txBody>
                    <a:bodyPr/>
                    <a:lstStyle/>
                    <a:p>
                      <a:r>
                        <a:rPr lang="en-US" sz="1400" b="1" dirty="0">
                          <a:solidFill>
                            <a:srgbClr val="FFC000"/>
                          </a:solidFill>
                        </a:rPr>
                        <a:t>Loại usecase </a:t>
                      </a:r>
                      <a:r>
                        <a:rPr lang="en-US" sz="1400" b="1" dirty="0" smtClean="0">
                          <a:solidFill>
                            <a:srgbClr val="FFC000"/>
                          </a:solidFill>
                        </a:rPr>
                        <a:t>:</a:t>
                      </a:r>
                      <a:r>
                        <a:rPr lang="en-US" sz="1400" b="1" dirty="0" smtClean="0">
                          <a:solidFill>
                            <a:schemeClr val="bg1"/>
                          </a:solidFill>
                        </a:rPr>
                        <a:t>chi</a:t>
                      </a:r>
                      <a:r>
                        <a:rPr lang="en-US" sz="1400" b="1" baseline="0" dirty="0" smtClean="0">
                          <a:solidFill>
                            <a:schemeClr val="bg1"/>
                          </a:solidFill>
                        </a:rPr>
                        <a:t> tiết</a:t>
                      </a:r>
                      <a:endParaRPr lang="en-US" sz="1400" b="1" dirty="0">
                        <a:solidFill>
                          <a:srgbClr val="FFC000"/>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xmlns="" val="928616629"/>
                  </a:ext>
                </a:extLst>
              </a:tr>
              <a:tr h="461832">
                <a:tc gridSpan="4">
                  <a:txBody>
                    <a:bodyPr/>
                    <a:lstStyle/>
                    <a:p>
                      <a:r>
                        <a:rPr lang="en-US" sz="1400" b="1" dirty="0">
                          <a:solidFill>
                            <a:srgbClr val="FFC000"/>
                          </a:solidFill>
                        </a:rPr>
                        <a:t>Ng</a:t>
                      </a:r>
                      <a:r>
                        <a:rPr lang="vi-VN" sz="1400" b="1" dirty="0">
                          <a:solidFill>
                            <a:srgbClr val="FFC000"/>
                          </a:solidFill>
                        </a:rPr>
                        <a:t>ư</a:t>
                      </a:r>
                      <a:r>
                        <a:rPr lang="en-US" sz="1400" b="1" dirty="0">
                          <a:solidFill>
                            <a:srgbClr val="FFC000"/>
                          </a:solidFill>
                        </a:rPr>
                        <a:t>ời liên quan và công việc quan tâm </a:t>
                      </a:r>
                      <a:r>
                        <a:rPr lang="en-US" sz="1400" b="1" dirty="0" smtClean="0">
                          <a:solidFill>
                            <a:srgbClr val="FFC000"/>
                          </a:solidFill>
                        </a:rPr>
                        <a:t>:</a:t>
                      </a:r>
                    </a:p>
                    <a:p>
                      <a:r>
                        <a:rPr lang="en-US" sz="1400" b="1" dirty="0" smtClean="0">
                          <a:solidFill>
                            <a:srgbClr val="FFC000"/>
                          </a:solidFill>
                        </a:rPr>
                        <a:t>-</a:t>
                      </a:r>
                      <a:r>
                        <a:rPr lang="en-US" sz="1400" b="1" dirty="0" smtClean="0">
                          <a:solidFill>
                            <a:schemeClr val="bg1"/>
                          </a:solidFill>
                        </a:rPr>
                        <a:t>khách</a:t>
                      </a:r>
                      <a:r>
                        <a:rPr lang="en-US" sz="1400" b="1" baseline="0" dirty="0" smtClean="0">
                          <a:solidFill>
                            <a:schemeClr val="bg1"/>
                          </a:solidFill>
                        </a:rPr>
                        <a:t> hàng, admin</a:t>
                      </a:r>
                    </a:p>
                    <a:p>
                      <a:r>
                        <a:rPr lang="en-US" sz="1400" b="1" baseline="0" dirty="0" smtClean="0">
                          <a:solidFill>
                            <a:schemeClr val="bg1"/>
                          </a:solidFill>
                        </a:rPr>
                        <a:t>-liên hệ giữa khách hàng và admin</a:t>
                      </a:r>
                      <a:endParaRPr lang="en-US" sz="1400" b="1" dirty="0" smtClean="0">
                        <a:solidFill>
                          <a:srgbClr val="FFC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4185511035"/>
                  </a:ext>
                </a:extLst>
              </a:tr>
              <a:tr h="484315">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FFC000"/>
                          </a:solidFill>
                        </a:rPr>
                        <a:t>Mô tả tóm tắt </a:t>
                      </a:r>
                      <a:r>
                        <a:rPr lang="en-US" sz="1400" b="1" dirty="0" smtClean="0">
                          <a:solidFill>
                            <a:srgbClr val="FFC000"/>
                          </a:solidFill>
                        </a:rPr>
                        <a:t>:</a:t>
                      </a:r>
                      <a:r>
                        <a:rPr lang="en-US" sz="1400" b="1" baseline="0" dirty="0" smtClean="0">
                          <a:solidFill>
                            <a:schemeClr val="bg1"/>
                          </a:solidFill>
                        </a:rPr>
                        <a:t>liên hệ giữa khách hàng và admin</a:t>
                      </a:r>
                      <a:endParaRPr lang="en-US" sz="1400" b="1" dirty="0" smtClean="0">
                        <a:solidFill>
                          <a:srgbClr val="FFC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684695033"/>
                  </a:ext>
                </a:extLst>
              </a:tr>
              <a:tr h="435338">
                <a:tc gridSpan="4">
                  <a:txBody>
                    <a:bodyPr/>
                    <a:lstStyle/>
                    <a:p>
                      <a:r>
                        <a:rPr lang="en-US" sz="1400" b="1" dirty="0">
                          <a:solidFill>
                            <a:srgbClr val="FFC000"/>
                          </a:solidFill>
                        </a:rPr>
                        <a:t>Ràng buộc : </a:t>
                      </a:r>
                      <a:r>
                        <a:rPr lang="en-US" sz="1400" b="1" dirty="0" smtClean="0">
                          <a:solidFill>
                            <a:schemeClr val="bg1"/>
                          </a:solidFill>
                        </a:rPr>
                        <a:t>Không</a:t>
                      </a:r>
                    </a:p>
                    <a:p>
                      <a:r>
                        <a:rPr lang="en-US" sz="1400" b="1" dirty="0" smtClean="0">
                          <a:solidFill>
                            <a:srgbClr val="FFC000"/>
                          </a:solidFill>
                        </a:rPr>
                        <a:t>Loại : </a:t>
                      </a:r>
                      <a:r>
                        <a:rPr lang="en-US" sz="1400" b="1" dirty="0" smtClean="0">
                          <a:solidFill>
                            <a:schemeClr val="bg1"/>
                          </a:solidFill>
                        </a:rPr>
                        <a:t>Bên</a:t>
                      </a:r>
                      <a:r>
                        <a:rPr lang="en-US" sz="1400" b="1" baseline="0" dirty="0" smtClean="0">
                          <a:solidFill>
                            <a:schemeClr val="bg1"/>
                          </a:solidFill>
                        </a:rPr>
                        <a:t> ngoài</a:t>
                      </a:r>
                      <a:endParaRPr lang="en-US" sz="1400" b="1" dirty="0">
                        <a:solidFill>
                          <a:schemeClr val="bg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830208156"/>
                  </a:ext>
                </a:extLst>
              </a:tr>
              <a:tr h="718922">
                <a:tc gridSpan="4">
                  <a:txBody>
                    <a:bodyPr/>
                    <a:lstStyle/>
                    <a:p>
                      <a:r>
                        <a:rPr lang="en-US" sz="1400" b="1" dirty="0">
                          <a:solidFill>
                            <a:srgbClr val="FFC000"/>
                          </a:solidFill>
                        </a:rPr>
                        <a:t>Các mối quan hệ :</a:t>
                      </a:r>
                    </a:p>
                    <a:p>
                      <a:pPr marL="228600" indent="-228600">
                        <a:buAutoNum type="arabicPeriod"/>
                      </a:pPr>
                      <a:r>
                        <a:rPr lang="en-US" sz="1400" b="1" dirty="0">
                          <a:solidFill>
                            <a:srgbClr val="FFC000"/>
                          </a:solidFill>
                        </a:rPr>
                        <a:t>Kết </a:t>
                      </a:r>
                      <a:r>
                        <a:rPr lang="en-US" sz="1400" b="1" dirty="0" smtClean="0">
                          <a:solidFill>
                            <a:srgbClr val="FFC000"/>
                          </a:solidFill>
                        </a:rPr>
                        <a:t>hợp:</a:t>
                      </a:r>
                      <a:r>
                        <a:rPr lang="en-US" sz="1400" b="1" dirty="0" smtClean="0">
                          <a:solidFill>
                            <a:schemeClr val="bg1"/>
                          </a:solidFill>
                        </a:rPr>
                        <a:t>khách</a:t>
                      </a:r>
                      <a:r>
                        <a:rPr lang="en-US" sz="1400" b="1" baseline="0" dirty="0" smtClean="0">
                          <a:solidFill>
                            <a:schemeClr val="bg1"/>
                          </a:solidFill>
                        </a:rPr>
                        <a:t> hàng, admin</a:t>
                      </a:r>
                      <a:endParaRPr lang="en-US" sz="1400" b="1" dirty="0">
                        <a:solidFill>
                          <a:srgbClr val="FFC000"/>
                        </a:solidFill>
                      </a:endParaRPr>
                    </a:p>
                    <a:p>
                      <a:pPr marL="228600" indent="-228600">
                        <a:buAutoNum type="arabicPeriod"/>
                      </a:pPr>
                      <a:r>
                        <a:rPr lang="en-US" sz="1400" b="1" dirty="0">
                          <a:solidFill>
                            <a:srgbClr val="FFC000"/>
                          </a:solidFill>
                        </a:rPr>
                        <a:t>Bao hàm: </a:t>
                      </a:r>
                      <a:r>
                        <a:rPr lang="en-US" sz="1400" b="1" dirty="0" smtClean="0">
                          <a:solidFill>
                            <a:schemeClr val="bg1"/>
                          </a:solidFill>
                        </a:rPr>
                        <a:t>Không</a:t>
                      </a:r>
                      <a:endParaRPr lang="en-US" sz="1400" b="1" dirty="0" smtClean="0">
                        <a:solidFill>
                          <a:srgbClr val="FFC000"/>
                        </a:solidFill>
                      </a:endParaRPr>
                    </a:p>
                    <a:p>
                      <a:pPr marL="228600" indent="-228600">
                        <a:buAutoNum type="arabicPeriod"/>
                      </a:pPr>
                      <a:r>
                        <a:rPr lang="en-US" sz="1400" b="1" dirty="0" smtClean="0">
                          <a:solidFill>
                            <a:srgbClr val="FFC000"/>
                          </a:solidFill>
                        </a:rPr>
                        <a:t>Mở </a:t>
                      </a:r>
                      <a:r>
                        <a:rPr lang="en-US" sz="1400" b="1" dirty="0">
                          <a:solidFill>
                            <a:srgbClr val="FFC000"/>
                          </a:solidFill>
                        </a:rPr>
                        <a:t>rộng: </a:t>
                      </a:r>
                      <a:r>
                        <a:rPr lang="en-US" sz="1400" b="1" dirty="0" smtClean="0">
                          <a:solidFill>
                            <a:schemeClr val="bg1"/>
                          </a:solidFill>
                        </a:rPr>
                        <a:t>Không</a:t>
                      </a:r>
                      <a:endParaRPr lang="en-US" sz="1400" b="1" dirty="0">
                        <a:solidFill>
                          <a:srgbClr val="FFC000"/>
                        </a:solidFill>
                      </a:endParaRPr>
                    </a:p>
                    <a:p>
                      <a:pPr marL="228600" indent="-228600">
                        <a:buAutoNum type="arabicPeriod"/>
                      </a:pPr>
                      <a:r>
                        <a:rPr lang="en-US" sz="1400" b="1" dirty="0">
                          <a:solidFill>
                            <a:srgbClr val="FFC000"/>
                          </a:solidFill>
                        </a:rPr>
                        <a:t>Tổng quát hóa: </a:t>
                      </a:r>
                      <a:r>
                        <a:rPr lang="en-US" sz="1400" b="1" dirty="0" smtClean="0">
                          <a:solidFill>
                            <a:schemeClr val="bg1"/>
                          </a:solidFill>
                        </a:rPr>
                        <a:t>Không</a:t>
                      </a:r>
                      <a:endParaRPr lang="en-US" sz="1400" b="1" dirty="0">
                        <a:solidFill>
                          <a:srgbClr val="FFC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47564980"/>
                  </a:ext>
                </a:extLst>
              </a:tr>
              <a:tr h="718922">
                <a:tc gridSpan="4">
                  <a:txBody>
                    <a:bodyPr/>
                    <a:lstStyle/>
                    <a:p>
                      <a:r>
                        <a:rPr lang="en-US" sz="1400" b="1" dirty="0">
                          <a:solidFill>
                            <a:srgbClr val="FFC000"/>
                          </a:solidFill>
                        </a:rPr>
                        <a:t>Các dòng sự kiện chính </a:t>
                      </a:r>
                      <a:r>
                        <a:rPr lang="en-US" sz="1400" b="1" dirty="0" smtClean="0">
                          <a:solidFill>
                            <a:srgbClr val="FFC000"/>
                          </a:solidFill>
                        </a:rPr>
                        <a:t>:</a:t>
                      </a:r>
                    </a:p>
                    <a:p>
                      <a:r>
                        <a:rPr lang="en-US" sz="1400" b="1" dirty="0" smtClean="0">
                          <a:solidFill>
                            <a:srgbClr val="FFC000"/>
                          </a:solidFill>
                        </a:rPr>
                        <a:t>-</a:t>
                      </a:r>
                      <a:r>
                        <a:rPr lang="en-US" sz="1400" b="1" dirty="0" smtClean="0">
                          <a:solidFill>
                            <a:schemeClr val="bg1"/>
                          </a:solidFill>
                        </a:rPr>
                        <a:t>khách</a:t>
                      </a:r>
                      <a:r>
                        <a:rPr lang="en-US" sz="1400" b="1" baseline="0" dirty="0" smtClean="0">
                          <a:solidFill>
                            <a:schemeClr val="bg1"/>
                          </a:solidFill>
                        </a:rPr>
                        <a:t> hàng gửi các yêu cầu, câu hỏi... Cho admin</a:t>
                      </a:r>
                    </a:p>
                    <a:p>
                      <a:r>
                        <a:rPr lang="en-US" sz="1400" b="1" baseline="0" dirty="0" smtClean="0">
                          <a:solidFill>
                            <a:schemeClr val="bg1"/>
                          </a:solidFill>
                        </a:rPr>
                        <a:t>-hệ thống thông báo gửi thành công</a:t>
                      </a:r>
                    </a:p>
                    <a:p>
                      <a:r>
                        <a:rPr lang="en-US" sz="1400" b="1" baseline="0" dirty="0" smtClean="0">
                          <a:solidFill>
                            <a:schemeClr val="bg1"/>
                          </a:solidFill>
                        </a:rPr>
                        <a:t>-admin nhận được yêu cầu và gửi lại câu trả lời cho khách hàng.</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33764517"/>
                  </a:ext>
                </a:extLst>
              </a:tr>
              <a:tr h="718922">
                <a:tc gridSpan="4">
                  <a:txBody>
                    <a:bodyPr/>
                    <a:lstStyle/>
                    <a:p>
                      <a:r>
                        <a:rPr lang="en-US" sz="1400" b="1" dirty="0">
                          <a:solidFill>
                            <a:srgbClr val="FFC000"/>
                          </a:solidFill>
                        </a:rPr>
                        <a:t>Các dòng sự kiện con </a:t>
                      </a:r>
                      <a:r>
                        <a:rPr lang="en-US" sz="1400" b="1" dirty="0" smtClean="0">
                          <a:solidFill>
                            <a:srgbClr val="FFC000"/>
                          </a:solidFill>
                        </a:rPr>
                        <a:t>:</a:t>
                      </a:r>
                      <a:r>
                        <a:rPr lang="en-US" sz="1400" b="1" dirty="0" smtClean="0">
                          <a:solidFill>
                            <a:schemeClr val="bg1"/>
                          </a:solidFill>
                        </a:rPr>
                        <a:t>Không</a:t>
                      </a:r>
                      <a:endParaRPr lang="en-US" sz="1400" b="1" dirty="0" smtClean="0">
                        <a:solidFill>
                          <a:srgbClr val="FFC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822899858"/>
                  </a:ext>
                </a:extLst>
              </a:tr>
              <a:tr h="718922">
                <a:tc gridSpan="4">
                  <a:txBody>
                    <a:bodyPr/>
                    <a:lstStyle/>
                    <a:p>
                      <a:r>
                        <a:rPr lang="en-US" sz="1400" b="1" dirty="0">
                          <a:solidFill>
                            <a:srgbClr val="FFC000"/>
                          </a:solidFill>
                        </a:rPr>
                        <a:t>Các dòng xử lý điều kiện ngoại lệ </a:t>
                      </a:r>
                      <a:r>
                        <a:rPr lang="en-US" sz="1400" b="1" dirty="0" smtClean="0">
                          <a:solidFill>
                            <a:srgbClr val="FFC000"/>
                          </a:solidFill>
                        </a:rPr>
                        <a:t>:</a:t>
                      </a:r>
                      <a:r>
                        <a:rPr lang="en-US" sz="1400" b="1" dirty="0" smtClean="0">
                          <a:solidFill>
                            <a:schemeClr val="bg1"/>
                          </a:solidFill>
                        </a:rPr>
                        <a:t>Không</a:t>
                      </a:r>
                      <a:endParaRPr lang="en-US" sz="1400" b="1" dirty="0">
                        <a:solidFill>
                          <a:srgbClr val="FFC000"/>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751902042"/>
                  </a:ext>
                </a:extLst>
              </a:tr>
            </a:tbl>
          </a:graphicData>
        </a:graphic>
      </p:graphicFrame>
    </p:spTree>
    <p:extLst>
      <p:ext uri="{BB962C8B-B14F-4D97-AF65-F5344CB8AC3E}">
        <p14:creationId xmlns:p14="http://schemas.microsoft.com/office/powerpoint/2010/main" val="22262657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aphicFrame>
        <p:nvGraphicFramePr>
          <p:cNvPr id="4" name="Bảng 3">
            <a:extLst>
              <a:ext uri="{FF2B5EF4-FFF2-40B4-BE49-F238E27FC236}">
                <a16:creationId xmlns:a16="http://schemas.microsoft.com/office/drawing/2014/main" xmlns="" id="{37B45CBC-1B6A-44F1-BB21-04638676BB0E}"/>
              </a:ext>
            </a:extLst>
          </p:cNvPr>
          <p:cNvGraphicFramePr>
            <a:graphicFrameLocks noGrp="1"/>
          </p:cNvGraphicFramePr>
          <p:nvPr>
            <p:extLst>
              <p:ext uri="{D42A27DB-BD31-4B8C-83A1-F6EECF244321}">
                <p14:modId xmlns:p14="http://schemas.microsoft.com/office/powerpoint/2010/main" val="1255373560"/>
              </p:ext>
            </p:extLst>
          </p:nvPr>
        </p:nvGraphicFramePr>
        <p:xfrm>
          <a:off x="1775872" y="577124"/>
          <a:ext cx="9316996" cy="5837025"/>
        </p:xfrm>
        <a:graphic>
          <a:graphicData uri="http://schemas.openxmlformats.org/drawingml/2006/table">
            <a:tbl>
              <a:tblPr>
                <a:tableStyleId>{616DA210-FB5B-4158-B5E0-FEB733F419BA}</a:tableStyleId>
              </a:tblPr>
              <a:tblGrid>
                <a:gridCol w="3105665">
                  <a:extLst>
                    <a:ext uri="{9D8B030D-6E8A-4147-A177-3AD203B41FA5}">
                      <a16:colId xmlns:a16="http://schemas.microsoft.com/office/drawing/2014/main" xmlns="" val="4167633223"/>
                    </a:ext>
                  </a:extLst>
                </a:gridCol>
                <a:gridCol w="1552833">
                  <a:extLst>
                    <a:ext uri="{9D8B030D-6E8A-4147-A177-3AD203B41FA5}">
                      <a16:colId xmlns:a16="http://schemas.microsoft.com/office/drawing/2014/main" xmlns="" val="1542798952"/>
                    </a:ext>
                  </a:extLst>
                </a:gridCol>
                <a:gridCol w="1552833">
                  <a:extLst>
                    <a:ext uri="{9D8B030D-6E8A-4147-A177-3AD203B41FA5}">
                      <a16:colId xmlns:a16="http://schemas.microsoft.com/office/drawing/2014/main" xmlns="" val="2364546112"/>
                    </a:ext>
                  </a:extLst>
                </a:gridCol>
                <a:gridCol w="3105665">
                  <a:extLst>
                    <a:ext uri="{9D8B030D-6E8A-4147-A177-3AD203B41FA5}">
                      <a16:colId xmlns:a16="http://schemas.microsoft.com/office/drawing/2014/main" xmlns="" val="2867330664"/>
                    </a:ext>
                  </a:extLst>
                </a:gridCol>
              </a:tblGrid>
              <a:tr h="470626">
                <a:tc>
                  <a:txBody>
                    <a:bodyPr/>
                    <a:lstStyle/>
                    <a:p>
                      <a:r>
                        <a:rPr lang="en-US" sz="1400" b="1" dirty="0">
                          <a:solidFill>
                            <a:srgbClr val="FFC000"/>
                          </a:solidFill>
                        </a:rPr>
                        <a:t>Tên </a:t>
                      </a:r>
                      <a:r>
                        <a:rPr lang="en-US" sz="1400" b="1" dirty="0" smtClean="0">
                          <a:solidFill>
                            <a:srgbClr val="FFC000"/>
                          </a:solidFill>
                        </a:rPr>
                        <a:t>Use-case </a:t>
                      </a:r>
                      <a:r>
                        <a:rPr lang="en-US" sz="1400" b="1" dirty="0" smtClean="0">
                          <a:solidFill>
                            <a:srgbClr val="FFC000"/>
                          </a:solidFill>
                          <a:latin typeface="Cambria Math" panose="02040503050406030204" pitchFamily="18" charset="0"/>
                          <a:ea typeface="Cambria Math" panose="02040503050406030204" pitchFamily="18" charset="0"/>
                        </a:rPr>
                        <a:t>: </a:t>
                      </a:r>
                      <a:r>
                        <a:rPr lang="en-US" sz="1400" b="1" dirty="0" smtClean="0">
                          <a:solidFill>
                            <a:schemeClr val="bg1"/>
                          </a:solidFill>
                          <a:latin typeface="Cambria Math" panose="02040503050406030204" pitchFamily="18" charset="0"/>
                          <a:ea typeface="Cambria Math" panose="02040503050406030204" pitchFamily="18" charset="0"/>
                        </a:rPr>
                        <a:t>Quản</a:t>
                      </a:r>
                      <a:r>
                        <a:rPr lang="en-US" sz="1400" b="1" baseline="0" dirty="0" smtClean="0">
                          <a:solidFill>
                            <a:schemeClr val="bg1"/>
                          </a:solidFill>
                          <a:latin typeface="Cambria Math" panose="02040503050406030204" pitchFamily="18" charset="0"/>
                          <a:ea typeface="Cambria Math" panose="02040503050406030204" pitchFamily="18" charset="0"/>
                        </a:rPr>
                        <a:t> lý sản phẩm</a:t>
                      </a:r>
                      <a:endParaRPr lang="en-US" sz="1400" b="1" dirty="0">
                        <a:solidFill>
                          <a:srgbClr val="FFC000"/>
                        </a:solidFill>
                        <a:latin typeface="Cambria Math" panose="02040503050406030204" pitchFamily="18" charset="0"/>
                        <a:ea typeface="Cambria Math" panose="02040503050406030204" pitchFamily="18" charset="0"/>
                        <a:cs typeface="Times New Roman" panose="02020603050405020304" pitchFamily="18" charset="0"/>
                      </a:endParaRPr>
                    </a:p>
                  </a:txBody>
                  <a:tcPr/>
                </a:tc>
                <a:tc gridSpan="2">
                  <a:txBody>
                    <a:bodyPr/>
                    <a:lstStyle/>
                    <a:p>
                      <a:pPr algn="ctr">
                        <a:lnSpc>
                          <a:spcPct val="150000"/>
                        </a:lnSpc>
                      </a:pPr>
                      <a:r>
                        <a:rPr lang="en-US" sz="1400" b="1" dirty="0">
                          <a:solidFill>
                            <a:srgbClr val="FFC000"/>
                          </a:solidFill>
                        </a:rPr>
                        <a:t>ID : </a:t>
                      </a:r>
                      <a:r>
                        <a:rPr lang="en-US" sz="1400" b="1" dirty="0">
                          <a:solidFill>
                            <a:schemeClr val="bg1"/>
                          </a:solidFill>
                        </a:rPr>
                        <a:t> </a:t>
                      </a:r>
                      <a:r>
                        <a:rPr lang="en-US" sz="1400" b="1" dirty="0" smtClean="0">
                          <a:solidFill>
                            <a:schemeClr val="bg1"/>
                          </a:solidFill>
                        </a:rPr>
                        <a:t>8</a:t>
                      </a:r>
                      <a:endParaRPr lang="en-US" sz="1400" b="1" dirty="0">
                        <a:solidFill>
                          <a:schemeClr val="bg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a:txBody>
                    <a:bodyPr/>
                    <a:lstStyle/>
                    <a:p>
                      <a:pPr>
                        <a:lnSpc>
                          <a:spcPct val="150000"/>
                        </a:lnSpc>
                      </a:pPr>
                      <a:r>
                        <a:rPr lang="en-US" sz="1400" b="1" dirty="0">
                          <a:solidFill>
                            <a:srgbClr val="FFC000"/>
                          </a:solidFill>
                        </a:rPr>
                        <a:t>Mức quan </a:t>
                      </a:r>
                      <a:r>
                        <a:rPr lang="en-US" sz="1400" b="1" dirty="0" smtClean="0">
                          <a:solidFill>
                            <a:srgbClr val="FFC000"/>
                          </a:solidFill>
                        </a:rPr>
                        <a:t>trọng</a:t>
                      </a:r>
                      <a:r>
                        <a:rPr lang="en-US" sz="1400" b="1" baseline="0" dirty="0" smtClean="0">
                          <a:solidFill>
                            <a:srgbClr val="FFC000"/>
                          </a:solidFill>
                        </a:rPr>
                        <a:t> : </a:t>
                      </a:r>
                      <a:r>
                        <a:rPr lang="en-US" sz="1400" b="1" baseline="0" dirty="0" smtClean="0">
                          <a:solidFill>
                            <a:schemeClr val="bg1"/>
                          </a:solidFill>
                        </a:rPr>
                        <a:t>cao</a:t>
                      </a:r>
                      <a:endParaRPr lang="en-US" sz="1400" b="1"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327548680"/>
                  </a:ext>
                </a:extLst>
              </a:tr>
              <a:tr h="274411">
                <a:tc gridSpan="2">
                  <a:txBody>
                    <a:bodyPr/>
                    <a:lstStyle/>
                    <a:p>
                      <a:r>
                        <a:rPr lang="en-US" sz="1400" b="1" dirty="0">
                          <a:solidFill>
                            <a:srgbClr val="FFC000"/>
                          </a:solidFill>
                        </a:rPr>
                        <a:t>Tác nhân </a:t>
                      </a:r>
                      <a:r>
                        <a:rPr lang="en-US" sz="1400" b="1" dirty="0" smtClean="0">
                          <a:solidFill>
                            <a:srgbClr val="FFC000"/>
                          </a:solidFill>
                        </a:rPr>
                        <a:t>chính</a:t>
                      </a:r>
                      <a:r>
                        <a:rPr lang="en-US" sz="1400" b="1" dirty="0" smtClean="0">
                          <a:solidFill>
                            <a:srgbClr val="FFC000"/>
                          </a:solidFill>
                        </a:rPr>
                        <a:t>:</a:t>
                      </a:r>
                      <a:r>
                        <a:rPr lang="en-US" sz="1400" b="1" baseline="0" dirty="0" smtClean="0">
                          <a:solidFill>
                            <a:srgbClr val="FFC000"/>
                          </a:solidFill>
                        </a:rPr>
                        <a:t> </a:t>
                      </a:r>
                      <a:r>
                        <a:rPr lang="en-US" sz="1400" b="1" baseline="0" dirty="0" smtClean="0">
                          <a:solidFill>
                            <a:schemeClr val="bg1"/>
                          </a:solidFill>
                        </a:rPr>
                        <a:t>admin</a:t>
                      </a:r>
                      <a:endParaRPr lang="en-US" sz="1400" b="1" dirty="0">
                        <a:solidFill>
                          <a:schemeClr val="bg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gridSpan="2">
                  <a:txBody>
                    <a:bodyPr/>
                    <a:lstStyle/>
                    <a:p>
                      <a:r>
                        <a:rPr lang="en-US" sz="1400" b="1" dirty="0">
                          <a:solidFill>
                            <a:srgbClr val="FFC000"/>
                          </a:solidFill>
                        </a:rPr>
                        <a:t>Loại usecase </a:t>
                      </a:r>
                      <a:r>
                        <a:rPr lang="en-US" sz="1400" b="1" dirty="0" smtClean="0">
                          <a:solidFill>
                            <a:srgbClr val="FFC000"/>
                          </a:solidFill>
                        </a:rPr>
                        <a:t>: </a:t>
                      </a:r>
                      <a:r>
                        <a:rPr lang="en-US" sz="1400" b="1" dirty="0" smtClean="0">
                          <a:solidFill>
                            <a:schemeClr val="bg1"/>
                          </a:solidFill>
                        </a:rPr>
                        <a:t>tổng</a:t>
                      </a:r>
                      <a:r>
                        <a:rPr lang="en-US" sz="1400" b="1" baseline="0" dirty="0" smtClean="0">
                          <a:solidFill>
                            <a:schemeClr val="bg1"/>
                          </a:solidFill>
                        </a:rPr>
                        <a:t> quát</a:t>
                      </a:r>
                      <a:endParaRPr lang="en-US" sz="1400" b="1" dirty="0">
                        <a:solidFill>
                          <a:schemeClr val="bg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xmlns="" val="928616629"/>
                  </a:ext>
                </a:extLst>
              </a:tr>
              <a:tr h="461832">
                <a:tc gridSpan="4">
                  <a:txBody>
                    <a:bodyPr/>
                    <a:lstStyle/>
                    <a:p>
                      <a:r>
                        <a:rPr lang="en-US" sz="1400" b="1" dirty="0">
                          <a:solidFill>
                            <a:srgbClr val="FFC000"/>
                          </a:solidFill>
                        </a:rPr>
                        <a:t>Ng</a:t>
                      </a:r>
                      <a:r>
                        <a:rPr lang="vi-VN" sz="1400" b="1" dirty="0">
                          <a:solidFill>
                            <a:srgbClr val="FFC000"/>
                          </a:solidFill>
                        </a:rPr>
                        <a:t>ư</a:t>
                      </a:r>
                      <a:r>
                        <a:rPr lang="en-US" sz="1400" b="1" dirty="0">
                          <a:solidFill>
                            <a:srgbClr val="FFC000"/>
                          </a:solidFill>
                        </a:rPr>
                        <a:t>ời liên quan và công việc quan tâm </a:t>
                      </a:r>
                      <a:r>
                        <a:rPr lang="en-US" sz="1400" b="1" dirty="0" smtClean="0">
                          <a:solidFill>
                            <a:srgbClr val="FFC000"/>
                          </a:solidFill>
                        </a:rPr>
                        <a:t>:</a:t>
                      </a:r>
                    </a:p>
                    <a:p>
                      <a:r>
                        <a:rPr lang="en-US" sz="1400" b="1" dirty="0" smtClean="0">
                          <a:solidFill>
                            <a:srgbClr val="FFC000"/>
                          </a:solidFill>
                        </a:rPr>
                        <a:t>-</a:t>
                      </a:r>
                      <a:r>
                        <a:rPr lang="en-US" sz="1400" b="1" dirty="0" smtClean="0">
                          <a:solidFill>
                            <a:schemeClr val="bg1"/>
                          </a:solidFill>
                        </a:rPr>
                        <a:t>admin</a:t>
                      </a:r>
                    </a:p>
                    <a:p>
                      <a:r>
                        <a:rPr lang="en-US" sz="1400" b="1" dirty="0" smtClean="0">
                          <a:solidFill>
                            <a:srgbClr val="FFC000"/>
                          </a:solidFill>
                        </a:rPr>
                        <a:t>-</a:t>
                      </a:r>
                      <a:r>
                        <a:rPr lang="en-US" sz="1400" b="1" dirty="0" smtClean="0">
                          <a:solidFill>
                            <a:schemeClr val="bg1"/>
                          </a:solidFill>
                        </a:rPr>
                        <a:t>thao tác</a:t>
                      </a:r>
                      <a:r>
                        <a:rPr lang="en-US" sz="1400" b="1" baseline="0" dirty="0" smtClean="0">
                          <a:solidFill>
                            <a:schemeClr val="bg1"/>
                          </a:solidFill>
                        </a:rPr>
                        <a:t> với sản phẩm</a:t>
                      </a:r>
                      <a:endParaRPr lang="en-US" sz="1400" b="1" dirty="0" smtClean="0">
                        <a:solidFill>
                          <a:schemeClr val="bg1"/>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4185511035"/>
                  </a:ext>
                </a:extLst>
              </a:tr>
              <a:tr h="484315">
                <a:tc gridSpan="4">
                  <a:txBody>
                    <a:bodyPr/>
                    <a:lstStyle/>
                    <a:p>
                      <a:r>
                        <a:rPr lang="en-US" sz="1400" b="1" dirty="0">
                          <a:solidFill>
                            <a:srgbClr val="FFC000"/>
                          </a:solidFill>
                        </a:rPr>
                        <a:t>Mô tả tóm tắt </a:t>
                      </a:r>
                      <a:r>
                        <a:rPr lang="en-US" sz="1400" b="1" dirty="0" smtClean="0">
                          <a:solidFill>
                            <a:srgbClr val="FFC000"/>
                          </a:solidFill>
                        </a:rPr>
                        <a:t>:</a:t>
                      </a:r>
                      <a:r>
                        <a:rPr lang="en-US" sz="1400" b="1" dirty="0" smtClean="0">
                          <a:solidFill>
                            <a:schemeClr val="bg1"/>
                          </a:solidFill>
                        </a:rPr>
                        <a:t>admin sẽ</a:t>
                      </a:r>
                      <a:r>
                        <a:rPr lang="en-US" sz="1400" b="1" baseline="0" dirty="0" smtClean="0">
                          <a:solidFill>
                            <a:schemeClr val="bg1"/>
                          </a:solidFill>
                        </a:rPr>
                        <a:t> đăng, sửa, xóa bài.</a:t>
                      </a:r>
                      <a:endParaRPr lang="en-US" sz="1400" b="1" dirty="0">
                        <a:solidFill>
                          <a:srgbClr val="FFC000"/>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684695033"/>
                  </a:ext>
                </a:extLst>
              </a:tr>
              <a:tr h="435338">
                <a:tc gridSpan="4">
                  <a:txBody>
                    <a:bodyPr/>
                    <a:lstStyle/>
                    <a:p>
                      <a:r>
                        <a:rPr lang="en-US" sz="1400" b="1" dirty="0">
                          <a:solidFill>
                            <a:srgbClr val="FFC000"/>
                          </a:solidFill>
                        </a:rPr>
                        <a:t>Ràng buộc : </a:t>
                      </a:r>
                      <a:r>
                        <a:rPr lang="en-US" sz="1400" b="1" dirty="0" smtClean="0">
                          <a:solidFill>
                            <a:schemeClr val="bg1"/>
                          </a:solidFill>
                        </a:rPr>
                        <a:t>Đăng</a:t>
                      </a:r>
                      <a:r>
                        <a:rPr lang="en-US" sz="1400" b="1" baseline="0" dirty="0" smtClean="0">
                          <a:solidFill>
                            <a:schemeClr val="bg1"/>
                          </a:solidFill>
                        </a:rPr>
                        <a:t> nhập vào hệ thống với tư cách admin</a:t>
                      </a:r>
                      <a:endParaRPr lang="en-US" sz="1400" b="1" dirty="0" smtClean="0">
                        <a:solidFill>
                          <a:srgbClr val="FFC000"/>
                        </a:solidFill>
                      </a:endParaRPr>
                    </a:p>
                    <a:p>
                      <a:r>
                        <a:rPr lang="en-US" sz="1400" b="1" dirty="0" smtClean="0">
                          <a:solidFill>
                            <a:srgbClr val="FFC000"/>
                          </a:solidFill>
                        </a:rPr>
                        <a:t>Loại : </a:t>
                      </a:r>
                      <a:r>
                        <a:rPr lang="en-US" sz="1400" b="1" dirty="0" smtClean="0">
                          <a:solidFill>
                            <a:schemeClr val="bg1"/>
                          </a:solidFill>
                        </a:rPr>
                        <a:t>bên</a:t>
                      </a:r>
                      <a:r>
                        <a:rPr lang="en-US" sz="1400" b="1" baseline="0" dirty="0" smtClean="0">
                          <a:solidFill>
                            <a:schemeClr val="bg1"/>
                          </a:solidFill>
                        </a:rPr>
                        <a:t> ngoài</a:t>
                      </a:r>
                      <a:endParaRPr lang="en-US" sz="1400" b="1" dirty="0">
                        <a:solidFill>
                          <a:schemeClr val="bg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830208156"/>
                  </a:ext>
                </a:extLst>
              </a:tr>
              <a:tr h="718922">
                <a:tc gridSpan="4">
                  <a:txBody>
                    <a:bodyPr/>
                    <a:lstStyle/>
                    <a:p>
                      <a:r>
                        <a:rPr lang="en-US" sz="1400" b="1" dirty="0">
                          <a:solidFill>
                            <a:srgbClr val="FFC000"/>
                          </a:solidFill>
                        </a:rPr>
                        <a:t>Các mối quan hệ :</a:t>
                      </a:r>
                    </a:p>
                    <a:p>
                      <a:pPr marL="228600" indent="-228600">
                        <a:buAutoNum type="arabicPeriod"/>
                      </a:pPr>
                      <a:r>
                        <a:rPr lang="en-US" sz="1400" b="1" dirty="0">
                          <a:solidFill>
                            <a:srgbClr val="FFC000"/>
                          </a:solidFill>
                        </a:rPr>
                        <a:t>Kết </a:t>
                      </a:r>
                      <a:r>
                        <a:rPr lang="en-US" sz="1400" b="1" dirty="0" smtClean="0">
                          <a:solidFill>
                            <a:srgbClr val="FFC000"/>
                          </a:solidFill>
                        </a:rPr>
                        <a:t>hợp: </a:t>
                      </a:r>
                      <a:r>
                        <a:rPr lang="en-US" sz="1400" b="1" dirty="0" smtClean="0">
                          <a:solidFill>
                            <a:schemeClr val="bg1"/>
                          </a:solidFill>
                        </a:rPr>
                        <a:t>Không</a:t>
                      </a:r>
                      <a:endParaRPr lang="en-US" sz="1400" b="1" dirty="0">
                        <a:solidFill>
                          <a:schemeClr val="bg1"/>
                        </a:solidFill>
                      </a:endParaRPr>
                    </a:p>
                    <a:p>
                      <a:pPr marL="228600" indent="-228600">
                        <a:buAutoNum type="arabicPeriod"/>
                      </a:pPr>
                      <a:r>
                        <a:rPr lang="en-US" sz="1400" b="1" dirty="0">
                          <a:solidFill>
                            <a:srgbClr val="FFC000"/>
                          </a:solidFill>
                        </a:rPr>
                        <a:t>Bao hàm: </a:t>
                      </a:r>
                      <a:r>
                        <a:rPr lang="en-US" sz="1400" b="1" dirty="0" smtClean="0">
                          <a:solidFill>
                            <a:schemeClr val="bg1"/>
                          </a:solidFill>
                        </a:rPr>
                        <a:t>Không</a:t>
                      </a:r>
                      <a:endParaRPr lang="en-US" sz="1400" b="1" dirty="0" smtClean="0">
                        <a:solidFill>
                          <a:srgbClr val="FFC000"/>
                        </a:solidFill>
                      </a:endParaRPr>
                    </a:p>
                    <a:p>
                      <a:pPr marL="228600" indent="-228600">
                        <a:buAutoNum type="arabicPeriod"/>
                      </a:pPr>
                      <a:r>
                        <a:rPr lang="en-US" sz="1400" b="1" dirty="0" smtClean="0">
                          <a:solidFill>
                            <a:srgbClr val="FFC000"/>
                          </a:solidFill>
                        </a:rPr>
                        <a:t>Mở </a:t>
                      </a:r>
                      <a:r>
                        <a:rPr lang="en-US" sz="1400" b="1" dirty="0">
                          <a:solidFill>
                            <a:srgbClr val="FFC000"/>
                          </a:solidFill>
                        </a:rPr>
                        <a:t>rộng: </a:t>
                      </a:r>
                      <a:r>
                        <a:rPr lang="en-US" sz="1400" b="1" dirty="0" smtClean="0">
                          <a:solidFill>
                            <a:schemeClr val="bg1"/>
                          </a:solidFill>
                        </a:rPr>
                        <a:t>Không</a:t>
                      </a:r>
                      <a:endParaRPr lang="en-US" sz="1400" b="1" dirty="0">
                        <a:solidFill>
                          <a:srgbClr val="FFC000"/>
                        </a:solidFill>
                      </a:endParaRPr>
                    </a:p>
                    <a:p>
                      <a:pPr marL="228600" indent="-228600">
                        <a:buAutoNum type="arabicPeriod"/>
                      </a:pPr>
                      <a:r>
                        <a:rPr lang="en-US" sz="1400" b="1" dirty="0">
                          <a:solidFill>
                            <a:srgbClr val="FFC000"/>
                          </a:solidFill>
                        </a:rPr>
                        <a:t>Tổng quát </a:t>
                      </a:r>
                      <a:r>
                        <a:rPr lang="en-US" sz="1400" b="1" dirty="0" smtClean="0">
                          <a:solidFill>
                            <a:srgbClr val="FFC000"/>
                          </a:solidFill>
                        </a:rPr>
                        <a:t>hóa:</a:t>
                      </a:r>
                      <a:r>
                        <a:rPr lang="en-US" sz="1400" b="1" dirty="0" smtClean="0">
                          <a:solidFill>
                            <a:schemeClr val="bg1"/>
                          </a:solidFill>
                        </a:rPr>
                        <a:t>Không</a:t>
                      </a:r>
                      <a:r>
                        <a:rPr lang="en-US" sz="1400" b="1" dirty="0" smtClean="0">
                          <a:solidFill>
                            <a:srgbClr val="FFC000"/>
                          </a:solidFill>
                        </a:rPr>
                        <a:t> </a:t>
                      </a:r>
                      <a:endParaRPr lang="en-US" sz="1400" b="1" dirty="0">
                        <a:solidFill>
                          <a:srgbClr val="FFC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47564980"/>
                  </a:ext>
                </a:extLst>
              </a:tr>
              <a:tr h="718922">
                <a:tc gridSpan="4">
                  <a:txBody>
                    <a:bodyPr/>
                    <a:lstStyle/>
                    <a:p>
                      <a:r>
                        <a:rPr lang="en-US" sz="1400" b="1" dirty="0">
                          <a:solidFill>
                            <a:srgbClr val="FFC000"/>
                          </a:solidFill>
                        </a:rPr>
                        <a:t>Các dòng sự kiện chính </a:t>
                      </a:r>
                      <a:r>
                        <a:rPr lang="en-US" sz="1400" b="1" dirty="0" smtClean="0">
                          <a:solidFill>
                            <a:srgbClr val="FFC000"/>
                          </a:solidFill>
                        </a:rPr>
                        <a:t>:</a:t>
                      </a:r>
                    </a:p>
                    <a:p>
                      <a:r>
                        <a:rPr lang="en-US" sz="1400" b="1" dirty="0" smtClean="0">
                          <a:solidFill>
                            <a:srgbClr val="FFC000"/>
                          </a:solidFill>
                        </a:rPr>
                        <a:t>-</a:t>
                      </a:r>
                      <a:r>
                        <a:rPr lang="en-US" sz="1400" b="1" dirty="0" smtClean="0">
                          <a:solidFill>
                            <a:schemeClr val="bg1"/>
                          </a:solidFill>
                        </a:rPr>
                        <a:t>admin thao</a:t>
                      </a:r>
                      <a:r>
                        <a:rPr lang="en-US" sz="1400" b="1" baseline="0" dirty="0" smtClean="0">
                          <a:solidFill>
                            <a:schemeClr val="bg1"/>
                          </a:solidFill>
                        </a:rPr>
                        <a:t> tác sản phẩm của mình với database(đăng, sửa, xóa sản phẩm)</a:t>
                      </a:r>
                    </a:p>
                    <a:p>
                      <a:r>
                        <a:rPr lang="en-US" sz="1400" b="1" baseline="0" dirty="0" smtClean="0">
                          <a:solidFill>
                            <a:schemeClr val="bg1"/>
                          </a:solidFill>
                        </a:rPr>
                        <a:t>-hệ thống sẽ load dữ liệu từ database vào website</a:t>
                      </a:r>
                      <a:endParaRPr lang="en-US" sz="1400" b="1" dirty="0" smtClean="0">
                        <a:solidFill>
                          <a:srgbClr val="FFC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33764517"/>
                  </a:ext>
                </a:extLst>
              </a:tr>
              <a:tr h="718922">
                <a:tc gridSpan="4">
                  <a:txBody>
                    <a:bodyPr/>
                    <a:lstStyle/>
                    <a:p>
                      <a:r>
                        <a:rPr lang="en-US" sz="1400" b="1" dirty="0">
                          <a:solidFill>
                            <a:srgbClr val="FFC000"/>
                          </a:solidFill>
                        </a:rPr>
                        <a:t>Các dòng sự kiện con </a:t>
                      </a:r>
                      <a:r>
                        <a:rPr lang="en-US" sz="1400" b="1" dirty="0" smtClean="0">
                          <a:solidFill>
                            <a:srgbClr val="FFC000"/>
                          </a:solidFill>
                        </a:rPr>
                        <a:t>:</a:t>
                      </a:r>
                      <a:r>
                        <a:rPr lang="en-US" sz="1400" b="1" dirty="0" smtClean="0">
                          <a:solidFill>
                            <a:schemeClr val="bg1"/>
                          </a:solidFill>
                        </a:rPr>
                        <a:t>Không</a:t>
                      </a:r>
                      <a:endParaRPr lang="en-US" sz="1400" b="1" dirty="0" smtClean="0">
                        <a:solidFill>
                          <a:srgbClr val="FFC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822899858"/>
                  </a:ext>
                </a:extLst>
              </a:tr>
              <a:tr h="718922">
                <a:tc gridSpan="4">
                  <a:txBody>
                    <a:bodyPr/>
                    <a:lstStyle/>
                    <a:p>
                      <a:r>
                        <a:rPr lang="en-US" sz="1400" b="1" dirty="0">
                          <a:solidFill>
                            <a:srgbClr val="FFC000"/>
                          </a:solidFill>
                        </a:rPr>
                        <a:t>Các dòng xử lý điều kiện ngoại lệ </a:t>
                      </a:r>
                      <a:r>
                        <a:rPr lang="en-US" sz="1400" b="1" dirty="0" smtClean="0">
                          <a:solidFill>
                            <a:srgbClr val="FFC000"/>
                          </a:solidFill>
                        </a:rPr>
                        <a:t>:</a:t>
                      </a:r>
                      <a:r>
                        <a:rPr lang="en-US" sz="1400" b="1" dirty="0" smtClean="0">
                          <a:solidFill>
                            <a:schemeClr val="bg1"/>
                          </a:solidFill>
                        </a:rPr>
                        <a:t>Không</a:t>
                      </a:r>
                      <a:endParaRPr lang="en-US" sz="1400" b="1" dirty="0">
                        <a:solidFill>
                          <a:srgbClr val="FFC000"/>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751902042"/>
                  </a:ext>
                </a:extLst>
              </a:tr>
            </a:tbl>
          </a:graphicData>
        </a:graphic>
      </p:graphicFrame>
    </p:spTree>
    <p:extLst>
      <p:ext uri="{BB962C8B-B14F-4D97-AF65-F5344CB8AC3E}">
        <p14:creationId xmlns:p14="http://schemas.microsoft.com/office/powerpoint/2010/main" val="3514935272"/>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aphicFrame>
        <p:nvGraphicFramePr>
          <p:cNvPr id="4" name="Bảng 3">
            <a:extLst>
              <a:ext uri="{FF2B5EF4-FFF2-40B4-BE49-F238E27FC236}">
                <a16:creationId xmlns:a16="http://schemas.microsoft.com/office/drawing/2014/main" xmlns="" id="{37B45CBC-1B6A-44F1-BB21-04638676BB0E}"/>
              </a:ext>
            </a:extLst>
          </p:cNvPr>
          <p:cNvGraphicFramePr>
            <a:graphicFrameLocks noGrp="1"/>
          </p:cNvGraphicFramePr>
          <p:nvPr>
            <p:extLst>
              <p:ext uri="{D42A27DB-BD31-4B8C-83A1-F6EECF244321}">
                <p14:modId xmlns:p14="http://schemas.microsoft.com/office/powerpoint/2010/main" val="2644946"/>
              </p:ext>
            </p:extLst>
          </p:nvPr>
        </p:nvGraphicFramePr>
        <p:xfrm>
          <a:off x="1695451" y="577124"/>
          <a:ext cx="9397417" cy="6237541"/>
        </p:xfrm>
        <a:graphic>
          <a:graphicData uri="http://schemas.openxmlformats.org/drawingml/2006/table">
            <a:tbl>
              <a:tblPr>
                <a:tableStyleId>{616DA210-FB5B-4158-B5E0-FEB733F419BA}</a:tableStyleId>
              </a:tblPr>
              <a:tblGrid>
                <a:gridCol w="3135310">
                  <a:extLst>
                    <a:ext uri="{9D8B030D-6E8A-4147-A177-3AD203B41FA5}">
                      <a16:colId xmlns:a16="http://schemas.microsoft.com/office/drawing/2014/main" xmlns="" val="4167633223"/>
                    </a:ext>
                  </a:extLst>
                </a:gridCol>
                <a:gridCol w="1565527">
                  <a:extLst>
                    <a:ext uri="{9D8B030D-6E8A-4147-A177-3AD203B41FA5}">
                      <a16:colId xmlns:a16="http://schemas.microsoft.com/office/drawing/2014/main" xmlns="" val="1542798952"/>
                    </a:ext>
                  </a:extLst>
                </a:gridCol>
                <a:gridCol w="1565527">
                  <a:extLst>
                    <a:ext uri="{9D8B030D-6E8A-4147-A177-3AD203B41FA5}">
                      <a16:colId xmlns:a16="http://schemas.microsoft.com/office/drawing/2014/main" xmlns="" val="2364546112"/>
                    </a:ext>
                  </a:extLst>
                </a:gridCol>
                <a:gridCol w="3131053">
                  <a:extLst>
                    <a:ext uri="{9D8B030D-6E8A-4147-A177-3AD203B41FA5}">
                      <a16:colId xmlns:a16="http://schemas.microsoft.com/office/drawing/2014/main" xmlns="" val="2867330664"/>
                    </a:ext>
                  </a:extLst>
                </a:gridCol>
              </a:tblGrid>
              <a:tr h="465472">
                <a:tc>
                  <a:txBody>
                    <a:bodyPr/>
                    <a:lstStyle/>
                    <a:p>
                      <a:r>
                        <a:rPr lang="en-US" sz="1400" b="1" dirty="0">
                          <a:solidFill>
                            <a:srgbClr val="FFC000"/>
                          </a:solidFill>
                        </a:rPr>
                        <a:t>Tên </a:t>
                      </a:r>
                      <a:r>
                        <a:rPr lang="en-US" sz="1400" b="1" dirty="0" smtClean="0">
                          <a:solidFill>
                            <a:srgbClr val="FFC000"/>
                          </a:solidFill>
                        </a:rPr>
                        <a:t>Use-case </a:t>
                      </a:r>
                      <a:r>
                        <a:rPr lang="en-US" sz="1400" b="1" dirty="0" smtClean="0">
                          <a:solidFill>
                            <a:srgbClr val="FFC000"/>
                          </a:solidFill>
                          <a:latin typeface="Cambria Math" panose="02040503050406030204" pitchFamily="18" charset="0"/>
                          <a:ea typeface="Cambria Math" panose="02040503050406030204" pitchFamily="18" charset="0"/>
                        </a:rPr>
                        <a:t>:</a:t>
                      </a:r>
                      <a:r>
                        <a:rPr lang="en-US" sz="1400" b="1" dirty="0" smtClean="0">
                          <a:solidFill>
                            <a:schemeClr val="bg1"/>
                          </a:solidFill>
                          <a:latin typeface="Cambria Math" panose="02040503050406030204" pitchFamily="18" charset="0"/>
                          <a:ea typeface="Cambria Math" panose="02040503050406030204" pitchFamily="18" charset="0"/>
                        </a:rPr>
                        <a:t> Quản</a:t>
                      </a:r>
                      <a:r>
                        <a:rPr lang="en-US" sz="1400" b="1" baseline="0" dirty="0" smtClean="0">
                          <a:solidFill>
                            <a:schemeClr val="bg1"/>
                          </a:solidFill>
                          <a:latin typeface="Cambria Math" panose="02040503050406030204" pitchFamily="18" charset="0"/>
                          <a:ea typeface="Cambria Math" panose="02040503050406030204" pitchFamily="18" charset="0"/>
                        </a:rPr>
                        <a:t> lý thành viên</a:t>
                      </a:r>
                      <a:endParaRPr lang="en-US" sz="1400" b="1" dirty="0">
                        <a:solidFill>
                          <a:srgbClr val="FFC000"/>
                        </a:solidFill>
                        <a:latin typeface="Cambria Math" panose="02040503050406030204" pitchFamily="18" charset="0"/>
                        <a:ea typeface="Cambria Math" panose="02040503050406030204" pitchFamily="18" charset="0"/>
                        <a:cs typeface="Times New Roman" panose="02020603050405020304" pitchFamily="18" charset="0"/>
                      </a:endParaRPr>
                    </a:p>
                  </a:txBody>
                  <a:tcPr/>
                </a:tc>
                <a:tc gridSpan="2">
                  <a:txBody>
                    <a:bodyPr/>
                    <a:lstStyle/>
                    <a:p>
                      <a:pPr algn="ctr">
                        <a:lnSpc>
                          <a:spcPct val="150000"/>
                        </a:lnSpc>
                      </a:pPr>
                      <a:r>
                        <a:rPr lang="en-US" sz="1400" b="1" dirty="0">
                          <a:solidFill>
                            <a:srgbClr val="FFC000"/>
                          </a:solidFill>
                        </a:rPr>
                        <a:t>ID :  </a:t>
                      </a:r>
                      <a:r>
                        <a:rPr lang="en-US" sz="1400" b="1" dirty="0" smtClean="0">
                          <a:solidFill>
                            <a:schemeClr val="bg1"/>
                          </a:solidFill>
                        </a:rPr>
                        <a:t>10</a:t>
                      </a:r>
                      <a:endParaRPr lang="en-US" sz="1400" b="1" dirty="0">
                        <a:solidFill>
                          <a:srgbClr val="FFC000"/>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a:txBody>
                    <a:bodyPr/>
                    <a:lstStyle/>
                    <a:p>
                      <a:pPr>
                        <a:lnSpc>
                          <a:spcPct val="150000"/>
                        </a:lnSpc>
                      </a:pPr>
                      <a:r>
                        <a:rPr lang="en-US" sz="1400" b="1" dirty="0">
                          <a:solidFill>
                            <a:srgbClr val="FFC000"/>
                          </a:solidFill>
                        </a:rPr>
                        <a:t>Mức quan </a:t>
                      </a:r>
                      <a:r>
                        <a:rPr lang="en-US" sz="1400" b="1" dirty="0" smtClean="0">
                          <a:solidFill>
                            <a:srgbClr val="FFC000"/>
                          </a:solidFill>
                        </a:rPr>
                        <a:t>trọng</a:t>
                      </a:r>
                      <a:r>
                        <a:rPr lang="en-US" sz="1400" b="1" baseline="0" dirty="0" smtClean="0">
                          <a:solidFill>
                            <a:srgbClr val="FFC000"/>
                          </a:solidFill>
                        </a:rPr>
                        <a:t> :</a:t>
                      </a:r>
                      <a:r>
                        <a:rPr lang="en-US" sz="1400" b="1" baseline="0" dirty="0" smtClean="0">
                          <a:solidFill>
                            <a:schemeClr val="bg1"/>
                          </a:solidFill>
                        </a:rPr>
                        <a:t> cao</a:t>
                      </a:r>
                      <a:endParaRPr lang="en-US" sz="1400" b="1" dirty="0">
                        <a:solidFill>
                          <a:srgbClr val="FFC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327548680"/>
                  </a:ext>
                </a:extLst>
              </a:tr>
              <a:tr h="301462">
                <a:tc gridSpan="2">
                  <a:txBody>
                    <a:bodyPr/>
                    <a:lstStyle/>
                    <a:p>
                      <a:r>
                        <a:rPr lang="en-US" sz="1400" b="1" dirty="0">
                          <a:solidFill>
                            <a:srgbClr val="FFC000"/>
                          </a:solidFill>
                        </a:rPr>
                        <a:t>Tác nhân </a:t>
                      </a:r>
                      <a:r>
                        <a:rPr lang="en-US" sz="1400" b="1" dirty="0" smtClean="0">
                          <a:solidFill>
                            <a:srgbClr val="FFC000"/>
                          </a:solidFill>
                        </a:rPr>
                        <a:t>chính</a:t>
                      </a:r>
                      <a:r>
                        <a:rPr lang="en-US" sz="1400" b="1" dirty="0" smtClean="0">
                          <a:solidFill>
                            <a:srgbClr val="FFC000"/>
                          </a:solidFill>
                        </a:rPr>
                        <a:t>: </a:t>
                      </a:r>
                      <a:r>
                        <a:rPr lang="en-US" sz="1400" b="1" dirty="0" smtClean="0">
                          <a:solidFill>
                            <a:schemeClr val="bg1"/>
                          </a:solidFill>
                        </a:rPr>
                        <a:t>admin</a:t>
                      </a:r>
                      <a:endParaRPr lang="en-US" sz="1400" b="1" dirty="0">
                        <a:solidFill>
                          <a:srgbClr val="FFC000"/>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gridSpan="2">
                  <a:txBody>
                    <a:bodyPr/>
                    <a:lstStyle/>
                    <a:p>
                      <a:r>
                        <a:rPr lang="en-US" sz="1400" b="1" dirty="0">
                          <a:solidFill>
                            <a:srgbClr val="FFC000"/>
                          </a:solidFill>
                        </a:rPr>
                        <a:t>Loại usecase </a:t>
                      </a:r>
                      <a:r>
                        <a:rPr lang="en-US" sz="1400" b="1" dirty="0" smtClean="0">
                          <a:solidFill>
                            <a:srgbClr val="FFC000"/>
                          </a:solidFill>
                        </a:rPr>
                        <a:t>:</a:t>
                      </a:r>
                      <a:r>
                        <a:rPr lang="en-US" sz="1400" b="1" dirty="0" smtClean="0">
                          <a:solidFill>
                            <a:schemeClr val="bg1"/>
                          </a:solidFill>
                        </a:rPr>
                        <a:t>tổng</a:t>
                      </a:r>
                      <a:r>
                        <a:rPr lang="en-US" sz="1400" b="1" baseline="0" dirty="0" smtClean="0">
                          <a:solidFill>
                            <a:schemeClr val="bg1"/>
                          </a:solidFill>
                        </a:rPr>
                        <a:t> quát</a:t>
                      </a:r>
                      <a:endParaRPr lang="en-US" sz="1400" b="1" dirty="0">
                        <a:solidFill>
                          <a:srgbClr val="FFC000"/>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xmlns="" val="928616629"/>
                  </a:ext>
                </a:extLst>
              </a:tr>
              <a:tr h="723509">
                <a:tc gridSpan="4">
                  <a:txBody>
                    <a:bodyPr/>
                    <a:lstStyle/>
                    <a:p>
                      <a:r>
                        <a:rPr lang="en-US" sz="1400" b="1" dirty="0">
                          <a:solidFill>
                            <a:srgbClr val="FFC000"/>
                          </a:solidFill>
                        </a:rPr>
                        <a:t>Ng</a:t>
                      </a:r>
                      <a:r>
                        <a:rPr lang="vi-VN" sz="1400" b="1" dirty="0">
                          <a:solidFill>
                            <a:srgbClr val="FFC000"/>
                          </a:solidFill>
                        </a:rPr>
                        <a:t>ư</a:t>
                      </a:r>
                      <a:r>
                        <a:rPr lang="en-US" sz="1400" b="1" dirty="0">
                          <a:solidFill>
                            <a:srgbClr val="FFC000"/>
                          </a:solidFill>
                        </a:rPr>
                        <a:t>ời liên quan và công việc quan tâm </a:t>
                      </a:r>
                      <a:r>
                        <a:rPr lang="en-US" sz="1400" b="1" dirty="0" smtClean="0">
                          <a:solidFill>
                            <a:srgbClr val="FFC000"/>
                          </a:solidFill>
                        </a:rPr>
                        <a:t>:</a:t>
                      </a:r>
                    </a:p>
                    <a:p>
                      <a:r>
                        <a:rPr lang="en-US" sz="1400" b="1" dirty="0" smtClean="0">
                          <a:solidFill>
                            <a:schemeClr val="bg1"/>
                          </a:solidFill>
                        </a:rPr>
                        <a:t>-admin,</a:t>
                      </a:r>
                      <a:r>
                        <a:rPr lang="en-US" sz="1400" b="1" baseline="0" dirty="0" smtClean="0">
                          <a:solidFill>
                            <a:schemeClr val="bg1"/>
                          </a:solidFill>
                        </a:rPr>
                        <a:t> thành viên.</a:t>
                      </a:r>
                    </a:p>
                    <a:p>
                      <a:r>
                        <a:rPr lang="en-US" sz="1400" b="1" baseline="0" dirty="0" smtClean="0">
                          <a:solidFill>
                            <a:schemeClr val="bg1"/>
                          </a:solidFill>
                        </a:rPr>
                        <a:t>-quản lý thành viên</a:t>
                      </a:r>
                      <a:endParaRPr lang="en-US" sz="1400" b="1" dirty="0" smtClean="0">
                        <a:solidFill>
                          <a:srgbClr val="FFC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4185511035"/>
                  </a:ext>
                </a:extLst>
              </a:tr>
              <a:tr h="479011">
                <a:tc gridSpan="4">
                  <a:txBody>
                    <a:bodyPr/>
                    <a:lstStyle/>
                    <a:p>
                      <a:r>
                        <a:rPr lang="en-US" sz="1400" b="1" dirty="0">
                          <a:solidFill>
                            <a:srgbClr val="FFC000"/>
                          </a:solidFill>
                        </a:rPr>
                        <a:t>Mô tả tóm tắt </a:t>
                      </a:r>
                      <a:r>
                        <a:rPr lang="en-US" sz="1400" b="1" dirty="0" smtClean="0">
                          <a:solidFill>
                            <a:srgbClr val="FFC000"/>
                          </a:solidFill>
                        </a:rPr>
                        <a:t>: </a:t>
                      </a:r>
                      <a:r>
                        <a:rPr lang="en-US" sz="1400" b="1" dirty="0" smtClean="0">
                          <a:solidFill>
                            <a:schemeClr val="bg1"/>
                          </a:solidFill>
                        </a:rPr>
                        <a:t>cho</a:t>
                      </a:r>
                      <a:r>
                        <a:rPr lang="en-US" sz="1400" b="1" baseline="0" dirty="0" smtClean="0">
                          <a:solidFill>
                            <a:schemeClr val="bg1"/>
                          </a:solidFill>
                        </a:rPr>
                        <a:t> phép admin quản lý thành viên</a:t>
                      </a:r>
                      <a:endParaRPr lang="en-US" sz="1400" b="1" dirty="0">
                        <a:solidFill>
                          <a:srgbClr val="FFC000"/>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684695033"/>
                  </a:ext>
                </a:extLst>
              </a:tr>
              <a:tr h="723509">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FFC000"/>
                          </a:solidFill>
                        </a:rPr>
                        <a:t>Ràng buộc : </a:t>
                      </a:r>
                      <a:r>
                        <a:rPr lang="en-US" sz="1400" b="1" dirty="0" smtClean="0">
                          <a:solidFill>
                            <a:schemeClr val="bg1"/>
                          </a:solidFill>
                        </a:rPr>
                        <a:t>Đăng</a:t>
                      </a:r>
                      <a:r>
                        <a:rPr lang="en-US" sz="1400" b="1" baseline="0" dirty="0" smtClean="0">
                          <a:solidFill>
                            <a:schemeClr val="bg1"/>
                          </a:solidFill>
                        </a:rPr>
                        <a:t> nhập vào hệ thống với tư cách admin</a:t>
                      </a:r>
                      <a:endParaRPr lang="en-US" sz="1400" b="1" dirty="0" smtClean="0">
                        <a:solidFill>
                          <a:srgbClr val="FFC000"/>
                        </a:solidFill>
                      </a:endParaRPr>
                    </a:p>
                    <a:p>
                      <a:endParaRPr lang="en-US" sz="1400" b="1" dirty="0" smtClean="0">
                        <a:solidFill>
                          <a:srgbClr val="FFC000"/>
                        </a:solidFill>
                      </a:endParaRPr>
                    </a:p>
                    <a:p>
                      <a:r>
                        <a:rPr lang="en-US" sz="1400" b="1" dirty="0" smtClean="0">
                          <a:solidFill>
                            <a:srgbClr val="FFC000"/>
                          </a:solidFill>
                        </a:rPr>
                        <a:t>Loại : </a:t>
                      </a:r>
                      <a:r>
                        <a:rPr lang="en-US" sz="1400" b="1" dirty="0" smtClean="0">
                          <a:solidFill>
                            <a:schemeClr val="bg1"/>
                          </a:solidFill>
                        </a:rPr>
                        <a:t>bên</a:t>
                      </a:r>
                      <a:r>
                        <a:rPr lang="en-US" sz="1400" b="1" baseline="0" dirty="0" smtClean="0">
                          <a:solidFill>
                            <a:schemeClr val="bg1"/>
                          </a:solidFill>
                        </a:rPr>
                        <a:t> ngoài</a:t>
                      </a:r>
                      <a:endParaRPr lang="en-US" sz="1400" b="1" dirty="0">
                        <a:solidFill>
                          <a:schemeClr val="bg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830208156"/>
                  </a:ext>
                </a:extLst>
              </a:tr>
              <a:tr h="1145556">
                <a:tc gridSpan="4">
                  <a:txBody>
                    <a:bodyPr/>
                    <a:lstStyle/>
                    <a:p>
                      <a:r>
                        <a:rPr lang="en-US" sz="1400" b="1" dirty="0">
                          <a:solidFill>
                            <a:srgbClr val="FFC000"/>
                          </a:solidFill>
                        </a:rPr>
                        <a:t>Các mối quan hệ :</a:t>
                      </a:r>
                    </a:p>
                    <a:p>
                      <a:pPr marL="228600" indent="-228600">
                        <a:buAutoNum type="arabicPeriod"/>
                      </a:pPr>
                      <a:r>
                        <a:rPr lang="en-US" sz="1400" b="1" dirty="0">
                          <a:solidFill>
                            <a:srgbClr val="FFC000"/>
                          </a:solidFill>
                        </a:rPr>
                        <a:t>Kết hợp</a:t>
                      </a:r>
                      <a:r>
                        <a:rPr lang="en-US" sz="1400" b="1" dirty="0" smtClean="0">
                          <a:solidFill>
                            <a:srgbClr val="FFC000"/>
                          </a:solidFill>
                        </a:rPr>
                        <a:t>: </a:t>
                      </a:r>
                      <a:r>
                        <a:rPr lang="en-US" sz="1400" b="1" dirty="0" smtClean="0">
                          <a:solidFill>
                            <a:schemeClr val="bg1"/>
                          </a:solidFill>
                        </a:rPr>
                        <a:t>Không</a:t>
                      </a:r>
                      <a:endParaRPr lang="en-US" sz="1400" b="1" dirty="0">
                        <a:solidFill>
                          <a:schemeClr val="bg1"/>
                        </a:solidFill>
                      </a:endParaRPr>
                    </a:p>
                    <a:p>
                      <a:pPr marL="228600" indent="-228600">
                        <a:buAutoNum type="arabicPeriod"/>
                      </a:pPr>
                      <a:r>
                        <a:rPr lang="en-US" sz="1400" b="1" dirty="0">
                          <a:solidFill>
                            <a:srgbClr val="FFC000"/>
                          </a:solidFill>
                        </a:rPr>
                        <a:t>Bao hàm: </a:t>
                      </a:r>
                      <a:r>
                        <a:rPr lang="en-US" sz="1400" b="1" dirty="0" smtClean="0">
                          <a:solidFill>
                            <a:schemeClr val="bg1"/>
                          </a:solidFill>
                        </a:rPr>
                        <a:t>Không</a:t>
                      </a:r>
                      <a:endParaRPr lang="en-US" sz="1400" b="1" dirty="0" smtClean="0">
                        <a:solidFill>
                          <a:srgbClr val="FFC000"/>
                        </a:solidFill>
                      </a:endParaRPr>
                    </a:p>
                    <a:p>
                      <a:pPr marL="228600" indent="-228600">
                        <a:buAutoNum type="arabicPeriod"/>
                      </a:pPr>
                      <a:r>
                        <a:rPr lang="en-US" sz="1400" b="1" dirty="0" smtClean="0">
                          <a:solidFill>
                            <a:srgbClr val="FFC000"/>
                          </a:solidFill>
                        </a:rPr>
                        <a:t>Mở </a:t>
                      </a:r>
                      <a:r>
                        <a:rPr lang="en-US" sz="1400" b="1" dirty="0">
                          <a:solidFill>
                            <a:srgbClr val="FFC000"/>
                          </a:solidFill>
                        </a:rPr>
                        <a:t>rộng: </a:t>
                      </a:r>
                      <a:r>
                        <a:rPr lang="en-US" sz="1400" b="1" dirty="0" smtClean="0">
                          <a:solidFill>
                            <a:schemeClr val="bg1"/>
                          </a:solidFill>
                        </a:rPr>
                        <a:t>Không</a:t>
                      </a:r>
                      <a:endParaRPr lang="en-US" sz="1400" b="1" dirty="0">
                        <a:solidFill>
                          <a:srgbClr val="FFC000"/>
                        </a:solidFill>
                      </a:endParaRPr>
                    </a:p>
                    <a:p>
                      <a:pPr marL="228600" indent="-228600">
                        <a:buAutoNum type="arabicPeriod"/>
                      </a:pPr>
                      <a:r>
                        <a:rPr lang="en-US" sz="1400" b="1" dirty="0">
                          <a:solidFill>
                            <a:srgbClr val="FFC000"/>
                          </a:solidFill>
                        </a:rPr>
                        <a:t>Tổng quát hóa: </a:t>
                      </a:r>
                      <a:r>
                        <a:rPr lang="en-US" sz="1400" b="1" dirty="0" smtClean="0">
                          <a:solidFill>
                            <a:schemeClr val="bg1"/>
                          </a:solidFill>
                        </a:rPr>
                        <a:t>Không</a:t>
                      </a:r>
                      <a:endParaRPr lang="en-US" sz="1400" b="1" dirty="0">
                        <a:solidFill>
                          <a:srgbClr val="FFC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47564980"/>
                  </a:ext>
                </a:extLst>
              </a:tr>
              <a:tr h="934533">
                <a:tc gridSpan="4">
                  <a:txBody>
                    <a:bodyPr/>
                    <a:lstStyle/>
                    <a:p>
                      <a:r>
                        <a:rPr lang="en-US" sz="1400" b="1" dirty="0">
                          <a:solidFill>
                            <a:srgbClr val="FFC000"/>
                          </a:solidFill>
                        </a:rPr>
                        <a:t>Các dòng sự kiện chính </a:t>
                      </a:r>
                      <a:r>
                        <a:rPr lang="en-US" sz="1400" b="1" dirty="0" smtClean="0">
                          <a:solidFill>
                            <a:srgbClr val="FFC000"/>
                          </a:solidFill>
                        </a:rPr>
                        <a:t>:</a:t>
                      </a:r>
                    </a:p>
                    <a:p>
                      <a:r>
                        <a:rPr lang="en-US" sz="1400" b="1" dirty="0" smtClean="0">
                          <a:solidFill>
                            <a:srgbClr val="FFC000"/>
                          </a:solidFill>
                        </a:rPr>
                        <a:t>-</a:t>
                      </a:r>
                      <a:r>
                        <a:rPr lang="en-US" sz="1400" b="1" dirty="0" smtClean="0">
                          <a:solidFill>
                            <a:schemeClr val="bg1"/>
                          </a:solidFill>
                        </a:rPr>
                        <a:t>admin click vào</a:t>
                      </a:r>
                      <a:r>
                        <a:rPr lang="en-US" sz="1400" b="1" baseline="0" dirty="0" smtClean="0">
                          <a:solidFill>
                            <a:schemeClr val="bg1"/>
                          </a:solidFill>
                        </a:rPr>
                        <a:t> mục quản lý thành viên</a:t>
                      </a:r>
                    </a:p>
                    <a:p>
                      <a:r>
                        <a:rPr lang="en-US" sz="1400" b="1" baseline="0" dirty="0" smtClean="0">
                          <a:solidFill>
                            <a:schemeClr val="bg1"/>
                          </a:solidFill>
                        </a:rPr>
                        <a:t>-admin có thể xem danh sách thành viên,  sửa, xóa thành viên</a:t>
                      </a:r>
                    </a:p>
                    <a:p>
                      <a:r>
                        <a:rPr lang="en-US" sz="1400" b="1" baseline="0" dirty="0" smtClean="0">
                          <a:solidFill>
                            <a:schemeClr val="bg1"/>
                          </a:solidFill>
                        </a:rPr>
                        <a:t>-lưu thay đổi vào database</a:t>
                      </a:r>
                      <a:endParaRPr lang="en-US" sz="1400" b="1" dirty="0" smtClean="0">
                        <a:solidFill>
                          <a:srgbClr val="FFC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33764517"/>
                  </a:ext>
                </a:extLst>
              </a:tr>
              <a:tr h="711049">
                <a:tc gridSpan="4">
                  <a:txBody>
                    <a:bodyPr/>
                    <a:lstStyle/>
                    <a:p>
                      <a:r>
                        <a:rPr lang="en-US" sz="1400" b="1" dirty="0">
                          <a:solidFill>
                            <a:srgbClr val="FFC000"/>
                          </a:solidFill>
                        </a:rPr>
                        <a:t>Các dòng sự kiện con </a:t>
                      </a:r>
                      <a:r>
                        <a:rPr lang="en-US" sz="1400" b="1" dirty="0" smtClean="0">
                          <a:solidFill>
                            <a:srgbClr val="FFC000"/>
                          </a:solidFill>
                        </a:rPr>
                        <a:t>:</a:t>
                      </a:r>
                      <a:r>
                        <a:rPr lang="en-US" sz="1400" b="1" dirty="0" smtClean="0">
                          <a:solidFill>
                            <a:schemeClr val="bg1"/>
                          </a:solidFill>
                        </a:rPr>
                        <a:t>Không</a:t>
                      </a:r>
                      <a:endParaRPr lang="en-US" sz="1400" b="1" dirty="0" smtClean="0">
                        <a:solidFill>
                          <a:srgbClr val="FFC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822899858"/>
                  </a:ext>
                </a:extLst>
              </a:tr>
              <a:tr h="711049">
                <a:tc gridSpan="4">
                  <a:txBody>
                    <a:bodyPr/>
                    <a:lstStyle/>
                    <a:p>
                      <a:r>
                        <a:rPr lang="en-US" sz="1400" b="1" dirty="0">
                          <a:solidFill>
                            <a:srgbClr val="FFC000"/>
                          </a:solidFill>
                        </a:rPr>
                        <a:t>Các dòng xử lý điều kiện ngoại lệ </a:t>
                      </a:r>
                      <a:r>
                        <a:rPr lang="en-US" sz="1400" b="1" dirty="0" smtClean="0">
                          <a:solidFill>
                            <a:srgbClr val="FFC000"/>
                          </a:solidFill>
                        </a:rPr>
                        <a:t>: </a:t>
                      </a:r>
                      <a:r>
                        <a:rPr lang="en-US" sz="1400" b="1" dirty="0" smtClean="0">
                          <a:solidFill>
                            <a:schemeClr val="bg1"/>
                          </a:solidFill>
                        </a:rPr>
                        <a:t>Không</a:t>
                      </a:r>
                      <a:endParaRPr lang="en-US" sz="1400" b="1" dirty="0">
                        <a:solidFill>
                          <a:srgbClr val="FFC000"/>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751902042"/>
                  </a:ext>
                </a:extLst>
              </a:tr>
            </a:tbl>
          </a:graphicData>
        </a:graphic>
      </p:graphicFrame>
    </p:spTree>
    <p:extLst>
      <p:ext uri="{BB962C8B-B14F-4D97-AF65-F5344CB8AC3E}">
        <p14:creationId xmlns:p14="http://schemas.microsoft.com/office/powerpoint/2010/main" val="36019438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aphicFrame>
        <p:nvGraphicFramePr>
          <p:cNvPr id="4" name="Bảng 3">
            <a:extLst>
              <a:ext uri="{FF2B5EF4-FFF2-40B4-BE49-F238E27FC236}">
                <a16:creationId xmlns:a16="http://schemas.microsoft.com/office/drawing/2014/main" xmlns="" id="{37B45CBC-1B6A-44F1-BB21-04638676BB0E}"/>
              </a:ext>
            </a:extLst>
          </p:cNvPr>
          <p:cNvGraphicFramePr>
            <a:graphicFrameLocks noGrp="1"/>
          </p:cNvGraphicFramePr>
          <p:nvPr>
            <p:extLst>
              <p:ext uri="{D42A27DB-BD31-4B8C-83A1-F6EECF244321}">
                <p14:modId xmlns:p14="http://schemas.microsoft.com/office/powerpoint/2010/main" val="3777863483"/>
              </p:ext>
            </p:extLst>
          </p:nvPr>
        </p:nvGraphicFramePr>
        <p:xfrm>
          <a:off x="1775872" y="577124"/>
          <a:ext cx="9316996" cy="6050385"/>
        </p:xfrm>
        <a:graphic>
          <a:graphicData uri="http://schemas.openxmlformats.org/drawingml/2006/table">
            <a:tbl>
              <a:tblPr>
                <a:tableStyleId>{616DA210-FB5B-4158-B5E0-FEB733F419BA}</a:tableStyleId>
              </a:tblPr>
              <a:tblGrid>
                <a:gridCol w="3105665">
                  <a:extLst>
                    <a:ext uri="{9D8B030D-6E8A-4147-A177-3AD203B41FA5}">
                      <a16:colId xmlns:a16="http://schemas.microsoft.com/office/drawing/2014/main" xmlns="" val="4167633223"/>
                    </a:ext>
                  </a:extLst>
                </a:gridCol>
                <a:gridCol w="1552833">
                  <a:extLst>
                    <a:ext uri="{9D8B030D-6E8A-4147-A177-3AD203B41FA5}">
                      <a16:colId xmlns:a16="http://schemas.microsoft.com/office/drawing/2014/main" xmlns="" val="1542798952"/>
                    </a:ext>
                  </a:extLst>
                </a:gridCol>
                <a:gridCol w="1552833">
                  <a:extLst>
                    <a:ext uri="{9D8B030D-6E8A-4147-A177-3AD203B41FA5}">
                      <a16:colId xmlns:a16="http://schemas.microsoft.com/office/drawing/2014/main" xmlns="" val="2364546112"/>
                    </a:ext>
                  </a:extLst>
                </a:gridCol>
                <a:gridCol w="3105665">
                  <a:extLst>
                    <a:ext uri="{9D8B030D-6E8A-4147-A177-3AD203B41FA5}">
                      <a16:colId xmlns:a16="http://schemas.microsoft.com/office/drawing/2014/main" xmlns="" val="2867330664"/>
                    </a:ext>
                  </a:extLst>
                </a:gridCol>
              </a:tblGrid>
              <a:tr h="470626">
                <a:tc>
                  <a:txBody>
                    <a:bodyPr/>
                    <a:lstStyle/>
                    <a:p>
                      <a:r>
                        <a:rPr lang="en-US" sz="1400" b="1" dirty="0">
                          <a:solidFill>
                            <a:srgbClr val="FFC000"/>
                          </a:solidFill>
                        </a:rPr>
                        <a:t>Tên </a:t>
                      </a:r>
                      <a:r>
                        <a:rPr lang="en-US" sz="1400" b="1" dirty="0" smtClean="0">
                          <a:solidFill>
                            <a:srgbClr val="FFC000"/>
                          </a:solidFill>
                        </a:rPr>
                        <a:t>Use-case </a:t>
                      </a:r>
                      <a:r>
                        <a:rPr lang="en-US" sz="1400" b="1" dirty="0" smtClean="0">
                          <a:solidFill>
                            <a:srgbClr val="FFC000"/>
                          </a:solidFill>
                          <a:latin typeface="Cambria Math" panose="02040503050406030204" pitchFamily="18" charset="0"/>
                          <a:ea typeface="Cambria Math" panose="02040503050406030204" pitchFamily="18" charset="0"/>
                        </a:rPr>
                        <a:t>: </a:t>
                      </a:r>
                      <a:r>
                        <a:rPr lang="en-US" sz="1400" b="1" dirty="0" smtClean="0">
                          <a:solidFill>
                            <a:schemeClr val="bg1"/>
                          </a:solidFill>
                          <a:latin typeface="Cambria Math" panose="02040503050406030204" pitchFamily="18" charset="0"/>
                          <a:ea typeface="Cambria Math" panose="02040503050406030204" pitchFamily="18" charset="0"/>
                        </a:rPr>
                        <a:t>Quản</a:t>
                      </a:r>
                      <a:r>
                        <a:rPr lang="en-US" sz="1400" b="1" baseline="0" dirty="0" smtClean="0">
                          <a:solidFill>
                            <a:schemeClr val="bg1"/>
                          </a:solidFill>
                          <a:latin typeface="Cambria Math" panose="02040503050406030204" pitchFamily="18" charset="0"/>
                          <a:ea typeface="Cambria Math" panose="02040503050406030204" pitchFamily="18" charset="0"/>
                        </a:rPr>
                        <a:t> lý đơn hàng</a:t>
                      </a:r>
                      <a:endParaRPr lang="en-US" sz="1400" b="1" dirty="0">
                        <a:solidFill>
                          <a:srgbClr val="FFC000"/>
                        </a:solidFill>
                        <a:latin typeface="Cambria Math" panose="02040503050406030204" pitchFamily="18" charset="0"/>
                        <a:ea typeface="Cambria Math" panose="02040503050406030204" pitchFamily="18" charset="0"/>
                        <a:cs typeface="Times New Roman" panose="02020603050405020304" pitchFamily="18" charset="0"/>
                      </a:endParaRPr>
                    </a:p>
                  </a:txBody>
                  <a:tcPr/>
                </a:tc>
                <a:tc gridSpan="2">
                  <a:txBody>
                    <a:bodyPr/>
                    <a:lstStyle/>
                    <a:p>
                      <a:pPr algn="ctr">
                        <a:lnSpc>
                          <a:spcPct val="150000"/>
                        </a:lnSpc>
                      </a:pPr>
                      <a:r>
                        <a:rPr lang="en-US" sz="1400" b="1" dirty="0">
                          <a:solidFill>
                            <a:srgbClr val="FFC000"/>
                          </a:solidFill>
                        </a:rPr>
                        <a:t>ID :  </a:t>
                      </a:r>
                      <a:r>
                        <a:rPr lang="en-US" sz="1400" b="1" dirty="0" smtClean="0">
                          <a:solidFill>
                            <a:schemeClr val="bg1"/>
                          </a:solidFill>
                        </a:rPr>
                        <a:t>11</a:t>
                      </a:r>
                      <a:endParaRPr lang="en-US" sz="1400" b="1" dirty="0">
                        <a:solidFill>
                          <a:srgbClr val="FFC000"/>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a:txBody>
                    <a:bodyPr/>
                    <a:lstStyle/>
                    <a:p>
                      <a:pPr>
                        <a:lnSpc>
                          <a:spcPct val="150000"/>
                        </a:lnSpc>
                      </a:pPr>
                      <a:r>
                        <a:rPr lang="en-US" sz="1400" b="1" dirty="0">
                          <a:solidFill>
                            <a:srgbClr val="FFC000"/>
                          </a:solidFill>
                        </a:rPr>
                        <a:t>Mức quan </a:t>
                      </a:r>
                      <a:r>
                        <a:rPr lang="en-US" sz="1400" b="1" dirty="0" smtClean="0">
                          <a:solidFill>
                            <a:srgbClr val="FFC000"/>
                          </a:solidFill>
                        </a:rPr>
                        <a:t>trọng</a:t>
                      </a:r>
                      <a:r>
                        <a:rPr lang="en-US" sz="1400" b="1" baseline="0" dirty="0" smtClean="0">
                          <a:solidFill>
                            <a:srgbClr val="FFC000"/>
                          </a:solidFill>
                        </a:rPr>
                        <a:t> :</a:t>
                      </a:r>
                      <a:r>
                        <a:rPr lang="en-US" sz="1400" b="1" baseline="0" dirty="0" smtClean="0">
                          <a:solidFill>
                            <a:schemeClr val="bg1"/>
                          </a:solidFill>
                        </a:rPr>
                        <a:t> Cao</a:t>
                      </a:r>
                      <a:endParaRPr lang="en-US" sz="1400" b="1" dirty="0">
                        <a:solidFill>
                          <a:srgbClr val="FFC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327548680"/>
                  </a:ext>
                </a:extLst>
              </a:tr>
              <a:tr h="274411">
                <a:tc gridSpan="2">
                  <a:txBody>
                    <a:bodyPr/>
                    <a:lstStyle/>
                    <a:p>
                      <a:r>
                        <a:rPr lang="en-US" sz="1400" b="1" dirty="0">
                          <a:solidFill>
                            <a:srgbClr val="FFC000"/>
                          </a:solidFill>
                        </a:rPr>
                        <a:t>Tác nhân </a:t>
                      </a:r>
                      <a:r>
                        <a:rPr lang="en-US" sz="1400" b="1" dirty="0" smtClean="0">
                          <a:solidFill>
                            <a:srgbClr val="FFC000"/>
                          </a:solidFill>
                        </a:rPr>
                        <a:t>chính: </a:t>
                      </a:r>
                      <a:r>
                        <a:rPr lang="en-US" sz="1400" b="1" dirty="0" smtClean="0">
                          <a:solidFill>
                            <a:schemeClr val="bg1"/>
                          </a:solidFill>
                        </a:rPr>
                        <a:t>admin</a:t>
                      </a:r>
                      <a:endParaRPr lang="en-US" sz="1400" b="1" dirty="0">
                        <a:solidFill>
                          <a:schemeClr val="bg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gridSpan="2">
                  <a:txBody>
                    <a:bodyPr/>
                    <a:lstStyle/>
                    <a:p>
                      <a:r>
                        <a:rPr lang="en-US" sz="1400" b="1" dirty="0">
                          <a:solidFill>
                            <a:srgbClr val="FFC000"/>
                          </a:solidFill>
                        </a:rPr>
                        <a:t>Loại usecase </a:t>
                      </a:r>
                      <a:r>
                        <a:rPr lang="en-US" sz="1400" b="1" dirty="0" smtClean="0">
                          <a:solidFill>
                            <a:srgbClr val="FFC000"/>
                          </a:solidFill>
                        </a:rPr>
                        <a:t>: </a:t>
                      </a:r>
                      <a:r>
                        <a:rPr lang="en-US" sz="1400" b="1" dirty="0" smtClean="0">
                          <a:solidFill>
                            <a:schemeClr val="bg1"/>
                          </a:solidFill>
                        </a:rPr>
                        <a:t>chi tiết</a:t>
                      </a:r>
                      <a:endParaRPr lang="en-US" sz="1400" b="1" dirty="0">
                        <a:solidFill>
                          <a:srgbClr val="FFC000"/>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xmlns="" val="928616629"/>
                  </a:ext>
                </a:extLst>
              </a:tr>
              <a:tr h="461832">
                <a:tc gridSpan="4">
                  <a:txBody>
                    <a:bodyPr/>
                    <a:lstStyle/>
                    <a:p>
                      <a:r>
                        <a:rPr lang="en-US" sz="1400" b="1" dirty="0">
                          <a:solidFill>
                            <a:srgbClr val="FFC000"/>
                          </a:solidFill>
                        </a:rPr>
                        <a:t>Ng</a:t>
                      </a:r>
                      <a:r>
                        <a:rPr lang="vi-VN" sz="1400" b="1" dirty="0">
                          <a:solidFill>
                            <a:srgbClr val="FFC000"/>
                          </a:solidFill>
                        </a:rPr>
                        <a:t>ư</a:t>
                      </a:r>
                      <a:r>
                        <a:rPr lang="en-US" sz="1400" b="1" dirty="0">
                          <a:solidFill>
                            <a:srgbClr val="FFC000"/>
                          </a:solidFill>
                        </a:rPr>
                        <a:t>ời liên quan và công việc quan tâm </a:t>
                      </a:r>
                      <a:r>
                        <a:rPr lang="en-US" sz="1400" b="1" dirty="0" smtClean="0">
                          <a:solidFill>
                            <a:srgbClr val="FFC000"/>
                          </a:solidFill>
                        </a:rPr>
                        <a:t>:</a:t>
                      </a:r>
                    </a:p>
                    <a:p>
                      <a:r>
                        <a:rPr lang="en-US" sz="1400" b="1" dirty="0" smtClean="0">
                          <a:solidFill>
                            <a:srgbClr val="FFC000"/>
                          </a:solidFill>
                        </a:rPr>
                        <a:t>-</a:t>
                      </a:r>
                      <a:r>
                        <a:rPr lang="en-US" sz="1400" b="1" dirty="0" smtClean="0">
                          <a:solidFill>
                            <a:schemeClr val="bg1"/>
                          </a:solidFill>
                        </a:rPr>
                        <a:t>admin</a:t>
                      </a:r>
                    </a:p>
                    <a:p>
                      <a:r>
                        <a:rPr lang="en-US" sz="1400" b="1" dirty="0" smtClean="0">
                          <a:solidFill>
                            <a:schemeClr val="bg1"/>
                          </a:solidFill>
                        </a:rPr>
                        <a:t>-quản</a:t>
                      </a:r>
                      <a:r>
                        <a:rPr lang="en-US" sz="1400" b="1" baseline="0" dirty="0" smtClean="0">
                          <a:solidFill>
                            <a:schemeClr val="bg1"/>
                          </a:solidFill>
                        </a:rPr>
                        <a:t> lý đơn hàng</a:t>
                      </a:r>
                      <a:endParaRPr lang="en-US" sz="1400" b="1" dirty="0" smtClean="0">
                        <a:solidFill>
                          <a:srgbClr val="FFC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4185511035"/>
                  </a:ext>
                </a:extLst>
              </a:tr>
              <a:tr h="484315">
                <a:tc gridSpan="4">
                  <a:txBody>
                    <a:bodyPr/>
                    <a:lstStyle/>
                    <a:p>
                      <a:r>
                        <a:rPr lang="en-US" sz="1400" b="1" dirty="0">
                          <a:solidFill>
                            <a:srgbClr val="FFC000"/>
                          </a:solidFill>
                        </a:rPr>
                        <a:t>Mô tả tóm tắt </a:t>
                      </a:r>
                      <a:r>
                        <a:rPr lang="en-US" sz="1400" b="1" dirty="0" smtClean="0">
                          <a:solidFill>
                            <a:srgbClr val="FFC000"/>
                          </a:solidFill>
                        </a:rPr>
                        <a:t>: </a:t>
                      </a:r>
                      <a:r>
                        <a:rPr lang="en-US" sz="1400" b="1" dirty="0" smtClean="0">
                          <a:solidFill>
                            <a:schemeClr val="bg1"/>
                          </a:solidFill>
                        </a:rPr>
                        <a:t>quản</a:t>
                      </a:r>
                      <a:r>
                        <a:rPr lang="en-US" sz="1400" b="1" baseline="0" dirty="0" smtClean="0">
                          <a:solidFill>
                            <a:schemeClr val="bg1"/>
                          </a:solidFill>
                        </a:rPr>
                        <a:t> lý đơn hàng khi khách hàng đặt.</a:t>
                      </a:r>
                      <a:endParaRPr lang="en-US" sz="1400" b="1" dirty="0">
                        <a:solidFill>
                          <a:srgbClr val="FFC000"/>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684695033"/>
                  </a:ext>
                </a:extLst>
              </a:tr>
              <a:tr h="435338">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FFC000"/>
                          </a:solidFill>
                        </a:rPr>
                        <a:t>Ràng buộc : </a:t>
                      </a:r>
                      <a:r>
                        <a:rPr lang="en-US" sz="1400" b="1" dirty="0" smtClean="0">
                          <a:solidFill>
                            <a:schemeClr val="bg1"/>
                          </a:solidFill>
                        </a:rPr>
                        <a:t>Đăng</a:t>
                      </a:r>
                      <a:r>
                        <a:rPr lang="en-US" sz="1400" b="1" baseline="0" dirty="0" smtClean="0">
                          <a:solidFill>
                            <a:schemeClr val="bg1"/>
                          </a:solidFill>
                        </a:rPr>
                        <a:t> nhập vào hệ thống với tư cách admin</a:t>
                      </a:r>
                      <a:endParaRPr lang="en-US" sz="1400" b="1" dirty="0" smtClean="0">
                        <a:solidFill>
                          <a:srgbClr val="FFC000"/>
                        </a:solidFill>
                      </a:endParaRPr>
                    </a:p>
                    <a:p>
                      <a:r>
                        <a:rPr lang="en-US" sz="1400" b="1" dirty="0" smtClean="0">
                          <a:solidFill>
                            <a:srgbClr val="FFC000"/>
                          </a:solidFill>
                        </a:rPr>
                        <a:t>Loại : </a:t>
                      </a:r>
                      <a:r>
                        <a:rPr lang="en-US" sz="1400" b="1" dirty="0" smtClean="0">
                          <a:solidFill>
                            <a:schemeClr val="bg1"/>
                          </a:solidFill>
                        </a:rPr>
                        <a:t>bên</a:t>
                      </a:r>
                      <a:r>
                        <a:rPr lang="en-US" sz="1400" b="1" baseline="0" dirty="0" smtClean="0">
                          <a:solidFill>
                            <a:schemeClr val="bg1"/>
                          </a:solidFill>
                        </a:rPr>
                        <a:t> ngoài</a:t>
                      </a:r>
                      <a:endParaRPr lang="en-US" sz="1400" b="1" dirty="0">
                        <a:solidFill>
                          <a:srgbClr val="FFC000"/>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830208156"/>
                  </a:ext>
                </a:extLst>
              </a:tr>
              <a:tr h="718922">
                <a:tc gridSpan="4">
                  <a:txBody>
                    <a:bodyPr/>
                    <a:lstStyle/>
                    <a:p>
                      <a:r>
                        <a:rPr lang="en-US" sz="1400" b="1" dirty="0">
                          <a:solidFill>
                            <a:srgbClr val="FFC000"/>
                          </a:solidFill>
                        </a:rPr>
                        <a:t>Các mối quan hệ :</a:t>
                      </a:r>
                    </a:p>
                    <a:p>
                      <a:pPr marL="228600" indent="-228600">
                        <a:buAutoNum type="arabicPeriod"/>
                      </a:pPr>
                      <a:r>
                        <a:rPr lang="en-US" sz="1400" b="1" dirty="0">
                          <a:solidFill>
                            <a:srgbClr val="FFC000"/>
                          </a:solidFill>
                        </a:rPr>
                        <a:t>Kết </a:t>
                      </a:r>
                      <a:r>
                        <a:rPr lang="en-US" sz="1400" b="1" dirty="0" smtClean="0">
                          <a:solidFill>
                            <a:srgbClr val="FFC000"/>
                          </a:solidFill>
                        </a:rPr>
                        <a:t>hợp: </a:t>
                      </a:r>
                      <a:r>
                        <a:rPr lang="en-US" sz="1400" b="1" dirty="0" smtClean="0">
                          <a:solidFill>
                            <a:schemeClr val="bg1"/>
                          </a:solidFill>
                        </a:rPr>
                        <a:t>Không</a:t>
                      </a:r>
                      <a:endParaRPr lang="en-US" sz="1400" b="1" dirty="0">
                        <a:solidFill>
                          <a:srgbClr val="FFC000"/>
                        </a:solidFill>
                      </a:endParaRPr>
                    </a:p>
                    <a:p>
                      <a:pPr marL="228600" indent="-228600">
                        <a:buAutoNum type="arabicPeriod"/>
                      </a:pPr>
                      <a:r>
                        <a:rPr lang="en-US" sz="1400" b="1" dirty="0">
                          <a:solidFill>
                            <a:srgbClr val="FFC000"/>
                          </a:solidFill>
                        </a:rPr>
                        <a:t>Bao hàm: </a:t>
                      </a:r>
                      <a:r>
                        <a:rPr lang="en-US" sz="1400" b="1" dirty="0" smtClean="0">
                          <a:solidFill>
                            <a:schemeClr val="bg1"/>
                          </a:solidFill>
                        </a:rPr>
                        <a:t>Không</a:t>
                      </a:r>
                      <a:endParaRPr lang="en-US" sz="1400" b="1" dirty="0" smtClean="0">
                        <a:solidFill>
                          <a:srgbClr val="FFC000"/>
                        </a:solidFill>
                      </a:endParaRPr>
                    </a:p>
                    <a:p>
                      <a:pPr marL="228600" indent="-228600">
                        <a:buAutoNum type="arabicPeriod"/>
                      </a:pPr>
                      <a:r>
                        <a:rPr lang="en-US" sz="1400" b="1" dirty="0" smtClean="0">
                          <a:solidFill>
                            <a:srgbClr val="FFC000"/>
                          </a:solidFill>
                        </a:rPr>
                        <a:t>Mở </a:t>
                      </a:r>
                      <a:r>
                        <a:rPr lang="en-US" sz="1400" b="1" dirty="0">
                          <a:solidFill>
                            <a:srgbClr val="FFC000"/>
                          </a:solidFill>
                        </a:rPr>
                        <a:t>rộng: </a:t>
                      </a:r>
                      <a:r>
                        <a:rPr lang="en-US" sz="1400" b="1" dirty="0" smtClean="0">
                          <a:solidFill>
                            <a:schemeClr val="bg1"/>
                          </a:solidFill>
                        </a:rPr>
                        <a:t>Không</a:t>
                      </a:r>
                      <a:endParaRPr lang="en-US" sz="1400" b="1" dirty="0">
                        <a:solidFill>
                          <a:srgbClr val="FFC000"/>
                        </a:solidFill>
                      </a:endParaRPr>
                    </a:p>
                    <a:p>
                      <a:pPr marL="228600" indent="-228600">
                        <a:buAutoNum type="arabicPeriod"/>
                      </a:pPr>
                      <a:r>
                        <a:rPr lang="en-US" sz="1400" b="1" dirty="0">
                          <a:solidFill>
                            <a:srgbClr val="FFC000"/>
                          </a:solidFill>
                        </a:rPr>
                        <a:t>Tổng quát hóa: </a:t>
                      </a:r>
                      <a:r>
                        <a:rPr lang="en-US" sz="1400" b="1" dirty="0" smtClean="0">
                          <a:solidFill>
                            <a:schemeClr val="bg1"/>
                          </a:solidFill>
                        </a:rPr>
                        <a:t>Không</a:t>
                      </a:r>
                      <a:endParaRPr lang="en-US" sz="1400" b="1" dirty="0">
                        <a:solidFill>
                          <a:srgbClr val="FFC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47564980"/>
                  </a:ext>
                </a:extLst>
              </a:tr>
              <a:tr h="718922">
                <a:tc gridSpan="4">
                  <a:txBody>
                    <a:bodyPr/>
                    <a:lstStyle/>
                    <a:p>
                      <a:r>
                        <a:rPr lang="en-US" sz="1400" b="1" dirty="0">
                          <a:solidFill>
                            <a:srgbClr val="FFC000"/>
                          </a:solidFill>
                        </a:rPr>
                        <a:t>Các dòng sự kiện chính </a:t>
                      </a:r>
                      <a:r>
                        <a:rPr lang="en-US" sz="1400" b="1" dirty="0" smtClean="0">
                          <a:solidFill>
                            <a:srgbClr val="FFC000"/>
                          </a:solidFill>
                        </a:rPr>
                        <a:t>:</a:t>
                      </a:r>
                    </a:p>
                    <a:p>
                      <a:r>
                        <a:rPr lang="en-US" sz="1400" b="1" dirty="0" smtClean="0">
                          <a:solidFill>
                            <a:srgbClr val="FFC000"/>
                          </a:solidFill>
                        </a:rPr>
                        <a:t>-</a:t>
                      </a:r>
                      <a:r>
                        <a:rPr lang="en-US" sz="1400" b="1" dirty="0" smtClean="0">
                          <a:solidFill>
                            <a:schemeClr val="bg1"/>
                          </a:solidFill>
                        </a:rPr>
                        <a:t>khi khách</a:t>
                      </a:r>
                      <a:r>
                        <a:rPr lang="en-US" sz="1400" b="1" baseline="0" dirty="0" smtClean="0">
                          <a:solidFill>
                            <a:schemeClr val="bg1"/>
                          </a:solidFill>
                        </a:rPr>
                        <a:t> hàng đặt hàng sẽ gửi thông báo cho admin</a:t>
                      </a:r>
                    </a:p>
                    <a:p>
                      <a:r>
                        <a:rPr lang="en-US" sz="1400" b="1" baseline="0" dirty="0" smtClean="0">
                          <a:solidFill>
                            <a:schemeClr val="bg1"/>
                          </a:solidFill>
                        </a:rPr>
                        <a:t>-admin có nhiệm vụ sắp xếp hàng giao cho khách.</a:t>
                      </a:r>
                    </a:p>
                    <a:p>
                      <a:r>
                        <a:rPr lang="en-US" sz="1400" b="1" baseline="0" dirty="0" smtClean="0">
                          <a:solidFill>
                            <a:schemeClr val="bg1"/>
                          </a:solidFill>
                        </a:rPr>
                        <a:t>-thông báo hình thức giao hàng</a:t>
                      </a:r>
                      <a:endParaRPr lang="en-US" sz="1400" b="1" dirty="0" smtClean="0">
                        <a:solidFill>
                          <a:srgbClr val="FFC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33764517"/>
                  </a:ext>
                </a:extLst>
              </a:tr>
              <a:tr h="718922">
                <a:tc gridSpan="4">
                  <a:txBody>
                    <a:bodyPr/>
                    <a:lstStyle/>
                    <a:p>
                      <a:r>
                        <a:rPr lang="en-US" sz="1400" b="1" dirty="0">
                          <a:solidFill>
                            <a:srgbClr val="FFC000"/>
                          </a:solidFill>
                        </a:rPr>
                        <a:t>Các dòng sự kiện con </a:t>
                      </a:r>
                      <a:r>
                        <a:rPr lang="en-US" sz="1400" b="1" dirty="0" smtClean="0">
                          <a:solidFill>
                            <a:srgbClr val="FFC000"/>
                          </a:solidFill>
                        </a:rPr>
                        <a:t>:</a:t>
                      </a:r>
                      <a:r>
                        <a:rPr lang="en-US" sz="1400" b="1" dirty="0" smtClean="0">
                          <a:solidFill>
                            <a:schemeClr val="bg1"/>
                          </a:solidFill>
                        </a:rPr>
                        <a:t>Không</a:t>
                      </a:r>
                      <a:endParaRPr lang="en-US" sz="1400" b="1" dirty="0" smtClean="0">
                        <a:solidFill>
                          <a:srgbClr val="FFC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822899858"/>
                  </a:ext>
                </a:extLst>
              </a:tr>
              <a:tr h="718922">
                <a:tc gridSpan="4">
                  <a:txBody>
                    <a:bodyPr/>
                    <a:lstStyle/>
                    <a:p>
                      <a:r>
                        <a:rPr lang="en-US" sz="1400" b="1" dirty="0">
                          <a:solidFill>
                            <a:srgbClr val="FFC000"/>
                          </a:solidFill>
                        </a:rPr>
                        <a:t>Các dòng xử lý điều kiện ngoại lệ </a:t>
                      </a:r>
                      <a:r>
                        <a:rPr lang="en-US" sz="1400" b="1" dirty="0" smtClean="0">
                          <a:solidFill>
                            <a:srgbClr val="FFC000"/>
                          </a:solidFill>
                        </a:rPr>
                        <a:t>:</a:t>
                      </a:r>
                      <a:r>
                        <a:rPr lang="en-US" sz="1400" b="1" dirty="0" smtClean="0">
                          <a:solidFill>
                            <a:schemeClr val="bg1"/>
                          </a:solidFill>
                        </a:rPr>
                        <a:t>Không</a:t>
                      </a:r>
                      <a:endParaRPr lang="en-US" sz="1400" b="1" dirty="0">
                        <a:solidFill>
                          <a:srgbClr val="FFC000"/>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751902042"/>
                  </a:ext>
                </a:extLst>
              </a:tr>
            </a:tbl>
          </a:graphicData>
        </a:graphic>
      </p:graphicFrame>
    </p:spTree>
    <p:extLst>
      <p:ext uri="{BB962C8B-B14F-4D97-AF65-F5344CB8AC3E}">
        <p14:creationId xmlns:p14="http://schemas.microsoft.com/office/powerpoint/2010/main" val="136410932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1595236" y="2404468"/>
            <a:ext cx="9039103" cy="960107"/>
          </a:xfrm>
        </p:spPr>
        <p:txBody>
          <a:bodyPr/>
          <a:lstStyle/>
          <a:p>
            <a:pPr algn="ctr"/>
            <a:r>
              <a:rPr lang="en-US" dirty="0" smtClean="0">
                <a:solidFill>
                  <a:srgbClr val="92D050"/>
                </a:solidFill>
                <a:latin typeface="Gabriola" panose="04040605051002020D02" pitchFamily="82" charset="0"/>
              </a:rPr>
              <a:t>Thank  you!!!</a:t>
            </a:r>
            <a:endParaRPr lang="en-US" dirty="0">
              <a:solidFill>
                <a:srgbClr val="92D050"/>
              </a:solidFill>
              <a:latin typeface="Gabriola" panose="04040605051002020D02" pitchFamily="82" charset="0"/>
            </a:endParaRPr>
          </a:p>
        </p:txBody>
      </p:sp>
    </p:spTree>
    <p:extLst>
      <p:ext uri="{BB962C8B-B14F-4D97-AF65-F5344CB8AC3E}">
        <p14:creationId xmlns:p14="http://schemas.microsoft.com/office/powerpoint/2010/main" val="293414349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656374"/>
          </a:xfrm>
          <a:prstGeom prst="rect">
            <a:avLst/>
          </a:prstGeom>
        </p:spPr>
        <p:txBody>
          <a:bodyPr wrap="square">
            <a:spAutoFit/>
          </a:bodyPr>
          <a:lstStyle/>
          <a:p>
            <a:pPr>
              <a:lnSpc>
                <a:spcPct val="115000"/>
              </a:lnSpc>
              <a:spcBef>
                <a:spcPts val="2400"/>
              </a:spcBef>
            </a:pPr>
            <a:r>
              <a:rPr lang="en-US" sz="1600" b="1" u="sng" kern="0" dirty="0">
                <a:solidFill>
                  <a:srgbClr val="365F91"/>
                </a:solidFill>
                <a:latin typeface="Cambria" panose="02040503050406030204" pitchFamily="18" charset="0"/>
                <a:ea typeface="Times New Roman" panose="02020603050405020304" pitchFamily="18" charset="0"/>
                <a:cs typeface="Cambria" panose="02040503050406030204" pitchFamily="18" charset="0"/>
              </a:rPr>
              <a:t>Phần I</a:t>
            </a:r>
            <a:r>
              <a:rPr lang="en-US" sz="1600" b="1" kern="0" dirty="0">
                <a:solidFill>
                  <a:srgbClr val="365F91"/>
                </a:solidFill>
                <a:latin typeface="Cambria" panose="02040503050406030204" pitchFamily="18" charset="0"/>
                <a:ea typeface="Times New Roman" panose="02020603050405020304" pitchFamily="18" charset="0"/>
                <a:cs typeface="Cambria" panose="02040503050406030204" pitchFamily="18" charset="0"/>
              </a:rPr>
              <a:t>: </a:t>
            </a:r>
            <a:r>
              <a:rPr lang="vi-VN" sz="1600" b="1" kern="0" dirty="0">
                <a:solidFill>
                  <a:srgbClr val="365F91"/>
                </a:solidFill>
                <a:latin typeface="Cambria" panose="02040503050406030204" pitchFamily="18" charset="0"/>
                <a:ea typeface="Times New Roman" panose="02020603050405020304" pitchFamily="18" charset="0"/>
                <a:cs typeface="Times New Roman" panose="02020603050405020304" pitchFamily="18" charset="0"/>
              </a:rPr>
              <a:t>KHẢO SÁT VÀ THIẾT KẾ HỆ THỐNG</a:t>
            </a:r>
            <a:endParaRPr lang="en-US" sz="1600" b="1" kern="0" dirty="0">
              <a:solidFill>
                <a:srgbClr val="365F91"/>
              </a:solidFill>
              <a:latin typeface="Cambria" panose="02040503050406030204" pitchFamily="18" charset="0"/>
              <a:ea typeface="Times New Roman" panose="02020603050405020304" pitchFamily="18" charset="0"/>
              <a:cs typeface="Times New Roman" panose="02020603050405020304" pitchFamily="18" charset="0"/>
            </a:endParaRPr>
          </a:p>
          <a:p>
            <a:pPr marL="228600" marR="0">
              <a:lnSpc>
                <a:spcPct val="115000"/>
              </a:lnSpc>
              <a:spcBef>
                <a:spcPts val="1000"/>
              </a:spcBef>
              <a:spcAft>
                <a:spcPts val="0"/>
              </a:spcAft>
            </a:pPr>
            <a:r>
              <a:rPr lang="en-US" sz="1600" b="1" dirty="0">
                <a:solidFill>
                  <a:srgbClr val="4F81BD"/>
                </a:solidFill>
                <a:latin typeface="Cambria" panose="02040503050406030204" pitchFamily="18" charset="0"/>
                <a:ea typeface="Times New Roman" panose="02020603050405020304" pitchFamily="18" charset="0"/>
                <a:cs typeface="Cambria" panose="02040503050406030204" pitchFamily="18" charset="0"/>
              </a:rPr>
              <a:t>I-</a:t>
            </a:r>
            <a:r>
              <a:rPr lang="vi-VN" sz="1600" b="1" dirty="0">
                <a:solidFill>
                  <a:srgbClr val="4F81BD"/>
                </a:solidFill>
                <a:latin typeface="Cambria" panose="02040503050406030204" pitchFamily="18" charset="0"/>
                <a:ea typeface="Times New Roman" panose="02020603050405020304" pitchFamily="18" charset="0"/>
                <a:cs typeface="Times New Roman" panose="02020603050405020304" pitchFamily="18" charset="0"/>
              </a:rPr>
              <a:t>PHÂN TÍCH YÊU CẦU</a:t>
            </a:r>
            <a:endParaRPr lang="en-US" sz="1600" b="1" dirty="0">
              <a:solidFill>
                <a:srgbClr val="4F81BD"/>
              </a:solidFill>
              <a:latin typeface="Cambria" panose="020405030504060302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1600" b="1" dirty="0">
                <a:latin typeface="Cambria" panose="02040503050406030204" pitchFamily="18" charset="0"/>
                <a:ea typeface="Calibri" panose="020F0502020204030204" pitchFamily="34" charset="0"/>
                <a:cs typeface="Cambria" panose="02040503050406030204" pitchFamily="18" charset="0"/>
              </a:rPr>
              <a:t>Tên đề tài</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50000"/>
              </a:lnSpc>
              <a:spcBef>
                <a:spcPts val="0"/>
              </a:spcBef>
              <a:spcAft>
                <a:spcPts val="0"/>
              </a:spcAft>
            </a:pPr>
            <a:r>
              <a:rPr lang="en-US" sz="1600" dirty="0">
                <a:latin typeface="Cambria" panose="02040503050406030204" pitchFamily="18" charset="0"/>
                <a:ea typeface="Calibri" panose="020F0502020204030204" pitchFamily="34" charset="0"/>
                <a:cs typeface="Cambria" panose="02040503050406030204" pitchFamily="18" charset="0"/>
              </a:rPr>
              <a:t>Xây dựng Website bán hàng online (cụ thể là Website bán giày cho một cửa hàng).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1600" b="1" dirty="0">
                <a:latin typeface="Cambria" panose="02040503050406030204" pitchFamily="18" charset="0"/>
                <a:ea typeface="Calibri" panose="020F0502020204030204" pitchFamily="34" charset="0"/>
                <a:cs typeface="Cambria" panose="02040503050406030204" pitchFamily="18" charset="0"/>
              </a:rPr>
              <a:t>Chức năng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50000"/>
              </a:lnSpc>
              <a:spcBef>
                <a:spcPts val="0"/>
              </a:spcBef>
              <a:spcAft>
                <a:spcPts val="0"/>
              </a:spcAft>
            </a:pPr>
            <a:r>
              <a:rPr lang="en-US" sz="1600" dirty="0">
                <a:latin typeface="Cambria" panose="02040503050406030204" pitchFamily="18" charset="0"/>
                <a:ea typeface="Calibri" panose="020F0502020204030204" pitchFamily="34" charset="0"/>
                <a:cs typeface="Cambria" panose="02040503050406030204" pitchFamily="18" charset="0"/>
              </a:rPr>
              <a:t>Đây là một Website bán và giới thiệu sản phẩm của cửa hàng, công ty tới người tiêu dùng một cách chi tiết với các chức năng sau:</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sz="1600" dirty="0">
                <a:latin typeface="Cambria" panose="02040503050406030204" pitchFamily="18" charset="0"/>
                <a:ea typeface="Calibri" panose="020F0502020204030204" pitchFamily="34" charset="0"/>
                <a:cs typeface="Cambria" panose="02040503050406030204" pitchFamily="18" charset="0"/>
              </a:rPr>
              <a:t>Cập nhật sản phẩm, hãng sản xuất, loại sản phẩm, chi tiết sản phẩm</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sz="1600" dirty="0">
                <a:latin typeface="Cambria" panose="02040503050406030204" pitchFamily="18" charset="0"/>
                <a:ea typeface="Calibri" panose="020F0502020204030204" pitchFamily="34" charset="0"/>
                <a:cs typeface="Cambria" panose="02040503050406030204" pitchFamily="18" charset="0"/>
              </a:rPr>
              <a:t>Tìm kiếm sản phẩm trên hệ thống thông qua tên sản phẩm, hang sản xuất.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sz="1600" dirty="0">
                <a:latin typeface="Cambria" panose="02040503050406030204" pitchFamily="18" charset="0"/>
                <a:ea typeface="Calibri" panose="020F0502020204030204" pitchFamily="34" charset="0"/>
                <a:cs typeface="Cambria" panose="02040503050406030204" pitchFamily="18" charset="0"/>
              </a:rPr>
              <a:t>Mua hàng trực tiếp trên hệ thống hoặc có thể đặt hàng từ hệ thống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sz="1600" dirty="0">
                <a:latin typeface="Cambria" panose="02040503050406030204" pitchFamily="18" charset="0"/>
                <a:ea typeface="Calibri" panose="020F0502020204030204" pitchFamily="34" charset="0"/>
                <a:cs typeface="Cambria" panose="02040503050406030204" pitchFamily="18" charset="0"/>
              </a:rPr>
              <a:t>Thanh toán qua tài khoản ngân hàng hoặc tiền mặt lúc nhận hàng.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sz="1600" dirty="0">
                <a:latin typeface="Cambria" panose="02040503050406030204" pitchFamily="18" charset="0"/>
                <a:ea typeface="Calibri" panose="020F0502020204030204" pitchFamily="34" charset="0"/>
                <a:cs typeface="Cambria" panose="02040503050406030204" pitchFamily="18" charset="0"/>
              </a:rPr>
              <a:t>Đăng kí làm thành viên của hệ thống và nhận ưu đãi</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sz="1600" dirty="0">
                <a:latin typeface="Cambria" panose="02040503050406030204" pitchFamily="18" charset="0"/>
                <a:ea typeface="Calibri" panose="020F0502020204030204" pitchFamily="34" charset="0"/>
                <a:cs typeface="Cambria" panose="02040503050406030204" pitchFamily="18" charset="0"/>
              </a:rPr>
              <a:t>Nhận diện khách VIP và thực hiện chế độ ưu đãi riêng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sz="1600" dirty="0">
                <a:latin typeface="Cambria" panose="02040503050406030204" pitchFamily="18" charset="0"/>
                <a:ea typeface="Calibri" panose="020F0502020204030204" pitchFamily="34" charset="0"/>
                <a:cs typeface="Cambria" panose="02040503050406030204" pitchFamily="18" charset="0"/>
              </a:rPr>
              <a:t>Cho phép cập nhật sản phầm vào cơ sở dữ liệu.</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sz="1600" dirty="0">
                <a:latin typeface="Cambria" panose="02040503050406030204" pitchFamily="18" charset="0"/>
                <a:ea typeface="Calibri" panose="020F0502020204030204" pitchFamily="34" charset="0"/>
                <a:cs typeface="Cambria" panose="02040503050406030204" pitchFamily="18" charset="0"/>
              </a:rPr>
              <a:t>Cung cấp các dịch vụ hỗ trợ khách hàng, chăm sóc khách hàng.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sz="1600" dirty="0">
                <a:latin typeface="Cambria" panose="02040503050406030204" pitchFamily="18" charset="0"/>
                <a:ea typeface="Calibri" panose="020F0502020204030204" pitchFamily="34" charset="0"/>
                <a:cs typeface="Cambria" panose="02040503050406030204" pitchFamily="18" charset="0"/>
              </a:rPr>
              <a:t>Quản lý các sản phẩm, loại sản phẩm, hãng sản xuất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sz="1600" dirty="0">
                <a:latin typeface="Cambria" panose="02040503050406030204" pitchFamily="18" charset="0"/>
                <a:ea typeface="Calibri" panose="020F0502020204030204" pitchFamily="34" charset="0"/>
                <a:cs typeface="Cambria" panose="02040503050406030204" pitchFamily="18" charset="0"/>
              </a:rPr>
              <a:t>Quản lí thành viên.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sz="1600" dirty="0">
                <a:latin typeface="Cambria" panose="02040503050406030204" pitchFamily="18" charset="0"/>
                <a:ea typeface="Calibri" panose="020F0502020204030204" pitchFamily="34" charset="0"/>
                <a:cs typeface="Cambria" panose="02040503050406030204" pitchFamily="18" charset="0"/>
              </a:rPr>
              <a:t>Quản lí đơn đặt hàng.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Wingdings" panose="05000000000000000000" pitchFamily="2" charset="2"/>
              <a:buChar char=""/>
            </a:pPr>
            <a:r>
              <a:rPr lang="en-US" sz="1600" dirty="0">
                <a:latin typeface="Cambria" panose="02040503050406030204" pitchFamily="18" charset="0"/>
                <a:ea typeface="Calibri" panose="020F0502020204030204" pitchFamily="34" charset="0"/>
                <a:cs typeface="Cambria" panose="02040503050406030204" pitchFamily="18" charset="0"/>
              </a:rPr>
              <a:t>Xử lí đơn hàng.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8331203"/>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12192001" cy="6331157"/>
          </a:xfrm>
          <a:prstGeom prst="rect">
            <a:avLst/>
          </a:prstGeom>
        </p:spPr>
        <p:txBody>
          <a:bodyPr wrap="square">
            <a:spAutoFit/>
          </a:bodyPr>
          <a:lstStyle/>
          <a:p>
            <a:pPr marL="1143000" marR="0">
              <a:lnSpc>
                <a:spcPct val="150000"/>
              </a:lnSpc>
              <a:spcBef>
                <a:spcPts val="0"/>
              </a:spcBef>
              <a:spcAft>
                <a:spcPts val="0"/>
              </a:spcAft>
            </a:pPr>
            <a:r>
              <a:rPr lang="en-US" sz="1600" dirty="0">
                <a:latin typeface="Cambria" panose="02040503050406030204" pitchFamily="18" charset="0"/>
                <a:ea typeface="Calibri" panose="020F0502020204030204" pitchFamily="34" charset="0"/>
                <a:cs typeface="Cambria" panose="020405030504060302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1600" b="1" dirty="0">
                <a:latin typeface="Cambria" panose="02040503050406030204" pitchFamily="18" charset="0"/>
                <a:ea typeface="Calibri" panose="020F0502020204030204" pitchFamily="34" charset="0"/>
                <a:cs typeface="Cambria" panose="02040503050406030204" pitchFamily="18" charset="0"/>
              </a:rPr>
              <a:t>Yêu cầu đặt ra</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lphaLcParenR"/>
            </a:pPr>
            <a:r>
              <a:rPr lang="en-US" sz="1600" dirty="0">
                <a:latin typeface="Cambria" panose="02040503050406030204" pitchFamily="18" charset="0"/>
                <a:ea typeface="Calibri" panose="020F0502020204030204" pitchFamily="34" charset="0"/>
                <a:cs typeface="Cambria" panose="02040503050406030204" pitchFamily="18" charset="0"/>
              </a:rPr>
              <a:t>Công cụ sử dụng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Courier New" panose="02070309020205020404" pitchFamily="49" charset="0"/>
              <a:buChar char="o"/>
            </a:pPr>
            <a:r>
              <a:rPr lang="en-US" sz="1600" dirty="0">
                <a:latin typeface="Cambria" panose="02040503050406030204" pitchFamily="18" charset="0"/>
                <a:ea typeface="Calibri" panose="020F0502020204030204" pitchFamily="34" charset="0"/>
                <a:cs typeface="Cambria" panose="02040503050406030204" pitchFamily="18" charset="0"/>
              </a:rPr>
              <a:t>Ngôn ngữ HTML, CSS, JavaScript,… (sử dụng để thiết kế giao diện website)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Courier New" panose="02070309020205020404" pitchFamily="49" charset="0"/>
              <a:buChar char="o"/>
            </a:pPr>
            <a:r>
              <a:rPr lang="en-US" sz="1600" dirty="0">
                <a:latin typeface="Cambria" panose="02040503050406030204" pitchFamily="18" charset="0"/>
                <a:ea typeface="Calibri" panose="020F0502020204030204" pitchFamily="34" charset="0"/>
                <a:cs typeface="Cambria" panose="02040503050406030204" pitchFamily="18" charset="0"/>
              </a:rPr>
              <a:t>Ngôn ngữ lập trình PHP (sử dụng để thiết kế phần quản trị hệ thống)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Courier New" panose="02070309020205020404" pitchFamily="49" charset="0"/>
              <a:buChar char="o"/>
            </a:pPr>
            <a:r>
              <a:rPr lang="en-US" sz="1600" dirty="0">
                <a:latin typeface="Cambria" panose="02040503050406030204" pitchFamily="18" charset="0"/>
                <a:ea typeface="Calibri" panose="020F0502020204030204" pitchFamily="34" charset="0"/>
                <a:cs typeface="Cambria" panose="02040503050406030204" pitchFamily="18" charset="0"/>
              </a:rPr>
              <a:t>Cài đặt Xampp hoặc Wamp.</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Courier New" panose="02070309020205020404" pitchFamily="49" charset="0"/>
              <a:buChar char="o"/>
            </a:pPr>
            <a:r>
              <a:rPr lang="en-US" sz="1600" dirty="0">
                <a:latin typeface="Cambria" panose="02040503050406030204" pitchFamily="18" charset="0"/>
                <a:ea typeface="Calibri" panose="020F0502020204030204" pitchFamily="34" charset="0"/>
                <a:cs typeface="Cambria" panose="02040503050406030204" pitchFamily="18" charset="0"/>
              </a:rPr>
              <a:t>Hệ quản trị cơ sở dữ liệu MySQL.</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lphaLcParenR"/>
            </a:pPr>
            <a:r>
              <a:rPr lang="en-US" sz="1600" dirty="0">
                <a:latin typeface="Cambria" panose="02040503050406030204" pitchFamily="18" charset="0"/>
                <a:ea typeface="Calibri" panose="020F0502020204030204" pitchFamily="34" charset="0"/>
                <a:cs typeface="Cambria" panose="02040503050406030204" pitchFamily="18" charset="0"/>
              </a:rPr>
              <a:t>Yêu cầu trang Web</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50000"/>
              </a:lnSpc>
              <a:spcBef>
                <a:spcPts val="0"/>
              </a:spcBef>
              <a:spcAft>
                <a:spcPts val="0"/>
              </a:spcAft>
            </a:pPr>
            <a:r>
              <a:rPr lang="en-US" sz="1600" dirty="0">
                <a:latin typeface="Cambria" panose="02040503050406030204" pitchFamily="18" charset="0"/>
                <a:ea typeface="Calibri" panose="020F0502020204030204" pitchFamily="34" charset="0"/>
                <a:cs typeface="Cambria" panose="02040503050406030204" pitchFamily="18" charset="0"/>
              </a:rPr>
              <a:t>Hệ thống có 2 phần: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sz="1600" b="1" i="1" dirty="0">
                <a:latin typeface="Cambria" panose="02040503050406030204" pitchFamily="18" charset="0"/>
                <a:ea typeface="Calibri" panose="020F0502020204030204" pitchFamily="34" charset="0"/>
                <a:cs typeface="Cambria" panose="02040503050406030204" pitchFamily="18" charset="0"/>
              </a:rPr>
              <a:t>Thứ nhất</a:t>
            </a:r>
            <a:r>
              <a:rPr lang="en-US" sz="1600" dirty="0">
                <a:latin typeface="Cambria" panose="02040503050406030204" pitchFamily="18" charset="0"/>
                <a:ea typeface="Calibri" panose="020F0502020204030204" pitchFamily="34" charset="0"/>
                <a:cs typeface="Cambria" panose="02040503050406030204" pitchFamily="18" charset="0"/>
              </a:rPr>
              <a:t>: Dành cho khách hàng: Khách hàng là người có nhu cầu mua sắm hàng hóa, họ sẽ tìm kiếm mặt hàng cần thiết và đặt mua. Vì thế phải có các chức năng sau:</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Courier New" panose="02070309020205020404" pitchFamily="49" charset="0"/>
              <a:buChar char="o"/>
            </a:pPr>
            <a:r>
              <a:rPr lang="en-US" sz="1600" dirty="0">
                <a:latin typeface="Cambria" panose="02040503050406030204" pitchFamily="18" charset="0"/>
                <a:ea typeface="Calibri" panose="020F0502020204030204" pitchFamily="34" charset="0"/>
                <a:cs typeface="Cambria" panose="02040503050406030204" pitchFamily="18" charset="0"/>
              </a:rPr>
              <a:t>Hiển thị danh sách các sản phẩm , loại sản phẩm để khách hàng xem, lựa chọn và mua.</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Courier New" panose="02070309020205020404" pitchFamily="49" charset="0"/>
              <a:buChar char="o"/>
            </a:pPr>
            <a:r>
              <a:rPr lang="en-US" sz="1600" dirty="0">
                <a:latin typeface="Cambria" panose="02040503050406030204" pitchFamily="18" charset="0"/>
                <a:ea typeface="Calibri" panose="020F0502020204030204" pitchFamily="34" charset="0"/>
                <a:cs typeface="Cambria" panose="02040503050406030204" pitchFamily="18" charset="0"/>
              </a:rPr>
              <a:t>Hiên thị chi tiết sản phẩm để đáp ứng những thông tin mong muốn của khách hàng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Courier New" panose="02070309020205020404" pitchFamily="49" charset="0"/>
              <a:buChar char="o"/>
            </a:pPr>
            <a:r>
              <a:rPr lang="en-US" sz="1600" dirty="0">
                <a:latin typeface="Cambria" panose="02040503050406030204" pitchFamily="18" charset="0"/>
                <a:ea typeface="Calibri" panose="020F0502020204030204" pitchFamily="34" charset="0"/>
                <a:cs typeface="Cambria" panose="02040503050406030204" pitchFamily="18" charset="0"/>
              </a:rPr>
              <a:t>Khách hàng có thể tìm kiếm sản phẩm theo mong muốn trên hệ thống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Courier New" panose="02070309020205020404" pitchFamily="49" charset="0"/>
              <a:buChar char="o"/>
            </a:pPr>
            <a:r>
              <a:rPr lang="en-US" sz="1600" dirty="0">
                <a:latin typeface="Cambria" panose="02040503050406030204" pitchFamily="18" charset="0"/>
                <a:ea typeface="Calibri" panose="020F0502020204030204" pitchFamily="34" charset="0"/>
                <a:cs typeface="Cambria" panose="02040503050406030204" pitchFamily="18" charset="0"/>
              </a:rPr>
              <a:t>Khách hàng có thể đăng kí làm thành viên của hệ thống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Courier New" panose="02070309020205020404" pitchFamily="49" charset="0"/>
              <a:buChar char="o"/>
            </a:pPr>
            <a:r>
              <a:rPr lang="en-US" sz="1600" dirty="0">
                <a:latin typeface="Cambria" panose="02040503050406030204" pitchFamily="18" charset="0"/>
                <a:ea typeface="Calibri" panose="020F0502020204030204" pitchFamily="34" charset="0"/>
                <a:cs typeface="Cambria" panose="02040503050406030204" pitchFamily="18" charset="0"/>
              </a:rPr>
              <a:t>Sau khi khách hàng mua hàng hàng thì thực hiện chức năng thanh toán.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Courier New" panose="02070309020205020404" pitchFamily="49" charset="0"/>
              <a:buChar char="o"/>
            </a:pPr>
            <a:r>
              <a:rPr lang="en-US" sz="1600" dirty="0">
                <a:latin typeface="Cambria" panose="02040503050406030204" pitchFamily="18" charset="0"/>
                <a:ea typeface="Calibri" panose="020F0502020204030204" pitchFamily="34" charset="0"/>
                <a:cs typeface="Cambria" panose="02040503050406030204" pitchFamily="18" charset="0"/>
              </a:rPr>
              <a:t>Khách hàng có thể sử dụng  các dịch vụ hỗ trợ trực tuyến và chăm sóc khách hàng trên hệ </a:t>
            </a:r>
            <a:r>
              <a:rPr lang="en-US" sz="1600" dirty="0" smtClean="0">
                <a:latin typeface="Cambria" panose="02040503050406030204" pitchFamily="18" charset="0"/>
                <a:ea typeface="Calibri" panose="020F0502020204030204" pitchFamily="34" charset="0"/>
                <a:cs typeface="Cambria" panose="02040503050406030204" pitchFamily="18" charset="0"/>
              </a:rPr>
              <a:t>thống</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5575061"/>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3544560"/>
          </a:xfrm>
          <a:prstGeom prst="rect">
            <a:avLst/>
          </a:prstGeom>
        </p:spPr>
        <p:txBody>
          <a:bodyPr wrap="square">
            <a:spAutoFit/>
          </a:bodyPr>
          <a:lstStyle/>
          <a:p>
            <a:pPr marL="914400" marR="0">
              <a:lnSpc>
                <a:spcPct val="150000"/>
              </a:lnSpc>
              <a:spcBef>
                <a:spcPts val="0"/>
              </a:spcBef>
              <a:spcAft>
                <a:spcPts val="0"/>
              </a:spcAft>
            </a:pPr>
            <a:r>
              <a:rPr lang="en-US" sz="1600" dirty="0">
                <a:latin typeface="Cambria" panose="02040503050406030204" pitchFamily="18" charset="0"/>
                <a:ea typeface="Calibri" panose="020F0502020204030204" pitchFamily="34" charset="0"/>
                <a:cs typeface="Cambria" panose="020405030504060302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sz="1600" b="1" i="1" dirty="0">
                <a:latin typeface="Cambria" panose="02040503050406030204" pitchFamily="18" charset="0"/>
                <a:ea typeface="Calibri" panose="020F0502020204030204" pitchFamily="34" charset="0"/>
                <a:cs typeface="Cambria" panose="02040503050406030204" pitchFamily="18" charset="0"/>
              </a:rPr>
              <a:t>Thứ hai</a:t>
            </a:r>
            <a:r>
              <a:rPr lang="en-US" sz="1600" dirty="0">
                <a:latin typeface="Cambria" panose="02040503050406030204" pitchFamily="18" charset="0"/>
                <a:ea typeface="Calibri" panose="020F0502020204030204" pitchFamily="34" charset="0"/>
                <a:cs typeface="Cambria" panose="02040503050406030204" pitchFamily="18" charset="0"/>
              </a:rPr>
              <a:t>: Dành cho người quản trị: Người làm chủ ứng dụng có quyền kiểm soát mọi hoạt động của hệ thống. Người này được cấp username và password để đăng nhập hệ thống thực hiện chức năng của mình:</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Courier New" panose="02070309020205020404" pitchFamily="49" charset="0"/>
              <a:buChar char="o"/>
            </a:pPr>
            <a:r>
              <a:rPr lang="en-US" sz="1600" dirty="0">
                <a:latin typeface="Cambria" panose="02040503050406030204" pitchFamily="18" charset="0"/>
                <a:ea typeface="Calibri" panose="020F0502020204030204" pitchFamily="34" charset="0"/>
                <a:cs typeface="Cambria" panose="02040503050406030204" pitchFamily="18" charset="0"/>
              </a:rPr>
              <a:t>Chức năng cập nhật, sửa, xóa các sản phẩm mới, cũ, loại sản phẩm, hãng sản xuất, các dịch vụ hỗ trợ trực tuyến...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Courier New" panose="02070309020205020404" pitchFamily="49" charset="0"/>
              <a:buChar char="o"/>
            </a:pPr>
            <a:r>
              <a:rPr lang="en-US" sz="1600" dirty="0">
                <a:latin typeface="Cambria" panose="02040503050406030204" pitchFamily="18" charset="0"/>
                <a:ea typeface="Calibri" panose="020F0502020204030204" pitchFamily="34" charset="0"/>
                <a:cs typeface="Cambria" panose="02040503050406030204" pitchFamily="18" charset="0"/>
              </a:rPr>
              <a:t>Quản lí các thành viên của hệ thống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Courier New" panose="02070309020205020404" pitchFamily="49" charset="0"/>
              <a:buChar char="o"/>
            </a:pPr>
            <a:r>
              <a:rPr lang="en-US" sz="1600" dirty="0">
                <a:latin typeface="Cambria" panose="02040503050406030204" pitchFamily="18" charset="0"/>
                <a:ea typeface="Calibri" panose="020F0502020204030204" pitchFamily="34" charset="0"/>
                <a:cs typeface="Cambria" panose="02040503050406030204" pitchFamily="18" charset="0"/>
              </a:rPr>
              <a:t>Tiếp nhận kiểm tra đơn đặt hàng của khách hàng. Hiển thị, quản lí đơn đặt hàng.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1000"/>
              </a:spcAft>
            </a:pPr>
            <a:r>
              <a:rPr lang="en-US" sz="1600" dirty="0">
                <a:latin typeface="Cambria" panose="02040503050406030204" pitchFamily="18" charset="0"/>
                <a:ea typeface="Calibri" panose="020F0502020204030204" pitchFamily="34" charset="0"/>
                <a:cs typeface="Cambria" panose="02040503050406030204" pitchFamily="18" charset="0"/>
              </a:rPr>
              <a:t>Ngoài các chức năng trên thì trang Web cần được thiết kế một cách đẹp mắt, dễ hiểu, cung cấp thông tin hấp dẫn, bắt mắt. Điều quan trọng là phải đảm bảo an toàn thông tin khách hàng trong quá trình đặt mua hàng online. Đồng thời trang Web phải luôn cập nhật,đổi mới, hấp dẫn khách </a:t>
            </a:r>
            <a:r>
              <a:rPr lang="en-US" sz="1600" dirty="0" smtClean="0">
                <a:latin typeface="Cambria" panose="02040503050406030204" pitchFamily="18" charset="0"/>
                <a:ea typeface="Calibri" panose="020F0502020204030204" pitchFamily="34" charset="0"/>
                <a:cs typeface="Cambria" panose="02040503050406030204" pitchFamily="18" charset="0"/>
              </a:rPr>
              <a:t>hàng.</a:t>
            </a:r>
          </a:p>
        </p:txBody>
      </p:sp>
      <p:sp>
        <p:nvSpPr>
          <p:cNvPr id="7" name="TextBox 6"/>
          <p:cNvSpPr txBox="1"/>
          <p:nvPr/>
        </p:nvSpPr>
        <p:spPr>
          <a:xfrm>
            <a:off x="293298" y="4045789"/>
            <a:ext cx="1969065" cy="369332"/>
          </a:xfrm>
          <a:prstGeom prst="rect">
            <a:avLst/>
          </a:prstGeom>
          <a:noFill/>
        </p:spPr>
        <p:txBody>
          <a:bodyPr wrap="none" rtlCol="0">
            <a:spAutoFit/>
          </a:bodyPr>
          <a:lstStyle/>
          <a:p>
            <a:r>
              <a:rPr lang="en-US" b="1" dirty="0" smtClean="0"/>
              <a:t>II.Biểu đồ use-case</a:t>
            </a:r>
            <a:endParaRPr lang="en-US" b="1" dirty="0"/>
          </a:p>
        </p:txBody>
      </p:sp>
    </p:spTree>
    <p:extLst>
      <p:ext uri="{BB962C8B-B14F-4D97-AF65-F5344CB8AC3E}">
        <p14:creationId xmlns:p14="http://schemas.microsoft.com/office/powerpoint/2010/main" val="2313577593"/>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8" name="Hộp Văn bản 10">
            <a:extLst>
              <a:ext uri="{FF2B5EF4-FFF2-40B4-BE49-F238E27FC236}">
                <a16:creationId xmlns:a16="http://schemas.microsoft.com/office/drawing/2014/main" xmlns="" id="{3A1ADCF6-EA06-4C23-887C-06AF87E4CD13}"/>
              </a:ext>
            </a:extLst>
          </p:cNvPr>
          <p:cNvSpPr txBox="1"/>
          <p:nvPr/>
        </p:nvSpPr>
        <p:spPr>
          <a:xfrm>
            <a:off x="1147633" y="2644170"/>
            <a:ext cx="1594021" cy="1569660"/>
          </a:xfrm>
          <a:prstGeom prst="rect">
            <a:avLst/>
          </a:prstGeom>
          <a:noFill/>
        </p:spPr>
        <p:txBody>
          <a:bodyPr wrap="square" rtlCol="0">
            <a:spAutoFit/>
          </a:bodyPr>
          <a:lstStyle/>
          <a:p>
            <a:pPr algn="ctr"/>
            <a:r>
              <a:rPr lang="en-US" sz="3200" dirty="0">
                <a:solidFill>
                  <a:schemeClr val="accent2"/>
                </a:solidFill>
              </a:rPr>
              <a:t>Biểu </a:t>
            </a:r>
          </a:p>
          <a:p>
            <a:pPr algn="ctr"/>
            <a:r>
              <a:rPr lang="en-US" sz="3200" dirty="0">
                <a:solidFill>
                  <a:schemeClr val="accent2"/>
                </a:solidFill>
              </a:rPr>
              <a:t>đồ Usecase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6427" y="19050"/>
            <a:ext cx="8535573" cy="6858000"/>
          </a:xfrm>
          <a:prstGeom prst="rect">
            <a:avLst/>
          </a:prstGeom>
        </p:spPr>
      </p:pic>
    </p:spTree>
    <p:extLst>
      <p:ext uri="{BB962C8B-B14F-4D97-AF65-F5344CB8AC3E}">
        <p14:creationId xmlns:p14="http://schemas.microsoft.com/office/powerpoint/2010/main" val="3335978493"/>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aphicFrame>
        <p:nvGraphicFramePr>
          <p:cNvPr id="4" name="Bảng 3">
            <a:extLst>
              <a:ext uri="{FF2B5EF4-FFF2-40B4-BE49-F238E27FC236}">
                <a16:creationId xmlns:a16="http://schemas.microsoft.com/office/drawing/2014/main" xmlns="" id="{37B45CBC-1B6A-44F1-BB21-04638676BB0E}"/>
              </a:ext>
            </a:extLst>
          </p:cNvPr>
          <p:cNvGraphicFramePr>
            <a:graphicFrameLocks noGrp="1"/>
          </p:cNvGraphicFramePr>
          <p:nvPr>
            <p:extLst>
              <p:ext uri="{D42A27DB-BD31-4B8C-83A1-F6EECF244321}">
                <p14:modId xmlns:p14="http://schemas.microsoft.com/office/powerpoint/2010/main" val="4036811968"/>
              </p:ext>
            </p:extLst>
          </p:nvPr>
        </p:nvGraphicFramePr>
        <p:xfrm>
          <a:off x="1775872" y="577124"/>
          <a:ext cx="9316996" cy="5994057"/>
        </p:xfrm>
        <a:graphic>
          <a:graphicData uri="http://schemas.openxmlformats.org/drawingml/2006/table">
            <a:tbl>
              <a:tblPr>
                <a:tableStyleId>{616DA210-FB5B-4158-B5E0-FEB733F419BA}</a:tableStyleId>
              </a:tblPr>
              <a:tblGrid>
                <a:gridCol w="3105665">
                  <a:extLst>
                    <a:ext uri="{9D8B030D-6E8A-4147-A177-3AD203B41FA5}">
                      <a16:colId xmlns:a16="http://schemas.microsoft.com/office/drawing/2014/main" xmlns="" val="4167633223"/>
                    </a:ext>
                  </a:extLst>
                </a:gridCol>
                <a:gridCol w="1552833">
                  <a:extLst>
                    <a:ext uri="{9D8B030D-6E8A-4147-A177-3AD203B41FA5}">
                      <a16:colId xmlns:a16="http://schemas.microsoft.com/office/drawing/2014/main" xmlns="" val="1542798952"/>
                    </a:ext>
                  </a:extLst>
                </a:gridCol>
                <a:gridCol w="1552833">
                  <a:extLst>
                    <a:ext uri="{9D8B030D-6E8A-4147-A177-3AD203B41FA5}">
                      <a16:colId xmlns:a16="http://schemas.microsoft.com/office/drawing/2014/main" xmlns="" val="2364546112"/>
                    </a:ext>
                  </a:extLst>
                </a:gridCol>
                <a:gridCol w="3105665">
                  <a:extLst>
                    <a:ext uri="{9D8B030D-6E8A-4147-A177-3AD203B41FA5}">
                      <a16:colId xmlns:a16="http://schemas.microsoft.com/office/drawing/2014/main" xmlns="" val="2867330664"/>
                    </a:ext>
                  </a:extLst>
                </a:gridCol>
              </a:tblGrid>
              <a:tr h="470626">
                <a:tc>
                  <a:txBody>
                    <a:bodyPr/>
                    <a:lstStyle/>
                    <a:p>
                      <a:r>
                        <a:rPr lang="en-US" sz="1400" b="1" dirty="0">
                          <a:solidFill>
                            <a:srgbClr val="FFC000"/>
                          </a:solidFill>
                        </a:rPr>
                        <a:t>Tên </a:t>
                      </a:r>
                      <a:r>
                        <a:rPr lang="en-US" sz="1400" b="1" dirty="0" smtClean="0">
                          <a:solidFill>
                            <a:srgbClr val="FFC000"/>
                          </a:solidFill>
                        </a:rPr>
                        <a:t>Use-case </a:t>
                      </a:r>
                      <a:r>
                        <a:rPr lang="en-US" sz="1400" b="1" dirty="0" smtClean="0">
                          <a:solidFill>
                            <a:srgbClr val="FFC000"/>
                          </a:solidFill>
                          <a:latin typeface="Cambria Math" panose="02040503050406030204" pitchFamily="18" charset="0"/>
                          <a:ea typeface="Cambria Math" panose="02040503050406030204" pitchFamily="18" charset="0"/>
                        </a:rPr>
                        <a:t>: </a:t>
                      </a:r>
                      <a:r>
                        <a:rPr lang="en-US" sz="1400" b="1" dirty="0" smtClean="0">
                          <a:solidFill>
                            <a:schemeClr val="bg1"/>
                          </a:solidFill>
                          <a:latin typeface="Cambria Math" panose="02040503050406030204" pitchFamily="18" charset="0"/>
                          <a:ea typeface="Cambria Math" panose="02040503050406030204" pitchFamily="18" charset="0"/>
                        </a:rPr>
                        <a:t>Xem</a:t>
                      </a:r>
                      <a:r>
                        <a:rPr lang="en-US" sz="1400" b="1" baseline="0" dirty="0" smtClean="0">
                          <a:solidFill>
                            <a:schemeClr val="bg1"/>
                          </a:solidFill>
                          <a:latin typeface="Cambria Math" panose="02040503050406030204" pitchFamily="18" charset="0"/>
                          <a:ea typeface="Cambria Math" panose="02040503050406030204" pitchFamily="18" charset="0"/>
                        </a:rPr>
                        <a:t> chi tiết sản phẩm</a:t>
                      </a:r>
                      <a:endParaRPr lang="en-US" sz="1400" b="1" dirty="0">
                        <a:solidFill>
                          <a:srgbClr val="FFC000"/>
                        </a:solidFill>
                        <a:latin typeface="Cambria Math" panose="02040503050406030204" pitchFamily="18" charset="0"/>
                        <a:ea typeface="Cambria Math" panose="02040503050406030204" pitchFamily="18" charset="0"/>
                        <a:cs typeface="Times New Roman" panose="02020603050405020304" pitchFamily="18" charset="0"/>
                      </a:endParaRPr>
                    </a:p>
                  </a:txBody>
                  <a:tcPr/>
                </a:tc>
                <a:tc gridSpan="2">
                  <a:txBody>
                    <a:bodyPr/>
                    <a:lstStyle/>
                    <a:p>
                      <a:pPr algn="ctr">
                        <a:lnSpc>
                          <a:spcPct val="150000"/>
                        </a:lnSpc>
                      </a:pPr>
                      <a:r>
                        <a:rPr lang="en-US" sz="1400" b="1" dirty="0">
                          <a:solidFill>
                            <a:srgbClr val="FFC000"/>
                          </a:solidFill>
                        </a:rPr>
                        <a:t>ID :  </a:t>
                      </a:r>
                      <a:r>
                        <a:rPr lang="en-US" sz="1400" b="1" dirty="0" smtClean="0">
                          <a:solidFill>
                            <a:schemeClr val="bg1"/>
                          </a:solidFill>
                        </a:rPr>
                        <a:t>1</a:t>
                      </a:r>
                      <a:endParaRPr lang="en-US" sz="1400" b="1" dirty="0">
                        <a:solidFill>
                          <a:srgbClr val="FFC000"/>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a:txBody>
                    <a:bodyPr/>
                    <a:lstStyle/>
                    <a:p>
                      <a:pPr>
                        <a:lnSpc>
                          <a:spcPct val="150000"/>
                        </a:lnSpc>
                      </a:pPr>
                      <a:r>
                        <a:rPr lang="en-US" sz="1400" b="1" dirty="0">
                          <a:solidFill>
                            <a:srgbClr val="FFC000"/>
                          </a:solidFill>
                        </a:rPr>
                        <a:t>Mức quan </a:t>
                      </a:r>
                      <a:r>
                        <a:rPr lang="en-US" sz="1400" b="1" dirty="0" smtClean="0">
                          <a:solidFill>
                            <a:srgbClr val="FFC000"/>
                          </a:solidFill>
                        </a:rPr>
                        <a:t>trọng</a:t>
                      </a:r>
                      <a:r>
                        <a:rPr lang="en-US" sz="1400" b="1" baseline="0" dirty="0" smtClean="0">
                          <a:solidFill>
                            <a:srgbClr val="FFC000"/>
                          </a:solidFill>
                        </a:rPr>
                        <a:t> :</a:t>
                      </a:r>
                      <a:r>
                        <a:rPr lang="en-US" sz="1400" b="1" baseline="0" dirty="0" smtClean="0">
                          <a:solidFill>
                            <a:schemeClr val="bg1"/>
                          </a:solidFill>
                        </a:rPr>
                        <a:t> cao</a:t>
                      </a:r>
                      <a:endParaRPr lang="en-US" sz="1400" b="1" dirty="0">
                        <a:solidFill>
                          <a:srgbClr val="FFC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327548680"/>
                  </a:ext>
                </a:extLst>
              </a:tr>
              <a:tr h="274411">
                <a:tc gridSpan="2">
                  <a:txBody>
                    <a:bodyPr/>
                    <a:lstStyle/>
                    <a:p>
                      <a:r>
                        <a:rPr lang="en-US" sz="1400" b="1" dirty="0">
                          <a:solidFill>
                            <a:srgbClr val="FFC000"/>
                          </a:solidFill>
                        </a:rPr>
                        <a:t>Tác nhân </a:t>
                      </a:r>
                      <a:r>
                        <a:rPr lang="en-US" sz="1400" b="1" dirty="0" smtClean="0">
                          <a:solidFill>
                            <a:srgbClr val="FFC000"/>
                          </a:solidFill>
                        </a:rPr>
                        <a:t>chính</a:t>
                      </a:r>
                      <a:r>
                        <a:rPr lang="en-US" sz="1400" b="1" dirty="0" smtClean="0">
                          <a:solidFill>
                            <a:srgbClr val="FFC000"/>
                          </a:solidFill>
                        </a:rPr>
                        <a:t>: </a:t>
                      </a:r>
                      <a:r>
                        <a:rPr lang="en-US" sz="1400" b="1" dirty="0" smtClean="0">
                          <a:solidFill>
                            <a:schemeClr val="bg1"/>
                          </a:solidFill>
                        </a:rPr>
                        <a:t>Khách</a:t>
                      </a:r>
                      <a:r>
                        <a:rPr lang="en-US" sz="1400" b="1" baseline="0" dirty="0" smtClean="0">
                          <a:solidFill>
                            <a:schemeClr val="bg1"/>
                          </a:solidFill>
                        </a:rPr>
                        <a:t> hàng</a:t>
                      </a:r>
                      <a:endParaRPr lang="en-US" sz="1400" b="1" dirty="0">
                        <a:solidFill>
                          <a:srgbClr val="FFC000"/>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gridSpan="2">
                  <a:txBody>
                    <a:bodyPr/>
                    <a:lstStyle/>
                    <a:p>
                      <a:r>
                        <a:rPr lang="en-US" sz="1400" b="1" dirty="0">
                          <a:solidFill>
                            <a:srgbClr val="FFC000"/>
                          </a:solidFill>
                        </a:rPr>
                        <a:t>Loại usecase </a:t>
                      </a:r>
                      <a:r>
                        <a:rPr lang="en-US" sz="1400" b="1" dirty="0" smtClean="0">
                          <a:solidFill>
                            <a:srgbClr val="FFC000"/>
                          </a:solidFill>
                        </a:rPr>
                        <a:t>:</a:t>
                      </a:r>
                      <a:r>
                        <a:rPr lang="en-US" sz="1400" b="1" dirty="0" smtClean="0">
                          <a:solidFill>
                            <a:schemeClr val="bg1"/>
                          </a:solidFill>
                        </a:rPr>
                        <a:t> chi tiết</a:t>
                      </a:r>
                      <a:endParaRPr lang="en-US" sz="1400" b="1" dirty="0">
                        <a:solidFill>
                          <a:srgbClr val="FFC000"/>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xmlns="" val="928616629"/>
                  </a:ext>
                </a:extLst>
              </a:tr>
              <a:tr h="461832">
                <a:tc gridSpan="4">
                  <a:txBody>
                    <a:bodyPr/>
                    <a:lstStyle/>
                    <a:p>
                      <a:r>
                        <a:rPr lang="en-US" sz="1400" b="1" dirty="0">
                          <a:solidFill>
                            <a:srgbClr val="FFC000"/>
                          </a:solidFill>
                        </a:rPr>
                        <a:t>Ng</a:t>
                      </a:r>
                      <a:r>
                        <a:rPr lang="vi-VN" sz="1400" b="1" dirty="0">
                          <a:solidFill>
                            <a:srgbClr val="FFC000"/>
                          </a:solidFill>
                        </a:rPr>
                        <a:t>ư</a:t>
                      </a:r>
                      <a:r>
                        <a:rPr lang="en-US" sz="1400" b="1" dirty="0">
                          <a:solidFill>
                            <a:srgbClr val="FFC000"/>
                          </a:solidFill>
                        </a:rPr>
                        <a:t>ời liên quan và công việc quan tâm </a:t>
                      </a:r>
                      <a:r>
                        <a:rPr lang="en-US" sz="1400" b="1" dirty="0" smtClean="0">
                          <a:solidFill>
                            <a:srgbClr val="FFC000"/>
                          </a:solidFill>
                        </a:rPr>
                        <a:t>: </a:t>
                      </a:r>
                      <a:r>
                        <a:rPr lang="en-US" sz="1400" b="1" dirty="0" smtClean="0">
                          <a:solidFill>
                            <a:schemeClr val="bg1"/>
                          </a:solidFill>
                        </a:rPr>
                        <a:t>Khách</a:t>
                      </a:r>
                      <a:r>
                        <a:rPr lang="en-US" sz="1400" b="1" baseline="0" dirty="0" smtClean="0">
                          <a:solidFill>
                            <a:schemeClr val="bg1"/>
                          </a:solidFill>
                        </a:rPr>
                        <a:t> hàng, xem chi tiết sản phẩm</a:t>
                      </a:r>
                      <a:endParaRPr lang="en-US" sz="1400" b="1" dirty="0" smtClean="0">
                        <a:solidFill>
                          <a:srgbClr val="FFC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4185511035"/>
                  </a:ext>
                </a:extLst>
              </a:tr>
              <a:tr h="484315">
                <a:tc gridSpan="4">
                  <a:txBody>
                    <a:bodyPr/>
                    <a:lstStyle/>
                    <a:p>
                      <a:r>
                        <a:rPr lang="en-US" sz="1400" b="1" dirty="0">
                          <a:solidFill>
                            <a:srgbClr val="FFC000"/>
                          </a:solidFill>
                        </a:rPr>
                        <a:t>Mô tả tóm tắt </a:t>
                      </a:r>
                      <a:r>
                        <a:rPr lang="en-US" sz="1400" b="1" dirty="0" smtClean="0">
                          <a:solidFill>
                            <a:srgbClr val="FFC000"/>
                          </a:solidFill>
                        </a:rPr>
                        <a:t>:</a:t>
                      </a:r>
                      <a:r>
                        <a:rPr lang="en-US" sz="1400" b="1" dirty="0" smtClean="0">
                          <a:solidFill>
                            <a:schemeClr val="bg1"/>
                          </a:solidFill>
                        </a:rPr>
                        <a:t> cho phép</a:t>
                      </a:r>
                      <a:r>
                        <a:rPr lang="en-US" sz="1400" b="1" baseline="0" dirty="0" smtClean="0">
                          <a:solidFill>
                            <a:schemeClr val="bg1"/>
                          </a:solidFill>
                        </a:rPr>
                        <a:t> khách hàng có thể xem chi tiết về một sản phẩm</a:t>
                      </a:r>
                      <a:endParaRPr lang="en-US" sz="1400" b="1" dirty="0">
                        <a:solidFill>
                          <a:srgbClr val="FFC000"/>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684695033"/>
                  </a:ext>
                </a:extLst>
              </a:tr>
              <a:tr h="435338">
                <a:tc gridSpan="4">
                  <a:txBody>
                    <a:bodyPr/>
                    <a:lstStyle/>
                    <a:p>
                      <a:r>
                        <a:rPr lang="en-US" sz="1400" b="1" dirty="0">
                          <a:solidFill>
                            <a:srgbClr val="FFC000"/>
                          </a:solidFill>
                        </a:rPr>
                        <a:t>Ràng buộc : </a:t>
                      </a:r>
                      <a:r>
                        <a:rPr lang="en-US" sz="1400" b="1" dirty="0" smtClean="0">
                          <a:solidFill>
                            <a:schemeClr val="bg1"/>
                          </a:solidFill>
                        </a:rPr>
                        <a:t>không</a:t>
                      </a:r>
                      <a:endParaRPr lang="en-US" sz="1400" b="1" dirty="0" smtClean="0">
                        <a:solidFill>
                          <a:srgbClr val="FFC000"/>
                        </a:solidFill>
                      </a:endParaRPr>
                    </a:p>
                    <a:p>
                      <a:r>
                        <a:rPr lang="en-US" sz="1400" b="1" dirty="0" smtClean="0">
                          <a:solidFill>
                            <a:srgbClr val="FFC000"/>
                          </a:solidFill>
                        </a:rPr>
                        <a:t>Loại :</a:t>
                      </a:r>
                      <a:r>
                        <a:rPr lang="en-US" sz="1400" b="1" dirty="0" smtClean="0">
                          <a:solidFill>
                            <a:schemeClr val="bg1"/>
                          </a:solidFill>
                        </a:rPr>
                        <a:t> Bên</a:t>
                      </a:r>
                      <a:r>
                        <a:rPr lang="en-US" sz="1400" b="1" baseline="0" dirty="0" smtClean="0">
                          <a:solidFill>
                            <a:schemeClr val="bg1"/>
                          </a:solidFill>
                        </a:rPr>
                        <a:t> ngoài</a:t>
                      </a:r>
                      <a:endParaRPr lang="en-US" sz="1400" b="1" dirty="0">
                        <a:solidFill>
                          <a:srgbClr val="FFC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830208156"/>
                  </a:ext>
                </a:extLst>
              </a:tr>
              <a:tr h="718922">
                <a:tc gridSpan="4">
                  <a:txBody>
                    <a:bodyPr/>
                    <a:lstStyle/>
                    <a:p>
                      <a:r>
                        <a:rPr lang="en-US" sz="1400" b="1" dirty="0">
                          <a:solidFill>
                            <a:srgbClr val="FFC000"/>
                          </a:solidFill>
                        </a:rPr>
                        <a:t>Các mối quan hệ :</a:t>
                      </a:r>
                    </a:p>
                    <a:p>
                      <a:pPr marL="228600" indent="-228600">
                        <a:buAutoNum type="arabicPeriod"/>
                      </a:pPr>
                      <a:r>
                        <a:rPr lang="en-US" sz="1400" b="1" dirty="0">
                          <a:solidFill>
                            <a:srgbClr val="FFC000"/>
                          </a:solidFill>
                        </a:rPr>
                        <a:t>Kết hợp</a:t>
                      </a:r>
                      <a:r>
                        <a:rPr lang="en-US" sz="1400" b="1" dirty="0" smtClean="0">
                          <a:solidFill>
                            <a:srgbClr val="FFC000"/>
                          </a:solidFill>
                        </a:rPr>
                        <a:t>:</a:t>
                      </a:r>
                      <a:r>
                        <a:rPr lang="en-US" sz="1400" b="1" dirty="0" smtClean="0">
                          <a:solidFill>
                            <a:schemeClr val="bg1"/>
                          </a:solidFill>
                        </a:rPr>
                        <a:t> Không</a:t>
                      </a:r>
                      <a:endParaRPr lang="en-US" sz="1400" b="1" dirty="0">
                        <a:solidFill>
                          <a:srgbClr val="FFC000"/>
                        </a:solidFill>
                      </a:endParaRPr>
                    </a:p>
                    <a:p>
                      <a:pPr marL="228600" indent="-228600">
                        <a:buAutoNum type="arabicPeriod"/>
                      </a:pPr>
                      <a:r>
                        <a:rPr lang="en-US" sz="1400" b="1" dirty="0">
                          <a:solidFill>
                            <a:srgbClr val="FFC000"/>
                          </a:solidFill>
                        </a:rPr>
                        <a:t>Bao hàm: </a:t>
                      </a:r>
                      <a:r>
                        <a:rPr lang="en-US" sz="1400" b="1" dirty="0" smtClean="0">
                          <a:solidFill>
                            <a:schemeClr val="bg1"/>
                          </a:solidFill>
                        </a:rPr>
                        <a:t>Không</a:t>
                      </a:r>
                      <a:endParaRPr lang="en-US" sz="1400" b="1" dirty="0" smtClean="0">
                        <a:solidFill>
                          <a:srgbClr val="FFC000"/>
                        </a:solidFill>
                      </a:endParaRPr>
                    </a:p>
                    <a:p>
                      <a:pPr marL="228600" indent="-228600">
                        <a:buAutoNum type="arabicPeriod"/>
                      </a:pPr>
                      <a:r>
                        <a:rPr lang="en-US" sz="1400" b="1" dirty="0" smtClean="0">
                          <a:solidFill>
                            <a:srgbClr val="FFC000"/>
                          </a:solidFill>
                        </a:rPr>
                        <a:t>Mở </a:t>
                      </a:r>
                      <a:r>
                        <a:rPr lang="en-US" sz="1400" b="1" dirty="0">
                          <a:solidFill>
                            <a:srgbClr val="FFC000"/>
                          </a:solidFill>
                        </a:rPr>
                        <a:t>rộng: </a:t>
                      </a:r>
                      <a:r>
                        <a:rPr lang="en-US" sz="1400" b="1" dirty="0" smtClean="0">
                          <a:solidFill>
                            <a:schemeClr val="bg1"/>
                          </a:solidFill>
                        </a:rPr>
                        <a:t>Không</a:t>
                      </a:r>
                      <a:endParaRPr lang="en-US" sz="1400" b="1" dirty="0">
                        <a:solidFill>
                          <a:srgbClr val="FFC000"/>
                        </a:solidFill>
                      </a:endParaRPr>
                    </a:p>
                    <a:p>
                      <a:pPr marL="228600" indent="-228600">
                        <a:buAutoNum type="arabicPeriod"/>
                      </a:pPr>
                      <a:r>
                        <a:rPr lang="en-US" sz="1400" b="1" dirty="0">
                          <a:solidFill>
                            <a:srgbClr val="FFC000"/>
                          </a:solidFill>
                        </a:rPr>
                        <a:t>Tổng quát hóa: </a:t>
                      </a:r>
                      <a:r>
                        <a:rPr lang="en-US" sz="1400" b="1" dirty="0" smtClean="0">
                          <a:solidFill>
                            <a:schemeClr val="bg1"/>
                          </a:solidFill>
                        </a:rPr>
                        <a:t>Không</a:t>
                      </a:r>
                      <a:endParaRPr lang="en-US" sz="1400" b="1"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47564980"/>
                  </a:ext>
                </a:extLst>
              </a:tr>
              <a:tr h="718922">
                <a:tc gridSpan="4">
                  <a:txBody>
                    <a:bodyPr/>
                    <a:lstStyle/>
                    <a:p>
                      <a:r>
                        <a:rPr lang="en-US" sz="1400" b="1" dirty="0">
                          <a:solidFill>
                            <a:srgbClr val="FFC000"/>
                          </a:solidFill>
                        </a:rPr>
                        <a:t>Các dòng sự kiện chính </a:t>
                      </a:r>
                      <a:r>
                        <a:rPr lang="en-US" sz="1400" b="1" dirty="0" smtClean="0">
                          <a:solidFill>
                            <a:srgbClr val="FFC000"/>
                          </a:solidFill>
                        </a:rPr>
                        <a:t>:</a:t>
                      </a:r>
                    </a:p>
                    <a:p>
                      <a:pPr marL="285750" indent="-285750">
                        <a:buFontTx/>
                        <a:buChar char="-"/>
                      </a:pPr>
                      <a:r>
                        <a:rPr lang="en-US" sz="1400" b="1" dirty="0" smtClean="0">
                          <a:solidFill>
                            <a:schemeClr val="bg1"/>
                          </a:solidFill>
                        </a:rPr>
                        <a:t>Truy cập</a:t>
                      </a:r>
                      <a:r>
                        <a:rPr lang="en-US" sz="1400" b="1" baseline="0" dirty="0" smtClean="0">
                          <a:solidFill>
                            <a:schemeClr val="bg1"/>
                          </a:solidFill>
                        </a:rPr>
                        <a:t> trang xem chi tiết.</a:t>
                      </a:r>
                    </a:p>
                    <a:p>
                      <a:pPr marL="285750" indent="-285750">
                        <a:buFontTx/>
                        <a:buChar char="-"/>
                      </a:pPr>
                      <a:r>
                        <a:rPr lang="en-US" sz="1400" b="1" baseline="0" dirty="0" smtClean="0">
                          <a:solidFill>
                            <a:schemeClr val="bg1"/>
                          </a:solidFill>
                        </a:rPr>
                        <a:t>Load dữ liệu từ database ra trang web.</a:t>
                      </a:r>
                    </a:p>
                    <a:p>
                      <a:pPr marL="285750" indent="-285750">
                        <a:buFontTx/>
                        <a:buChar char="-"/>
                      </a:pPr>
                      <a:r>
                        <a:rPr lang="en-US" sz="1400" b="1" baseline="0" dirty="0" smtClean="0">
                          <a:solidFill>
                            <a:schemeClr val="bg1"/>
                          </a:solidFill>
                        </a:rPr>
                        <a:t>Hiện thị chi tiết sản phẩm muốn xem.</a:t>
                      </a:r>
                    </a:p>
                    <a:p>
                      <a:pPr marL="285750" indent="-285750">
                        <a:buFontTx/>
                        <a:buChar char="-"/>
                      </a:pPr>
                      <a:endParaRPr lang="en-US" sz="1400" b="1" dirty="0" smtClean="0">
                        <a:solidFill>
                          <a:srgbClr val="FFC000"/>
                        </a:solidFill>
                      </a:endParaRPr>
                    </a:p>
                  </a:txBody>
                  <a:tcP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33764517"/>
                  </a:ext>
                </a:extLst>
              </a:tr>
              <a:tr h="718922">
                <a:tc gridSpan="4">
                  <a:txBody>
                    <a:bodyPr/>
                    <a:lstStyle/>
                    <a:p>
                      <a:r>
                        <a:rPr lang="en-US" sz="1400" b="1" dirty="0">
                          <a:solidFill>
                            <a:srgbClr val="FFC000"/>
                          </a:solidFill>
                        </a:rPr>
                        <a:t>Các dòng sự kiện con </a:t>
                      </a:r>
                      <a:r>
                        <a:rPr lang="en-US" sz="1400" b="1" dirty="0" smtClean="0">
                          <a:solidFill>
                            <a:srgbClr val="FFC000"/>
                          </a:solidFill>
                        </a:rPr>
                        <a:t>:</a:t>
                      </a:r>
                      <a:r>
                        <a:rPr lang="en-US" sz="1400" b="1" baseline="0" dirty="0" smtClean="0">
                          <a:solidFill>
                            <a:srgbClr val="FFC000"/>
                          </a:solidFill>
                        </a:rPr>
                        <a:t> </a:t>
                      </a:r>
                      <a:r>
                        <a:rPr lang="en-US" sz="1400" b="1" baseline="0" dirty="0" smtClean="0">
                          <a:solidFill>
                            <a:schemeClr val="bg1"/>
                          </a:solidFill>
                        </a:rPr>
                        <a:t>không</a:t>
                      </a:r>
                      <a:endParaRPr lang="en-US" sz="1400" b="1" dirty="0" smtClean="0">
                        <a:solidFill>
                          <a:schemeClr val="bg1"/>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822899858"/>
                  </a:ext>
                </a:extLst>
              </a:tr>
              <a:tr h="718922">
                <a:tc gridSpan="4">
                  <a:txBody>
                    <a:bodyPr/>
                    <a:lstStyle/>
                    <a:p>
                      <a:r>
                        <a:rPr lang="en-US" sz="1400" b="1" dirty="0">
                          <a:solidFill>
                            <a:srgbClr val="FFC000"/>
                          </a:solidFill>
                        </a:rPr>
                        <a:t>Các dòng xử lý điều kiện ngoại lệ </a:t>
                      </a:r>
                      <a:r>
                        <a:rPr lang="en-US" sz="1400" b="1" dirty="0" smtClean="0">
                          <a:solidFill>
                            <a:srgbClr val="FFC000"/>
                          </a:solidFill>
                        </a:rPr>
                        <a:t>:</a:t>
                      </a:r>
                      <a:r>
                        <a:rPr lang="en-US" sz="1400" b="1" baseline="0" dirty="0" smtClean="0">
                          <a:solidFill>
                            <a:schemeClr val="bg1"/>
                          </a:solidFill>
                        </a:rPr>
                        <a:t>không</a:t>
                      </a:r>
                      <a:endParaRPr lang="en-US" sz="1400" b="1" dirty="0">
                        <a:solidFill>
                          <a:srgbClr val="FFC000"/>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751902042"/>
                  </a:ext>
                </a:extLst>
              </a:tr>
            </a:tbl>
          </a:graphicData>
        </a:graphic>
      </p:graphicFrame>
    </p:spTree>
    <p:extLst>
      <p:ext uri="{BB962C8B-B14F-4D97-AF65-F5344CB8AC3E}">
        <p14:creationId xmlns:p14="http://schemas.microsoft.com/office/powerpoint/2010/main" val="28624234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aphicFrame>
        <p:nvGraphicFramePr>
          <p:cNvPr id="4" name="Bảng 3">
            <a:extLst>
              <a:ext uri="{FF2B5EF4-FFF2-40B4-BE49-F238E27FC236}">
                <a16:creationId xmlns:a16="http://schemas.microsoft.com/office/drawing/2014/main" xmlns="" id="{37B45CBC-1B6A-44F1-BB21-04638676BB0E}"/>
              </a:ext>
            </a:extLst>
          </p:cNvPr>
          <p:cNvGraphicFramePr>
            <a:graphicFrameLocks noGrp="1"/>
          </p:cNvGraphicFramePr>
          <p:nvPr>
            <p:extLst>
              <p:ext uri="{D42A27DB-BD31-4B8C-83A1-F6EECF244321}">
                <p14:modId xmlns:p14="http://schemas.microsoft.com/office/powerpoint/2010/main" val="1344430590"/>
              </p:ext>
            </p:extLst>
          </p:nvPr>
        </p:nvGraphicFramePr>
        <p:xfrm>
          <a:off x="1785397" y="462824"/>
          <a:ext cx="9316996" cy="6280876"/>
        </p:xfrm>
        <a:graphic>
          <a:graphicData uri="http://schemas.openxmlformats.org/drawingml/2006/table">
            <a:tbl>
              <a:tblPr>
                <a:tableStyleId>{616DA210-FB5B-4158-B5E0-FEB733F419BA}</a:tableStyleId>
              </a:tblPr>
              <a:tblGrid>
                <a:gridCol w="3105665">
                  <a:extLst>
                    <a:ext uri="{9D8B030D-6E8A-4147-A177-3AD203B41FA5}">
                      <a16:colId xmlns:a16="http://schemas.microsoft.com/office/drawing/2014/main" xmlns="" val="4167633223"/>
                    </a:ext>
                  </a:extLst>
                </a:gridCol>
                <a:gridCol w="1552833">
                  <a:extLst>
                    <a:ext uri="{9D8B030D-6E8A-4147-A177-3AD203B41FA5}">
                      <a16:colId xmlns:a16="http://schemas.microsoft.com/office/drawing/2014/main" xmlns="" val="1542798952"/>
                    </a:ext>
                  </a:extLst>
                </a:gridCol>
                <a:gridCol w="1552833">
                  <a:extLst>
                    <a:ext uri="{9D8B030D-6E8A-4147-A177-3AD203B41FA5}">
                      <a16:colId xmlns:a16="http://schemas.microsoft.com/office/drawing/2014/main" xmlns="" val="2364546112"/>
                    </a:ext>
                  </a:extLst>
                </a:gridCol>
                <a:gridCol w="3105665">
                  <a:extLst>
                    <a:ext uri="{9D8B030D-6E8A-4147-A177-3AD203B41FA5}">
                      <a16:colId xmlns:a16="http://schemas.microsoft.com/office/drawing/2014/main" xmlns="" val="2867330664"/>
                    </a:ext>
                  </a:extLst>
                </a:gridCol>
              </a:tblGrid>
              <a:tr h="471197">
                <a:tc>
                  <a:txBody>
                    <a:bodyPr/>
                    <a:lstStyle/>
                    <a:p>
                      <a:r>
                        <a:rPr lang="en-US" sz="1400" b="1" dirty="0">
                          <a:solidFill>
                            <a:srgbClr val="FFC000"/>
                          </a:solidFill>
                        </a:rPr>
                        <a:t>Tên </a:t>
                      </a:r>
                      <a:r>
                        <a:rPr lang="en-US" sz="1400" b="1" dirty="0" smtClean="0">
                          <a:solidFill>
                            <a:srgbClr val="FFC000"/>
                          </a:solidFill>
                        </a:rPr>
                        <a:t>Use-case </a:t>
                      </a:r>
                      <a:r>
                        <a:rPr lang="en-US" sz="1400" b="1" dirty="0" smtClean="0">
                          <a:solidFill>
                            <a:srgbClr val="FFC000"/>
                          </a:solidFill>
                          <a:latin typeface="Cambria Math" panose="02040503050406030204" pitchFamily="18" charset="0"/>
                          <a:ea typeface="Cambria Math" panose="02040503050406030204" pitchFamily="18" charset="0"/>
                        </a:rPr>
                        <a:t>:</a:t>
                      </a:r>
                      <a:r>
                        <a:rPr lang="en-US" sz="1400" b="1" dirty="0" smtClean="0">
                          <a:solidFill>
                            <a:schemeClr val="bg1"/>
                          </a:solidFill>
                          <a:latin typeface="Cambria Math" panose="02040503050406030204" pitchFamily="18" charset="0"/>
                          <a:ea typeface="Cambria Math" panose="02040503050406030204" pitchFamily="18" charset="0"/>
                        </a:rPr>
                        <a:t> đăng</a:t>
                      </a:r>
                      <a:r>
                        <a:rPr lang="en-US" sz="1400" b="1" baseline="0" dirty="0" smtClean="0">
                          <a:solidFill>
                            <a:schemeClr val="bg1"/>
                          </a:solidFill>
                          <a:latin typeface="Cambria Math" panose="02040503050406030204" pitchFamily="18" charset="0"/>
                          <a:ea typeface="Cambria Math" panose="02040503050406030204" pitchFamily="18" charset="0"/>
                        </a:rPr>
                        <a:t> nhập</a:t>
                      </a:r>
                      <a:endParaRPr lang="en-US" sz="1400" b="1" dirty="0">
                        <a:solidFill>
                          <a:srgbClr val="FFC000"/>
                        </a:solidFill>
                        <a:latin typeface="Cambria Math" panose="02040503050406030204" pitchFamily="18" charset="0"/>
                        <a:ea typeface="Cambria Math" panose="02040503050406030204" pitchFamily="18" charset="0"/>
                        <a:cs typeface="Times New Roman" panose="02020603050405020304" pitchFamily="18" charset="0"/>
                      </a:endParaRPr>
                    </a:p>
                  </a:txBody>
                  <a:tcPr/>
                </a:tc>
                <a:tc gridSpan="2">
                  <a:txBody>
                    <a:bodyPr/>
                    <a:lstStyle/>
                    <a:p>
                      <a:pPr algn="ctr">
                        <a:lnSpc>
                          <a:spcPct val="150000"/>
                        </a:lnSpc>
                      </a:pPr>
                      <a:r>
                        <a:rPr lang="en-US" sz="1400" b="1" dirty="0">
                          <a:solidFill>
                            <a:srgbClr val="FFC000"/>
                          </a:solidFill>
                        </a:rPr>
                        <a:t>ID :  </a:t>
                      </a:r>
                      <a:r>
                        <a:rPr lang="en-US" sz="1400" b="1" dirty="0" smtClean="0">
                          <a:solidFill>
                            <a:schemeClr val="bg1"/>
                          </a:solidFill>
                        </a:rPr>
                        <a:t>2</a:t>
                      </a:r>
                      <a:endParaRPr lang="en-US" sz="1400" b="1" dirty="0">
                        <a:solidFill>
                          <a:srgbClr val="FFC000"/>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a:txBody>
                    <a:bodyPr/>
                    <a:lstStyle/>
                    <a:p>
                      <a:pPr>
                        <a:lnSpc>
                          <a:spcPct val="150000"/>
                        </a:lnSpc>
                      </a:pPr>
                      <a:r>
                        <a:rPr lang="en-US" sz="1400" b="1" dirty="0">
                          <a:solidFill>
                            <a:srgbClr val="FFC000"/>
                          </a:solidFill>
                        </a:rPr>
                        <a:t>Mức quan </a:t>
                      </a:r>
                      <a:r>
                        <a:rPr lang="en-US" sz="1400" b="1" dirty="0" smtClean="0">
                          <a:solidFill>
                            <a:srgbClr val="FFC000"/>
                          </a:solidFill>
                        </a:rPr>
                        <a:t>trọng</a:t>
                      </a:r>
                      <a:r>
                        <a:rPr lang="en-US" sz="1400" b="1" baseline="0" dirty="0" smtClean="0">
                          <a:solidFill>
                            <a:srgbClr val="FFC000"/>
                          </a:solidFill>
                        </a:rPr>
                        <a:t> : </a:t>
                      </a:r>
                      <a:r>
                        <a:rPr lang="en-US" sz="1400" b="1" baseline="0" dirty="0" smtClean="0">
                          <a:solidFill>
                            <a:schemeClr val="bg1"/>
                          </a:solidFill>
                        </a:rPr>
                        <a:t>thấp</a:t>
                      </a:r>
                      <a:endParaRPr lang="en-US" sz="1400" b="1"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327548680"/>
                  </a:ext>
                </a:extLst>
              </a:tr>
              <a:tr h="314706">
                <a:tc gridSpan="2">
                  <a:txBody>
                    <a:bodyPr/>
                    <a:lstStyle/>
                    <a:p>
                      <a:r>
                        <a:rPr lang="en-US" sz="1400" b="1" dirty="0">
                          <a:solidFill>
                            <a:srgbClr val="FFC000"/>
                          </a:solidFill>
                        </a:rPr>
                        <a:t>Tác nhân </a:t>
                      </a:r>
                      <a:r>
                        <a:rPr lang="en-US" sz="1400" b="1" dirty="0" smtClean="0">
                          <a:solidFill>
                            <a:srgbClr val="FFC000"/>
                          </a:solidFill>
                        </a:rPr>
                        <a:t>chính</a:t>
                      </a:r>
                      <a:r>
                        <a:rPr lang="en-US" sz="1400" b="1" dirty="0" smtClean="0">
                          <a:solidFill>
                            <a:srgbClr val="FFC000"/>
                          </a:solidFill>
                        </a:rPr>
                        <a:t>: </a:t>
                      </a:r>
                      <a:r>
                        <a:rPr lang="en-US" sz="1400" b="1" dirty="0" smtClean="0">
                          <a:solidFill>
                            <a:schemeClr val="bg1"/>
                          </a:solidFill>
                        </a:rPr>
                        <a:t>Khách</a:t>
                      </a:r>
                      <a:r>
                        <a:rPr lang="en-US" sz="1400" b="1" baseline="0" dirty="0" smtClean="0">
                          <a:solidFill>
                            <a:schemeClr val="bg1"/>
                          </a:solidFill>
                        </a:rPr>
                        <a:t> hàng, admin</a:t>
                      </a:r>
                      <a:endParaRPr lang="en-US" sz="1400" b="1" dirty="0">
                        <a:solidFill>
                          <a:srgbClr val="FFC000"/>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gridSpan="2">
                  <a:txBody>
                    <a:bodyPr/>
                    <a:lstStyle/>
                    <a:p>
                      <a:r>
                        <a:rPr lang="en-US" sz="1400" b="1" dirty="0">
                          <a:solidFill>
                            <a:srgbClr val="FFC000"/>
                          </a:solidFill>
                        </a:rPr>
                        <a:t>Loại usecase </a:t>
                      </a:r>
                      <a:r>
                        <a:rPr lang="en-US" sz="1400" b="1" dirty="0" smtClean="0">
                          <a:solidFill>
                            <a:srgbClr val="FFC000"/>
                          </a:solidFill>
                        </a:rPr>
                        <a:t>: </a:t>
                      </a:r>
                      <a:r>
                        <a:rPr lang="en-US" sz="1400" b="1" dirty="0" smtClean="0">
                          <a:solidFill>
                            <a:schemeClr val="bg1"/>
                          </a:solidFill>
                        </a:rPr>
                        <a:t>tổng</a:t>
                      </a:r>
                      <a:r>
                        <a:rPr lang="en-US" sz="1400" b="1" baseline="0" dirty="0" smtClean="0">
                          <a:solidFill>
                            <a:schemeClr val="bg1"/>
                          </a:solidFill>
                        </a:rPr>
                        <a:t> quát</a:t>
                      </a:r>
                      <a:endParaRPr lang="en-US" sz="1400" b="1" dirty="0">
                        <a:solidFill>
                          <a:schemeClr val="bg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xmlns="" val="928616629"/>
                  </a:ext>
                </a:extLst>
              </a:tr>
              <a:tr h="732407">
                <a:tc gridSpan="4">
                  <a:txBody>
                    <a:bodyPr/>
                    <a:lstStyle/>
                    <a:p>
                      <a:r>
                        <a:rPr lang="en-US" sz="1400" b="1" dirty="0">
                          <a:solidFill>
                            <a:srgbClr val="FFC000"/>
                          </a:solidFill>
                        </a:rPr>
                        <a:t>Ng</a:t>
                      </a:r>
                      <a:r>
                        <a:rPr lang="vi-VN" sz="1400" b="1" dirty="0">
                          <a:solidFill>
                            <a:srgbClr val="FFC000"/>
                          </a:solidFill>
                        </a:rPr>
                        <a:t>ư</a:t>
                      </a:r>
                      <a:r>
                        <a:rPr lang="en-US" sz="1400" b="1" dirty="0">
                          <a:solidFill>
                            <a:srgbClr val="FFC000"/>
                          </a:solidFill>
                        </a:rPr>
                        <a:t>ời liên quan và công việc quan tâm </a:t>
                      </a:r>
                      <a:r>
                        <a:rPr lang="en-US" sz="1400" b="1" dirty="0" smtClean="0">
                          <a:solidFill>
                            <a:srgbClr val="FFC000"/>
                          </a:solidFill>
                        </a:rPr>
                        <a:t>:</a:t>
                      </a:r>
                    </a:p>
                    <a:p>
                      <a:r>
                        <a:rPr lang="en-US" sz="1400" b="1" dirty="0" smtClean="0">
                          <a:solidFill>
                            <a:srgbClr val="FFC000"/>
                          </a:solidFill>
                        </a:rPr>
                        <a:t>-</a:t>
                      </a:r>
                      <a:r>
                        <a:rPr lang="en-US" sz="1400" b="1" dirty="0" smtClean="0">
                          <a:solidFill>
                            <a:schemeClr val="bg1"/>
                          </a:solidFill>
                        </a:rPr>
                        <a:t> Khách</a:t>
                      </a:r>
                      <a:r>
                        <a:rPr lang="en-US" sz="1400" b="1" baseline="0" dirty="0" smtClean="0">
                          <a:solidFill>
                            <a:schemeClr val="bg1"/>
                          </a:solidFill>
                        </a:rPr>
                        <a:t> hàng, admin</a:t>
                      </a:r>
                    </a:p>
                    <a:p>
                      <a:r>
                        <a:rPr lang="en-US" sz="1400" b="1" baseline="0" dirty="0" smtClean="0">
                          <a:solidFill>
                            <a:schemeClr val="bg1"/>
                          </a:solidFill>
                        </a:rPr>
                        <a:t>- Đăng nhập vào hệ thống </a:t>
                      </a:r>
                      <a:endParaRPr lang="en-US" sz="1400" b="1" dirty="0" smtClean="0">
                        <a:solidFill>
                          <a:srgbClr val="FFC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4185511035"/>
                  </a:ext>
                </a:extLst>
              </a:tr>
              <a:tr h="484902">
                <a:tc gridSpan="4">
                  <a:txBody>
                    <a:bodyPr/>
                    <a:lstStyle/>
                    <a:p>
                      <a:r>
                        <a:rPr lang="en-US" sz="1400" b="1" dirty="0">
                          <a:solidFill>
                            <a:srgbClr val="FFC000"/>
                          </a:solidFill>
                        </a:rPr>
                        <a:t>Mô tả tóm tắt </a:t>
                      </a:r>
                      <a:r>
                        <a:rPr lang="en-US" sz="1400" b="1" dirty="0" smtClean="0">
                          <a:solidFill>
                            <a:srgbClr val="FFC000"/>
                          </a:solidFill>
                        </a:rPr>
                        <a:t>: </a:t>
                      </a:r>
                      <a:r>
                        <a:rPr lang="en-US" sz="1400" b="1" dirty="0" smtClean="0">
                          <a:solidFill>
                            <a:schemeClr val="bg1"/>
                          </a:solidFill>
                        </a:rPr>
                        <a:t>Khách</a:t>
                      </a:r>
                      <a:r>
                        <a:rPr lang="en-US" sz="1400" b="1" baseline="0" dirty="0" smtClean="0">
                          <a:solidFill>
                            <a:schemeClr val="bg1"/>
                          </a:solidFill>
                        </a:rPr>
                        <a:t> hàng đăng nhập vào hệ thống để sử dụng thêm tính năng khác.</a:t>
                      </a:r>
                      <a:endParaRPr lang="en-US" sz="1400" b="1" dirty="0">
                        <a:solidFill>
                          <a:schemeClr val="bg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684695033"/>
                  </a:ext>
                </a:extLst>
              </a:tr>
              <a:tr h="518788">
                <a:tc gridSpan="4">
                  <a:txBody>
                    <a:bodyPr/>
                    <a:lstStyle/>
                    <a:p>
                      <a:r>
                        <a:rPr lang="en-US" sz="1400" b="1" dirty="0">
                          <a:solidFill>
                            <a:srgbClr val="FFC000"/>
                          </a:solidFill>
                        </a:rPr>
                        <a:t>Ràng buộc : </a:t>
                      </a:r>
                      <a:r>
                        <a:rPr lang="en-US" sz="1400" b="1" dirty="0" smtClean="0">
                          <a:solidFill>
                            <a:schemeClr val="bg1"/>
                          </a:solidFill>
                        </a:rPr>
                        <a:t>Không</a:t>
                      </a:r>
                      <a:endParaRPr lang="en-US" sz="1400" b="1" dirty="0" smtClean="0">
                        <a:solidFill>
                          <a:srgbClr val="FFC000"/>
                        </a:solidFill>
                      </a:endParaRPr>
                    </a:p>
                    <a:p>
                      <a:r>
                        <a:rPr lang="en-US" sz="1400" b="1" dirty="0" smtClean="0">
                          <a:solidFill>
                            <a:srgbClr val="FFC000"/>
                          </a:solidFill>
                        </a:rPr>
                        <a:t>Loại : </a:t>
                      </a:r>
                      <a:r>
                        <a:rPr lang="en-US" sz="1400" b="1" dirty="0" smtClean="0">
                          <a:solidFill>
                            <a:schemeClr val="bg1"/>
                          </a:solidFill>
                        </a:rPr>
                        <a:t>Bên</a:t>
                      </a:r>
                      <a:r>
                        <a:rPr lang="en-US" sz="1400" b="1" baseline="0" dirty="0" smtClean="0">
                          <a:solidFill>
                            <a:schemeClr val="bg1"/>
                          </a:solidFill>
                        </a:rPr>
                        <a:t> ngoài</a:t>
                      </a:r>
                      <a:endParaRPr lang="en-US" sz="1400" b="1" dirty="0">
                        <a:solidFill>
                          <a:schemeClr val="bg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830208156"/>
                  </a:ext>
                </a:extLst>
              </a:tr>
              <a:tr h="1159644">
                <a:tc gridSpan="4">
                  <a:txBody>
                    <a:bodyPr/>
                    <a:lstStyle/>
                    <a:p>
                      <a:r>
                        <a:rPr lang="en-US" sz="1400" b="1" dirty="0">
                          <a:solidFill>
                            <a:srgbClr val="FFC000"/>
                          </a:solidFill>
                        </a:rPr>
                        <a:t>Các mối quan hệ :</a:t>
                      </a:r>
                    </a:p>
                    <a:p>
                      <a:pPr marL="228600" indent="-228600">
                        <a:buAutoNum type="arabicPeriod"/>
                      </a:pPr>
                      <a:r>
                        <a:rPr lang="en-US" sz="1400" b="1" dirty="0">
                          <a:solidFill>
                            <a:srgbClr val="FFC000"/>
                          </a:solidFill>
                        </a:rPr>
                        <a:t>Kết </a:t>
                      </a:r>
                      <a:r>
                        <a:rPr lang="en-US" sz="1400" b="1" dirty="0" smtClean="0">
                          <a:solidFill>
                            <a:srgbClr val="FFC000"/>
                          </a:solidFill>
                        </a:rPr>
                        <a:t>hợp:</a:t>
                      </a:r>
                      <a:r>
                        <a:rPr lang="en-US" sz="1400" b="1" dirty="0" smtClean="0">
                          <a:solidFill>
                            <a:schemeClr val="bg1"/>
                          </a:solidFill>
                        </a:rPr>
                        <a:t>không</a:t>
                      </a:r>
                      <a:endParaRPr lang="en-US" sz="1400" b="1" dirty="0">
                        <a:solidFill>
                          <a:srgbClr val="FFC000"/>
                        </a:solidFill>
                      </a:endParaRPr>
                    </a:p>
                    <a:p>
                      <a:pPr marL="228600" indent="-228600">
                        <a:buAutoNum type="arabicPeriod"/>
                      </a:pPr>
                      <a:r>
                        <a:rPr lang="en-US" sz="1400" b="1" dirty="0">
                          <a:solidFill>
                            <a:srgbClr val="FFC000"/>
                          </a:solidFill>
                        </a:rPr>
                        <a:t>Bao hàm: </a:t>
                      </a:r>
                      <a:r>
                        <a:rPr lang="en-US" sz="1400" b="1" dirty="0" smtClean="0">
                          <a:solidFill>
                            <a:schemeClr val="bg1"/>
                          </a:solidFill>
                        </a:rPr>
                        <a:t>Không</a:t>
                      </a:r>
                    </a:p>
                    <a:p>
                      <a:pPr marL="228600" indent="-228600">
                        <a:buAutoNum type="arabicPeriod"/>
                      </a:pPr>
                      <a:r>
                        <a:rPr lang="en-US" sz="1400" b="1" dirty="0" smtClean="0">
                          <a:solidFill>
                            <a:srgbClr val="FFC000"/>
                          </a:solidFill>
                        </a:rPr>
                        <a:t>Mở </a:t>
                      </a:r>
                      <a:r>
                        <a:rPr lang="en-US" sz="1400" b="1" dirty="0">
                          <a:solidFill>
                            <a:srgbClr val="FFC000"/>
                          </a:solidFill>
                        </a:rPr>
                        <a:t>rộng: </a:t>
                      </a:r>
                      <a:r>
                        <a:rPr lang="en-US" sz="1400" b="1" dirty="0" smtClean="0">
                          <a:solidFill>
                            <a:schemeClr val="bg1"/>
                          </a:solidFill>
                        </a:rPr>
                        <a:t>mua hàng, giỏ</a:t>
                      </a:r>
                      <a:r>
                        <a:rPr lang="en-US" sz="1400" b="1" baseline="0" dirty="0" smtClean="0">
                          <a:solidFill>
                            <a:schemeClr val="bg1"/>
                          </a:solidFill>
                        </a:rPr>
                        <a:t> hàng</a:t>
                      </a:r>
                      <a:endParaRPr lang="en-US" sz="1400" b="1" dirty="0" smtClean="0">
                        <a:solidFill>
                          <a:schemeClr val="bg1"/>
                        </a:solidFill>
                      </a:endParaRPr>
                    </a:p>
                    <a:p>
                      <a:pPr marL="228600" indent="-228600">
                        <a:buAutoNum type="arabicPeriod"/>
                      </a:pPr>
                      <a:r>
                        <a:rPr lang="en-US" sz="1400" b="1" dirty="0" smtClean="0">
                          <a:solidFill>
                            <a:srgbClr val="FFC000"/>
                          </a:solidFill>
                        </a:rPr>
                        <a:t>Tổng </a:t>
                      </a:r>
                      <a:r>
                        <a:rPr lang="en-US" sz="1400" b="1" dirty="0">
                          <a:solidFill>
                            <a:srgbClr val="FFC000"/>
                          </a:solidFill>
                        </a:rPr>
                        <a:t>quát hóa: </a:t>
                      </a:r>
                      <a:r>
                        <a:rPr lang="en-US" sz="1400" b="1" dirty="0" smtClean="0">
                          <a:solidFill>
                            <a:schemeClr val="bg1"/>
                          </a:solidFill>
                        </a:rPr>
                        <a:t>có</a:t>
                      </a:r>
                      <a:endParaRPr lang="en-US" sz="1400" b="1" dirty="0">
                        <a:solidFill>
                          <a:schemeClr val="bg1"/>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47564980"/>
                  </a:ext>
                </a:extLst>
              </a:tr>
              <a:tr h="1159644">
                <a:tc gridSpan="4">
                  <a:txBody>
                    <a:bodyPr/>
                    <a:lstStyle/>
                    <a:p>
                      <a:r>
                        <a:rPr lang="en-US" sz="1400" b="1" dirty="0">
                          <a:solidFill>
                            <a:srgbClr val="FFC000"/>
                          </a:solidFill>
                        </a:rPr>
                        <a:t>Các dòng sự kiện chính </a:t>
                      </a:r>
                      <a:r>
                        <a:rPr lang="en-US" sz="1400" b="1" dirty="0" smtClean="0">
                          <a:solidFill>
                            <a:srgbClr val="FFC000"/>
                          </a:solidFill>
                        </a:rPr>
                        <a:t>:</a:t>
                      </a:r>
                    </a:p>
                    <a:p>
                      <a:r>
                        <a:rPr lang="en-US" sz="1400" b="1" dirty="0" smtClean="0">
                          <a:solidFill>
                            <a:srgbClr val="FFC000"/>
                          </a:solidFill>
                        </a:rPr>
                        <a:t>-</a:t>
                      </a:r>
                      <a:r>
                        <a:rPr lang="en-US" sz="1400" b="1" dirty="0" smtClean="0">
                          <a:solidFill>
                            <a:schemeClr val="bg1"/>
                          </a:solidFill>
                        </a:rPr>
                        <a:t>Khách</a:t>
                      </a:r>
                      <a:r>
                        <a:rPr lang="en-US" sz="1400" b="1" baseline="0" dirty="0" smtClean="0">
                          <a:solidFill>
                            <a:schemeClr val="bg1"/>
                          </a:solidFill>
                        </a:rPr>
                        <a:t> hàng click vào ô đăng nhập</a:t>
                      </a:r>
                    </a:p>
                    <a:p>
                      <a:pPr marL="0" indent="0">
                        <a:buFontTx/>
                        <a:buNone/>
                      </a:pPr>
                      <a:r>
                        <a:rPr lang="en-US" sz="1400" b="1" baseline="0" dirty="0" smtClean="0">
                          <a:solidFill>
                            <a:schemeClr val="bg1"/>
                          </a:solidFill>
                        </a:rPr>
                        <a:t>-Nhập tài khoản và nhập khẩu vào ô.</a:t>
                      </a:r>
                    </a:p>
                    <a:p>
                      <a:pPr marL="0" indent="0">
                        <a:buFontTx/>
                        <a:buNone/>
                      </a:pPr>
                      <a:r>
                        <a:rPr lang="en-US" sz="1400" b="1" dirty="0" smtClean="0">
                          <a:solidFill>
                            <a:srgbClr val="FFC000"/>
                          </a:solidFill>
                        </a:rPr>
                        <a:t>-</a:t>
                      </a:r>
                      <a:r>
                        <a:rPr lang="en-US" sz="1400" b="1" dirty="0" smtClean="0">
                          <a:solidFill>
                            <a:schemeClr val="bg1"/>
                          </a:solidFill>
                        </a:rPr>
                        <a:t>Load</a:t>
                      </a:r>
                      <a:r>
                        <a:rPr lang="en-US" sz="1400" b="1" baseline="0" dirty="0" smtClean="0">
                          <a:solidFill>
                            <a:schemeClr val="bg1"/>
                          </a:solidFill>
                        </a:rPr>
                        <a:t> vào database rồi so sánh dữ liệu trong database.</a:t>
                      </a:r>
                    </a:p>
                    <a:p>
                      <a:pPr marL="0" indent="0">
                        <a:buFontTx/>
                        <a:buNone/>
                      </a:pPr>
                      <a:r>
                        <a:rPr lang="en-US" sz="1400" b="1" baseline="0" dirty="0" smtClean="0">
                          <a:solidFill>
                            <a:schemeClr val="bg1"/>
                          </a:solidFill>
                        </a:rPr>
                        <a:t>- Hiện thị thông báo ra website.</a:t>
                      </a:r>
                      <a:endParaRPr lang="en-US" sz="1400" b="1" dirty="0" smtClean="0">
                        <a:solidFill>
                          <a:srgbClr val="FFC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33764517"/>
                  </a:ext>
                </a:extLst>
              </a:tr>
              <a:tr h="719794">
                <a:tc gridSpan="4">
                  <a:txBody>
                    <a:bodyPr/>
                    <a:lstStyle/>
                    <a:p>
                      <a:r>
                        <a:rPr lang="en-US" sz="1400" b="1" dirty="0">
                          <a:solidFill>
                            <a:srgbClr val="FFC000"/>
                          </a:solidFill>
                        </a:rPr>
                        <a:t>Các dòng sự kiện con </a:t>
                      </a:r>
                      <a:r>
                        <a:rPr lang="en-US" sz="1400" b="1" dirty="0" smtClean="0">
                          <a:solidFill>
                            <a:srgbClr val="FFC000"/>
                          </a:solidFill>
                        </a:rPr>
                        <a:t>:</a:t>
                      </a:r>
                    </a:p>
                    <a:p>
                      <a:r>
                        <a:rPr lang="en-US" sz="1400" b="1" dirty="0" smtClean="0">
                          <a:solidFill>
                            <a:srgbClr val="FFC000"/>
                          </a:solidFill>
                        </a:rPr>
                        <a:t>-</a:t>
                      </a:r>
                      <a:r>
                        <a:rPr lang="en-US" sz="1400" b="1" baseline="0" dirty="0" smtClean="0">
                          <a:solidFill>
                            <a:schemeClr val="bg1"/>
                          </a:solidFill>
                        </a:rPr>
                        <a:t>không có</a:t>
                      </a:r>
                      <a:endParaRPr lang="en-US" sz="1400" b="1" dirty="0" smtClean="0">
                        <a:solidFill>
                          <a:srgbClr val="FFC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822899858"/>
                  </a:ext>
                </a:extLst>
              </a:tr>
              <a:tr h="719794">
                <a:tc gridSpan="4">
                  <a:txBody>
                    <a:bodyPr/>
                    <a:lstStyle/>
                    <a:p>
                      <a:r>
                        <a:rPr lang="en-US" sz="1400" b="1" dirty="0">
                          <a:solidFill>
                            <a:srgbClr val="FFC000"/>
                          </a:solidFill>
                        </a:rPr>
                        <a:t>Các dòng xử lý điều kiện ngoại lệ </a:t>
                      </a:r>
                      <a:r>
                        <a:rPr lang="en-US" sz="1400" b="1" dirty="0" smtClean="0">
                          <a:solidFill>
                            <a:srgbClr val="FFC000"/>
                          </a:solidFill>
                        </a:rPr>
                        <a:t>:</a:t>
                      </a:r>
                    </a:p>
                    <a:p>
                      <a:r>
                        <a:rPr lang="en-US" sz="1400" b="1" dirty="0" smtClean="0">
                          <a:solidFill>
                            <a:srgbClr val="FFC000"/>
                          </a:solidFill>
                        </a:rPr>
                        <a:t>-</a:t>
                      </a:r>
                      <a:r>
                        <a:rPr lang="en-US" sz="1400" b="1" dirty="0" smtClean="0">
                          <a:solidFill>
                            <a:schemeClr val="bg1"/>
                          </a:solidFill>
                        </a:rPr>
                        <a:t>tài</a:t>
                      </a:r>
                      <a:r>
                        <a:rPr lang="en-US" sz="1400" b="1" baseline="0" dirty="0" smtClean="0">
                          <a:solidFill>
                            <a:schemeClr val="bg1"/>
                          </a:solidFill>
                        </a:rPr>
                        <a:t> khoản hoặc mật khẩu sai thì sẽ</a:t>
                      </a:r>
                      <a:r>
                        <a:rPr lang="en-US" sz="1400" b="1" baseline="0" dirty="0" smtClean="0">
                          <a:solidFill>
                            <a:srgbClr val="FFC000"/>
                          </a:solidFill>
                        </a:rPr>
                        <a:t> </a:t>
                      </a:r>
                      <a:r>
                        <a:rPr lang="en-US" sz="1400" b="1" dirty="0" smtClean="0">
                          <a:solidFill>
                            <a:schemeClr val="bg1"/>
                          </a:solidFill>
                        </a:rPr>
                        <a:t>thông</a:t>
                      </a:r>
                      <a:r>
                        <a:rPr lang="en-US" sz="1400" b="1" baseline="0" dirty="0" smtClean="0">
                          <a:solidFill>
                            <a:schemeClr val="bg1"/>
                          </a:solidFill>
                        </a:rPr>
                        <a:t> báo đăng nhập thât bại</a:t>
                      </a:r>
                      <a:endParaRPr lang="en-US" sz="1400" b="1" dirty="0">
                        <a:solidFill>
                          <a:srgbClr val="FFC000"/>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751902042"/>
                  </a:ext>
                </a:extLst>
              </a:tr>
            </a:tbl>
          </a:graphicData>
        </a:graphic>
      </p:graphicFrame>
    </p:spTree>
    <p:extLst>
      <p:ext uri="{BB962C8B-B14F-4D97-AF65-F5344CB8AC3E}">
        <p14:creationId xmlns:p14="http://schemas.microsoft.com/office/powerpoint/2010/main" val="377437184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aphicFrame>
        <p:nvGraphicFramePr>
          <p:cNvPr id="4" name="Bảng 3">
            <a:extLst>
              <a:ext uri="{FF2B5EF4-FFF2-40B4-BE49-F238E27FC236}">
                <a16:creationId xmlns:a16="http://schemas.microsoft.com/office/drawing/2014/main" xmlns="" id="{37B45CBC-1B6A-44F1-BB21-04638676BB0E}"/>
              </a:ext>
            </a:extLst>
          </p:cNvPr>
          <p:cNvGraphicFramePr>
            <a:graphicFrameLocks noGrp="1"/>
          </p:cNvGraphicFramePr>
          <p:nvPr>
            <p:extLst>
              <p:ext uri="{D42A27DB-BD31-4B8C-83A1-F6EECF244321}">
                <p14:modId xmlns:p14="http://schemas.microsoft.com/office/powerpoint/2010/main" val="612383758"/>
              </p:ext>
            </p:extLst>
          </p:nvPr>
        </p:nvGraphicFramePr>
        <p:xfrm>
          <a:off x="1747297" y="443774"/>
          <a:ext cx="9316996" cy="6276343"/>
        </p:xfrm>
        <a:graphic>
          <a:graphicData uri="http://schemas.openxmlformats.org/drawingml/2006/table">
            <a:tbl>
              <a:tblPr>
                <a:tableStyleId>{616DA210-FB5B-4158-B5E0-FEB733F419BA}</a:tableStyleId>
              </a:tblPr>
              <a:tblGrid>
                <a:gridCol w="3105665">
                  <a:extLst>
                    <a:ext uri="{9D8B030D-6E8A-4147-A177-3AD203B41FA5}">
                      <a16:colId xmlns:a16="http://schemas.microsoft.com/office/drawing/2014/main" xmlns="" val="4167633223"/>
                    </a:ext>
                  </a:extLst>
                </a:gridCol>
                <a:gridCol w="1552833">
                  <a:extLst>
                    <a:ext uri="{9D8B030D-6E8A-4147-A177-3AD203B41FA5}">
                      <a16:colId xmlns:a16="http://schemas.microsoft.com/office/drawing/2014/main" xmlns="" val="1542798952"/>
                    </a:ext>
                  </a:extLst>
                </a:gridCol>
                <a:gridCol w="1552833">
                  <a:extLst>
                    <a:ext uri="{9D8B030D-6E8A-4147-A177-3AD203B41FA5}">
                      <a16:colId xmlns:a16="http://schemas.microsoft.com/office/drawing/2014/main" xmlns="" val="2364546112"/>
                    </a:ext>
                  </a:extLst>
                </a:gridCol>
                <a:gridCol w="3105665">
                  <a:extLst>
                    <a:ext uri="{9D8B030D-6E8A-4147-A177-3AD203B41FA5}">
                      <a16:colId xmlns:a16="http://schemas.microsoft.com/office/drawing/2014/main" xmlns="" val="2867330664"/>
                    </a:ext>
                  </a:extLst>
                </a:gridCol>
              </a:tblGrid>
              <a:tr h="470626">
                <a:tc>
                  <a:txBody>
                    <a:bodyPr/>
                    <a:lstStyle/>
                    <a:p>
                      <a:r>
                        <a:rPr lang="en-US" sz="1400" b="1" dirty="0">
                          <a:solidFill>
                            <a:srgbClr val="FFC000"/>
                          </a:solidFill>
                        </a:rPr>
                        <a:t>Tên </a:t>
                      </a:r>
                      <a:r>
                        <a:rPr lang="en-US" sz="1400" b="1" dirty="0" smtClean="0">
                          <a:solidFill>
                            <a:srgbClr val="FFC000"/>
                          </a:solidFill>
                        </a:rPr>
                        <a:t>Use-case </a:t>
                      </a:r>
                      <a:r>
                        <a:rPr lang="en-US" sz="1400" b="1" dirty="0" smtClean="0">
                          <a:solidFill>
                            <a:srgbClr val="FFC000"/>
                          </a:solidFill>
                          <a:latin typeface="Cambria Math" panose="02040503050406030204" pitchFamily="18" charset="0"/>
                          <a:ea typeface="Cambria Math" panose="02040503050406030204" pitchFamily="18" charset="0"/>
                        </a:rPr>
                        <a:t>:</a:t>
                      </a:r>
                      <a:r>
                        <a:rPr lang="en-US" sz="1400" b="1" dirty="0" smtClean="0">
                          <a:solidFill>
                            <a:schemeClr val="bg1"/>
                          </a:solidFill>
                          <a:latin typeface="Cambria Math" panose="02040503050406030204" pitchFamily="18" charset="0"/>
                          <a:ea typeface="Cambria Math" panose="02040503050406030204" pitchFamily="18" charset="0"/>
                        </a:rPr>
                        <a:t>Đăng</a:t>
                      </a:r>
                      <a:r>
                        <a:rPr lang="en-US" sz="1400" b="1" baseline="0" dirty="0" smtClean="0">
                          <a:solidFill>
                            <a:schemeClr val="bg1"/>
                          </a:solidFill>
                          <a:latin typeface="Cambria Math" panose="02040503050406030204" pitchFamily="18" charset="0"/>
                          <a:ea typeface="Cambria Math" panose="02040503050406030204" pitchFamily="18" charset="0"/>
                        </a:rPr>
                        <a:t> ký</a:t>
                      </a:r>
                      <a:endParaRPr lang="en-US" sz="1400" b="1" dirty="0">
                        <a:solidFill>
                          <a:srgbClr val="FFC000"/>
                        </a:solidFill>
                        <a:latin typeface="Cambria Math" panose="02040503050406030204" pitchFamily="18" charset="0"/>
                        <a:ea typeface="Cambria Math" panose="02040503050406030204" pitchFamily="18" charset="0"/>
                        <a:cs typeface="Times New Roman" panose="02020603050405020304" pitchFamily="18" charset="0"/>
                      </a:endParaRPr>
                    </a:p>
                  </a:txBody>
                  <a:tcPr/>
                </a:tc>
                <a:tc gridSpan="2">
                  <a:txBody>
                    <a:bodyPr/>
                    <a:lstStyle/>
                    <a:p>
                      <a:pPr algn="ctr">
                        <a:lnSpc>
                          <a:spcPct val="150000"/>
                        </a:lnSpc>
                      </a:pPr>
                      <a:r>
                        <a:rPr lang="en-US" sz="1400" b="1" dirty="0">
                          <a:solidFill>
                            <a:srgbClr val="FFC000"/>
                          </a:solidFill>
                        </a:rPr>
                        <a:t>ID :  </a:t>
                      </a:r>
                      <a:r>
                        <a:rPr lang="en-US" sz="1400" b="1" dirty="0" smtClean="0">
                          <a:solidFill>
                            <a:schemeClr val="bg1"/>
                          </a:solidFill>
                        </a:rPr>
                        <a:t>3</a:t>
                      </a:r>
                      <a:endParaRPr lang="en-US" sz="1400" b="1" dirty="0">
                        <a:solidFill>
                          <a:srgbClr val="FFC000"/>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a:txBody>
                    <a:bodyPr/>
                    <a:lstStyle/>
                    <a:p>
                      <a:pPr>
                        <a:lnSpc>
                          <a:spcPct val="150000"/>
                        </a:lnSpc>
                      </a:pPr>
                      <a:r>
                        <a:rPr lang="en-US" sz="1400" b="1" dirty="0">
                          <a:solidFill>
                            <a:srgbClr val="FFC000"/>
                          </a:solidFill>
                        </a:rPr>
                        <a:t>Mức quan </a:t>
                      </a:r>
                      <a:r>
                        <a:rPr lang="en-US" sz="1400" b="1" dirty="0" smtClean="0">
                          <a:solidFill>
                            <a:srgbClr val="FFC000"/>
                          </a:solidFill>
                        </a:rPr>
                        <a:t>trọng</a:t>
                      </a:r>
                      <a:r>
                        <a:rPr lang="en-US" sz="1400" b="1" baseline="0" dirty="0" smtClean="0">
                          <a:solidFill>
                            <a:srgbClr val="FFC000"/>
                          </a:solidFill>
                        </a:rPr>
                        <a:t> :</a:t>
                      </a:r>
                      <a:r>
                        <a:rPr lang="en-US" sz="1400" b="1" baseline="0" dirty="0" smtClean="0">
                          <a:solidFill>
                            <a:schemeClr val="bg1"/>
                          </a:solidFill>
                        </a:rPr>
                        <a:t>thấp</a:t>
                      </a:r>
                      <a:endParaRPr lang="en-US" sz="1400" b="1"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327548680"/>
                  </a:ext>
                </a:extLst>
              </a:tr>
              <a:tr h="274411">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FFC000"/>
                          </a:solidFill>
                        </a:rPr>
                        <a:t>Tác nhân </a:t>
                      </a:r>
                      <a:r>
                        <a:rPr lang="en-US" sz="1400" b="1" dirty="0" smtClean="0">
                          <a:solidFill>
                            <a:srgbClr val="FFC000"/>
                          </a:solidFill>
                        </a:rPr>
                        <a:t>chính:</a:t>
                      </a:r>
                      <a:r>
                        <a:rPr lang="en-US" sz="1400" b="1" dirty="0" smtClean="0">
                          <a:solidFill>
                            <a:schemeClr val="bg1"/>
                          </a:solidFill>
                        </a:rPr>
                        <a:t>Khách</a:t>
                      </a:r>
                      <a:r>
                        <a:rPr lang="en-US" sz="1400" b="1" baseline="0" dirty="0" smtClean="0">
                          <a:solidFill>
                            <a:schemeClr val="bg1"/>
                          </a:solidFill>
                        </a:rPr>
                        <a:t> hàng, admin</a:t>
                      </a:r>
                      <a:endParaRPr lang="en-US" sz="1400" b="1" dirty="0" smtClean="0">
                        <a:solidFill>
                          <a:srgbClr val="FFC000"/>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gridSpan="2">
                  <a:txBody>
                    <a:bodyPr/>
                    <a:lstStyle/>
                    <a:p>
                      <a:r>
                        <a:rPr lang="en-US" sz="1400" b="1" dirty="0">
                          <a:solidFill>
                            <a:srgbClr val="FFC000"/>
                          </a:solidFill>
                        </a:rPr>
                        <a:t>Loại usecase </a:t>
                      </a:r>
                      <a:r>
                        <a:rPr lang="en-US" sz="1400" b="1" dirty="0" smtClean="0">
                          <a:solidFill>
                            <a:srgbClr val="FFC000"/>
                          </a:solidFill>
                        </a:rPr>
                        <a:t>: </a:t>
                      </a:r>
                      <a:r>
                        <a:rPr lang="en-US" sz="1400" b="1" dirty="0" smtClean="0">
                          <a:solidFill>
                            <a:schemeClr val="bg1"/>
                          </a:solidFill>
                        </a:rPr>
                        <a:t>chi tiết</a:t>
                      </a:r>
                      <a:endParaRPr lang="en-US" sz="1400" b="1" dirty="0">
                        <a:solidFill>
                          <a:schemeClr val="bg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xmlns="" val="928616629"/>
                  </a:ext>
                </a:extLst>
              </a:tr>
              <a:tr h="461832">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FFC000"/>
                          </a:solidFill>
                        </a:rPr>
                        <a:t>Ng</a:t>
                      </a:r>
                      <a:r>
                        <a:rPr lang="vi-VN" sz="1400" b="1" dirty="0">
                          <a:solidFill>
                            <a:srgbClr val="FFC000"/>
                          </a:solidFill>
                        </a:rPr>
                        <a:t>ư</a:t>
                      </a:r>
                      <a:r>
                        <a:rPr lang="en-US" sz="1400" b="1" dirty="0">
                          <a:solidFill>
                            <a:srgbClr val="FFC000"/>
                          </a:solidFill>
                        </a:rPr>
                        <a:t>ời liên quan và công việc quan tâm </a:t>
                      </a:r>
                      <a:r>
                        <a:rPr lang="en-US" sz="1400" b="1" dirty="0" smtClean="0">
                          <a:solidFill>
                            <a:srgbClr val="FFC000"/>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C000"/>
                          </a:solidFill>
                        </a:rPr>
                        <a:t>-</a:t>
                      </a:r>
                      <a:r>
                        <a:rPr lang="en-US" sz="1400" b="1" dirty="0" smtClean="0">
                          <a:solidFill>
                            <a:schemeClr val="bg1"/>
                          </a:solidFill>
                        </a:rPr>
                        <a:t>Khách</a:t>
                      </a:r>
                      <a:r>
                        <a:rPr lang="en-US" sz="1400" b="1" baseline="0" dirty="0" smtClean="0">
                          <a:solidFill>
                            <a:schemeClr val="bg1"/>
                          </a:solidFill>
                        </a:rPr>
                        <a:t> hàng, admin</a:t>
                      </a:r>
                      <a:endParaRPr lang="en-US" sz="1400" b="1" dirty="0" smtClean="0">
                        <a:solidFill>
                          <a:srgbClr val="FFC000"/>
                        </a:solidFill>
                        <a:latin typeface="Times New Roman" panose="02020603050405020304" pitchFamily="18" charset="0"/>
                        <a:cs typeface="Times New Roman" panose="02020603050405020304" pitchFamily="18" charset="0"/>
                      </a:endParaRPr>
                    </a:p>
                    <a:p>
                      <a:r>
                        <a:rPr lang="en-US" sz="1400" b="1" dirty="0" smtClean="0">
                          <a:solidFill>
                            <a:srgbClr val="FFC000"/>
                          </a:solidFill>
                        </a:rPr>
                        <a:t>-</a:t>
                      </a:r>
                      <a:r>
                        <a:rPr lang="en-US" sz="1400" b="1" dirty="0" smtClean="0">
                          <a:solidFill>
                            <a:schemeClr val="bg1"/>
                          </a:solidFill>
                        </a:rPr>
                        <a:t>đăng</a:t>
                      </a:r>
                      <a:r>
                        <a:rPr lang="en-US" sz="1400" b="1" baseline="0" dirty="0" smtClean="0">
                          <a:solidFill>
                            <a:schemeClr val="bg1"/>
                          </a:solidFill>
                        </a:rPr>
                        <a:t> ký tài khoản để đăng nhập vào hệ thống</a:t>
                      </a:r>
                      <a:endParaRPr lang="en-US" sz="1400" b="1" dirty="0" smtClean="0">
                        <a:solidFill>
                          <a:srgbClr val="FFC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4185511035"/>
                  </a:ext>
                </a:extLst>
              </a:tr>
              <a:tr h="484315">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FFC000"/>
                          </a:solidFill>
                        </a:rPr>
                        <a:t>Mô tả tóm tắt </a:t>
                      </a:r>
                      <a:r>
                        <a:rPr lang="en-US" sz="1400" b="1" dirty="0" smtClean="0">
                          <a:solidFill>
                            <a:srgbClr val="FFC000"/>
                          </a:solidFill>
                        </a:rPr>
                        <a:t>:</a:t>
                      </a:r>
                      <a:r>
                        <a:rPr lang="en-US" sz="1400" b="1" dirty="0" smtClean="0">
                          <a:solidFill>
                            <a:schemeClr val="bg1"/>
                          </a:solidFill>
                        </a:rPr>
                        <a:t>đăng</a:t>
                      </a:r>
                      <a:r>
                        <a:rPr lang="en-US" sz="1400" b="1" baseline="0" dirty="0" smtClean="0">
                          <a:solidFill>
                            <a:schemeClr val="bg1"/>
                          </a:solidFill>
                        </a:rPr>
                        <a:t> ký tài khoản để đăng nhập vào hệ thống</a:t>
                      </a:r>
                      <a:endParaRPr lang="en-US" sz="1400" b="1" dirty="0" smtClean="0">
                        <a:solidFill>
                          <a:srgbClr val="FFC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684695033"/>
                  </a:ext>
                </a:extLst>
              </a:tr>
              <a:tr h="435338">
                <a:tc gridSpan="4">
                  <a:txBody>
                    <a:bodyPr/>
                    <a:lstStyle/>
                    <a:p>
                      <a:r>
                        <a:rPr lang="en-US" sz="1400" b="1" dirty="0">
                          <a:solidFill>
                            <a:srgbClr val="FFC000"/>
                          </a:solidFill>
                        </a:rPr>
                        <a:t>Ràng buộc : </a:t>
                      </a:r>
                      <a:r>
                        <a:rPr lang="en-US" sz="1400" b="1" dirty="0" smtClean="0">
                          <a:solidFill>
                            <a:schemeClr val="bg1"/>
                          </a:solidFill>
                        </a:rPr>
                        <a:t>Không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C000"/>
                          </a:solidFill>
                        </a:rPr>
                        <a:t>Loại :</a:t>
                      </a:r>
                      <a:r>
                        <a:rPr lang="en-US" sz="1400" b="1" dirty="0" smtClean="0">
                          <a:solidFill>
                            <a:schemeClr val="bg1"/>
                          </a:solidFill>
                        </a:rPr>
                        <a:t>Bên</a:t>
                      </a:r>
                      <a:r>
                        <a:rPr lang="en-US" sz="1400" b="1" baseline="0" dirty="0" smtClean="0">
                          <a:solidFill>
                            <a:schemeClr val="bg1"/>
                          </a:solidFill>
                        </a:rPr>
                        <a:t> ngoài</a:t>
                      </a:r>
                      <a:endParaRPr lang="en-US" sz="1400" b="1" dirty="0" smtClean="0">
                        <a:solidFill>
                          <a:schemeClr val="bg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830208156"/>
                  </a:ext>
                </a:extLst>
              </a:tr>
              <a:tr h="718922">
                <a:tc gridSpan="4">
                  <a:txBody>
                    <a:bodyPr/>
                    <a:lstStyle/>
                    <a:p>
                      <a:r>
                        <a:rPr lang="en-US" sz="1400" b="1" dirty="0">
                          <a:solidFill>
                            <a:srgbClr val="FFC000"/>
                          </a:solidFill>
                        </a:rPr>
                        <a:t>Các mối quan hệ :</a:t>
                      </a:r>
                    </a:p>
                    <a:p>
                      <a:pPr marL="228600" indent="-228600">
                        <a:buAutoNum type="arabicPeriod"/>
                      </a:pPr>
                      <a:r>
                        <a:rPr lang="en-US" sz="1400" b="1" dirty="0">
                          <a:solidFill>
                            <a:srgbClr val="FFC000"/>
                          </a:solidFill>
                        </a:rPr>
                        <a:t>Kết </a:t>
                      </a:r>
                      <a:r>
                        <a:rPr lang="en-US" sz="1400" b="1" dirty="0" smtClean="0">
                          <a:solidFill>
                            <a:srgbClr val="FFC000"/>
                          </a:solidFill>
                        </a:rPr>
                        <a:t>hợp:</a:t>
                      </a:r>
                      <a:r>
                        <a:rPr lang="en-US" sz="1400" b="1" dirty="0" smtClean="0">
                          <a:solidFill>
                            <a:schemeClr val="bg1"/>
                          </a:solidFill>
                        </a:rPr>
                        <a:t>Không</a:t>
                      </a:r>
                      <a:endParaRPr lang="en-US" sz="1400" b="1" dirty="0">
                        <a:solidFill>
                          <a:srgbClr val="FFC000"/>
                        </a:solidFill>
                      </a:endParaRPr>
                    </a:p>
                    <a:p>
                      <a:pPr marL="228600" indent="-228600">
                        <a:buAutoNum type="arabicPeriod"/>
                      </a:pPr>
                      <a:r>
                        <a:rPr lang="en-US" sz="1400" b="1" dirty="0">
                          <a:solidFill>
                            <a:srgbClr val="FFC000"/>
                          </a:solidFill>
                        </a:rPr>
                        <a:t>Bao hàm: </a:t>
                      </a:r>
                      <a:r>
                        <a:rPr lang="en-US" sz="1400" b="1" dirty="0" smtClean="0">
                          <a:solidFill>
                            <a:schemeClr val="bg1"/>
                          </a:solidFill>
                        </a:rPr>
                        <a:t>Không</a:t>
                      </a:r>
                      <a:endParaRPr lang="en-US" sz="1400" b="1" dirty="0" smtClean="0">
                        <a:solidFill>
                          <a:srgbClr val="FFC000"/>
                        </a:solidFill>
                      </a:endParaRPr>
                    </a:p>
                    <a:p>
                      <a:pPr marL="228600" indent="-228600">
                        <a:buAutoNum type="arabicPeriod"/>
                      </a:pPr>
                      <a:r>
                        <a:rPr lang="en-US" sz="1400" b="1" dirty="0" smtClean="0">
                          <a:solidFill>
                            <a:srgbClr val="FFC000"/>
                          </a:solidFill>
                        </a:rPr>
                        <a:t>Mở </a:t>
                      </a:r>
                      <a:r>
                        <a:rPr lang="en-US" sz="1400" b="1" dirty="0">
                          <a:solidFill>
                            <a:srgbClr val="FFC000"/>
                          </a:solidFill>
                        </a:rPr>
                        <a:t>rộng: </a:t>
                      </a:r>
                      <a:r>
                        <a:rPr lang="en-US" sz="1400" b="1" dirty="0" smtClean="0">
                          <a:solidFill>
                            <a:schemeClr val="bg1"/>
                          </a:solidFill>
                        </a:rPr>
                        <a:t>Không</a:t>
                      </a:r>
                      <a:endParaRPr lang="en-US" sz="1400" b="1" dirty="0">
                        <a:solidFill>
                          <a:srgbClr val="FFC000"/>
                        </a:solidFill>
                      </a:endParaRPr>
                    </a:p>
                    <a:p>
                      <a:pPr marL="228600" indent="-228600">
                        <a:buAutoNum type="arabicPeriod"/>
                      </a:pPr>
                      <a:r>
                        <a:rPr lang="en-US" sz="1400" b="1" dirty="0">
                          <a:solidFill>
                            <a:srgbClr val="FFC000"/>
                          </a:solidFill>
                        </a:rPr>
                        <a:t>Tổng quát </a:t>
                      </a:r>
                      <a:r>
                        <a:rPr lang="en-US" sz="1400" b="1" dirty="0" smtClean="0">
                          <a:solidFill>
                            <a:srgbClr val="FFC000"/>
                          </a:solidFill>
                        </a:rPr>
                        <a:t>hóa:</a:t>
                      </a:r>
                      <a:r>
                        <a:rPr lang="en-US" sz="1400" b="1" dirty="0" smtClean="0">
                          <a:solidFill>
                            <a:schemeClr val="bg1"/>
                          </a:solidFill>
                        </a:rPr>
                        <a:t>Không</a:t>
                      </a:r>
                      <a:r>
                        <a:rPr lang="en-US" sz="1400" b="1" dirty="0" smtClean="0">
                          <a:solidFill>
                            <a:srgbClr val="FFC000"/>
                          </a:solidFill>
                        </a:rPr>
                        <a:t> </a:t>
                      </a:r>
                      <a:endParaRPr lang="en-US" sz="1400" b="1" dirty="0">
                        <a:solidFill>
                          <a:srgbClr val="FFC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47564980"/>
                  </a:ext>
                </a:extLst>
              </a:tr>
              <a:tr h="718922">
                <a:tc gridSpan="4">
                  <a:txBody>
                    <a:bodyPr/>
                    <a:lstStyle/>
                    <a:p>
                      <a:r>
                        <a:rPr lang="en-US" sz="1400" b="1" dirty="0">
                          <a:solidFill>
                            <a:srgbClr val="FFC000"/>
                          </a:solidFill>
                        </a:rPr>
                        <a:t>Các dòng sự kiện chính </a:t>
                      </a:r>
                      <a:r>
                        <a:rPr lang="en-US" sz="1400" b="1" dirty="0" smtClean="0">
                          <a:solidFill>
                            <a:srgbClr val="FFC000"/>
                          </a:solidFill>
                        </a:rPr>
                        <a:t>:</a:t>
                      </a:r>
                    </a:p>
                    <a:p>
                      <a:pPr marL="0" indent="0">
                        <a:buFont typeface="Arial" panose="020B0604020202020204" pitchFamily="34" charset="0"/>
                        <a:buNone/>
                      </a:pPr>
                      <a:r>
                        <a:rPr kumimoji="1" lang="en-US" sz="1400" b="1" i="0" kern="1200" dirty="0" smtClean="0">
                          <a:solidFill>
                            <a:schemeClr val="bg1"/>
                          </a:solidFill>
                          <a:effectLst/>
                          <a:latin typeface="Times New Roman" panose="02020603050405020304" pitchFamily="18" charset="0"/>
                          <a:ea typeface="+mn-ea"/>
                          <a:cs typeface="Times New Roman" panose="02020603050405020304" pitchFamily="18" charset="0"/>
                        </a:rPr>
                        <a:t>-</a:t>
                      </a:r>
                      <a:r>
                        <a:rPr kumimoji="1" lang="vi-VN" sz="1400" b="1" i="0" kern="1200" dirty="0" smtClean="0">
                          <a:solidFill>
                            <a:schemeClr val="bg1"/>
                          </a:solidFill>
                          <a:effectLst/>
                          <a:latin typeface="Times New Roman" panose="02020603050405020304" pitchFamily="18" charset="0"/>
                          <a:ea typeface="+mn-ea"/>
                          <a:cs typeface="Times New Roman" panose="02020603050405020304" pitchFamily="18" charset="0"/>
                        </a:rPr>
                        <a:t>Người dùng điền đầy đủ và chính xác thông tin tài khoản của mình để đăng </a:t>
                      </a:r>
                      <a:r>
                        <a:rPr kumimoji="1" lang="en-US" sz="1400" b="1" i="0" kern="1200" dirty="0" smtClean="0">
                          <a:solidFill>
                            <a:schemeClr val="bg1"/>
                          </a:solidFill>
                          <a:effectLst/>
                          <a:latin typeface="Times New Roman" panose="02020603050405020304" pitchFamily="18" charset="0"/>
                          <a:ea typeface="+mn-ea"/>
                          <a:cs typeface="Times New Roman" panose="02020603050405020304" pitchFamily="18" charset="0"/>
                        </a:rPr>
                        <a:t>ký tài khoản thành viên</a:t>
                      </a:r>
                      <a:r>
                        <a:rPr kumimoji="1" lang="vi-VN" sz="1400" b="1" i="0" kern="1200" dirty="0" smtClean="0">
                          <a:solidFill>
                            <a:schemeClr val="bg1"/>
                          </a:solidFill>
                          <a:effectLst/>
                          <a:latin typeface="Times New Roman" panose="02020603050405020304" pitchFamily="18" charset="0"/>
                          <a:ea typeface="+mn-ea"/>
                          <a:cs typeface="Times New Roman" panose="02020603050405020304" pitchFamily="18" charset="0"/>
                        </a:rPr>
                        <a:t>. </a:t>
                      </a:r>
                      <a:endParaRPr kumimoji="1" lang="en-US" sz="1400" b="1" i="0" kern="1200" dirty="0" smtClean="0">
                        <a:solidFill>
                          <a:schemeClr val="bg1"/>
                        </a:solidFill>
                        <a:effectLst/>
                        <a:latin typeface="Times New Roman" panose="02020603050405020304" pitchFamily="18" charset="0"/>
                        <a:ea typeface="+mn-ea"/>
                        <a:cs typeface="Times New Roman" panose="02020603050405020304" pitchFamily="18" charset="0"/>
                      </a:endParaRPr>
                    </a:p>
                    <a:p>
                      <a:pPr marL="0" indent="0">
                        <a:buFont typeface="Arial" panose="020B0604020202020204" pitchFamily="34" charset="0"/>
                        <a:buNone/>
                      </a:pPr>
                      <a:r>
                        <a:rPr kumimoji="1" lang="en-US" sz="1400" b="1" i="0" kern="1200" dirty="0" smtClean="0">
                          <a:solidFill>
                            <a:schemeClr val="bg1"/>
                          </a:solidFill>
                          <a:effectLst/>
                          <a:latin typeface="Times New Roman" panose="02020603050405020304" pitchFamily="18" charset="0"/>
                          <a:ea typeface="+mn-ea"/>
                          <a:cs typeface="Times New Roman" panose="02020603050405020304" pitchFamily="18" charset="0"/>
                        </a:rPr>
                        <a:t>-</a:t>
                      </a:r>
                      <a:r>
                        <a:rPr kumimoji="1" lang="vi-VN" sz="1400" b="1" i="0" kern="1200" dirty="0" smtClean="0">
                          <a:solidFill>
                            <a:schemeClr val="bg1"/>
                          </a:solidFill>
                          <a:effectLst/>
                          <a:latin typeface="Times New Roman" panose="02020603050405020304" pitchFamily="18" charset="0"/>
                          <a:ea typeface="+mn-ea"/>
                          <a:cs typeface="Times New Roman" panose="02020603050405020304" pitchFamily="18" charset="0"/>
                        </a:rPr>
                        <a:t>Hệ thống </a:t>
                      </a:r>
                      <a:r>
                        <a:rPr kumimoji="1" lang="en-US" sz="1400" b="1" i="0" kern="1200" dirty="0" smtClean="0">
                          <a:solidFill>
                            <a:schemeClr val="bg1"/>
                          </a:solidFill>
                          <a:effectLst/>
                          <a:latin typeface="Times New Roman" panose="02020603050405020304" pitchFamily="18" charset="0"/>
                          <a:ea typeface="+mn-ea"/>
                          <a:cs typeface="Times New Roman" panose="02020603050405020304" pitchFamily="18" charset="0"/>
                        </a:rPr>
                        <a:t>tạo mới</a:t>
                      </a:r>
                      <a:r>
                        <a:rPr kumimoji="1" lang="vi-VN" sz="1400" b="1" i="0" kern="1200" dirty="0" smtClean="0">
                          <a:solidFill>
                            <a:schemeClr val="bg1"/>
                          </a:solidFill>
                          <a:effectLst/>
                          <a:latin typeface="Times New Roman" panose="02020603050405020304" pitchFamily="18" charset="0"/>
                          <a:ea typeface="+mn-ea"/>
                          <a:cs typeface="Times New Roman" panose="02020603050405020304" pitchFamily="18" charset="0"/>
                        </a:rPr>
                        <a:t> thông tin của người dùng </a:t>
                      </a:r>
                      <a:r>
                        <a:rPr kumimoji="1" lang="en-US" sz="1400" b="1" i="0" kern="1200" dirty="0" smtClean="0">
                          <a:solidFill>
                            <a:schemeClr val="bg1"/>
                          </a:solidFill>
                          <a:effectLst/>
                          <a:latin typeface="Times New Roman" panose="02020603050405020304" pitchFamily="18" charset="0"/>
                          <a:ea typeface="+mn-ea"/>
                          <a:cs typeface="Times New Roman" panose="02020603050405020304" pitchFamily="18" charset="0"/>
                        </a:rPr>
                        <a:t>và l</a:t>
                      </a:r>
                      <a:r>
                        <a:rPr kumimoji="1" lang="vi-VN" sz="1400" b="1" i="0" kern="1200" dirty="0" smtClean="0">
                          <a:solidFill>
                            <a:schemeClr val="bg1"/>
                          </a:solidFill>
                          <a:effectLst/>
                          <a:latin typeface="Times New Roman" panose="02020603050405020304" pitchFamily="18" charset="0"/>
                          <a:ea typeface="+mn-ea"/>
                          <a:cs typeface="Times New Roman" panose="02020603050405020304" pitchFamily="18" charset="0"/>
                        </a:rPr>
                        <a:t>ư</a:t>
                      </a:r>
                      <a:r>
                        <a:rPr kumimoji="1" lang="en-US" sz="1400" b="1" i="0" kern="1200" dirty="0" smtClean="0">
                          <a:solidFill>
                            <a:schemeClr val="bg1"/>
                          </a:solidFill>
                          <a:effectLst/>
                          <a:latin typeface="Times New Roman" panose="02020603050405020304" pitchFamily="18" charset="0"/>
                          <a:ea typeface="+mn-ea"/>
                          <a:cs typeface="Times New Roman" panose="02020603050405020304" pitchFamily="18" charset="0"/>
                        </a:rPr>
                        <a:t>u vào</a:t>
                      </a:r>
                      <a:r>
                        <a:rPr kumimoji="1" lang="vi-VN" sz="1400" b="1" i="0" kern="1200" dirty="0" smtClean="0">
                          <a:solidFill>
                            <a:schemeClr val="bg1"/>
                          </a:solidFill>
                          <a:effectLst/>
                          <a:latin typeface="Times New Roman" panose="02020603050405020304" pitchFamily="18" charset="0"/>
                          <a:ea typeface="+mn-ea"/>
                          <a:cs typeface="Times New Roman" panose="02020603050405020304" pitchFamily="18" charset="0"/>
                        </a:rPr>
                        <a:t> database</a:t>
                      </a:r>
                      <a:r>
                        <a:rPr kumimoji="1" lang="en-US" sz="1400" b="1" i="0" kern="1200" dirty="0" smtClean="0">
                          <a:solidFill>
                            <a:schemeClr val="bg1"/>
                          </a:solidFill>
                          <a:effectLst/>
                          <a:latin typeface="Times New Roman" panose="02020603050405020304" pitchFamily="18" charset="0"/>
                          <a:ea typeface="+mn-ea"/>
                          <a:cs typeface="Times New Roman" panose="02020603050405020304" pitchFamily="18" charset="0"/>
                        </a:rPr>
                        <a:t>. </a:t>
                      </a:r>
                    </a:p>
                    <a:p>
                      <a:pPr marL="0" indent="0">
                        <a:buFont typeface="Arial" panose="020B0604020202020204" pitchFamily="34" charset="0"/>
                        <a:buNone/>
                      </a:pPr>
                      <a:r>
                        <a:rPr kumimoji="1" lang="en-US" sz="1400" b="1" i="0" kern="1200" dirty="0" smtClean="0">
                          <a:solidFill>
                            <a:schemeClr val="bg1"/>
                          </a:solidFill>
                          <a:effectLst/>
                          <a:latin typeface="Times New Roman" panose="02020603050405020304" pitchFamily="18" charset="0"/>
                          <a:ea typeface="+mn-ea"/>
                          <a:cs typeface="Times New Roman" panose="02020603050405020304" pitchFamily="18" charset="0"/>
                        </a:rPr>
                        <a:t>-Sau khi đăng ký thành công hệ thống thông báo cho ng</a:t>
                      </a:r>
                      <a:r>
                        <a:rPr kumimoji="1" lang="vi-VN" sz="1400" b="1" i="0" kern="1200" dirty="0" smtClean="0">
                          <a:solidFill>
                            <a:schemeClr val="bg1"/>
                          </a:solidFill>
                          <a:effectLst/>
                          <a:latin typeface="Times New Roman" panose="02020603050405020304" pitchFamily="18" charset="0"/>
                          <a:ea typeface="+mn-ea"/>
                          <a:cs typeface="Times New Roman" panose="02020603050405020304" pitchFamily="18" charset="0"/>
                        </a:rPr>
                        <a:t>ư</a:t>
                      </a:r>
                      <a:r>
                        <a:rPr kumimoji="1" lang="en-US" sz="1400" b="1" i="0" kern="1200" dirty="0" smtClean="0">
                          <a:solidFill>
                            <a:schemeClr val="bg1"/>
                          </a:solidFill>
                          <a:effectLst/>
                          <a:latin typeface="Times New Roman" panose="02020603050405020304" pitchFamily="18" charset="0"/>
                          <a:ea typeface="+mn-ea"/>
                          <a:cs typeface="Times New Roman" panose="02020603050405020304" pitchFamily="18" charset="0"/>
                        </a:rPr>
                        <a:t>ời dùng biết.</a:t>
                      </a:r>
                      <a:endParaRPr lang="en-US" sz="1400" b="1" dirty="0" smtClean="0">
                        <a:solidFill>
                          <a:schemeClr val="bg1"/>
                        </a:solidFill>
                        <a:latin typeface="Times New Roman" panose="02020603050405020304" pitchFamily="18" charset="0"/>
                        <a:cs typeface="Times New Roman" panose="02020603050405020304" pitchFamily="18" charset="0"/>
                      </a:endParaRPr>
                    </a:p>
                    <a:p>
                      <a:endParaRPr lang="en-US" sz="1400" b="1" dirty="0" smtClean="0">
                        <a:solidFill>
                          <a:srgbClr val="FFC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33764517"/>
                  </a:ext>
                </a:extLst>
              </a:tr>
              <a:tr h="718922">
                <a:tc gridSpan="4">
                  <a:txBody>
                    <a:bodyPr/>
                    <a:lstStyle/>
                    <a:p>
                      <a:r>
                        <a:rPr lang="en-US" sz="1400" b="1" dirty="0">
                          <a:solidFill>
                            <a:srgbClr val="FFC000"/>
                          </a:solidFill>
                        </a:rPr>
                        <a:t>Các dòng sự kiện con </a:t>
                      </a:r>
                      <a:r>
                        <a:rPr lang="en-US" sz="1400" b="1" dirty="0" smtClean="0">
                          <a:solidFill>
                            <a:srgbClr val="FFC000"/>
                          </a:solidFill>
                        </a:rPr>
                        <a:t>:</a:t>
                      </a:r>
                    </a:p>
                    <a:p>
                      <a:r>
                        <a:rPr lang="en-US" sz="1400" b="1" dirty="0" smtClean="0">
                          <a:solidFill>
                            <a:srgbClr val="FFC000"/>
                          </a:solidFill>
                        </a:rPr>
                        <a:t>-</a:t>
                      </a:r>
                      <a:r>
                        <a:rPr lang="en-US" sz="1400" b="1" dirty="0" smtClean="0">
                          <a:solidFill>
                            <a:schemeClr val="bg1"/>
                          </a:solidFill>
                        </a:rPr>
                        <a:t>Không</a:t>
                      </a:r>
                      <a:endParaRPr lang="en-US" sz="1400" b="1" dirty="0" smtClean="0">
                        <a:solidFill>
                          <a:schemeClr val="bg1"/>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822899858"/>
                  </a:ext>
                </a:extLst>
              </a:tr>
              <a:tr h="718922">
                <a:tc gridSpan="4">
                  <a:txBody>
                    <a:bodyPr/>
                    <a:lstStyle/>
                    <a:p>
                      <a:r>
                        <a:rPr lang="en-US" sz="1400" b="1" dirty="0" smtClean="0">
                          <a:solidFill>
                            <a:srgbClr val="FFC000"/>
                          </a:solidFill>
                        </a:rPr>
                        <a:t>Các dòng xử lý điều kiện ngoại lệ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400" b="1" i="0" kern="1200" dirty="0" smtClean="0">
                          <a:solidFill>
                            <a:schemeClr val="bg1"/>
                          </a:solidFill>
                          <a:effectLst/>
                          <a:latin typeface="Times New Roman" panose="02020603050405020304" pitchFamily="18" charset="0"/>
                          <a:ea typeface="+mn-ea"/>
                          <a:cs typeface="Times New Roman" panose="02020603050405020304" pitchFamily="18" charset="0"/>
                        </a:rPr>
                        <a:t>-Hệ thống sẽ kiểm tra thông tin ng</a:t>
                      </a:r>
                      <a:r>
                        <a:rPr kumimoji="1" lang="vi-VN" sz="1400" b="1" i="0" kern="1200" dirty="0" smtClean="0">
                          <a:solidFill>
                            <a:schemeClr val="bg1"/>
                          </a:solidFill>
                          <a:effectLst/>
                          <a:latin typeface="Times New Roman" panose="02020603050405020304" pitchFamily="18" charset="0"/>
                          <a:ea typeface="+mn-ea"/>
                          <a:cs typeface="Times New Roman" panose="02020603050405020304" pitchFamily="18" charset="0"/>
                        </a:rPr>
                        <a:t>ư</a:t>
                      </a:r>
                      <a:r>
                        <a:rPr kumimoji="1" lang="en-US" sz="1400" b="1" i="0" kern="1200" dirty="0" smtClean="0">
                          <a:solidFill>
                            <a:schemeClr val="bg1"/>
                          </a:solidFill>
                          <a:effectLst/>
                          <a:latin typeface="Times New Roman" panose="02020603050405020304" pitchFamily="18" charset="0"/>
                          <a:ea typeface="+mn-ea"/>
                          <a:cs typeface="Times New Roman" panose="02020603050405020304" pitchFamily="18" charset="0"/>
                        </a:rPr>
                        <a:t>ời dùng nếu trùng thì yêu cầu ng</a:t>
                      </a:r>
                      <a:r>
                        <a:rPr kumimoji="1" lang="vi-VN" sz="1400" b="1" i="0" kern="1200" dirty="0" smtClean="0">
                          <a:solidFill>
                            <a:schemeClr val="bg1"/>
                          </a:solidFill>
                          <a:effectLst/>
                          <a:latin typeface="Times New Roman" panose="02020603050405020304" pitchFamily="18" charset="0"/>
                          <a:ea typeface="+mn-ea"/>
                          <a:cs typeface="Times New Roman" panose="02020603050405020304" pitchFamily="18" charset="0"/>
                        </a:rPr>
                        <a:t>ư</a:t>
                      </a:r>
                      <a:r>
                        <a:rPr kumimoji="1" lang="en-US" sz="1400" b="1" i="0" kern="1200" dirty="0" smtClean="0">
                          <a:solidFill>
                            <a:schemeClr val="bg1"/>
                          </a:solidFill>
                          <a:effectLst/>
                          <a:latin typeface="Times New Roman" panose="02020603050405020304" pitchFamily="18" charset="0"/>
                          <a:ea typeface="+mn-ea"/>
                          <a:cs typeface="Times New Roman" panose="02020603050405020304" pitchFamily="18" charset="0"/>
                        </a:rPr>
                        <a:t>ời dung nhập lại thông tin. </a:t>
                      </a:r>
                      <a:endParaRPr lang="en-US" sz="1400" b="1" dirty="0" smtClean="0">
                        <a:solidFill>
                          <a:schemeClr val="bg1"/>
                        </a:solidFill>
                        <a:latin typeface="Times New Roman" panose="02020603050405020304" pitchFamily="18" charset="0"/>
                        <a:cs typeface="Times New Roman" panose="02020603050405020304" pitchFamily="18" charset="0"/>
                      </a:endParaRPr>
                    </a:p>
                    <a:p>
                      <a:endParaRPr lang="en-US" sz="1400" b="1" dirty="0">
                        <a:solidFill>
                          <a:srgbClr val="FFC000"/>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751902042"/>
                  </a:ext>
                </a:extLst>
              </a:tr>
            </a:tbl>
          </a:graphicData>
        </a:graphic>
      </p:graphicFrame>
    </p:spTree>
    <p:extLst>
      <p:ext uri="{BB962C8B-B14F-4D97-AF65-F5344CB8AC3E}">
        <p14:creationId xmlns:p14="http://schemas.microsoft.com/office/powerpoint/2010/main" val="819070941"/>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aphicFrame>
        <p:nvGraphicFramePr>
          <p:cNvPr id="4" name="Bảng 3">
            <a:extLst>
              <a:ext uri="{FF2B5EF4-FFF2-40B4-BE49-F238E27FC236}">
                <a16:creationId xmlns:a16="http://schemas.microsoft.com/office/drawing/2014/main" xmlns="" id="{37B45CBC-1B6A-44F1-BB21-04638676BB0E}"/>
              </a:ext>
            </a:extLst>
          </p:cNvPr>
          <p:cNvGraphicFramePr>
            <a:graphicFrameLocks noGrp="1"/>
          </p:cNvGraphicFramePr>
          <p:nvPr>
            <p:extLst>
              <p:ext uri="{D42A27DB-BD31-4B8C-83A1-F6EECF244321}">
                <p14:modId xmlns:p14="http://schemas.microsoft.com/office/powerpoint/2010/main" val="4064944453"/>
              </p:ext>
            </p:extLst>
          </p:nvPr>
        </p:nvGraphicFramePr>
        <p:xfrm>
          <a:off x="1632997" y="291374"/>
          <a:ext cx="9316996" cy="6414226"/>
        </p:xfrm>
        <a:graphic>
          <a:graphicData uri="http://schemas.openxmlformats.org/drawingml/2006/table">
            <a:tbl>
              <a:tblPr>
                <a:tableStyleId>{616DA210-FB5B-4158-B5E0-FEB733F419BA}</a:tableStyleId>
              </a:tblPr>
              <a:tblGrid>
                <a:gridCol w="3105665">
                  <a:extLst>
                    <a:ext uri="{9D8B030D-6E8A-4147-A177-3AD203B41FA5}">
                      <a16:colId xmlns:a16="http://schemas.microsoft.com/office/drawing/2014/main" xmlns="" val="4167633223"/>
                    </a:ext>
                  </a:extLst>
                </a:gridCol>
                <a:gridCol w="1552833">
                  <a:extLst>
                    <a:ext uri="{9D8B030D-6E8A-4147-A177-3AD203B41FA5}">
                      <a16:colId xmlns:a16="http://schemas.microsoft.com/office/drawing/2014/main" xmlns="" val="1542798952"/>
                    </a:ext>
                  </a:extLst>
                </a:gridCol>
                <a:gridCol w="1552833">
                  <a:extLst>
                    <a:ext uri="{9D8B030D-6E8A-4147-A177-3AD203B41FA5}">
                      <a16:colId xmlns:a16="http://schemas.microsoft.com/office/drawing/2014/main" xmlns="" val="2364546112"/>
                    </a:ext>
                  </a:extLst>
                </a:gridCol>
                <a:gridCol w="3105665">
                  <a:extLst>
                    <a:ext uri="{9D8B030D-6E8A-4147-A177-3AD203B41FA5}">
                      <a16:colId xmlns:a16="http://schemas.microsoft.com/office/drawing/2014/main" xmlns="" val="2867330664"/>
                    </a:ext>
                  </a:extLst>
                </a:gridCol>
              </a:tblGrid>
              <a:tr h="470626">
                <a:tc>
                  <a:txBody>
                    <a:bodyPr/>
                    <a:lstStyle/>
                    <a:p>
                      <a:r>
                        <a:rPr lang="en-US" sz="1400" b="1" dirty="0">
                          <a:solidFill>
                            <a:srgbClr val="FFC000"/>
                          </a:solidFill>
                        </a:rPr>
                        <a:t>Tên </a:t>
                      </a:r>
                      <a:r>
                        <a:rPr lang="en-US" sz="1400" b="1" dirty="0" smtClean="0">
                          <a:solidFill>
                            <a:srgbClr val="FFC000"/>
                          </a:solidFill>
                        </a:rPr>
                        <a:t>Use-case </a:t>
                      </a:r>
                      <a:r>
                        <a:rPr lang="en-US" sz="1400" b="1" dirty="0" smtClean="0">
                          <a:solidFill>
                            <a:srgbClr val="FFC000"/>
                          </a:solidFill>
                          <a:latin typeface="Cambria Math" panose="02040503050406030204" pitchFamily="18" charset="0"/>
                          <a:ea typeface="Cambria Math" panose="02040503050406030204" pitchFamily="18" charset="0"/>
                        </a:rPr>
                        <a:t>:</a:t>
                      </a:r>
                      <a:r>
                        <a:rPr lang="en-US" sz="1400" b="1" dirty="0" smtClean="0">
                          <a:solidFill>
                            <a:schemeClr val="bg1"/>
                          </a:solidFill>
                        </a:rPr>
                        <a:t>Tìm kiếm.</a:t>
                      </a:r>
                      <a:endParaRPr lang="en-US" sz="1400" b="1" dirty="0">
                        <a:solidFill>
                          <a:schemeClr val="bg1"/>
                        </a:solidFill>
                        <a:latin typeface="Cambria Math" panose="02040503050406030204" pitchFamily="18" charset="0"/>
                        <a:ea typeface="Cambria Math" panose="02040503050406030204" pitchFamily="18" charset="0"/>
                        <a:cs typeface="Times New Roman" panose="02020603050405020304" pitchFamily="18" charset="0"/>
                      </a:endParaRPr>
                    </a:p>
                  </a:txBody>
                  <a:tcPr/>
                </a:tc>
                <a:tc gridSpan="2">
                  <a:txBody>
                    <a:bodyPr/>
                    <a:lstStyle/>
                    <a:p>
                      <a:pPr algn="ctr">
                        <a:lnSpc>
                          <a:spcPct val="150000"/>
                        </a:lnSpc>
                      </a:pPr>
                      <a:r>
                        <a:rPr lang="en-US" sz="1400" b="1" dirty="0">
                          <a:solidFill>
                            <a:srgbClr val="FFC000"/>
                          </a:solidFill>
                        </a:rPr>
                        <a:t>ID :  </a:t>
                      </a:r>
                      <a:r>
                        <a:rPr lang="en-US" sz="1400" b="1" dirty="0" smtClean="0">
                          <a:solidFill>
                            <a:schemeClr val="bg1"/>
                          </a:solidFill>
                        </a:rPr>
                        <a:t>4</a:t>
                      </a:r>
                      <a:endParaRPr lang="en-US" sz="1400" b="1" dirty="0">
                        <a:solidFill>
                          <a:schemeClr val="bg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a:txBody>
                    <a:bodyPr/>
                    <a:lstStyle/>
                    <a:p>
                      <a:pPr>
                        <a:lnSpc>
                          <a:spcPct val="150000"/>
                        </a:lnSpc>
                      </a:pPr>
                      <a:r>
                        <a:rPr lang="en-US" sz="1400" b="1" dirty="0">
                          <a:solidFill>
                            <a:srgbClr val="FFC000"/>
                          </a:solidFill>
                        </a:rPr>
                        <a:t>Mức quan </a:t>
                      </a:r>
                      <a:r>
                        <a:rPr lang="en-US" sz="1400" b="1" dirty="0" smtClean="0">
                          <a:solidFill>
                            <a:srgbClr val="FFC000"/>
                          </a:solidFill>
                        </a:rPr>
                        <a:t>trọng</a:t>
                      </a:r>
                      <a:r>
                        <a:rPr lang="en-US" sz="1400" b="1" baseline="0" dirty="0" smtClean="0">
                          <a:solidFill>
                            <a:srgbClr val="FFC000"/>
                          </a:solidFill>
                        </a:rPr>
                        <a:t> : </a:t>
                      </a:r>
                      <a:r>
                        <a:rPr lang="en-US" sz="1400" b="1" baseline="0" dirty="0" smtClean="0">
                          <a:solidFill>
                            <a:schemeClr val="bg1"/>
                          </a:solidFill>
                        </a:rPr>
                        <a:t>cao</a:t>
                      </a:r>
                      <a:endParaRPr lang="en-US" sz="1400" b="1"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327548680"/>
                  </a:ext>
                </a:extLst>
              </a:tr>
              <a:tr h="274411">
                <a:tc gridSpan="2">
                  <a:txBody>
                    <a:bodyPr/>
                    <a:lstStyle/>
                    <a:p>
                      <a:r>
                        <a:rPr lang="en-US" sz="1400" b="1" dirty="0">
                          <a:solidFill>
                            <a:srgbClr val="FFC000"/>
                          </a:solidFill>
                        </a:rPr>
                        <a:t>Tác nhân </a:t>
                      </a:r>
                      <a:r>
                        <a:rPr lang="en-US" sz="1400" b="1" dirty="0" smtClean="0">
                          <a:solidFill>
                            <a:srgbClr val="FFC000"/>
                          </a:solidFill>
                        </a:rPr>
                        <a:t>chính: </a:t>
                      </a:r>
                      <a:r>
                        <a:rPr lang="en-US" sz="1400" b="1" dirty="0" smtClean="0">
                          <a:solidFill>
                            <a:schemeClr val="bg1"/>
                          </a:solidFill>
                        </a:rPr>
                        <a:t>Khách</a:t>
                      </a:r>
                      <a:r>
                        <a:rPr lang="en-US" sz="1400" b="1" baseline="0" dirty="0" smtClean="0">
                          <a:solidFill>
                            <a:schemeClr val="bg1"/>
                          </a:solidFill>
                        </a:rPr>
                        <a:t> Hàng</a:t>
                      </a:r>
                      <a:endParaRPr lang="en-US" sz="1400" b="1" dirty="0">
                        <a:solidFill>
                          <a:schemeClr val="bg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gridSpan="2">
                  <a:txBody>
                    <a:bodyPr/>
                    <a:lstStyle/>
                    <a:p>
                      <a:r>
                        <a:rPr lang="en-US" sz="1400" b="1" dirty="0">
                          <a:solidFill>
                            <a:srgbClr val="FFC000"/>
                          </a:solidFill>
                        </a:rPr>
                        <a:t>Loại usecase </a:t>
                      </a:r>
                      <a:r>
                        <a:rPr lang="en-US" sz="1400" b="1" dirty="0" smtClean="0">
                          <a:solidFill>
                            <a:srgbClr val="FFC000"/>
                          </a:solidFill>
                        </a:rPr>
                        <a:t>:</a:t>
                      </a:r>
                      <a:r>
                        <a:rPr lang="en-US" sz="1400" b="1" baseline="0" dirty="0" smtClean="0">
                          <a:solidFill>
                            <a:srgbClr val="FFC000"/>
                          </a:solidFill>
                        </a:rPr>
                        <a:t> </a:t>
                      </a:r>
                      <a:r>
                        <a:rPr lang="en-US" sz="1400" b="1" baseline="0" dirty="0" smtClean="0">
                          <a:solidFill>
                            <a:schemeClr val="bg1"/>
                          </a:solidFill>
                        </a:rPr>
                        <a:t>chi tiết</a:t>
                      </a:r>
                      <a:endParaRPr lang="en-US" sz="1400" b="1" dirty="0">
                        <a:solidFill>
                          <a:schemeClr val="bg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xmlns="" val="928616629"/>
                  </a:ext>
                </a:extLst>
              </a:tr>
              <a:tr h="461832">
                <a:tc gridSpan="4">
                  <a:txBody>
                    <a:bodyPr/>
                    <a:lstStyle/>
                    <a:p>
                      <a:r>
                        <a:rPr lang="en-US" sz="1400" b="1" dirty="0">
                          <a:solidFill>
                            <a:srgbClr val="FFC000"/>
                          </a:solidFill>
                        </a:rPr>
                        <a:t>Ng</a:t>
                      </a:r>
                      <a:r>
                        <a:rPr lang="vi-VN" sz="1400" b="1" dirty="0">
                          <a:solidFill>
                            <a:srgbClr val="FFC000"/>
                          </a:solidFill>
                        </a:rPr>
                        <a:t>ư</a:t>
                      </a:r>
                      <a:r>
                        <a:rPr lang="en-US" sz="1400" b="1" dirty="0">
                          <a:solidFill>
                            <a:srgbClr val="FFC000"/>
                          </a:solidFill>
                        </a:rPr>
                        <a:t>ời liên quan và công việc quan tâm </a:t>
                      </a:r>
                      <a:r>
                        <a:rPr lang="en-US" sz="1400" b="1" dirty="0" smtClean="0">
                          <a:solidFill>
                            <a:srgbClr val="FFC000"/>
                          </a:solidFill>
                        </a:rPr>
                        <a:t>:</a:t>
                      </a:r>
                    </a:p>
                    <a:p>
                      <a:r>
                        <a:rPr lang="en-US" sz="1400" b="1" dirty="0" smtClean="0">
                          <a:solidFill>
                            <a:srgbClr val="FFC000"/>
                          </a:solidFill>
                        </a:rPr>
                        <a:t>-</a:t>
                      </a:r>
                      <a:r>
                        <a:rPr lang="en-US" sz="1400" b="1" dirty="0" smtClean="0">
                          <a:solidFill>
                            <a:schemeClr val="bg1"/>
                          </a:solidFill>
                        </a:rPr>
                        <a:t>Khách</a:t>
                      </a:r>
                      <a:r>
                        <a:rPr lang="en-US" sz="1400" b="1" baseline="0" dirty="0" smtClean="0">
                          <a:solidFill>
                            <a:schemeClr val="bg1"/>
                          </a:solidFill>
                        </a:rPr>
                        <a:t> hàng</a:t>
                      </a:r>
                    </a:p>
                    <a:p>
                      <a:r>
                        <a:rPr lang="en-US" sz="1400" b="1" baseline="0" dirty="0" smtClean="0">
                          <a:solidFill>
                            <a:schemeClr val="bg1"/>
                          </a:solidFill>
                        </a:rPr>
                        <a:t>-tìm kiếm sản phẩm</a:t>
                      </a:r>
                      <a:endParaRPr lang="en-US" sz="1400" b="1" dirty="0" smtClean="0">
                        <a:solidFill>
                          <a:schemeClr val="bg1"/>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4185511035"/>
                  </a:ext>
                </a:extLst>
              </a:tr>
              <a:tr h="484315">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FFC000"/>
                          </a:solidFill>
                        </a:rPr>
                        <a:t>Mô tả tóm tắt </a:t>
                      </a:r>
                      <a:r>
                        <a:rPr lang="en-US" sz="1400" b="1" dirty="0" smtClean="0">
                          <a:solidFill>
                            <a:srgbClr val="FFC000"/>
                          </a:solidFill>
                        </a:rPr>
                        <a:t>:</a:t>
                      </a:r>
                      <a:r>
                        <a:rPr lang="en-US" sz="1400" b="1" baseline="0" dirty="0" smtClean="0">
                          <a:solidFill>
                            <a:schemeClr val="bg1"/>
                          </a:solidFill>
                        </a:rPr>
                        <a:t>tìm kiếm sản phẩm</a:t>
                      </a:r>
                      <a:endParaRPr lang="en-US" sz="1400" b="1" dirty="0" smtClean="0">
                        <a:solidFill>
                          <a:schemeClr val="bg1"/>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684695033"/>
                  </a:ext>
                </a:extLst>
              </a:tr>
              <a:tr h="435338">
                <a:tc gridSpan="4">
                  <a:txBody>
                    <a:bodyPr/>
                    <a:lstStyle/>
                    <a:p>
                      <a:r>
                        <a:rPr lang="en-US" sz="1400" b="1" dirty="0">
                          <a:solidFill>
                            <a:srgbClr val="FFC000"/>
                          </a:solidFill>
                        </a:rPr>
                        <a:t>Ràng buộc : </a:t>
                      </a:r>
                      <a:r>
                        <a:rPr lang="en-US" sz="1400" b="1" dirty="0" smtClean="0">
                          <a:solidFill>
                            <a:schemeClr val="bg1"/>
                          </a:solidFill>
                        </a:rPr>
                        <a:t>Không</a:t>
                      </a:r>
                    </a:p>
                    <a:p>
                      <a:r>
                        <a:rPr lang="en-US" sz="1400" b="1" dirty="0" smtClean="0">
                          <a:solidFill>
                            <a:srgbClr val="FFC000"/>
                          </a:solidFill>
                        </a:rPr>
                        <a:t>Loại :</a:t>
                      </a:r>
                      <a:r>
                        <a:rPr lang="en-US" sz="1400" b="1" baseline="0" dirty="0" smtClean="0">
                          <a:solidFill>
                            <a:srgbClr val="FFC000"/>
                          </a:solidFill>
                        </a:rPr>
                        <a:t> </a:t>
                      </a:r>
                      <a:r>
                        <a:rPr lang="en-US" sz="1400" b="1" baseline="0" dirty="0" smtClean="0">
                          <a:solidFill>
                            <a:schemeClr val="bg1"/>
                          </a:solidFill>
                        </a:rPr>
                        <a:t>Bên ngoài</a:t>
                      </a:r>
                      <a:endParaRPr lang="en-US" sz="1400" b="1" dirty="0">
                        <a:solidFill>
                          <a:srgbClr val="FFC000"/>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830208156"/>
                  </a:ext>
                </a:extLst>
              </a:tr>
              <a:tr h="718922">
                <a:tc gridSpan="4">
                  <a:txBody>
                    <a:bodyPr/>
                    <a:lstStyle/>
                    <a:p>
                      <a:r>
                        <a:rPr lang="en-US" sz="1400" b="1" dirty="0">
                          <a:solidFill>
                            <a:srgbClr val="FFC000"/>
                          </a:solidFill>
                        </a:rPr>
                        <a:t>Các mối quan hệ :</a:t>
                      </a:r>
                    </a:p>
                    <a:p>
                      <a:pPr marL="228600" indent="-228600">
                        <a:buAutoNum type="arabicPeriod"/>
                      </a:pPr>
                      <a:r>
                        <a:rPr lang="en-US" sz="1400" b="1" dirty="0">
                          <a:solidFill>
                            <a:srgbClr val="FFC000"/>
                          </a:solidFill>
                        </a:rPr>
                        <a:t>Kết </a:t>
                      </a:r>
                      <a:r>
                        <a:rPr lang="en-US" sz="1400" b="1" dirty="0" smtClean="0">
                          <a:solidFill>
                            <a:srgbClr val="FFC000"/>
                          </a:solidFill>
                        </a:rPr>
                        <a:t>hợp: </a:t>
                      </a:r>
                      <a:r>
                        <a:rPr lang="en-US" sz="1400" b="1" dirty="0" smtClean="0">
                          <a:solidFill>
                            <a:schemeClr val="bg1"/>
                          </a:solidFill>
                        </a:rPr>
                        <a:t>Không</a:t>
                      </a:r>
                      <a:endParaRPr lang="en-US" sz="1400" b="1" dirty="0">
                        <a:solidFill>
                          <a:schemeClr val="bg1"/>
                        </a:solidFill>
                      </a:endParaRPr>
                    </a:p>
                    <a:p>
                      <a:pPr marL="228600" indent="-228600">
                        <a:buAutoNum type="arabicPeriod"/>
                      </a:pPr>
                      <a:r>
                        <a:rPr lang="en-US" sz="1400" b="1" dirty="0">
                          <a:solidFill>
                            <a:srgbClr val="FFC000"/>
                          </a:solidFill>
                        </a:rPr>
                        <a:t>Bao hàm: </a:t>
                      </a:r>
                      <a:r>
                        <a:rPr lang="en-US" sz="1400" b="1" dirty="0" smtClean="0">
                          <a:solidFill>
                            <a:schemeClr val="bg1"/>
                          </a:solidFill>
                        </a:rPr>
                        <a:t>Không</a:t>
                      </a:r>
                      <a:endParaRPr lang="en-US" sz="1400" b="1" dirty="0" smtClean="0">
                        <a:solidFill>
                          <a:srgbClr val="FFC000"/>
                        </a:solidFill>
                      </a:endParaRPr>
                    </a:p>
                    <a:p>
                      <a:pPr marL="228600" indent="-228600">
                        <a:buAutoNum type="arabicPeriod"/>
                      </a:pPr>
                      <a:r>
                        <a:rPr lang="en-US" sz="1400" b="1" dirty="0" smtClean="0">
                          <a:solidFill>
                            <a:srgbClr val="FFC000"/>
                          </a:solidFill>
                        </a:rPr>
                        <a:t>Mở </a:t>
                      </a:r>
                      <a:r>
                        <a:rPr lang="en-US" sz="1400" b="1" dirty="0">
                          <a:solidFill>
                            <a:srgbClr val="FFC000"/>
                          </a:solidFill>
                        </a:rPr>
                        <a:t>rộng: </a:t>
                      </a:r>
                      <a:r>
                        <a:rPr lang="en-US" sz="1400" b="1" dirty="0" smtClean="0">
                          <a:solidFill>
                            <a:schemeClr val="bg1"/>
                          </a:solidFill>
                        </a:rPr>
                        <a:t>Không</a:t>
                      </a:r>
                      <a:endParaRPr lang="en-US" sz="1400" b="1" dirty="0">
                        <a:solidFill>
                          <a:srgbClr val="FFC000"/>
                        </a:solidFill>
                      </a:endParaRPr>
                    </a:p>
                    <a:p>
                      <a:pPr marL="228600" indent="-228600">
                        <a:buAutoNum type="arabicPeriod"/>
                      </a:pPr>
                      <a:r>
                        <a:rPr lang="en-US" sz="1400" b="1" dirty="0">
                          <a:solidFill>
                            <a:srgbClr val="FFC000"/>
                          </a:solidFill>
                        </a:rPr>
                        <a:t>Tổng quát hóa: </a:t>
                      </a:r>
                      <a:r>
                        <a:rPr lang="en-US" sz="1400" b="1" dirty="0" smtClean="0">
                          <a:solidFill>
                            <a:schemeClr val="bg1"/>
                          </a:solidFill>
                        </a:rPr>
                        <a:t>Không</a:t>
                      </a:r>
                      <a:endParaRPr lang="en-US" sz="1400" b="1" dirty="0">
                        <a:solidFill>
                          <a:srgbClr val="FFC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47564980"/>
                  </a:ext>
                </a:extLst>
              </a:tr>
              <a:tr h="718922">
                <a:tc gridSpan="4">
                  <a:txBody>
                    <a:bodyPr/>
                    <a:lstStyle/>
                    <a:p>
                      <a:r>
                        <a:rPr lang="en-US" sz="1400" b="1" dirty="0">
                          <a:solidFill>
                            <a:srgbClr val="FFC000"/>
                          </a:solidFill>
                        </a:rPr>
                        <a:t>Các dòng sự kiện chính </a:t>
                      </a:r>
                      <a:r>
                        <a:rPr lang="en-US" sz="1400" b="1" dirty="0" smtClean="0">
                          <a:solidFill>
                            <a:srgbClr val="FFC000"/>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400" b="1" i="0" kern="1200" dirty="0" smtClean="0">
                          <a:solidFill>
                            <a:schemeClr val="bg1"/>
                          </a:solidFill>
                          <a:effectLst/>
                          <a:latin typeface="+mj-lt"/>
                          <a:ea typeface="+mn-ea"/>
                          <a:cs typeface="+mn-cs"/>
                        </a:rPr>
                        <a:t>-</a:t>
                      </a:r>
                      <a:r>
                        <a:rPr kumimoji="1" lang="vi-VN" sz="1400" b="1" i="0" kern="1200" dirty="0" smtClean="0">
                          <a:solidFill>
                            <a:schemeClr val="bg1"/>
                          </a:solidFill>
                          <a:effectLst/>
                          <a:latin typeface="+mj-lt"/>
                          <a:ea typeface="+mn-ea"/>
                          <a:cs typeface="+mn-cs"/>
                        </a:rPr>
                        <a:t>Người dùng gõ vào thanh tìm kiếm </a:t>
                      </a:r>
                      <a:r>
                        <a:rPr kumimoji="1" lang="en-US" sz="1400" b="1" i="0" kern="1200" dirty="0" smtClean="0">
                          <a:solidFill>
                            <a:schemeClr val="bg1"/>
                          </a:solidFill>
                          <a:effectLst/>
                          <a:latin typeface="+mj-lt"/>
                          <a:ea typeface="+mn-ea"/>
                          <a:cs typeface="+mn-cs"/>
                        </a:rPr>
                        <a:t>sản</a:t>
                      </a:r>
                      <a:r>
                        <a:rPr kumimoji="1" lang="en-US" sz="1400" b="1" i="0" kern="1200" baseline="0" dirty="0" smtClean="0">
                          <a:solidFill>
                            <a:schemeClr val="bg1"/>
                          </a:solidFill>
                          <a:effectLst/>
                          <a:latin typeface="+mj-lt"/>
                          <a:ea typeface="+mn-ea"/>
                          <a:cs typeface="+mn-cs"/>
                        </a:rPr>
                        <a:t> phẩm muốn tìm</a:t>
                      </a:r>
                      <a:r>
                        <a:rPr lang="vi-VN" sz="1400" b="1" dirty="0" smtClean="0">
                          <a:solidFill>
                            <a:schemeClr val="bg1"/>
                          </a:solidFill>
                          <a:latin typeface="+mj-lt"/>
                        </a:rPr>
                        <a:t/>
                      </a:r>
                      <a:br>
                        <a:rPr lang="vi-VN" sz="1400" b="1" dirty="0" smtClean="0">
                          <a:solidFill>
                            <a:schemeClr val="bg1"/>
                          </a:solidFill>
                          <a:latin typeface="+mj-lt"/>
                        </a:rPr>
                      </a:br>
                      <a:r>
                        <a:rPr lang="en-US" sz="1400" b="1" dirty="0" smtClean="0">
                          <a:solidFill>
                            <a:schemeClr val="bg1"/>
                          </a:solidFill>
                          <a:latin typeface="+mj-lt"/>
                        </a:rPr>
                        <a:t>-</a:t>
                      </a:r>
                      <a:r>
                        <a:rPr kumimoji="1" lang="vi-VN" sz="1400" b="1" i="0" kern="1200" dirty="0" smtClean="0">
                          <a:solidFill>
                            <a:schemeClr val="bg1"/>
                          </a:solidFill>
                          <a:effectLst/>
                          <a:latin typeface="+mj-lt"/>
                          <a:ea typeface="+mn-ea"/>
                          <a:cs typeface="+mn-cs"/>
                        </a:rPr>
                        <a:t>Người dùng nhấn nút tìm kiếm để gửi lên hệ thống từ khóa của mình. </a:t>
                      </a:r>
                      <a:r>
                        <a:rPr lang="vi-VN" sz="1400" b="1" dirty="0" smtClean="0">
                          <a:solidFill>
                            <a:schemeClr val="bg1"/>
                          </a:solidFill>
                          <a:latin typeface="+mj-lt"/>
                        </a:rPr>
                        <a:t/>
                      </a:r>
                      <a:br>
                        <a:rPr lang="vi-VN" sz="1400" b="1" dirty="0" smtClean="0">
                          <a:solidFill>
                            <a:schemeClr val="bg1"/>
                          </a:solidFill>
                          <a:latin typeface="+mj-lt"/>
                        </a:rPr>
                      </a:br>
                      <a:r>
                        <a:rPr lang="en-US" sz="1400" b="1" dirty="0" smtClean="0">
                          <a:solidFill>
                            <a:schemeClr val="bg1"/>
                          </a:solidFill>
                          <a:latin typeface="+mj-lt"/>
                        </a:rPr>
                        <a:t>-</a:t>
                      </a:r>
                      <a:r>
                        <a:rPr kumimoji="1" lang="vi-VN" sz="1400" b="1" i="0" kern="1200" dirty="0" smtClean="0">
                          <a:solidFill>
                            <a:schemeClr val="bg1"/>
                          </a:solidFill>
                          <a:effectLst/>
                          <a:latin typeface="+mj-lt"/>
                          <a:ea typeface="+mn-ea"/>
                          <a:cs typeface="+mn-cs"/>
                        </a:rPr>
                        <a:t>Hệ thống nhận từ khóa mà người dùng gửi lên. </a:t>
                      </a:r>
                      <a:r>
                        <a:rPr lang="vi-VN" sz="1400" b="1" dirty="0" smtClean="0">
                          <a:solidFill>
                            <a:schemeClr val="bg1"/>
                          </a:solidFill>
                          <a:latin typeface="+mj-lt"/>
                        </a:rPr>
                        <a:t/>
                      </a:r>
                      <a:br>
                        <a:rPr lang="vi-VN" sz="1400" b="1" dirty="0" smtClean="0">
                          <a:solidFill>
                            <a:schemeClr val="bg1"/>
                          </a:solidFill>
                          <a:latin typeface="+mj-lt"/>
                        </a:rPr>
                      </a:br>
                      <a:r>
                        <a:rPr lang="en-US" sz="1400" b="1" dirty="0" smtClean="0">
                          <a:solidFill>
                            <a:schemeClr val="bg1"/>
                          </a:solidFill>
                          <a:latin typeface="+mj-lt"/>
                        </a:rPr>
                        <a:t>-</a:t>
                      </a:r>
                      <a:r>
                        <a:rPr kumimoji="1" lang="vi-VN" sz="1400" b="1" i="0" kern="1200" dirty="0" smtClean="0">
                          <a:solidFill>
                            <a:schemeClr val="bg1"/>
                          </a:solidFill>
                          <a:effectLst/>
                          <a:latin typeface="+mj-lt"/>
                          <a:ea typeface="+mn-ea"/>
                          <a:cs typeface="+mn-cs"/>
                        </a:rPr>
                        <a:t>Hệ thống tìm kiếm trên database và gửi trả lại màn hình kết quả tìm được.</a:t>
                      </a:r>
                      <a:endParaRPr lang="en-US" sz="1400" b="1" dirty="0" smtClean="0">
                        <a:solidFill>
                          <a:schemeClr val="bg1"/>
                        </a:solidFill>
                        <a:latin typeface="+mj-lt"/>
                      </a:endParaRPr>
                    </a:p>
                    <a:p>
                      <a:endParaRPr lang="en-US" sz="1400" b="1" dirty="0" smtClean="0">
                        <a:solidFill>
                          <a:srgbClr val="FFC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33764517"/>
                  </a:ext>
                </a:extLst>
              </a:tr>
              <a:tr h="718922">
                <a:tc gridSpan="4">
                  <a:txBody>
                    <a:bodyPr/>
                    <a:lstStyle/>
                    <a:p>
                      <a:r>
                        <a:rPr lang="en-US" sz="1400" b="1" dirty="0">
                          <a:solidFill>
                            <a:srgbClr val="FFC000"/>
                          </a:solidFill>
                        </a:rPr>
                        <a:t>Các dòng sự kiện con </a:t>
                      </a:r>
                      <a:r>
                        <a:rPr lang="en-US" sz="1400" b="1" dirty="0" smtClean="0">
                          <a:solidFill>
                            <a:srgbClr val="FFC000"/>
                          </a:solidFill>
                        </a:rPr>
                        <a:t>:</a:t>
                      </a:r>
                    </a:p>
                    <a:p>
                      <a:r>
                        <a:rPr lang="en-US" sz="1400" b="1" dirty="0" smtClean="0">
                          <a:solidFill>
                            <a:srgbClr val="FFC000"/>
                          </a:solidFill>
                        </a:rPr>
                        <a:t>-</a:t>
                      </a:r>
                      <a:r>
                        <a:rPr lang="en-US" sz="1400" b="1" dirty="0" smtClean="0">
                          <a:solidFill>
                            <a:schemeClr val="bg1"/>
                          </a:solidFill>
                        </a:rPr>
                        <a:t>người</a:t>
                      </a:r>
                      <a:r>
                        <a:rPr lang="en-US" sz="1400" b="1" baseline="0" dirty="0" smtClean="0">
                          <a:solidFill>
                            <a:schemeClr val="bg1"/>
                          </a:solidFill>
                        </a:rPr>
                        <a:t> dùng có thể tìm kiếm theo mức giá tiền</a:t>
                      </a:r>
                    </a:p>
                    <a:p>
                      <a:r>
                        <a:rPr lang="en-US" sz="1400" b="1" baseline="0" dirty="0" smtClean="0">
                          <a:solidFill>
                            <a:schemeClr val="bg1"/>
                          </a:solidFill>
                        </a:rPr>
                        <a:t>-tìm kiếm theo hãng sản xuất</a:t>
                      </a:r>
                    </a:p>
                    <a:p>
                      <a:r>
                        <a:rPr lang="en-US" sz="1400" b="1" baseline="0" dirty="0" smtClean="0">
                          <a:solidFill>
                            <a:schemeClr val="bg1"/>
                          </a:solidFill>
                        </a:rPr>
                        <a:t>- Tìm kiếm theo tên sản phẩm</a:t>
                      </a:r>
                      <a:endParaRPr lang="en-US" sz="1400" b="1" dirty="0" smtClean="0">
                        <a:solidFill>
                          <a:srgbClr val="FFC000"/>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822899858"/>
                  </a:ext>
                </a:extLst>
              </a:tr>
              <a:tr h="430085">
                <a:tc gridSpan="4">
                  <a:txBody>
                    <a:bodyPr/>
                    <a:lstStyle/>
                    <a:p>
                      <a:r>
                        <a:rPr lang="en-US" sz="1400" b="1" dirty="0">
                          <a:solidFill>
                            <a:srgbClr val="FFC000"/>
                          </a:solidFill>
                        </a:rPr>
                        <a:t>Các dòng xử lý điều kiện ngoại lệ </a:t>
                      </a:r>
                      <a:r>
                        <a:rPr lang="en-US" sz="1400" b="1" dirty="0" smtClean="0">
                          <a:solidFill>
                            <a:srgbClr val="FFC000"/>
                          </a:solidFill>
                        </a:rPr>
                        <a:t>:</a:t>
                      </a:r>
                      <a:r>
                        <a:rPr lang="en-US" sz="1400" b="1" dirty="0" smtClean="0">
                          <a:solidFill>
                            <a:schemeClr val="bg1"/>
                          </a:solidFill>
                        </a:rPr>
                        <a:t>Không</a:t>
                      </a:r>
                      <a:endParaRPr lang="en-US" sz="1400" b="1" dirty="0">
                        <a:solidFill>
                          <a:schemeClr val="bg1"/>
                        </a:solidFill>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751902042"/>
                  </a:ext>
                </a:extLst>
              </a:tr>
            </a:tbl>
          </a:graphicData>
        </a:graphic>
      </p:graphicFrame>
    </p:spTree>
    <p:extLst>
      <p:ext uri="{BB962C8B-B14F-4D97-AF65-F5344CB8AC3E}">
        <p14:creationId xmlns:p14="http://schemas.microsoft.com/office/powerpoint/2010/main" val="367380680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1760</Words>
  <Application>Microsoft Office PowerPoint</Application>
  <PresentationFormat>Widescreen</PresentationFormat>
  <Paragraphs>288</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MS PGothic</vt:lpstr>
      <vt:lpstr>Arial</vt:lpstr>
      <vt:lpstr>Calibri</vt:lpstr>
      <vt:lpstr>Calibri Light</vt:lpstr>
      <vt:lpstr>Cambria</vt:lpstr>
      <vt:lpstr>Cambria Math</vt:lpstr>
      <vt:lpstr>Courier New</vt:lpstr>
      <vt:lpstr>Gabriola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thai nguyen</dc:creator>
  <cp:lastModifiedBy>thai nguyen</cp:lastModifiedBy>
  <cp:revision>32</cp:revision>
  <dcterms:created xsi:type="dcterms:W3CDTF">2017-10-06T16:47:46Z</dcterms:created>
  <dcterms:modified xsi:type="dcterms:W3CDTF">2017-10-08T16:23:04Z</dcterms:modified>
</cp:coreProperties>
</file>