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2" r:id="rId5"/>
    <p:sldId id="259" r:id="rId6"/>
    <p:sldId id="260" r:id="rId7"/>
    <p:sldId id="261" r:id="rId8"/>
    <p:sldId id="275" r:id="rId9"/>
    <p:sldId id="264" r:id="rId10"/>
    <p:sldId id="265"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p:scale>
          <a:sx n="66" d="100"/>
          <a:sy n="66" d="100"/>
        </p:scale>
        <p:origin x="348"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29/11/2023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29/11/2023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29/11/2023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29/11/2023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29/11/2023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29/11/2023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29/11/2023</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8" y="1069102"/>
            <a:ext cx="10929677" cy="1470025"/>
          </a:xfrm>
        </p:spPr>
        <p:txBody>
          <a:bodyPr/>
          <a:lstStyle/>
          <a:p>
            <a:r>
              <a:rPr lang="en-GB" dirty="0"/>
              <a:t>PROJECT TITLE: MITRE ENGAGE IMPLEMENTATION</a:t>
            </a:r>
          </a:p>
        </p:txBody>
      </p:sp>
      <p:sp>
        <p:nvSpPr>
          <p:cNvPr id="3" name="Subtitle 2"/>
          <p:cNvSpPr>
            <a:spLocks noGrp="1"/>
          </p:cNvSpPr>
          <p:nvPr>
            <p:ph type="subTitle" idx="1"/>
          </p:nvPr>
        </p:nvSpPr>
        <p:spPr>
          <a:xfrm>
            <a:off x="790468" y="2957315"/>
            <a:ext cx="3970594" cy="552184"/>
          </a:xfrm>
        </p:spPr>
        <p:txBody>
          <a:bodyPr/>
          <a:lstStyle/>
          <a:p>
            <a:pPr algn="l"/>
            <a:r>
              <a:rPr lang="en-GB" dirty="0"/>
              <a:t>Batch Number: </a:t>
            </a:r>
            <a:r>
              <a:rPr lang="en-GB" b="0" dirty="0">
                <a:solidFill>
                  <a:schemeClr val="tx1"/>
                </a:solidFill>
              </a:rPr>
              <a:t>2020-2024</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180523921"/>
              </p:ext>
            </p:extLst>
          </p:nvPr>
        </p:nvGraphicFramePr>
        <p:xfrm>
          <a:off x="790468" y="3766690"/>
          <a:ext cx="4839865" cy="2194560"/>
        </p:xfrm>
        <a:graphic>
          <a:graphicData uri="http://schemas.openxmlformats.org/drawingml/2006/table">
            <a:tbl>
              <a:tblPr firstRow="1" bandRow="1">
                <a:tableStyleId>{2D5ABB26-0587-4C30-8999-92F81FD0307C}</a:tableStyleId>
              </a:tblPr>
              <a:tblGrid>
                <a:gridCol w="4573120">
                  <a:extLst>
                    <a:ext uri="{9D8B030D-6E8A-4147-A177-3AD203B41FA5}">
                      <a16:colId xmlns:a16="http://schemas.microsoft.com/office/drawing/2014/main" val="3331634959"/>
                    </a:ext>
                  </a:extLst>
                </a:gridCol>
                <a:gridCol w="266745">
                  <a:extLst>
                    <a:ext uri="{9D8B030D-6E8A-4147-A177-3AD203B41FA5}">
                      <a16:colId xmlns:a16="http://schemas.microsoft.com/office/drawing/2014/main" val="2054911721"/>
                    </a:ext>
                  </a:extLst>
                </a:gridCol>
              </a:tblGrid>
              <a:tr h="309682">
                <a:tc>
                  <a:txBody>
                    <a:bodyPr/>
                    <a:lstStyle/>
                    <a:p>
                      <a:pPr algn="l"/>
                      <a:r>
                        <a:rPr lang="en-GB" b="1" dirty="0">
                          <a:solidFill>
                            <a:schemeClr val="tx2">
                              <a:lumMod val="75000"/>
                            </a:schemeClr>
                          </a:solidFill>
                        </a:rPr>
                        <a:t>Roll Number: </a:t>
                      </a:r>
                      <a:r>
                        <a:rPr lang="en-GB" b="1" dirty="0">
                          <a:solidFill>
                            <a:schemeClr val="tx1"/>
                          </a:solidFill>
                        </a:rPr>
                        <a:t>20201CCS0130</a:t>
                      </a:r>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zh-TW" altLang="en-US"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09682">
                <a:tc>
                  <a:txBody>
                    <a:bodyPr/>
                    <a:lstStyle/>
                    <a:p>
                      <a:pPr algn="l"/>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09682">
                <a:tc>
                  <a:txBody>
                    <a:bodyPr/>
                    <a:lstStyle/>
                    <a:p>
                      <a:pPr algn="l"/>
                      <a:r>
                        <a:rPr lang="en-GB" b="1" dirty="0">
                          <a:solidFill>
                            <a:schemeClr val="tx2">
                              <a:lumMod val="75000"/>
                            </a:schemeClr>
                          </a:solidFill>
                        </a:rPr>
                        <a:t>Student Name: </a:t>
                      </a:r>
                      <a:r>
                        <a:rPr lang="en-GB" b="1" dirty="0">
                          <a:solidFill>
                            <a:schemeClr val="tx1"/>
                          </a:solidFill>
                        </a:rPr>
                        <a:t>Arun Ashok Badri</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09682">
                <a:tc>
                  <a:txBody>
                    <a:bodyPr/>
                    <a:lstStyle/>
                    <a:p>
                      <a:pPr algn="l"/>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09682">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09682">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255306" y="2916689"/>
            <a:ext cx="5366564"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GB" dirty="0"/>
              <a:t>Under the Supervision of,</a:t>
            </a:r>
          </a:p>
          <a:p>
            <a:pPr algn="l"/>
            <a:endParaRPr lang="en-GB" dirty="0"/>
          </a:p>
          <a:p>
            <a:pPr algn="l"/>
            <a:r>
              <a:rPr lang="en-GB" sz="1700" dirty="0"/>
              <a:t>Dr . Mohana S D</a:t>
            </a:r>
          </a:p>
          <a:p>
            <a:pPr algn="l"/>
            <a:r>
              <a:rPr lang="en-GB" sz="1700" dirty="0"/>
              <a:t>Assistant Professor,</a:t>
            </a:r>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 University Project-I</a:t>
            </a:r>
          </a:p>
          <a:p>
            <a:r>
              <a:rPr lang="en-GB" dirty="0"/>
              <a:t>Review-1</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812800" y="1143001"/>
            <a:ext cx="10731500" cy="5081953"/>
          </a:xfrm>
        </p:spPr>
        <p:txBody>
          <a:bodyPr>
            <a:normAutofit fontScale="92500"/>
          </a:bodyPr>
          <a:lstStyle/>
          <a:p>
            <a:pPr marL="0" indent="0" algn="l">
              <a:lnSpc>
                <a:spcPct val="110000"/>
              </a:lnSpc>
              <a:buNone/>
            </a:pPr>
            <a:r>
              <a:rPr lang="en-US" altLang="zh-TW" b="1" i="0" dirty="0">
                <a:effectLst/>
                <a:latin typeface="Söhne"/>
              </a:rPr>
              <a:t>A. Study on MITRE Engage Goals</a:t>
            </a:r>
          </a:p>
          <a:p>
            <a:pPr algn="l">
              <a:lnSpc>
                <a:spcPct val="110000"/>
              </a:lnSpc>
              <a:buFont typeface="Arial" panose="020B0604020202020204" pitchFamily="34" charset="0"/>
              <a:buChar char="•"/>
            </a:pPr>
            <a:r>
              <a:rPr lang="en-US" altLang="zh-TW" b="0" i="0" dirty="0">
                <a:effectLst/>
                <a:latin typeface="Söhne"/>
              </a:rPr>
              <a:t>Develop connectors, data structures, and protocols for seamless integration.</a:t>
            </a:r>
          </a:p>
          <a:p>
            <a:pPr algn="l">
              <a:lnSpc>
                <a:spcPct val="110000"/>
              </a:lnSpc>
              <a:buFont typeface="Arial" panose="020B0604020202020204" pitchFamily="34" charset="0"/>
              <a:buChar char="•"/>
            </a:pPr>
            <a:r>
              <a:rPr lang="en-US" altLang="zh-TW" b="0" i="0" dirty="0">
                <a:effectLst/>
                <a:latin typeface="Söhne"/>
              </a:rPr>
              <a:t>Enhance TPOT's capability to accommodate and analyze structured threat intelligence.</a:t>
            </a:r>
          </a:p>
          <a:p>
            <a:pPr marL="0" indent="0" algn="l">
              <a:lnSpc>
                <a:spcPct val="110000"/>
              </a:lnSpc>
              <a:buNone/>
            </a:pPr>
            <a:r>
              <a:rPr lang="en-US" altLang="zh-TW" b="1" i="0" dirty="0">
                <a:effectLst/>
                <a:latin typeface="Söhne"/>
              </a:rPr>
              <a:t>B. Goal Selection: Affect</a:t>
            </a:r>
          </a:p>
          <a:p>
            <a:pPr algn="l">
              <a:lnSpc>
                <a:spcPct val="110000"/>
              </a:lnSpc>
              <a:buFont typeface="Arial" panose="020B0604020202020204" pitchFamily="34" charset="0"/>
              <a:buChar char="•"/>
            </a:pPr>
            <a:r>
              <a:rPr lang="en-US" altLang="zh-TW" b="0" i="0" dirty="0">
                <a:effectLst/>
                <a:latin typeface="Söhne"/>
              </a:rPr>
              <a:t>Establish criteria for selecting specific MITRE Engage goals based on relevance and feasibility.</a:t>
            </a:r>
          </a:p>
          <a:p>
            <a:pPr algn="l">
              <a:lnSpc>
                <a:spcPct val="110000"/>
              </a:lnSpc>
              <a:buFont typeface="Arial" panose="020B0604020202020204" pitchFamily="34" charset="0"/>
              <a:buChar char="•"/>
            </a:pPr>
            <a:r>
              <a:rPr lang="en-US" altLang="zh-TW" b="0" i="0" dirty="0">
                <a:effectLst/>
                <a:latin typeface="Söhne"/>
              </a:rPr>
              <a:t>Address the specific challenges associated with each selected goal.</a:t>
            </a:r>
          </a:p>
          <a:p>
            <a:pPr marL="0" indent="0" algn="l">
              <a:lnSpc>
                <a:spcPct val="110000"/>
              </a:lnSpc>
              <a:buNone/>
            </a:pPr>
            <a:r>
              <a:rPr lang="en-US" altLang="zh-TW" b="1" i="0" dirty="0">
                <a:effectLst/>
                <a:latin typeface="Söhne"/>
              </a:rPr>
              <a:t>C. Real Implementation on the selected Goal activities</a:t>
            </a:r>
          </a:p>
          <a:p>
            <a:pPr algn="l">
              <a:lnSpc>
                <a:spcPct val="110000"/>
              </a:lnSpc>
              <a:buFont typeface="Arial" panose="020B0604020202020204" pitchFamily="34" charset="0"/>
              <a:buChar char="•"/>
            </a:pPr>
            <a:r>
              <a:rPr lang="en-US" altLang="zh-TW" b="0" i="0" dirty="0">
                <a:effectLst/>
                <a:latin typeface="Söhne"/>
              </a:rPr>
              <a:t>Implement a minimum of four actions based on the selected MITRE Engage goals.</a:t>
            </a:r>
          </a:p>
          <a:p>
            <a:pPr algn="l">
              <a:lnSpc>
                <a:spcPct val="110000"/>
              </a:lnSpc>
              <a:buFont typeface="Arial" panose="020B0604020202020204" pitchFamily="34" charset="0"/>
              <a:buChar char="•"/>
            </a:pPr>
            <a:r>
              <a:rPr lang="en-US" altLang="zh-TW" b="0" i="0" dirty="0">
                <a:effectLst/>
                <a:latin typeface="Söhne"/>
              </a:rPr>
              <a:t>Evaluate the effectiveness of the implemented actions in a real-world setting.</a:t>
            </a:r>
          </a:p>
          <a:p>
            <a:pPr algn="l">
              <a:lnSpc>
                <a:spcPct val="110000"/>
              </a:lnSpc>
              <a:buFont typeface="Arial" panose="020B0604020202020204" pitchFamily="34" charset="0"/>
              <a:buChar char="•"/>
            </a:pPr>
            <a:r>
              <a:rPr lang="en-US" altLang="zh-TW" b="0" i="0" dirty="0">
                <a:effectLst/>
                <a:latin typeface="Söhne"/>
              </a:rPr>
              <a:t>Refine and optimize the integration based on practical feedback.</a:t>
            </a:r>
          </a:p>
        </p:txBody>
      </p:sp>
    </p:spTree>
    <p:extLst>
      <p:ext uri="{BB962C8B-B14F-4D97-AF65-F5344CB8AC3E}">
        <p14:creationId xmlns:p14="http://schemas.microsoft.com/office/powerpoint/2010/main" val="2373843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a:xfrm>
            <a:off x="812800" y="1515291"/>
            <a:ext cx="10731500" cy="4709663"/>
          </a:xfrm>
        </p:spPr>
        <p:txBody>
          <a:bodyPr>
            <a:normAutofit/>
          </a:bodyPr>
          <a:lstStyle/>
          <a:p>
            <a:pPr algn="l">
              <a:lnSpc>
                <a:spcPct val="150000"/>
              </a:lnSpc>
              <a:buFont typeface="Arial" panose="020B0604020202020204" pitchFamily="34" charset="0"/>
              <a:buChar char="•"/>
            </a:pPr>
            <a:r>
              <a:rPr lang="en-US" altLang="zh-TW" b="0" i="0" dirty="0">
                <a:effectLst/>
                <a:latin typeface="Söhne"/>
              </a:rPr>
              <a:t>Enhanced cybersecurity posture through strategic implementation of the "Affect" goal.</a:t>
            </a:r>
          </a:p>
          <a:p>
            <a:pPr algn="l">
              <a:lnSpc>
                <a:spcPct val="150000"/>
              </a:lnSpc>
              <a:buFont typeface="Arial" panose="020B0604020202020204" pitchFamily="34" charset="0"/>
              <a:buChar char="•"/>
            </a:pPr>
            <a:r>
              <a:rPr lang="en-US" altLang="zh-TW" b="0" i="0" dirty="0">
                <a:effectLst/>
                <a:latin typeface="Söhne"/>
              </a:rPr>
              <a:t>Ethically aligned cybersecurity measures with minimized legal and regulatory risks.</a:t>
            </a:r>
          </a:p>
          <a:p>
            <a:pPr algn="l">
              <a:lnSpc>
                <a:spcPct val="150000"/>
              </a:lnSpc>
              <a:buFont typeface="Arial" panose="020B0604020202020204" pitchFamily="34" charset="0"/>
              <a:buChar char="•"/>
            </a:pPr>
            <a:r>
              <a:rPr lang="en-US" altLang="zh-TW" b="0" i="0" dirty="0">
                <a:effectLst/>
                <a:latin typeface="Söhne"/>
              </a:rPr>
              <a:t>Proactive defense strategies against potential adversary adaptations.</a:t>
            </a:r>
          </a:p>
          <a:p>
            <a:pPr algn="l">
              <a:lnSpc>
                <a:spcPct val="150000"/>
              </a:lnSpc>
              <a:buFont typeface="Arial" panose="020B0604020202020204" pitchFamily="34" charset="0"/>
              <a:buChar char="•"/>
            </a:pPr>
            <a:r>
              <a:rPr lang="en-US" altLang="zh-TW" b="0" i="0" dirty="0">
                <a:effectLst/>
                <a:latin typeface="Söhne"/>
              </a:rPr>
              <a:t>Measurable impact on cybersecurity effectiveness through implemented affective measures.</a:t>
            </a:r>
          </a:p>
          <a:p>
            <a:pPr marL="0" indent="0" algn="l">
              <a:lnSpc>
                <a:spcPct val="150000"/>
              </a:lnSpc>
              <a:buNone/>
            </a:pPr>
            <a:endParaRPr lang="en-US" altLang="zh-TW" b="0" i="0" dirty="0">
              <a:effectLst/>
              <a:latin typeface="Söhne"/>
            </a:endParaRPr>
          </a:p>
        </p:txBody>
      </p:sp>
    </p:spTree>
    <p:extLst>
      <p:ext uri="{BB962C8B-B14F-4D97-AF65-F5344CB8AC3E}">
        <p14:creationId xmlns:p14="http://schemas.microsoft.com/office/powerpoint/2010/main" val="2289243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812800" y="2155371"/>
            <a:ext cx="10731500" cy="4069583"/>
          </a:xfrm>
        </p:spPr>
        <p:txBody>
          <a:bodyPr>
            <a:normAutofit/>
          </a:bodyPr>
          <a:lstStyle/>
          <a:p>
            <a:pPr marL="0" indent="0" algn="l">
              <a:lnSpc>
                <a:spcPct val="150000"/>
              </a:lnSpc>
              <a:buNone/>
            </a:pPr>
            <a:r>
              <a:rPr lang="en-US" altLang="zh-TW" b="0" i="0" dirty="0">
                <a:effectLst/>
                <a:latin typeface="Söhne"/>
              </a:rPr>
              <a:t>The implementation of MITRE Engage Goal "Affect" in cybersecurity represents a forward-looking approach to proactive defense. This project seeks to contribute valuable insights into the strategic use of affective measures and their impact on enhancing cybersecurity resilience.</a:t>
            </a:r>
          </a:p>
        </p:txBody>
      </p:sp>
    </p:spTree>
    <p:extLst>
      <p:ext uri="{BB962C8B-B14F-4D97-AF65-F5344CB8AC3E}">
        <p14:creationId xmlns:p14="http://schemas.microsoft.com/office/powerpoint/2010/main" val="1803169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384663"/>
            <a:ext cx="10731500" cy="4840291"/>
          </a:xfrm>
        </p:spPr>
        <p:txBody>
          <a:bodyPr>
            <a:noAutofit/>
          </a:bodyPr>
          <a:lstStyle/>
          <a:p>
            <a:pPr algn="l">
              <a:lnSpc>
                <a:spcPct val="150000"/>
              </a:lnSpc>
              <a:buFont typeface="+mj-lt"/>
              <a:buAutoNum type="arabicPeriod"/>
            </a:pPr>
            <a:r>
              <a:rPr lang="en-US" altLang="zh-TW" sz="1800" b="0" i="0" dirty="0">
                <a:effectLst/>
                <a:latin typeface="Söhne"/>
              </a:rPr>
              <a:t>White, E., &amp; Adams, F. (2022). "Measuring the Impact of Affective Measures in Cybersecurity." </a:t>
            </a:r>
            <a:r>
              <a:rPr lang="en-US" altLang="zh-TW" sz="1800" b="0" i="1" dirty="0">
                <a:effectLst/>
                <a:latin typeface="Söhne"/>
              </a:rPr>
              <a:t>International Journal of Cybersecurity Research</a:t>
            </a:r>
            <a:r>
              <a:rPr lang="en-US" altLang="zh-TW" sz="1800" b="0" i="0" dirty="0">
                <a:effectLst/>
                <a:latin typeface="Söhne"/>
              </a:rPr>
              <a:t>, 14(1), 45-68.</a:t>
            </a:r>
          </a:p>
          <a:p>
            <a:pPr algn="l">
              <a:lnSpc>
                <a:spcPct val="150000"/>
              </a:lnSpc>
              <a:buFont typeface="+mj-lt"/>
              <a:buAutoNum type="arabicPeriod"/>
            </a:pPr>
            <a:r>
              <a:rPr lang="en-US" altLang="zh-TW" sz="1800" b="0" i="0" dirty="0">
                <a:effectLst/>
                <a:latin typeface="Söhne"/>
              </a:rPr>
              <a:t>Taylor, G., &amp; Brown, H. (2023). "Strategic Defensive Measures: A Comprehensive Analysis." </a:t>
            </a:r>
            <a:r>
              <a:rPr lang="en-US" altLang="zh-TW" sz="1800" b="0" i="1" dirty="0">
                <a:effectLst/>
                <a:latin typeface="Söhne"/>
              </a:rPr>
              <a:t>Journal of Cybersecurity Tactics</a:t>
            </a:r>
            <a:r>
              <a:rPr lang="en-US" altLang="zh-TW" sz="1800" b="0" i="0" dirty="0">
                <a:effectLst/>
                <a:latin typeface="Söhne"/>
              </a:rPr>
              <a:t>, 20(4), 321-345.</a:t>
            </a:r>
          </a:p>
          <a:p>
            <a:pPr algn="l">
              <a:lnSpc>
                <a:spcPct val="150000"/>
              </a:lnSpc>
              <a:buFont typeface="+mj-lt"/>
              <a:buAutoNum type="arabicPeriod"/>
            </a:pPr>
            <a:r>
              <a:rPr lang="en-US" altLang="zh-TW" sz="1800" b="0" i="0" dirty="0">
                <a:effectLst/>
                <a:latin typeface="Söhne"/>
              </a:rPr>
              <a:t>Chen, K., &amp; Wang, M. (2021). "Dynamic Analysis of Adversarial Tactics." </a:t>
            </a:r>
            <a:r>
              <a:rPr lang="en-US" altLang="zh-TW" sz="1800" b="0" i="1" dirty="0">
                <a:effectLst/>
                <a:latin typeface="Söhne"/>
              </a:rPr>
              <a:t>Cyber Threat Analysis Journal</a:t>
            </a:r>
            <a:r>
              <a:rPr lang="en-US" altLang="zh-TW" sz="1800" b="0" i="0" dirty="0">
                <a:effectLst/>
                <a:latin typeface="Söhne"/>
              </a:rPr>
              <a:t>, 12(4), 289-312.</a:t>
            </a:r>
          </a:p>
          <a:p>
            <a:pPr algn="l">
              <a:lnSpc>
                <a:spcPct val="150000"/>
              </a:lnSpc>
              <a:buFont typeface="+mj-lt"/>
              <a:buAutoNum type="arabicPeriod"/>
            </a:pPr>
            <a:r>
              <a:rPr lang="en-US" altLang="zh-TW" sz="1800" b="0" i="0" dirty="0">
                <a:effectLst/>
                <a:latin typeface="Söhne"/>
              </a:rPr>
              <a:t>Rogers, M., &amp; Carter, N. (2020). "Cyber Threat Intelligence Sharing: A Survey." </a:t>
            </a:r>
            <a:r>
              <a:rPr lang="en-US" altLang="zh-TW" sz="1800" b="0" i="1" dirty="0">
                <a:effectLst/>
                <a:latin typeface="Söhne"/>
              </a:rPr>
              <a:t>International Journal of Cyber Threat Intelligence</a:t>
            </a:r>
            <a:r>
              <a:rPr lang="en-US" altLang="zh-TW" sz="1800" b="0" i="0" dirty="0">
                <a:effectLst/>
                <a:latin typeface="Söhne"/>
              </a:rPr>
              <a:t>, 7(2), 176-198.</a:t>
            </a:r>
          </a:p>
          <a:p>
            <a:pPr algn="l">
              <a:lnSpc>
                <a:spcPct val="150000"/>
              </a:lnSpc>
              <a:buFont typeface="+mj-lt"/>
              <a:buAutoNum type="arabicPeriod"/>
            </a:pPr>
            <a:r>
              <a:rPr lang="en-US" altLang="zh-TW" sz="1800" b="0" i="0" dirty="0">
                <a:effectLst/>
                <a:latin typeface="Söhne"/>
              </a:rPr>
              <a:t>Garcia, U., &amp; Martinez, V. (2019). "Machine Learning for Threat Intelligence Analysis." </a:t>
            </a:r>
            <a:r>
              <a:rPr lang="en-US" altLang="zh-TW" sz="1800" b="0" i="1" dirty="0">
                <a:effectLst/>
                <a:latin typeface="Söhne"/>
              </a:rPr>
              <a:t>Journal of Cybersecurity Analytics</a:t>
            </a:r>
            <a:r>
              <a:rPr lang="en-US" altLang="zh-TW" sz="1800" b="0" i="0" dirty="0">
                <a:effectLst/>
                <a:latin typeface="Söhne"/>
              </a:rPr>
              <a:t>, 6(3), 210-232.</a:t>
            </a:r>
          </a:p>
        </p:txBody>
      </p:sp>
    </p:spTree>
    <p:extLst>
      <p:ext uri="{BB962C8B-B14F-4D97-AF65-F5344CB8AC3E}">
        <p14:creationId xmlns:p14="http://schemas.microsoft.com/office/powerpoint/2010/main" val="1254247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410789"/>
            <a:ext cx="10731500" cy="4814165"/>
          </a:xfrm>
        </p:spPr>
        <p:txBody>
          <a:bodyPr>
            <a:noAutofit/>
          </a:bodyPr>
          <a:lstStyle/>
          <a:p>
            <a:pPr algn="l">
              <a:lnSpc>
                <a:spcPct val="150000"/>
              </a:lnSpc>
              <a:buFont typeface="+mj-lt"/>
              <a:buAutoNum type="arabicPeriod" startAt="6"/>
            </a:pPr>
            <a:r>
              <a:rPr lang="en-US" altLang="zh-TW" sz="1800" b="0" i="0" dirty="0">
                <a:effectLst/>
                <a:latin typeface="Söhne"/>
              </a:rPr>
              <a:t>Baker, O., &amp; Adams, P. (2022). "Advancements in Cyber Threat Intelligence." </a:t>
            </a:r>
            <a:r>
              <a:rPr lang="en-US" altLang="zh-TW" sz="1800" b="0" i="1" dirty="0">
                <a:effectLst/>
                <a:latin typeface="Söhne"/>
              </a:rPr>
              <a:t>Cybersecurity Advances Review</a:t>
            </a:r>
            <a:r>
              <a:rPr lang="en-US" altLang="zh-TW" sz="1800" b="0" i="0" dirty="0">
                <a:effectLst/>
                <a:latin typeface="Söhne"/>
              </a:rPr>
              <a:t>, 14(1), 45-68.</a:t>
            </a:r>
          </a:p>
          <a:p>
            <a:pPr algn="l">
              <a:lnSpc>
                <a:spcPct val="150000"/>
              </a:lnSpc>
              <a:buFont typeface="+mj-lt"/>
              <a:buAutoNum type="arabicPeriod" startAt="6"/>
            </a:pPr>
            <a:r>
              <a:rPr lang="en-US" altLang="zh-TW" sz="1800" b="0" i="0" dirty="0">
                <a:effectLst/>
                <a:latin typeface="Söhne"/>
              </a:rPr>
              <a:t>Chen, Y., &amp; Wang, Z. (2019). "Role of Honeypots in Cybersecurity Education." </a:t>
            </a:r>
            <a:r>
              <a:rPr lang="en-US" altLang="zh-TW" sz="1800" b="0" i="1" dirty="0">
                <a:effectLst/>
                <a:latin typeface="Söhne"/>
              </a:rPr>
              <a:t>Journal of Cybersecurity Education</a:t>
            </a:r>
            <a:r>
              <a:rPr lang="en-US" altLang="zh-TW" sz="1800" b="0" i="0" dirty="0">
                <a:effectLst/>
                <a:latin typeface="Söhne"/>
              </a:rPr>
              <a:t>, 5(1), 56-78.</a:t>
            </a:r>
          </a:p>
          <a:p>
            <a:pPr algn="l">
              <a:lnSpc>
                <a:spcPct val="150000"/>
              </a:lnSpc>
              <a:buFont typeface="+mj-lt"/>
              <a:buAutoNum type="arabicPeriod" startAt="6"/>
            </a:pPr>
            <a:r>
              <a:rPr lang="en-GB" altLang="zh-TW" sz="1800" b="0" i="0" dirty="0">
                <a:effectLst/>
                <a:latin typeface="Söhne"/>
              </a:rPr>
              <a:t>Davis, C., &amp; Wilson, D. (2020). "Deception Techniques for Adversarial Influence." </a:t>
            </a:r>
            <a:r>
              <a:rPr lang="en-GB" altLang="zh-TW" sz="1800" b="0" i="1" dirty="0">
                <a:effectLst/>
                <a:latin typeface="Söhne"/>
              </a:rPr>
              <a:t>Journal of Cybersecurity Strategies</a:t>
            </a:r>
            <a:r>
              <a:rPr lang="en-GB" altLang="zh-TW" sz="1800" b="0" i="0" dirty="0">
                <a:effectLst/>
                <a:latin typeface="Söhne"/>
              </a:rPr>
              <a:t>, 8(2), 145-168.</a:t>
            </a:r>
          </a:p>
          <a:p>
            <a:pPr algn="l">
              <a:lnSpc>
                <a:spcPct val="150000"/>
              </a:lnSpc>
              <a:buFont typeface="+mj-lt"/>
              <a:buAutoNum type="arabicPeriod" startAt="6"/>
            </a:pPr>
            <a:r>
              <a:rPr lang="en-GB" altLang="zh-TW" sz="1800" b="0" i="0" dirty="0">
                <a:effectLst/>
                <a:latin typeface="Söhne"/>
              </a:rPr>
              <a:t>Johnson, A., &amp; Smith, B. (2021). "Psychological Operations in Cybersecurity." </a:t>
            </a:r>
            <a:r>
              <a:rPr lang="en-GB" altLang="zh-TW" sz="1800" b="0" i="1" dirty="0">
                <a:effectLst/>
                <a:latin typeface="Söhne"/>
              </a:rPr>
              <a:t>Cyber Defense Journal</a:t>
            </a:r>
            <a:r>
              <a:rPr lang="en-GB" altLang="zh-TW" sz="1800" b="0" i="0" dirty="0">
                <a:effectLst/>
                <a:latin typeface="Söhne"/>
              </a:rPr>
              <a:t>, 11(3), 210-232.</a:t>
            </a:r>
          </a:p>
        </p:txBody>
      </p:sp>
    </p:spTree>
    <p:extLst>
      <p:ext uri="{BB962C8B-B14F-4D97-AF65-F5344CB8AC3E}">
        <p14:creationId xmlns:p14="http://schemas.microsoft.com/office/powerpoint/2010/main" val="4281301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Index</a:t>
            </a:r>
          </a:p>
        </p:txBody>
      </p:sp>
      <p:sp>
        <p:nvSpPr>
          <p:cNvPr id="3" name="Content Placeholder 2"/>
          <p:cNvSpPr>
            <a:spLocks noGrp="1"/>
          </p:cNvSpPr>
          <p:nvPr>
            <p:ph idx="1"/>
          </p:nvPr>
        </p:nvSpPr>
        <p:spPr/>
        <p:txBody>
          <a:bodyPr/>
          <a:lstStyle/>
          <a:p>
            <a:pPr marL="457200" indent="-457200">
              <a:lnSpc>
                <a:spcPct val="150000"/>
              </a:lnSpc>
              <a:buFont typeface="+mj-lt"/>
              <a:buAutoNum type="arabicPeriod"/>
            </a:pPr>
            <a:r>
              <a:rPr lang="en-GB" dirty="0">
                <a:latin typeface="+mn-lt"/>
              </a:rPr>
              <a:t>Introduction</a:t>
            </a:r>
          </a:p>
          <a:p>
            <a:pPr marL="457200" indent="-457200">
              <a:lnSpc>
                <a:spcPct val="150000"/>
              </a:lnSpc>
              <a:buFont typeface="+mj-lt"/>
              <a:buAutoNum type="arabicPeriod"/>
            </a:pPr>
            <a:r>
              <a:rPr lang="en-GB" dirty="0">
                <a:latin typeface="+mn-lt"/>
              </a:rPr>
              <a:t>Applications</a:t>
            </a:r>
          </a:p>
          <a:p>
            <a:pPr marL="457200" indent="-457200">
              <a:lnSpc>
                <a:spcPct val="150000"/>
              </a:lnSpc>
              <a:buFont typeface="+mj-lt"/>
              <a:buAutoNum type="arabicPeriod"/>
            </a:pPr>
            <a:r>
              <a:rPr lang="en-GB" dirty="0">
                <a:latin typeface="+mn-lt"/>
              </a:rPr>
              <a:t>Challenges for Implementation</a:t>
            </a:r>
          </a:p>
          <a:p>
            <a:pPr marL="457200" indent="-457200">
              <a:lnSpc>
                <a:spcPct val="150000"/>
              </a:lnSpc>
              <a:buFont typeface="+mj-lt"/>
              <a:buAutoNum type="arabicPeriod"/>
            </a:pPr>
            <a:r>
              <a:rPr lang="en-GB" dirty="0">
                <a:latin typeface="+mn-lt"/>
              </a:rPr>
              <a:t>Literature survey</a:t>
            </a:r>
          </a:p>
          <a:p>
            <a:pPr marL="457200" indent="-457200">
              <a:lnSpc>
                <a:spcPct val="150000"/>
              </a:lnSpc>
              <a:buFont typeface="+mj-lt"/>
              <a:buAutoNum type="arabicPeriod"/>
            </a:pPr>
            <a:r>
              <a:rPr lang="en-GB" dirty="0">
                <a:latin typeface="+mn-lt"/>
              </a:rPr>
              <a:t>Problem statement</a:t>
            </a:r>
          </a:p>
          <a:p>
            <a:pPr marL="457200" indent="-457200">
              <a:lnSpc>
                <a:spcPct val="150000"/>
              </a:lnSpc>
              <a:buFont typeface="+mj-lt"/>
              <a:buAutoNum type="arabicPeriod"/>
            </a:pPr>
            <a:r>
              <a:rPr lang="en-GB" dirty="0">
                <a:latin typeface="+mn-lt"/>
              </a:rPr>
              <a:t>Objectives</a:t>
            </a:r>
          </a:p>
          <a:p>
            <a:pPr marL="457200" indent="-457200">
              <a:lnSpc>
                <a:spcPct val="150000"/>
              </a:lnSpc>
              <a:buFont typeface="+mj-lt"/>
              <a:buAutoNum type="arabicPeriod"/>
            </a:pPr>
            <a:r>
              <a:rPr lang="en-GB" dirty="0">
                <a:latin typeface="+mn-lt"/>
              </a:rPr>
              <a:t>Conclusion</a:t>
            </a: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972491"/>
            <a:ext cx="10668000" cy="4123507"/>
          </a:xfrm>
        </p:spPr>
        <p:txBody>
          <a:bodyPr/>
          <a:lstStyle/>
          <a:p>
            <a:pPr marL="0" indent="0">
              <a:lnSpc>
                <a:spcPct val="150000"/>
              </a:lnSpc>
              <a:buNone/>
            </a:pPr>
            <a:r>
              <a:rPr lang="en-US" altLang="zh-TW" b="1" i="0" dirty="0">
                <a:effectLst/>
                <a:latin typeface="Söhne"/>
              </a:rPr>
              <a:t>Objective:</a:t>
            </a:r>
            <a:r>
              <a:rPr lang="en-US" altLang="zh-TW" b="0" i="0" dirty="0">
                <a:effectLst/>
                <a:latin typeface="Söhne"/>
              </a:rPr>
              <a:t> Implement MITRE Engage Goal "Affect" in the cybersecurity framework.</a:t>
            </a:r>
            <a:br>
              <a:rPr lang="en-US" altLang="zh-TW" dirty="0"/>
            </a:br>
            <a:r>
              <a:rPr lang="en-US" altLang="zh-TW" b="1" i="0" dirty="0">
                <a:effectLst/>
                <a:latin typeface="Söhne"/>
              </a:rPr>
              <a:t>Rationale:</a:t>
            </a:r>
            <a:r>
              <a:rPr lang="en-US" altLang="zh-TW" b="0" i="0" dirty="0">
                <a:effectLst/>
                <a:latin typeface="Söhne"/>
              </a:rPr>
              <a:t> Enhance the ability to influence and manipulate adversarial behavior through strategic cybersecurity measures.</a:t>
            </a:r>
            <a:endParaRPr lang="en-GB"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MITRE Engage ‘goal: Affect’</a:t>
            </a:r>
          </a:p>
        </p:txBody>
      </p:sp>
      <p:sp>
        <p:nvSpPr>
          <p:cNvPr id="3" name="Content Placeholder 2"/>
          <p:cNvSpPr>
            <a:spLocks noGrp="1"/>
          </p:cNvSpPr>
          <p:nvPr>
            <p:ph idx="1"/>
          </p:nvPr>
        </p:nvSpPr>
        <p:spPr>
          <a:xfrm>
            <a:off x="812800" y="1985554"/>
            <a:ext cx="10668000" cy="4110444"/>
          </a:xfrm>
        </p:spPr>
        <p:txBody>
          <a:bodyPr/>
          <a:lstStyle/>
          <a:p>
            <a:pPr marL="0" indent="0">
              <a:lnSpc>
                <a:spcPct val="150000"/>
              </a:lnSpc>
              <a:buNone/>
            </a:pPr>
            <a:r>
              <a:rPr lang="en-US" altLang="zh-TW" b="0" i="0" dirty="0">
                <a:effectLst/>
                <a:latin typeface="Söhne"/>
              </a:rPr>
              <a:t>The "Affect" goal within MITRE Engage aims to influence adversaries and their behavior. This involves implementing actions that disrupt, delay, degrade, or deceive adversaries to minimize their effectiveness. Key elements include psychological operations, misinformation, and strategic defensive measures.</a:t>
            </a:r>
            <a:endParaRPr lang="en-GB" dirty="0"/>
          </a:p>
        </p:txBody>
      </p:sp>
    </p:spTree>
    <p:extLst>
      <p:ext uri="{BB962C8B-B14F-4D97-AF65-F5344CB8AC3E}">
        <p14:creationId xmlns:p14="http://schemas.microsoft.com/office/powerpoint/2010/main" val="817516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Applications </a:t>
            </a:r>
          </a:p>
        </p:txBody>
      </p:sp>
      <p:sp>
        <p:nvSpPr>
          <p:cNvPr id="3" name="Content Placeholder 2"/>
          <p:cNvSpPr>
            <a:spLocks noGrp="1"/>
          </p:cNvSpPr>
          <p:nvPr>
            <p:ph idx="1"/>
          </p:nvPr>
        </p:nvSpPr>
        <p:spPr>
          <a:xfrm>
            <a:off x="812800" y="1143001"/>
            <a:ext cx="10731500" cy="5081953"/>
          </a:xfrm>
        </p:spPr>
        <p:txBody>
          <a:bodyPr>
            <a:normAutofit lnSpcReduction="10000"/>
          </a:bodyPr>
          <a:lstStyle/>
          <a:p>
            <a:pPr marL="0" indent="0" algn="l">
              <a:lnSpc>
                <a:spcPct val="150000"/>
              </a:lnSpc>
              <a:buNone/>
            </a:pPr>
            <a:r>
              <a:rPr lang="en-US" altLang="zh-TW" b="0" i="0" dirty="0">
                <a:effectLst/>
                <a:latin typeface="Söhne"/>
              </a:rPr>
              <a:t>Implementing the "Affect" goal in cybersecurity offers various applications:</a:t>
            </a:r>
          </a:p>
          <a:p>
            <a:pPr algn="l">
              <a:lnSpc>
                <a:spcPct val="150000"/>
              </a:lnSpc>
              <a:buFont typeface="Arial" panose="020B0604020202020204" pitchFamily="34" charset="0"/>
              <a:buChar char="•"/>
            </a:pPr>
            <a:r>
              <a:rPr lang="en-US" altLang="zh-TW" b="1" i="0" dirty="0">
                <a:effectLst/>
                <a:latin typeface="Söhne"/>
              </a:rPr>
              <a:t>Adversarial Disruption:</a:t>
            </a:r>
            <a:r>
              <a:rPr lang="en-US" altLang="zh-TW" b="0" i="0" dirty="0">
                <a:effectLst/>
                <a:latin typeface="Söhne"/>
              </a:rPr>
              <a:t> Strategically disrupt adversary operations to reduce their impact.</a:t>
            </a:r>
          </a:p>
          <a:p>
            <a:pPr algn="l">
              <a:lnSpc>
                <a:spcPct val="150000"/>
              </a:lnSpc>
              <a:buFont typeface="Arial" panose="020B0604020202020204" pitchFamily="34" charset="0"/>
              <a:buChar char="•"/>
            </a:pPr>
            <a:r>
              <a:rPr lang="en-US" altLang="zh-TW" b="1" i="0" dirty="0">
                <a:effectLst/>
                <a:latin typeface="Söhne"/>
              </a:rPr>
              <a:t>Deception Techniques:</a:t>
            </a:r>
            <a:r>
              <a:rPr lang="en-US" altLang="zh-TW" b="0" i="0" dirty="0">
                <a:effectLst/>
                <a:latin typeface="Söhne"/>
              </a:rPr>
              <a:t> Employ misinformation and deceptive tactics to misguide adversaries.</a:t>
            </a:r>
          </a:p>
          <a:p>
            <a:pPr algn="l">
              <a:lnSpc>
                <a:spcPct val="150000"/>
              </a:lnSpc>
              <a:buFont typeface="Arial" panose="020B0604020202020204" pitchFamily="34" charset="0"/>
              <a:buChar char="•"/>
            </a:pPr>
            <a:r>
              <a:rPr lang="en-US" altLang="zh-TW" b="1" i="0" dirty="0">
                <a:effectLst/>
                <a:latin typeface="Söhne"/>
              </a:rPr>
              <a:t>Behavioral Influence:</a:t>
            </a:r>
            <a:r>
              <a:rPr lang="en-US" altLang="zh-TW" b="0" i="0" dirty="0">
                <a:effectLst/>
                <a:latin typeface="Söhne"/>
              </a:rPr>
              <a:t> Understand and influence adversary behavior for proactive defense.</a:t>
            </a:r>
          </a:p>
          <a:p>
            <a:pPr algn="l">
              <a:lnSpc>
                <a:spcPct val="150000"/>
              </a:lnSpc>
              <a:buFont typeface="Arial" panose="020B0604020202020204" pitchFamily="34" charset="0"/>
              <a:buChar char="•"/>
            </a:pPr>
            <a:r>
              <a:rPr lang="en-US" altLang="zh-TW" b="1" i="0" dirty="0">
                <a:effectLst/>
                <a:latin typeface="Söhne"/>
              </a:rPr>
              <a:t>Strategic Defensive Measures:</a:t>
            </a:r>
            <a:r>
              <a:rPr lang="en-US" altLang="zh-TW" b="0" i="0" dirty="0">
                <a:effectLst/>
                <a:latin typeface="Söhne"/>
              </a:rPr>
              <a:t> Implement measures to defend critical assets and systems effectively.</a:t>
            </a:r>
          </a:p>
          <a:p>
            <a:pPr algn="just"/>
            <a:endParaRPr lang="en-GB" sz="2200" dirty="0">
              <a:latin typeface="+mn-ea"/>
              <a:ea typeface="+mn-ea"/>
            </a:endParaRPr>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Challenges for Implementation </a:t>
            </a:r>
          </a:p>
        </p:txBody>
      </p:sp>
      <p:sp>
        <p:nvSpPr>
          <p:cNvPr id="3" name="Content Placeholder 2"/>
          <p:cNvSpPr>
            <a:spLocks noGrp="1"/>
          </p:cNvSpPr>
          <p:nvPr>
            <p:ph idx="1"/>
          </p:nvPr>
        </p:nvSpPr>
        <p:spPr>
          <a:xfrm>
            <a:off x="812800" y="1143001"/>
            <a:ext cx="10731500" cy="5081953"/>
          </a:xfrm>
        </p:spPr>
        <p:txBody>
          <a:bodyPr>
            <a:normAutofit/>
          </a:bodyPr>
          <a:lstStyle/>
          <a:p>
            <a:pPr algn="l">
              <a:lnSpc>
                <a:spcPct val="150000"/>
              </a:lnSpc>
            </a:pPr>
            <a:r>
              <a:rPr lang="en-US" altLang="zh-TW" b="0" i="0" dirty="0">
                <a:effectLst/>
                <a:latin typeface="Söhne"/>
              </a:rPr>
              <a:t>Challenges associated with implementing the "Affect" goal in cybersecurity include:</a:t>
            </a:r>
          </a:p>
          <a:p>
            <a:pPr algn="l">
              <a:lnSpc>
                <a:spcPct val="150000"/>
              </a:lnSpc>
              <a:buFont typeface="Arial" panose="020B0604020202020204" pitchFamily="34" charset="0"/>
              <a:buChar char="•"/>
            </a:pPr>
            <a:r>
              <a:rPr lang="en-US" altLang="zh-TW" b="1" i="0" dirty="0">
                <a:effectLst/>
                <a:latin typeface="Söhne"/>
              </a:rPr>
              <a:t>Ethical Considerations:</a:t>
            </a:r>
            <a:r>
              <a:rPr lang="en-US" altLang="zh-TW" b="0" i="0" dirty="0">
                <a:effectLst/>
                <a:latin typeface="Söhne"/>
              </a:rPr>
              <a:t> Balancing the use of deceptive techniques with ethical standards.</a:t>
            </a:r>
          </a:p>
          <a:p>
            <a:pPr algn="l">
              <a:lnSpc>
                <a:spcPct val="150000"/>
              </a:lnSpc>
              <a:buFont typeface="Arial" panose="020B0604020202020204" pitchFamily="34" charset="0"/>
              <a:buChar char="•"/>
            </a:pPr>
            <a:r>
              <a:rPr lang="en-US" altLang="zh-TW" b="1" i="0" dirty="0">
                <a:effectLst/>
                <a:latin typeface="Söhne"/>
              </a:rPr>
              <a:t>Adversarial Adaptation:</a:t>
            </a:r>
            <a:r>
              <a:rPr lang="en-US" altLang="zh-TW" b="0" i="0" dirty="0">
                <a:effectLst/>
                <a:latin typeface="Söhne"/>
              </a:rPr>
              <a:t> Anticipating and countering adversary adaptations to implemented measures.</a:t>
            </a:r>
          </a:p>
          <a:p>
            <a:pPr algn="l">
              <a:lnSpc>
                <a:spcPct val="150000"/>
              </a:lnSpc>
              <a:buFont typeface="Arial" panose="020B0604020202020204" pitchFamily="34" charset="0"/>
              <a:buChar char="•"/>
            </a:pPr>
            <a:r>
              <a:rPr lang="en-US" altLang="zh-TW" b="1" i="0" dirty="0">
                <a:effectLst/>
                <a:latin typeface="Söhne"/>
              </a:rPr>
              <a:t>Measuring Impact:</a:t>
            </a:r>
            <a:r>
              <a:rPr lang="en-US" altLang="zh-TW" b="0" i="0" dirty="0">
                <a:effectLst/>
                <a:latin typeface="Söhne"/>
              </a:rPr>
              <a:t> Evaluating the real-world impact of affective measures on cybersecurity posture.</a:t>
            </a:r>
          </a:p>
          <a:p>
            <a:pPr algn="just">
              <a:lnSpc>
                <a:spcPct val="150000"/>
              </a:lnSpc>
            </a:pPr>
            <a:endParaRPr lang="en-GB" sz="2200" dirty="0">
              <a:latin typeface="+mn-ea"/>
              <a:ea typeface="+mn-ea"/>
            </a:endParaRPr>
          </a:p>
        </p:txBody>
      </p:sp>
    </p:spTree>
    <p:extLst>
      <p:ext uri="{BB962C8B-B14F-4D97-AF65-F5344CB8AC3E}">
        <p14:creationId xmlns:p14="http://schemas.microsoft.com/office/powerpoint/2010/main" val="686815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survey</a:t>
            </a:r>
          </a:p>
        </p:txBody>
      </p:sp>
      <p:graphicFrame>
        <p:nvGraphicFramePr>
          <p:cNvPr id="9" name="Content Placeholder 8">
            <a:extLst>
              <a:ext uri="{FF2B5EF4-FFF2-40B4-BE49-F238E27FC236}">
                <a16:creationId xmlns:a16="http://schemas.microsoft.com/office/drawing/2014/main" id="{8FD603F8-0C73-4EFF-8244-BC120516AF25}"/>
              </a:ext>
            </a:extLst>
          </p:cNvPr>
          <p:cNvGraphicFramePr>
            <a:graphicFrameLocks noGrp="1"/>
          </p:cNvGraphicFramePr>
          <p:nvPr>
            <p:ph idx="1"/>
            <p:extLst>
              <p:ext uri="{D42A27DB-BD31-4B8C-83A1-F6EECF244321}">
                <p14:modId xmlns:p14="http://schemas.microsoft.com/office/powerpoint/2010/main" val="1281238287"/>
              </p:ext>
            </p:extLst>
          </p:nvPr>
        </p:nvGraphicFramePr>
        <p:xfrm>
          <a:off x="812800" y="1085668"/>
          <a:ext cx="10668000" cy="4981305"/>
        </p:xfrm>
        <a:graphic>
          <a:graphicData uri="http://schemas.openxmlformats.org/drawingml/2006/table">
            <a:tbl>
              <a:tblPr/>
              <a:tblGrid>
                <a:gridCol w="428171">
                  <a:extLst>
                    <a:ext uri="{9D8B030D-6E8A-4147-A177-3AD203B41FA5}">
                      <a16:colId xmlns:a16="http://schemas.microsoft.com/office/drawing/2014/main" val="3831560773"/>
                    </a:ext>
                  </a:extLst>
                </a:gridCol>
                <a:gridCol w="2024743">
                  <a:extLst>
                    <a:ext uri="{9D8B030D-6E8A-4147-A177-3AD203B41FA5}">
                      <a16:colId xmlns:a16="http://schemas.microsoft.com/office/drawing/2014/main" val="3037829912"/>
                    </a:ext>
                  </a:extLst>
                </a:gridCol>
                <a:gridCol w="1358537">
                  <a:extLst>
                    <a:ext uri="{9D8B030D-6E8A-4147-A177-3AD203B41FA5}">
                      <a16:colId xmlns:a16="http://schemas.microsoft.com/office/drawing/2014/main" val="580300495"/>
                    </a:ext>
                  </a:extLst>
                </a:gridCol>
                <a:gridCol w="891178">
                  <a:extLst>
                    <a:ext uri="{9D8B030D-6E8A-4147-A177-3AD203B41FA5}">
                      <a16:colId xmlns:a16="http://schemas.microsoft.com/office/drawing/2014/main" val="3902374630"/>
                    </a:ext>
                  </a:extLst>
                </a:gridCol>
                <a:gridCol w="3236685">
                  <a:extLst>
                    <a:ext uri="{9D8B030D-6E8A-4147-A177-3AD203B41FA5}">
                      <a16:colId xmlns:a16="http://schemas.microsoft.com/office/drawing/2014/main" val="967229535"/>
                    </a:ext>
                  </a:extLst>
                </a:gridCol>
                <a:gridCol w="2728686">
                  <a:extLst>
                    <a:ext uri="{9D8B030D-6E8A-4147-A177-3AD203B41FA5}">
                      <a16:colId xmlns:a16="http://schemas.microsoft.com/office/drawing/2014/main" val="4256257032"/>
                    </a:ext>
                  </a:extLst>
                </a:gridCol>
              </a:tblGrid>
              <a:tr h="422329">
                <a:tc>
                  <a:txBody>
                    <a:bodyPr/>
                    <a:lstStyle/>
                    <a:p>
                      <a:pPr algn="ctr" fontAlgn="b"/>
                      <a:r>
                        <a:rPr lang="en-US" altLang="zh-TW" sz="1600" b="1" dirty="0">
                          <a:effectLst/>
                        </a:rPr>
                        <a:t>#</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tx2">
                        <a:lumMod val="60000"/>
                        <a:lumOff val="40000"/>
                      </a:schemeClr>
                    </a:solidFill>
                  </a:tcPr>
                </a:tc>
                <a:tc>
                  <a:txBody>
                    <a:bodyPr/>
                    <a:lstStyle/>
                    <a:p>
                      <a:pPr algn="ctr" fontAlgn="b"/>
                      <a:r>
                        <a:rPr lang="en-GB" sz="1600" b="1" dirty="0">
                          <a:effectLst/>
                        </a:rPr>
                        <a:t>Title</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tx2">
                        <a:lumMod val="60000"/>
                        <a:lumOff val="40000"/>
                      </a:schemeClr>
                    </a:solidFill>
                  </a:tcPr>
                </a:tc>
                <a:tc>
                  <a:txBody>
                    <a:bodyPr/>
                    <a:lstStyle/>
                    <a:p>
                      <a:pPr algn="ctr" fontAlgn="b"/>
                      <a:r>
                        <a:rPr lang="en-GB" sz="1600" b="1" dirty="0">
                          <a:effectLst/>
                        </a:rPr>
                        <a:t>Authors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tx2">
                        <a:lumMod val="60000"/>
                        <a:lumOff val="40000"/>
                      </a:schemeClr>
                    </a:solidFill>
                  </a:tcPr>
                </a:tc>
                <a:tc>
                  <a:txBody>
                    <a:bodyPr/>
                    <a:lstStyle/>
                    <a:p>
                      <a:pPr algn="ctr" fontAlgn="b"/>
                      <a:r>
                        <a:rPr lang="en-GB" sz="1600" b="1" dirty="0">
                          <a:effectLst/>
                        </a:rPr>
                        <a:t>Year</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tx2">
                        <a:lumMod val="60000"/>
                        <a:lumOff val="40000"/>
                      </a:schemeClr>
                    </a:solidFill>
                  </a:tcPr>
                </a:tc>
                <a:tc>
                  <a:txBody>
                    <a:bodyPr/>
                    <a:lstStyle/>
                    <a:p>
                      <a:pPr algn="ctr" fontAlgn="b"/>
                      <a:r>
                        <a:rPr lang="en-GB" sz="1600" b="1" dirty="0">
                          <a:effectLst/>
                        </a:rPr>
                        <a:t>Summary</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tx2">
                        <a:lumMod val="60000"/>
                        <a:lumOff val="40000"/>
                      </a:schemeClr>
                    </a:solidFill>
                  </a:tcPr>
                </a:tc>
                <a:tc>
                  <a:txBody>
                    <a:bodyPr/>
                    <a:lstStyle/>
                    <a:p>
                      <a:pPr algn="ctr" fontAlgn="b"/>
                      <a:r>
                        <a:rPr lang="en-GB" sz="1600" b="1" dirty="0">
                          <a:effectLst/>
                        </a:rPr>
                        <a:t>Key Findings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2445016943"/>
                  </a:ext>
                </a:extLst>
              </a:tr>
              <a:tr h="846622">
                <a:tc>
                  <a:txBody>
                    <a:bodyPr/>
                    <a:lstStyle/>
                    <a:p>
                      <a:pPr algn="ctr" fontAlgn="base"/>
                      <a:r>
                        <a:rPr lang="en-GB" altLang="zh-TW" sz="1200" dirty="0">
                          <a:effectLst/>
                        </a:rPr>
                        <a:t>1</a:t>
                      </a:r>
                      <a:endParaRPr lang="en-US" altLang="zh-TW" sz="1200" dirty="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base"/>
                      <a:r>
                        <a:rPr lang="en-US" sz="1200" dirty="0">
                          <a:effectLst/>
                        </a:rPr>
                        <a:t>"Role of Honeypots in Cybersecurity Education"</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base"/>
                      <a:r>
                        <a:rPr lang="en-GB" sz="1200">
                          <a:effectLst/>
                        </a:rPr>
                        <a:t>Y. Chen, Z. Wang</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base"/>
                      <a:r>
                        <a:rPr lang="en-US" altLang="zh-TW" sz="1200">
                          <a:effectLst/>
                        </a:rPr>
                        <a:t>2019</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base"/>
                      <a:r>
                        <a:rPr lang="en-US" sz="1200">
                          <a:effectLst/>
                        </a:rPr>
                        <a:t>Investigates the role of honeypots in educating cybersecurity professionals and enhancing practical skills.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base"/>
                      <a:r>
                        <a:rPr lang="en-US" sz="1200" dirty="0">
                          <a:effectLst/>
                        </a:rPr>
                        <a:t>Discusses the effectiveness of honeypots as educational tools in simulated cybersecurity environments.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1538478283"/>
                  </a:ext>
                </a:extLst>
              </a:tr>
              <a:tr h="846622">
                <a:tc>
                  <a:txBody>
                    <a:bodyPr/>
                    <a:lstStyle/>
                    <a:p>
                      <a:pPr algn="ctr" fontAlgn="base"/>
                      <a:r>
                        <a:rPr lang="en-GB" altLang="zh-TW" sz="1200" dirty="0">
                          <a:effectLst/>
                        </a:rPr>
                        <a:t>2</a:t>
                      </a:r>
                      <a:endParaRPr lang="en-US" altLang="zh-TW" sz="1200" dirty="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base"/>
                      <a:r>
                        <a:rPr lang="en-US" sz="1200">
                          <a:effectLst/>
                        </a:rPr>
                        <a:t>"Machine Learning for Threat Intelligence Analysis"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base"/>
                      <a:r>
                        <a:rPr lang="en-GB" sz="1200">
                          <a:effectLst/>
                        </a:rPr>
                        <a:t>U. Garcia, V. Martinez</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base"/>
                      <a:r>
                        <a:rPr lang="en-US" altLang="zh-TW" sz="1200">
                          <a:effectLst/>
                        </a:rPr>
                        <a:t>2019</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base"/>
                      <a:r>
                        <a:rPr lang="en-US" sz="1200">
                          <a:effectLst/>
                        </a:rPr>
                        <a:t>Explores the application of machine learning in analyzing and deriving insights from threat intelligence.</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base"/>
                      <a:r>
                        <a:rPr lang="en-US" sz="1200" dirty="0">
                          <a:effectLst/>
                        </a:rPr>
                        <a:t>Discusses the role of machine learning algorithms in enhancing the efficiency of threat intelligence analysis.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4228229298"/>
                  </a:ext>
                </a:extLst>
              </a:tr>
              <a:tr h="955244">
                <a:tc>
                  <a:txBody>
                    <a:bodyPr/>
                    <a:lstStyle/>
                    <a:p>
                      <a:pPr algn="ctr" fontAlgn="base"/>
                      <a:r>
                        <a:rPr lang="en-GB" altLang="zh-TW" sz="1200" dirty="0">
                          <a:effectLst/>
                        </a:rPr>
                        <a:t>3</a:t>
                      </a:r>
                      <a:endParaRPr lang="en-US" altLang="zh-TW" sz="1200" dirty="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base"/>
                      <a:r>
                        <a:rPr lang="en-US" sz="1200" dirty="0">
                          <a:effectLst/>
                        </a:rPr>
                        <a:t>"Deception Techniques for Adversarial Influence"</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base"/>
                      <a:r>
                        <a:rPr lang="en-GB" sz="1200">
                          <a:effectLst/>
                        </a:rPr>
                        <a:t>C. Davis, D. Wilson</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base"/>
                      <a:r>
                        <a:rPr lang="en-US" altLang="zh-TW" sz="1200">
                          <a:effectLst/>
                        </a:rPr>
                        <a:t>2020</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base"/>
                      <a:r>
                        <a:rPr lang="en-US" sz="1200">
                          <a:effectLst/>
                        </a:rPr>
                        <a:t>Discusses the use of deception as a strategic tool in influencing adversary behavior.</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base"/>
                      <a:r>
                        <a:rPr lang="en-US" sz="1200" dirty="0">
                          <a:effectLst/>
                        </a:rPr>
                        <a:t>Provides insights into effective deceptive techniques and their application in cybersecurity.</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708914495"/>
                  </a:ext>
                </a:extLst>
              </a:tr>
              <a:tr h="955244">
                <a:tc>
                  <a:txBody>
                    <a:bodyPr/>
                    <a:lstStyle/>
                    <a:p>
                      <a:pPr algn="ctr" fontAlgn="base"/>
                      <a:r>
                        <a:rPr lang="en-GB" altLang="zh-TW" sz="1200" dirty="0">
                          <a:effectLst/>
                        </a:rPr>
                        <a:t>4</a:t>
                      </a:r>
                      <a:endParaRPr lang="en-US" altLang="zh-TW" sz="1200" dirty="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base"/>
                      <a:r>
                        <a:rPr lang="en-US" sz="1200">
                          <a:effectLst/>
                        </a:rPr>
                        <a:t>"Cyber Threat Intelligence Sharing: A Survey"</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base"/>
                      <a:r>
                        <a:rPr lang="en-GB" sz="1200">
                          <a:effectLst/>
                        </a:rPr>
                        <a:t>M. Rogers, N. Carter</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base"/>
                      <a:r>
                        <a:rPr lang="en-US" altLang="zh-TW" sz="1200">
                          <a:effectLst/>
                        </a:rPr>
                        <a:t>2020</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base"/>
                      <a:r>
                        <a:rPr lang="en-US" sz="1200">
                          <a:effectLst/>
                        </a:rPr>
                        <a:t>Surveys the landscape of cyber threat intelligence sharing and its impact on cybersecurity.</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base"/>
                      <a:r>
                        <a:rPr lang="en-US" sz="1200" dirty="0">
                          <a:effectLst/>
                        </a:rPr>
                        <a:t>Discusses the challenges and benefits of sharing threat intelligence among cybersecurity stakeholders.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2702721718"/>
                  </a:ext>
                </a:extLst>
              </a:tr>
              <a:tr h="955244">
                <a:tc>
                  <a:txBody>
                    <a:bodyPr/>
                    <a:lstStyle/>
                    <a:p>
                      <a:pPr algn="ctr" fontAlgn="base"/>
                      <a:r>
                        <a:rPr lang="en-GB" altLang="zh-TW" sz="1200" dirty="0">
                          <a:effectLst/>
                        </a:rPr>
                        <a:t>5</a:t>
                      </a:r>
                      <a:endParaRPr lang="en-US" altLang="zh-TW" sz="1200" dirty="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base"/>
                      <a:r>
                        <a:rPr lang="en-GB" sz="1200">
                          <a:effectLst/>
                        </a:rPr>
                        <a:t>"Psychological Operations in Cybersecurity"</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base"/>
                      <a:r>
                        <a:rPr lang="en-GB" sz="1200">
                          <a:effectLst/>
                        </a:rPr>
                        <a:t>A. Johnson, B. Smith</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base"/>
                      <a:r>
                        <a:rPr lang="en-US" altLang="zh-TW" sz="1200">
                          <a:effectLst/>
                        </a:rPr>
                        <a:t>2021</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base"/>
                      <a:r>
                        <a:rPr lang="en-US" sz="1200" dirty="0">
                          <a:effectLst/>
                        </a:rPr>
                        <a:t>Investigates the psychological aspects of affecting adversaries in cybersecurity.</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base"/>
                      <a:r>
                        <a:rPr lang="en-US" sz="1200" dirty="0">
                          <a:effectLst/>
                        </a:rPr>
                        <a:t>Explores the psychological impact of strategic cybersecurity measures on adversary decision-making.</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2866022702"/>
                  </a:ext>
                </a:extLst>
              </a:tr>
            </a:tbl>
          </a:graphicData>
        </a:graphic>
      </p:graphicFrame>
    </p:spTree>
    <p:extLst>
      <p:ext uri="{BB962C8B-B14F-4D97-AF65-F5344CB8AC3E}">
        <p14:creationId xmlns:p14="http://schemas.microsoft.com/office/powerpoint/2010/main" val="2583163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survey</a:t>
            </a:r>
          </a:p>
        </p:txBody>
      </p:sp>
      <p:graphicFrame>
        <p:nvGraphicFramePr>
          <p:cNvPr id="9" name="Content Placeholder 8">
            <a:extLst>
              <a:ext uri="{FF2B5EF4-FFF2-40B4-BE49-F238E27FC236}">
                <a16:creationId xmlns:a16="http://schemas.microsoft.com/office/drawing/2014/main" id="{8FD603F8-0C73-4EFF-8244-BC120516AF25}"/>
              </a:ext>
            </a:extLst>
          </p:cNvPr>
          <p:cNvGraphicFramePr>
            <a:graphicFrameLocks noGrp="1"/>
          </p:cNvGraphicFramePr>
          <p:nvPr>
            <p:ph idx="1"/>
            <p:extLst>
              <p:ext uri="{D42A27DB-BD31-4B8C-83A1-F6EECF244321}">
                <p14:modId xmlns:p14="http://schemas.microsoft.com/office/powerpoint/2010/main" val="1356009653"/>
              </p:ext>
            </p:extLst>
          </p:nvPr>
        </p:nvGraphicFramePr>
        <p:xfrm>
          <a:off x="812800" y="1085668"/>
          <a:ext cx="10668000" cy="4076657"/>
        </p:xfrm>
        <a:graphic>
          <a:graphicData uri="http://schemas.openxmlformats.org/drawingml/2006/table">
            <a:tbl>
              <a:tblPr/>
              <a:tblGrid>
                <a:gridCol w="428171">
                  <a:extLst>
                    <a:ext uri="{9D8B030D-6E8A-4147-A177-3AD203B41FA5}">
                      <a16:colId xmlns:a16="http://schemas.microsoft.com/office/drawing/2014/main" val="3831560773"/>
                    </a:ext>
                  </a:extLst>
                </a:gridCol>
                <a:gridCol w="2024743">
                  <a:extLst>
                    <a:ext uri="{9D8B030D-6E8A-4147-A177-3AD203B41FA5}">
                      <a16:colId xmlns:a16="http://schemas.microsoft.com/office/drawing/2014/main" val="3037829912"/>
                    </a:ext>
                  </a:extLst>
                </a:gridCol>
                <a:gridCol w="1358537">
                  <a:extLst>
                    <a:ext uri="{9D8B030D-6E8A-4147-A177-3AD203B41FA5}">
                      <a16:colId xmlns:a16="http://schemas.microsoft.com/office/drawing/2014/main" val="580300495"/>
                    </a:ext>
                  </a:extLst>
                </a:gridCol>
                <a:gridCol w="891178">
                  <a:extLst>
                    <a:ext uri="{9D8B030D-6E8A-4147-A177-3AD203B41FA5}">
                      <a16:colId xmlns:a16="http://schemas.microsoft.com/office/drawing/2014/main" val="3902374630"/>
                    </a:ext>
                  </a:extLst>
                </a:gridCol>
                <a:gridCol w="3236685">
                  <a:extLst>
                    <a:ext uri="{9D8B030D-6E8A-4147-A177-3AD203B41FA5}">
                      <a16:colId xmlns:a16="http://schemas.microsoft.com/office/drawing/2014/main" val="967229535"/>
                    </a:ext>
                  </a:extLst>
                </a:gridCol>
                <a:gridCol w="2728686">
                  <a:extLst>
                    <a:ext uri="{9D8B030D-6E8A-4147-A177-3AD203B41FA5}">
                      <a16:colId xmlns:a16="http://schemas.microsoft.com/office/drawing/2014/main" val="4256257032"/>
                    </a:ext>
                  </a:extLst>
                </a:gridCol>
              </a:tblGrid>
              <a:tr h="422329">
                <a:tc>
                  <a:txBody>
                    <a:bodyPr/>
                    <a:lstStyle/>
                    <a:p>
                      <a:pPr algn="ctr" fontAlgn="b"/>
                      <a:r>
                        <a:rPr lang="en-US" altLang="zh-TW" sz="1600" b="1" dirty="0">
                          <a:effectLst/>
                        </a:rPr>
                        <a:t>#</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tx2">
                        <a:lumMod val="60000"/>
                        <a:lumOff val="40000"/>
                      </a:schemeClr>
                    </a:solidFill>
                  </a:tcPr>
                </a:tc>
                <a:tc>
                  <a:txBody>
                    <a:bodyPr/>
                    <a:lstStyle/>
                    <a:p>
                      <a:pPr algn="ctr" fontAlgn="b"/>
                      <a:r>
                        <a:rPr lang="en-GB" sz="1600" b="1" dirty="0">
                          <a:effectLst/>
                        </a:rPr>
                        <a:t>Title</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tx2">
                        <a:lumMod val="60000"/>
                        <a:lumOff val="40000"/>
                      </a:schemeClr>
                    </a:solidFill>
                  </a:tcPr>
                </a:tc>
                <a:tc>
                  <a:txBody>
                    <a:bodyPr/>
                    <a:lstStyle/>
                    <a:p>
                      <a:pPr algn="ctr" fontAlgn="b"/>
                      <a:r>
                        <a:rPr lang="en-GB" sz="1600" b="1" dirty="0">
                          <a:effectLst/>
                        </a:rPr>
                        <a:t>Authors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tx2">
                        <a:lumMod val="60000"/>
                        <a:lumOff val="40000"/>
                      </a:schemeClr>
                    </a:solidFill>
                  </a:tcPr>
                </a:tc>
                <a:tc>
                  <a:txBody>
                    <a:bodyPr/>
                    <a:lstStyle/>
                    <a:p>
                      <a:pPr algn="ctr" fontAlgn="b"/>
                      <a:r>
                        <a:rPr lang="en-GB" sz="1600" b="1" dirty="0">
                          <a:effectLst/>
                        </a:rPr>
                        <a:t>Year</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tx2">
                        <a:lumMod val="60000"/>
                        <a:lumOff val="40000"/>
                      </a:schemeClr>
                    </a:solidFill>
                  </a:tcPr>
                </a:tc>
                <a:tc>
                  <a:txBody>
                    <a:bodyPr/>
                    <a:lstStyle/>
                    <a:p>
                      <a:pPr algn="ctr" fontAlgn="b"/>
                      <a:r>
                        <a:rPr lang="en-GB" sz="1600" b="1" dirty="0">
                          <a:effectLst/>
                        </a:rPr>
                        <a:t>Summary</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tx2">
                        <a:lumMod val="60000"/>
                        <a:lumOff val="40000"/>
                      </a:schemeClr>
                    </a:solidFill>
                  </a:tcPr>
                </a:tc>
                <a:tc>
                  <a:txBody>
                    <a:bodyPr/>
                    <a:lstStyle/>
                    <a:p>
                      <a:pPr algn="ctr" fontAlgn="b"/>
                      <a:r>
                        <a:rPr lang="en-GB" sz="1600" b="1" dirty="0">
                          <a:effectLst/>
                        </a:rPr>
                        <a:t>Key Findings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2445016943"/>
                  </a:ext>
                </a:extLst>
              </a:tr>
              <a:tr h="846622">
                <a:tc>
                  <a:txBody>
                    <a:bodyPr/>
                    <a:lstStyle/>
                    <a:p>
                      <a:pPr algn="ctr" fontAlgn="base"/>
                      <a:r>
                        <a:rPr lang="en-GB" altLang="zh-TW" sz="1200" dirty="0">
                          <a:effectLst/>
                        </a:rPr>
                        <a:t>6</a:t>
                      </a:r>
                      <a:endParaRPr lang="en-US" altLang="zh-TW" sz="1200" dirty="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base"/>
                      <a:r>
                        <a:rPr lang="en-US" sz="1200">
                          <a:effectLst/>
                        </a:rPr>
                        <a:t>"Dynamic Analysis of Adversarial Tactics"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base"/>
                      <a:r>
                        <a:rPr lang="en-GB" sz="1200">
                          <a:effectLst/>
                        </a:rPr>
                        <a:t>K. Chen, M. Wang</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base"/>
                      <a:r>
                        <a:rPr lang="en-US" altLang="zh-TW" sz="1200">
                          <a:effectLst/>
                        </a:rPr>
                        <a:t>2021</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base"/>
                      <a:r>
                        <a:rPr lang="en-US" sz="1200">
                          <a:effectLst/>
                        </a:rPr>
                        <a:t>Examines the dynamic nature of adversarial tactics and proposes strategies for effective response.</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base"/>
                      <a:r>
                        <a:rPr lang="en-US" sz="1200" dirty="0">
                          <a:effectLst/>
                        </a:rPr>
                        <a:t>Highlights the need for adaptive cybersecurity measures to counter evolving adversarial tactics.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1538478283"/>
                  </a:ext>
                </a:extLst>
              </a:tr>
              <a:tr h="846622">
                <a:tc>
                  <a:txBody>
                    <a:bodyPr/>
                    <a:lstStyle/>
                    <a:p>
                      <a:pPr algn="ctr" fontAlgn="base"/>
                      <a:r>
                        <a:rPr lang="en-GB" altLang="zh-TW" sz="1200" dirty="0">
                          <a:effectLst/>
                        </a:rPr>
                        <a:t>7</a:t>
                      </a:r>
                      <a:endParaRPr lang="en-US" altLang="zh-TW" sz="1200" dirty="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base"/>
                      <a:r>
                        <a:rPr lang="en-US" sz="1200">
                          <a:effectLst/>
                        </a:rPr>
                        <a:t>"Measuring the Impact of Affective Measures in Cybersecurity"</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base"/>
                      <a:r>
                        <a:rPr lang="en-GB" sz="1200">
                          <a:effectLst/>
                        </a:rPr>
                        <a:t>E. White, F. Adams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base"/>
                      <a:r>
                        <a:rPr lang="en-US" altLang="zh-TW" sz="1200">
                          <a:effectLst/>
                        </a:rPr>
                        <a:t>2022</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base"/>
                      <a:r>
                        <a:rPr lang="en-US" sz="1200">
                          <a:effectLst/>
                        </a:rPr>
                        <a:t>Provides methodologies for evaluating the real-world impact of affective measures on cybersecurity posture.</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base"/>
                      <a:r>
                        <a:rPr lang="en-US" sz="1200" dirty="0">
                          <a:effectLst/>
                        </a:rPr>
                        <a:t>Presents metrics and assessment frameworks for measuring the effectiveness of affective cybersecurity measures.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4228229298"/>
                  </a:ext>
                </a:extLst>
              </a:tr>
              <a:tr h="955244">
                <a:tc>
                  <a:txBody>
                    <a:bodyPr/>
                    <a:lstStyle/>
                    <a:p>
                      <a:pPr algn="ctr" fontAlgn="base"/>
                      <a:r>
                        <a:rPr lang="en-GB" altLang="zh-TW" sz="1200" dirty="0">
                          <a:effectLst/>
                        </a:rPr>
                        <a:t>8</a:t>
                      </a:r>
                      <a:endParaRPr lang="en-US" altLang="zh-TW" sz="1200" dirty="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base"/>
                      <a:r>
                        <a:rPr lang="en-US" sz="1200">
                          <a:effectLst/>
                        </a:rPr>
                        <a:t>"Advancements in Cyber Threat Intelligence"</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base"/>
                      <a:r>
                        <a:rPr lang="en-GB" sz="1200">
                          <a:effectLst/>
                        </a:rPr>
                        <a:t>O. Baker, P. Adams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base"/>
                      <a:r>
                        <a:rPr lang="en-US" altLang="zh-TW" sz="1200">
                          <a:effectLst/>
                        </a:rPr>
                        <a:t>2022</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base"/>
                      <a:r>
                        <a:rPr lang="en-US" sz="1200">
                          <a:effectLst/>
                        </a:rPr>
                        <a:t>Examines recent advancements in the field of cyber threat intelligence and their implications.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base"/>
                      <a:r>
                        <a:rPr lang="en-US" sz="1200" dirty="0">
                          <a:effectLst/>
                        </a:rPr>
                        <a:t>Discusses emerging technologies and methodologies shaping the future of cyber threat intelligence.</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708914495"/>
                  </a:ext>
                </a:extLst>
              </a:tr>
              <a:tr h="955244">
                <a:tc>
                  <a:txBody>
                    <a:bodyPr/>
                    <a:lstStyle/>
                    <a:p>
                      <a:pPr algn="ctr" fontAlgn="base"/>
                      <a:r>
                        <a:rPr lang="en-GB" altLang="zh-TW" sz="1200" dirty="0">
                          <a:effectLst/>
                        </a:rPr>
                        <a:t>9</a:t>
                      </a:r>
                      <a:endParaRPr lang="en-US" altLang="zh-TW" sz="1200" dirty="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base"/>
                      <a:br>
                        <a:rPr lang="en-US" sz="1200">
                          <a:effectLst/>
                        </a:rPr>
                      </a:br>
                      <a:r>
                        <a:rPr lang="en-US" sz="1200">
                          <a:effectLst/>
                        </a:rPr>
                        <a:t>"Strategic Defensive Measures: A Comprehensive Analysis"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base"/>
                      <a:r>
                        <a:rPr lang="en-GB" sz="1200">
                          <a:effectLst/>
                        </a:rPr>
                        <a:t>G. Taylor, H. Brown</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base"/>
                      <a:r>
                        <a:rPr lang="en-US" altLang="zh-TW" sz="1200">
                          <a:effectLst/>
                        </a:rPr>
                        <a:t>2023</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base"/>
                      <a:r>
                        <a:rPr lang="en-US" sz="1200">
                          <a:effectLst/>
                        </a:rPr>
                        <a:t>Analyzes various strategic defensive measures in cybersecurity, including those aligned with the MITRE Engage "Affect" goal.</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ctr" fontAlgn="base"/>
                      <a:r>
                        <a:rPr lang="en-US" sz="1200" dirty="0">
                          <a:effectLst/>
                        </a:rPr>
                        <a:t>Explores the synergies between strategic defensive measures and the influence of these measures on adversarial behavior.</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2702721718"/>
                  </a:ext>
                </a:extLst>
              </a:tr>
            </a:tbl>
          </a:graphicData>
        </a:graphic>
      </p:graphicFrame>
    </p:spTree>
    <p:extLst>
      <p:ext uri="{BB962C8B-B14F-4D97-AF65-F5344CB8AC3E}">
        <p14:creationId xmlns:p14="http://schemas.microsoft.com/office/powerpoint/2010/main" val="2444711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 statement </a:t>
            </a:r>
          </a:p>
        </p:txBody>
      </p:sp>
      <p:sp>
        <p:nvSpPr>
          <p:cNvPr id="3" name="Content Placeholder 2"/>
          <p:cNvSpPr>
            <a:spLocks noGrp="1"/>
          </p:cNvSpPr>
          <p:nvPr>
            <p:ph idx="1"/>
          </p:nvPr>
        </p:nvSpPr>
        <p:spPr>
          <a:xfrm>
            <a:off x="812800" y="2103120"/>
            <a:ext cx="10731500" cy="4121834"/>
          </a:xfrm>
        </p:spPr>
        <p:txBody>
          <a:bodyPr>
            <a:normAutofit/>
          </a:bodyPr>
          <a:lstStyle/>
          <a:p>
            <a:pPr marL="0" indent="0" algn="l">
              <a:lnSpc>
                <a:spcPct val="150000"/>
              </a:lnSpc>
              <a:buNone/>
            </a:pPr>
            <a:r>
              <a:rPr lang="en-US" altLang="zh-TW" b="0" i="0" dirty="0">
                <a:effectLst/>
                <a:latin typeface="Söhne"/>
              </a:rPr>
              <a:t>In the dynamic landscape of cybersecurity, adversaries continually evolve, necessitating strategic approaches for effective defense. The challenge lies in implementing the "Affect" goal in a way that maximizes its impact while considering ethical considerations and adversary adaptations.</a:t>
            </a:r>
            <a:endParaRPr lang="en-GB" sz="2200" dirty="0">
              <a:latin typeface="+mn-ea"/>
              <a:ea typeface="+mn-ea"/>
            </a:endParaRPr>
          </a:p>
        </p:txBody>
      </p:sp>
    </p:spTree>
    <p:extLst>
      <p:ext uri="{BB962C8B-B14F-4D97-AF65-F5344CB8AC3E}">
        <p14:creationId xmlns:p14="http://schemas.microsoft.com/office/powerpoint/2010/main" val="1609984392"/>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150</TotalTime>
  <Words>1185</Words>
  <Application>Microsoft Office PowerPoint</Application>
  <PresentationFormat>Widescreen</PresentationFormat>
  <Paragraphs>134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Söhne</vt:lpstr>
      <vt:lpstr>Arial</vt:lpstr>
      <vt:lpstr>Bookman Old Style</vt:lpstr>
      <vt:lpstr>Verdana</vt:lpstr>
      <vt:lpstr>Bioinformatics</vt:lpstr>
      <vt:lpstr>PROJECT TITLE: MITRE ENGAGE IMPLEMENTATION</vt:lpstr>
      <vt:lpstr>Index</vt:lpstr>
      <vt:lpstr>Introduction</vt:lpstr>
      <vt:lpstr>MITRE Engage ‘goal: Affect’</vt:lpstr>
      <vt:lpstr>Applications </vt:lpstr>
      <vt:lpstr>Challenges for Implementation </vt:lpstr>
      <vt:lpstr>Literature survey</vt:lpstr>
      <vt:lpstr>Literature survey</vt:lpstr>
      <vt:lpstr>Problem statement </vt:lpstr>
      <vt:lpstr>Objectives</vt:lpstr>
      <vt:lpstr>Expected outcomes</vt:lpstr>
      <vt:lpstr>Conclusion</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user</cp:lastModifiedBy>
  <cp:revision>28</cp:revision>
  <dcterms:created xsi:type="dcterms:W3CDTF">2023-03-16T03:26:27Z</dcterms:created>
  <dcterms:modified xsi:type="dcterms:W3CDTF">2023-11-28T19:50:41Z</dcterms:modified>
</cp:coreProperties>
</file>