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314" r:id="rId5"/>
    <p:sldId id="315" r:id="rId6"/>
    <p:sldId id="316" r:id="rId7"/>
    <p:sldId id="317" r:id="rId8"/>
    <p:sldId id="320" r:id="rId9"/>
    <p:sldId id="319" r:id="rId10"/>
    <p:sldId id="318" r:id="rId11"/>
    <p:sldId id="321" r:id="rId12"/>
    <p:sldId id="324" r:id="rId13"/>
    <p:sldId id="309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84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542D7CC-E8A3-429C-9F30-B39663AB044E}" type="datetime1">
              <a:rPr lang="ru-RU" smtClean="0"/>
              <a:t>23.10.2025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89D3EA30-A193-4EC3-B66C-38C9131FAA4E}" type="datetime1">
              <a:rPr lang="ru-RU" smtClean="0"/>
              <a:pPr/>
              <a:t>23.10.2025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4B9A9E5-4F7F-4A7D-9DE1-8992323292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Arial" panose="020B0604020202020204" pitchFamily="34" charset="0"/>
            </a:endParaRP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0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0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0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0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Заполнитель таблицы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ru-RU" sz="2000"/>
            </a:lvl1pPr>
          </a:lstStyle>
          <a:p>
            <a:pPr rtl="0"/>
            <a:r>
              <a:rPr lang="ru-RU"/>
              <a:t>Щелкните значок, чтобы вставить таблицу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ru-RU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ru-RU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ru-RU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ru-RU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ru-RU" sz="16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ru-RU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ru-RU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ru-RU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ru-RU" sz="1400" b="1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Заполнитель таблицы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ru-RU" sz="2400"/>
            </a:lvl1pPr>
          </a:lstStyle>
          <a:p>
            <a:pPr rtl="0"/>
            <a:r>
              <a:rPr lang="en-US"/>
              <a:t>Click icon to add table</a:t>
            </a: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ru-RU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ru-RU" sz="2000"/>
            </a:lvl1pPr>
            <a:lvl2pPr>
              <a:lnSpc>
                <a:spcPct val="120000"/>
              </a:lnSpc>
              <a:defRPr lang="ru-RU" sz="1800"/>
            </a:lvl2pPr>
            <a:lvl3pPr>
              <a:lnSpc>
                <a:spcPct val="120000"/>
              </a:lnSpc>
              <a:defRPr lang="ru-RU" sz="1600"/>
            </a:lvl3pPr>
            <a:lvl4pPr>
              <a:lnSpc>
                <a:spcPct val="120000"/>
              </a:lnSpc>
              <a:defRPr lang="ru-RU" sz="1400"/>
            </a:lvl4pPr>
            <a:lvl5pPr>
              <a:lnSpc>
                <a:spcPct val="120000"/>
              </a:lnSpc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ru-RU" sz="20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600"/>
            </a:lvl3pPr>
            <a:lvl4pPr marL="1371600" indent="0">
              <a:buNone/>
              <a:defRPr lang="ru-RU" sz="1400"/>
            </a:lvl4pPr>
            <a:lvl5pPr marL="1828800" indent="0">
              <a:buNone/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слева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ru-RU"/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ru-RU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1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1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1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1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1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справ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Объект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0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0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0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0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ru-RU" sz="2000"/>
            </a:lvl1pPr>
          </a:lstStyle>
          <a:p>
            <a:pPr rtl="0"/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45125"/>
            <a:ext cx="5674360" cy="3200400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br>
              <a:rPr lang="en-US" dirty="0"/>
            </a:br>
            <a:r>
              <a:rPr lang="en-US" dirty="0">
                <a:latin typeface="OCR A Becker RUS-LAT" panose="00000009000000000000" pitchFamily="50" charset="-52"/>
              </a:rPr>
              <a:t>Randomtrust </a:t>
            </a:r>
            <a:br>
              <a:rPr lang="en-US" dirty="0">
                <a:latin typeface="OCR A Becker RUS-LAT" panose="00000009000000000000" pitchFamily="50" charset="-52"/>
              </a:rPr>
            </a:br>
            <a:r>
              <a:rPr lang="en-US" dirty="0">
                <a:latin typeface="OCR A Becker RUS-LAT" panose="00000009000000000000" pitchFamily="50" charset="-52"/>
              </a:rPr>
              <a:t>mvp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67CFA3B-8E48-EDE2-D38A-13B0F6CA5D40}"/>
              </a:ext>
            </a:extLst>
          </p:cNvPr>
          <p:cNvSpPr txBox="1">
            <a:spLocks/>
          </p:cNvSpPr>
          <p:nvPr/>
        </p:nvSpPr>
        <p:spPr>
          <a:xfrm>
            <a:off x="6096000" y="3817478"/>
            <a:ext cx="5674360" cy="2428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0082E28-A4CF-133C-41D2-7CEF293D3DDA}"/>
              </a:ext>
            </a:extLst>
          </p:cNvPr>
          <p:cNvSpPr txBox="1">
            <a:spLocks/>
          </p:cNvSpPr>
          <p:nvPr/>
        </p:nvSpPr>
        <p:spPr>
          <a:xfrm>
            <a:off x="5854461" y="4645325"/>
            <a:ext cx="5674360" cy="2091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r"/>
            <a:br>
              <a:rPr lang="en-US" dirty="0"/>
            </a:br>
            <a:r>
              <a:rPr lang="en-US" dirty="0">
                <a:latin typeface="OCR A Becker RUS-LAT" panose="00000009000000000000" pitchFamily="50" charset="-52"/>
              </a:rPr>
              <a:t> college dsu </a:t>
            </a:r>
            <a:endParaRPr lang="ru-RU" dirty="0">
              <a:latin typeface="OCR A Becker RUS-LAT" panose="00000009000000000000" pitchFamily="50" charset="-52"/>
            </a:endParaRPr>
          </a:p>
          <a:p>
            <a:pPr algn="r"/>
            <a:r>
              <a:rPr lang="en-US" dirty="0">
                <a:latin typeface="OCR A Becker RUS-LAT" panose="00000009000000000000" pitchFamily="50" charset="-52"/>
              </a:rPr>
              <a:t>team 2</a:t>
            </a:r>
            <a:br>
              <a:rPr lang="en-US" dirty="0">
                <a:latin typeface="OCR A Becker RUS-LAT" panose="00000009000000000000" pitchFamily="50" charset="-52"/>
              </a:rPr>
            </a:br>
            <a:br>
              <a:rPr lang="en-US" dirty="0">
                <a:latin typeface="OCR A Becker RUS-LAT" panose="00000009000000000000" pitchFamily="50" charset="-52"/>
              </a:rPr>
            </a:br>
            <a:endParaRPr lang="en-US" dirty="0">
              <a:latin typeface="OCR A Becker RUS-LAT" panose="00000009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4" y="526210"/>
            <a:ext cx="5057104" cy="239456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>
                <a:latin typeface="OCR A Becker RUS-LAT" panose="00000009000000000000" pitchFamily="50" charset="-52"/>
              </a:rPr>
              <a:t>Thank you</a:t>
            </a:r>
            <a:endParaRPr lang="ru-RU" dirty="0">
              <a:latin typeface="OCR A Becker RUS-LAT" panose="00000009000000000000" pitchFamily="50" charset="-52"/>
            </a:endParaRP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3054" y="5246608"/>
            <a:ext cx="5057103" cy="108518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>
                <a:latin typeface="OCR A Becker RUS-LAT" panose="00000009000000000000" pitchFamily="50" charset="-52"/>
              </a:rPr>
              <a:t>COLLEGE DSU TEAM 2</a:t>
            </a:r>
            <a:endParaRPr lang="ru-RU" dirty="0">
              <a:latin typeface="OCR A Becker RUS-LAT" panose="00000009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OCR A Becker RUS-LAT" panose="00000009000000000000" pitchFamily="50" charset="-52"/>
              </a:rPr>
              <a:t>О нашем решении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 fontScale="85000" lnSpcReduction="10000"/>
          </a:bodyPr>
          <a:lstStyle>
            <a:defPPr>
              <a:defRPr lang="ru-RU"/>
            </a:defPPr>
          </a:lstStyle>
          <a:p>
            <a:r>
              <a:rPr lang="ru-RU" dirty="0">
                <a:latin typeface="OCR A Becker RUS-LAT" panose="00000009000000000000" pitchFamily="50" charset="-52"/>
                <a:cs typeface="Angsana New" panose="020B0502040204020203" pitchFamily="18" charset="-34"/>
              </a:rPr>
              <a:t>Наш проект реализует веб приложение и сопутствующие сервисы для гибридного генератора случайных чисел RandomTrust. MVP сосредоточен на симуляции стохастического "гула проводов", хаотической динамике (аттрактор Лоренца) и REST API для генерации/аудита последовательностей.</a:t>
            </a:r>
          </a:p>
          <a:p>
            <a:pPr rtl="0"/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OCR A Becker RUS-LAT" panose="00000009000000000000" pitchFamily="50" charset="-52"/>
              </a:rPr>
              <a:t>Про источник энтропии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6D44949-C4AC-90EC-7F7F-F7D1A945A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0987" r="209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163" y="447997"/>
            <a:ext cx="4872199" cy="268962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OCR A Becker RUS-LAT" panose="00000009000000000000" pitchFamily="50" charset="-52"/>
              </a:rPr>
              <a:t>Гул проводов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33051" y="3328178"/>
            <a:ext cx="6211017" cy="3271606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r>
              <a:rPr lang="ru-RU" dirty="0">
                <a:latin typeface="OCR A Becker RUS-LAT" panose="00000009000000000000" pitchFamily="50" charset="-52"/>
              </a:rPr>
              <a:t>Мы используем стохастический шум, который издают высоковольтные линии электропередач, так как он постоянно модулируется множеством хаотических факторов: ионизация воздуха, микровибрации проводов, атмосферные флуктуации. Это обеспечивает практическую непредсказуемость.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C8814F5-48E5-B7D4-7B96-CFB5250DC23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53989" t="-148" r="-3965" b="148"/>
          <a:stretch>
            <a:fillRect/>
          </a:stretch>
        </p:blipFill>
        <p:spPr>
          <a:xfrm>
            <a:off x="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56" y="573503"/>
            <a:ext cx="5179615" cy="144874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OCR A Becker RUS-LAT" panose="00000009000000000000" pitchFamily="50" charset="-52"/>
              </a:rPr>
              <a:t>Аттракторы лоренца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6B0E1B-279A-29AB-D919-931B87313B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526" y="2034545"/>
            <a:ext cx="5313873" cy="374718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OCR A Becker RUS-LAT" panose="00000009000000000000" pitchFamily="50" charset="-52"/>
              </a:rPr>
              <a:t>Хаотический аттрактор усиливает непредсказуемость, демонстрируя высокую чувствительность к начальному состоянию. Мы стартуем траекторию от показателей шума, поэтому даже микроскопические вариации в «гуле» дают совершенно разные орбиты.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D51DEDE-D75B-C38A-66E0-3940A45C562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6426" r="16426"/>
          <a:stretch>
            <a:fillRect/>
          </a:stretch>
        </p:blipFill>
        <p:spPr>
          <a:xfrm>
            <a:off x="6309863" y="-10886"/>
            <a:ext cx="6115050" cy="6868886"/>
          </a:xfrm>
        </p:spPr>
      </p:pic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5772346" cy="362498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OCR A Becker RUS-LAT" panose="00000009000000000000" pitchFamily="50" charset="-52"/>
              </a:rPr>
              <a:t>реализация</a:t>
            </a:r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9653" b="9653"/>
          <a:stretch/>
        </p:blipFill>
        <p:spPr>
          <a:xfrm>
            <a:off x="0" y="0"/>
            <a:ext cx="6096000" cy="6858000"/>
          </a:xfr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1">
                <a:latin typeface="OCR A Becker RUS-LAT" panose="00000009000000000000" pitchFamily="50" charset="-52"/>
              </a:rPr>
              <a:t>Бэкенд и фронтенд</a:t>
            </a:r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0" y="-132398"/>
            <a:ext cx="7273637" cy="164655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200" dirty="0">
                <a:latin typeface="OCR A Becker RUS-LAT" panose="00000009000000000000" pitchFamily="50" charset="-52"/>
              </a:rPr>
              <a:t>Архитектура бэкенда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5A6DCA5-4E5E-28D3-4CAB-7A81012419E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258791" y="1514157"/>
            <a:ext cx="11283352" cy="4054145"/>
          </a:xfrm>
        </p:spPr>
      </p:pic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163" y="70924"/>
            <a:ext cx="4805997" cy="268962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>
                <a:latin typeface="OCR A Becker RUS-LAT" panose="00000009000000000000" pitchFamily="50" charset="-52"/>
              </a:rPr>
              <a:t>Frontend</a:t>
            </a:r>
            <a:endParaRPr lang="ru-RU" dirty="0">
              <a:latin typeface="OCR A Becker RUS-LAT" panose="00000009000000000000" pitchFamily="50" charset="-52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6E2CBBD6-91F9-848A-590E-76BE113AEE2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6099" t="-148" r="20660" b="148"/>
          <a:stretch>
            <a:fillRect/>
          </a:stretch>
        </p:blipFill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91B51E1-1DF9-5A62-55E2-E2785C282B5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5776547" y="3061671"/>
            <a:ext cx="5951973" cy="3632938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631825" cy="29527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OCR A Becker RUS-LAT" panose="00000009000000000000" pitchFamily="50" charset="-52"/>
              </a:rPr>
              <a:t>Расширяемость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1990" y="1933852"/>
            <a:ext cx="8091578" cy="391491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r>
              <a:rPr lang="ru-RU" dirty="0">
                <a:latin typeface="OCR A Becker RUS-LAT" panose="00000009000000000000" pitchFamily="50" charset="-52"/>
              </a:rPr>
              <a:t>API нашей системы спроектировано с учетом возможности дальнейшего подключения брокеров сообщений и легкой масштабируемости. Это обеспечивает гибкость и расширяемость, позволяя адаптироваться к изменяющимся требованиям. Важной особенностью является модульная структура, благодаря которой все основные методы легко интегрируются в другие инфраструктуры. Это упрощает процесс внедрения и способствует быстрому развертыванию новых функциональных возможностей.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Arial"/>
      </a:majorFont>
      <a:minorFont>
        <a:latin typeface="Tenori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74_TF22318419_Win32" id="{190C78A2-73A9-4810-90AD-E7DCF6145837}" vid="{9BDBB77D-0AF8-4EC5-880C-F23D138FD67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о продажах</Template>
  <TotalTime>92</TotalTime>
  <Words>218</Words>
  <Application>Microsoft Office PowerPoint</Application>
  <PresentationFormat>Widescreen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OCR A Becker RUS-LAT</vt:lpstr>
      <vt:lpstr>Пользовательская</vt:lpstr>
      <vt:lpstr> Randomtrust  mvp   </vt:lpstr>
      <vt:lpstr>О нашем решении</vt:lpstr>
      <vt:lpstr>Про источник энтропии</vt:lpstr>
      <vt:lpstr>Гул проводов</vt:lpstr>
      <vt:lpstr>Аттракторы лоренца</vt:lpstr>
      <vt:lpstr>реализация </vt:lpstr>
      <vt:lpstr>Архитектура бэкенда</vt:lpstr>
      <vt:lpstr>Frontend</vt:lpstr>
      <vt:lpstr>Расширяемость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Магомедов Амир</dc:creator>
  <cp:lastModifiedBy>Магомедов Амир</cp:lastModifiedBy>
  <cp:revision>1</cp:revision>
  <dcterms:created xsi:type="dcterms:W3CDTF">2025-10-23T02:13:35Z</dcterms:created>
  <dcterms:modified xsi:type="dcterms:W3CDTF">2025-10-23T03:46:28Z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