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eN6NkvmEZ2PLzm57thPSGWUwO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F973B4-38B2-4022-8ABD-37AE83301835}">
  <a:tblStyle styleId="{C5F973B4-38B2-4022-8ABD-37AE8330183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3" name="Google Shape;3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1fcbe53c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gd1fcbe53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1fcbe53cf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gd1fcbe53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7" name="Google Shape;40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Se insertan una gran cantidad de datos que son analizados por un algoritmo</a:t>
            </a:r>
            <a:endParaRPr/>
          </a:p>
          <a:p>
            <a:pPr marL="0" lvl="0" indent="0" algn="l" rtl="0">
              <a:lnSpc>
                <a:spcPct val="100000"/>
              </a:lnSpc>
              <a:spcBef>
                <a:spcPts val="0"/>
              </a:spcBef>
              <a:spcAft>
                <a:spcPts val="0"/>
              </a:spcAft>
              <a:buSzPts val="1100"/>
              <a:buNone/>
            </a:pPr>
            <a:r>
              <a:rPr lang="es"/>
              <a:t>que se devuelve un resultado, sin que el programador indique cómo debe hacerlo. En general</a:t>
            </a:r>
            <a:endParaRPr/>
          </a:p>
          <a:p>
            <a:pPr marL="0" lvl="0" indent="0" algn="l" rtl="0">
              <a:lnSpc>
                <a:spcPct val="100000"/>
              </a:lnSpc>
              <a:spcBef>
                <a:spcPts val="0"/>
              </a:spcBef>
              <a:spcAft>
                <a:spcPts val="0"/>
              </a:spcAft>
              <a:buSzPts val="1100"/>
              <a:buNone/>
            </a:pPr>
            <a:r>
              <a:rPr lang="es"/>
              <a:t>se entrena al algoritmo con un conjunto de datos para que arme modelos que generan</a:t>
            </a:r>
            <a:endParaRPr/>
          </a:p>
          <a:p>
            <a:pPr marL="0" lvl="0" indent="0" algn="l" rtl="0">
              <a:lnSpc>
                <a:spcPct val="100000"/>
              </a:lnSpc>
              <a:spcBef>
                <a:spcPts val="0"/>
              </a:spcBef>
              <a:spcAft>
                <a:spcPts val="0"/>
              </a:spcAft>
              <a:buSzPts val="1100"/>
              <a:buNone/>
            </a:pPr>
            <a:r>
              <a:rPr lang="es"/>
              <a:t>predicciones y luego se utiliza con nueva información para conocer esas predicciones. En los</a:t>
            </a:r>
            <a:endParaRPr/>
          </a:p>
          <a:p>
            <a:pPr marL="0" lvl="0" indent="0" algn="l" rtl="0">
              <a:lnSpc>
                <a:spcPct val="100000"/>
              </a:lnSpc>
              <a:spcBef>
                <a:spcPts val="0"/>
              </a:spcBef>
              <a:spcAft>
                <a:spcPts val="0"/>
              </a:spcAft>
              <a:buSzPts val="1100"/>
              <a:buNone/>
            </a:pPr>
            <a:r>
              <a:rPr lang="es"/>
              <a:t>últimos años este tipo de herramientas han sido desarrolladas en gran magnitud debido a la</a:t>
            </a:r>
            <a:endParaRPr/>
          </a:p>
          <a:p>
            <a:pPr marL="0" lvl="0" indent="0" algn="l" rtl="0">
              <a:lnSpc>
                <a:spcPct val="100000"/>
              </a:lnSpc>
              <a:spcBef>
                <a:spcPts val="0"/>
              </a:spcBef>
              <a:spcAft>
                <a:spcPts val="0"/>
              </a:spcAft>
              <a:buSzPts val="1100"/>
              <a:buNone/>
            </a:pPr>
            <a:r>
              <a:rPr lang="es"/>
              <a:t>cantidad de datos y capacidad de procesamiento con las que se cuentan en la actualidad</a:t>
            </a:r>
            <a:endParaRPr/>
          </a:p>
          <a:p>
            <a:pPr marL="0" lvl="0" indent="0" algn="l" rtl="0">
              <a:lnSpc>
                <a:spcPct val="100000"/>
              </a:lnSpc>
              <a:spcBef>
                <a:spcPts val="0"/>
              </a:spcBef>
              <a:spcAft>
                <a:spcPts val="0"/>
              </a:spcAft>
              <a:buSzPts val="1100"/>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Y = -2</a:t>
            </a:r>
            <a:endParaR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18"/>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27"/>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19"/>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 name="Google Shape;2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20"/>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 name="Google Shape;26;p20"/>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 name="Google Shape;27;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21"/>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 name="Google Shape;33;p21"/>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2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5" name="Google Shape;35;p21"/>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24"/>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1" name="Google Shape;51;p24"/>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2" name="Google Shape;5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4" name="Google Shape;5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25"/>
          <p:cNvSpPr>
            <a:spLocks noGrp="1"/>
          </p:cNvSpPr>
          <p:nvPr>
            <p:ph type="pic" idx="2"/>
          </p:nvPr>
        </p:nvSpPr>
        <p:spPr>
          <a:xfrm>
            <a:off x="3887391" y="740569"/>
            <a:ext cx="4629300" cy="3655200"/>
          </a:xfrm>
          <a:prstGeom prst="rect">
            <a:avLst/>
          </a:prstGeom>
          <a:noFill/>
          <a:ln>
            <a:noFill/>
          </a:ln>
        </p:spPr>
      </p:sp>
      <p:sp>
        <p:nvSpPr>
          <p:cNvPr id="58" name="Google Shape;58;p25"/>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9" name="Google Shape;59;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26"/>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6.jpg"/><Relationship Id="rId4" Type="http://schemas.openxmlformats.org/officeDocument/2006/relationships/image" Target="../media/image7.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7.jpg"/><Relationship Id="rId4" Type="http://schemas.openxmlformats.org/officeDocument/2006/relationships/image" Target="../media/image7.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9" name="Google Shape;79;p1"/>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s" sz="4000" b="0" i="0" u="none" strike="noStrike" cap="none">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80" name="Google Shape;80;p1"/>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42900" algn="ctr" rtl="0">
              <a:lnSpc>
                <a:spcPct val="100000"/>
              </a:lnSpc>
              <a:spcBef>
                <a:spcPts val="0"/>
              </a:spcBef>
              <a:spcAft>
                <a:spcPts val="0"/>
              </a:spcAft>
              <a:buClr>
                <a:schemeClr val="lt1"/>
              </a:buClr>
              <a:buSzPts val="2400"/>
              <a:buFont typeface="Arial"/>
              <a:buChar char="•"/>
            </a:pPr>
            <a:r>
              <a:rPr lang="es" sz="2400" b="1" i="0" u="none" strike="noStrike" cap="none">
                <a:solidFill>
                  <a:schemeClr val="lt1"/>
                </a:solidFill>
                <a:latin typeface="Calibri"/>
                <a:ea typeface="Calibri"/>
                <a:cs typeface="Calibri"/>
                <a:sym typeface="Calibri"/>
              </a:rPr>
              <a:t>Módulo 2</a:t>
            </a:r>
            <a:endParaRPr sz="2400" b="1" i="0" u="none" strike="noStrike" cap="none">
              <a:solidFill>
                <a:schemeClr val="lt1"/>
              </a:solidFill>
              <a:latin typeface="Calibri"/>
              <a:ea typeface="Calibri"/>
              <a:cs typeface="Calibri"/>
              <a:sym typeface="Calibri"/>
            </a:endParaRPr>
          </a:p>
        </p:txBody>
      </p:sp>
      <p:sp>
        <p:nvSpPr>
          <p:cNvPr id="81" name="Google Shape;81;p1"/>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EEBD33"/>
                </a:solidFill>
                <a:latin typeface="Calibri"/>
                <a:ea typeface="Calibri"/>
                <a:cs typeface="Calibri"/>
                <a:sym typeface="Calibri"/>
              </a:rPr>
              <a:t>Introducción al Aprendizaje automático</a:t>
            </a:r>
            <a:endParaRPr sz="2500" b="0" i="0" u="none" strike="noStrike" cap="none">
              <a:solidFill>
                <a:srgbClr val="EEBD3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rgbClr val="EEBD33"/>
              </a:solidFill>
              <a:latin typeface="Calibri"/>
              <a:ea typeface="Calibri"/>
              <a:cs typeface="Calibri"/>
              <a:sym typeface="Calibri"/>
            </a:endParaRPr>
          </a:p>
        </p:txBody>
      </p:sp>
      <p:pic>
        <p:nvPicPr>
          <p:cNvPr id="82" name="Google Shape;82;p1"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83" name="Google Shape;83;p1"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84" name="Google Shape;84;p1"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85" name="Google Shape;85;p1"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pic>
        <p:nvPicPr>
          <p:cNvPr id="252" name="Google Shape;252;p1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53" name="Google Shape;253;p10"/>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Clasificación - Regresión</a:t>
            </a:r>
            <a:endParaRPr sz="2400" b="0" i="0" u="none" strike="noStrike" cap="none">
              <a:solidFill>
                <a:srgbClr val="7F4EBD"/>
              </a:solidFill>
              <a:latin typeface="Calibri"/>
              <a:ea typeface="Calibri"/>
              <a:cs typeface="Calibri"/>
              <a:sym typeface="Calibri"/>
            </a:endParaRPr>
          </a:p>
        </p:txBody>
      </p:sp>
      <p:sp>
        <p:nvSpPr>
          <p:cNvPr id="254" name="Google Shape;254;p1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55" name="Google Shape;255;p10"/>
          <p:cNvPicPr preferRelativeResize="0"/>
          <p:nvPr/>
        </p:nvPicPr>
        <p:blipFill rotWithShape="1">
          <a:blip r:embed="rId5">
            <a:alphaModFix/>
          </a:blip>
          <a:srcRect/>
          <a:stretch/>
        </p:blipFill>
        <p:spPr>
          <a:xfrm>
            <a:off x="1028391" y="1221623"/>
            <a:ext cx="2848472" cy="2848472"/>
          </a:xfrm>
          <a:prstGeom prst="rect">
            <a:avLst/>
          </a:prstGeom>
          <a:noFill/>
          <a:ln>
            <a:noFill/>
          </a:ln>
        </p:spPr>
      </p:pic>
      <p:pic>
        <p:nvPicPr>
          <p:cNvPr id="256" name="Google Shape;256;p10"/>
          <p:cNvPicPr preferRelativeResize="0"/>
          <p:nvPr/>
        </p:nvPicPr>
        <p:blipFill rotWithShape="1">
          <a:blip r:embed="rId6">
            <a:alphaModFix/>
          </a:blip>
          <a:srcRect/>
          <a:stretch/>
        </p:blipFill>
        <p:spPr>
          <a:xfrm>
            <a:off x="5113029" y="1148628"/>
            <a:ext cx="2972064" cy="2972064"/>
          </a:xfrm>
          <a:prstGeom prst="rect">
            <a:avLst/>
          </a:prstGeom>
          <a:noFill/>
          <a:ln>
            <a:noFill/>
          </a:ln>
        </p:spPr>
      </p:pic>
      <p:sp>
        <p:nvSpPr>
          <p:cNvPr id="257" name="Google Shape;257;p10"/>
          <p:cNvSpPr txBox="1"/>
          <p:nvPr/>
        </p:nvSpPr>
        <p:spPr>
          <a:xfrm>
            <a:off x="4358924" y="3878615"/>
            <a:ext cx="4946733" cy="33852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Fuente:https://www.juanbarrios.com/inteligencia-artificial-y-machine-learning-para-todos</a:t>
            </a:r>
            <a:endParaRPr/>
          </a:p>
        </p:txBody>
      </p:sp>
      <p:sp>
        <p:nvSpPr>
          <p:cNvPr id="258" name="Google Shape;258;p10"/>
          <p:cNvSpPr txBox="1"/>
          <p:nvPr/>
        </p:nvSpPr>
        <p:spPr>
          <a:xfrm>
            <a:off x="5461186" y="1017389"/>
            <a:ext cx="274221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800" b="0" i="0" u="none" strike="noStrike" cap="none">
                <a:solidFill>
                  <a:srgbClr val="000000"/>
                </a:solidFill>
                <a:latin typeface="Calibri"/>
                <a:ea typeface="Calibri"/>
                <a:cs typeface="Calibri"/>
                <a:sym typeface="Calibri"/>
              </a:rPr>
              <a:t>Etiqueta cuantitativa</a:t>
            </a:r>
            <a:endParaRPr sz="1800" b="0" i="0" u="none" strike="noStrike" cap="none">
              <a:solidFill>
                <a:srgbClr val="000000"/>
              </a:solidFill>
              <a:latin typeface="Calibri"/>
              <a:ea typeface="Calibri"/>
              <a:cs typeface="Calibri"/>
              <a:sym typeface="Calibri"/>
            </a:endParaRPr>
          </a:p>
        </p:txBody>
      </p:sp>
      <p:sp>
        <p:nvSpPr>
          <p:cNvPr id="259" name="Google Shape;259;p10"/>
          <p:cNvSpPr txBox="1"/>
          <p:nvPr/>
        </p:nvSpPr>
        <p:spPr>
          <a:xfrm>
            <a:off x="1383483" y="1019081"/>
            <a:ext cx="274221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800" b="0" i="0" u="none" strike="noStrike" cap="none">
                <a:solidFill>
                  <a:srgbClr val="000000"/>
                </a:solidFill>
                <a:latin typeface="Calibri"/>
                <a:ea typeface="Calibri"/>
                <a:cs typeface="Calibri"/>
                <a:sym typeface="Calibri"/>
              </a:rPr>
              <a:t>Etiqueta cualitativa</a:t>
            </a:r>
            <a:endParaRPr sz="1800" b="0" i="0" u="none" strike="noStrike" cap="none">
              <a:solidFill>
                <a:srgbClr val="000000"/>
              </a:solidFill>
              <a:latin typeface="Calibri"/>
              <a:ea typeface="Calibri"/>
              <a:cs typeface="Calibri"/>
              <a:sym typeface="Calibri"/>
            </a:endParaRPr>
          </a:p>
        </p:txBody>
      </p:sp>
      <p:pic>
        <p:nvPicPr>
          <p:cNvPr id="260" name="Google Shape;260;p10" descr="Imagen que contiene Logotipo&#10;&#10;Descripción generada automáticamente"/>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261" name="Google Shape;261;p10"/>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262" name="Google Shape;262;p10"/>
          <p:cNvPicPr preferRelativeResize="0"/>
          <p:nvPr/>
        </p:nvPicPr>
        <p:blipFill rotWithShape="1">
          <a:blip r:embed="rId9">
            <a:alphaModFix amt="50000"/>
          </a:blip>
          <a:srcRect/>
          <a:stretch/>
        </p:blipFill>
        <p:spPr>
          <a:xfrm>
            <a:off x="2081486" y="4397573"/>
            <a:ext cx="1913515" cy="406622"/>
          </a:xfrm>
          <a:prstGeom prst="rect">
            <a:avLst/>
          </a:prstGeom>
          <a:noFill/>
          <a:ln>
            <a:noFill/>
          </a:ln>
        </p:spPr>
      </p:pic>
      <p:pic>
        <p:nvPicPr>
          <p:cNvPr id="263" name="Google Shape;263;p10"/>
          <p:cNvPicPr preferRelativeResize="0"/>
          <p:nvPr/>
        </p:nvPicPr>
        <p:blipFill rotWithShape="1">
          <a:blip r:embed="rId10">
            <a:alphaModFix amt="50000"/>
          </a:blip>
          <a:srcRect/>
          <a:stretch/>
        </p:blipFill>
        <p:spPr>
          <a:xfrm>
            <a:off x="6084625" y="4274448"/>
            <a:ext cx="1495334" cy="811134"/>
          </a:xfrm>
          <a:prstGeom prst="rect">
            <a:avLst/>
          </a:prstGeom>
          <a:noFill/>
          <a:ln>
            <a:noFill/>
          </a:ln>
        </p:spPr>
      </p:pic>
      <p:pic>
        <p:nvPicPr>
          <p:cNvPr id="264" name="Google Shape;264;p10" descr="Código QR&#10;&#10;Descripción generada automáticamente"/>
          <p:cNvPicPr preferRelativeResize="0"/>
          <p:nvPr/>
        </p:nvPicPr>
        <p:blipFill rotWithShape="1">
          <a:blip r:embed="rId9">
            <a:alphaModFix amt="35000"/>
          </a:blip>
          <a:srcRect/>
          <a:stretch/>
        </p:blipFill>
        <p:spPr>
          <a:xfrm>
            <a:off x="8285028" y="123231"/>
            <a:ext cx="718457" cy="1526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11"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70" name="Google Shape;270;p11"/>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s" sz="2100" b="0" i="0" u="none" strike="noStrike" cap="none">
                <a:solidFill>
                  <a:srgbClr val="3F3F3F"/>
                </a:solidFill>
                <a:latin typeface="Calibri"/>
                <a:ea typeface="Calibri"/>
                <a:cs typeface="Calibri"/>
                <a:sym typeface="Calibri"/>
              </a:rPr>
              <a:t>La mayoría de los modelos de aprendizaje automático supervisados pueden aplicarse tanto para problemas de clasificación como de regresión, sin embargo cada modelo suele ser mejor en determinados problemas. </a:t>
            </a:r>
            <a:endParaRPr sz="21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100"/>
              <a:buFont typeface="Arial"/>
              <a:buNone/>
            </a:pPr>
            <a:r>
              <a:rPr lang="es" sz="2100" b="0" i="0" u="none" strike="noStrike" cap="none">
                <a:solidFill>
                  <a:srgbClr val="3F3F3F"/>
                </a:solidFill>
                <a:latin typeface="Calibri"/>
                <a:ea typeface="Calibri"/>
                <a:cs typeface="Calibri"/>
                <a:sym typeface="Calibri"/>
              </a:rPr>
              <a:t>Es importante saber que no existe el modelo perfecto que sirve para todos los casos, solo con la experiencia podremos saber que modelos aplicar a cada caso.</a:t>
            </a:r>
            <a:endParaRPr sz="21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100"/>
              <a:buFont typeface="Arial"/>
              <a:buNone/>
            </a:pPr>
            <a:r>
              <a:rPr lang="es" sz="2100" b="0" i="0" u="none" strike="noStrike" cap="none">
                <a:solidFill>
                  <a:srgbClr val="3F3F3F"/>
                </a:solidFill>
                <a:latin typeface="Calibri"/>
                <a:ea typeface="Calibri"/>
                <a:cs typeface="Calibri"/>
                <a:sym typeface="Calibri"/>
              </a:rPr>
              <a:t>Algunos modelos de ML supervisados son:</a:t>
            </a:r>
            <a:endParaRPr sz="2100" b="0" i="0" u="none" strike="noStrike" cap="none">
              <a:solidFill>
                <a:srgbClr val="3F3F3F"/>
              </a:solidFill>
              <a:latin typeface="Calibri"/>
              <a:ea typeface="Calibri"/>
              <a:cs typeface="Calibri"/>
              <a:sym typeface="Calibri"/>
            </a:endParaRPr>
          </a:p>
          <a:p>
            <a:pPr marL="457200" marR="0" lvl="0" indent="-361950" algn="l" rtl="0">
              <a:lnSpc>
                <a:spcPct val="100000"/>
              </a:lnSpc>
              <a:spcBef>
                <a:spcPts val="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Árboles de decisión.</a:t>
            </a:r>
            <a:endParaRPr sz="2100" b="0" i="0" u="none" strike="noStrike" cap="none">
              <a:solidFill>
                <a:srgbClr val="3F3F3F"/>
              </a:solidFill>
              <a:latin typeface="Calibri"/>
              <a:ea typeface="Calibri"/>
              <a:cs typeface="Calibri"/>
              <a:sym typeface="Calibri"/>
            </a:endParaRPr>
          </a:p>
          <a:p>
            <a:pPr marL="457200" marR="0" lvl="0" indent="-361950" algn="l" rtl="0">
              <a:lnSpc>
                <a:spcPct val="100000"/>
              </a:lnSpc>
              <a:spcBef>
                <a:spcPts val="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Regresión Lineal.</a:t>
            </a:r>
            <a:endParaRPr sz="2100" b="0" i="0" u="none" strike="noStrike" cap="none">
              <a:solidFill>
                <a:srgbClr val="3F3F3F"/>
              </a:solidFill>
              <a:latin typeface="Calibri"/>
              <a:ea typeface="Calibri"/>
              <a:cs typeface="Calibri"/>
              <a:sym typeface="Calibri"/>
            </a:endParaRPr>
          </a:p>
          <a:p>
            <a:pPr marL="457200" marR="0" lvl="0" indent="-361950" algn="l" rtl="0">
              <a:lnSpc>
                <a:spcPct val="100000"/>
              </a:lnSpc>
              <a:spcBef>
                <a:spcPts val="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Regresión Logística.</a:t>
            </a:r>
            <a:endParaRPr sz="2100" b="0" i="0" u="none" strike="noStrike" cap="none">
              <a:solidFill>
                <a:srgbClr val="3F3F3F"/>
              </a:solidFill>
              <a:latin typeface="Calibri"/>
              <a:ea typeface="Calibri"/>
              <a:cs typeface="Calibri"/>
              <a:sym typeface="Calibri"/>
            </a:endParaRPr>
          </a:p>
        </p:txBody>
      </p:sp>
      <p:pic>
        <p:nvPicPr>
          <p:cNvPr id="271" name="Google Shape;271;p11"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72" name="Google Shape;272;p11"/>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Tipos</a:t>
            </a:r>
            <a:endParaRPr sz="2400" b="0" i="0" u="none" strike="noStrike" cap="none">
              <a:solidFill>
                <a:srgbClr val="7F4EBD"/>
              </a:solidFill>
              <a:latin typeface="Calibri"/>
              <a:ea typeface="Calibri"/>
              <a:cs typeface="Calibri"/>
              <a:sym typeface="Calibri"/>
            </a:endParaRPr>
          </a:p>
        </p:txBody>
      </p:sp>
      <p:sp>
        <p:nvSpPr>
          <p:cNvPr id="273" name="Google Shape;273;p11"/>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74" name="Google Shape;274;p11"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75" name="Google Shape;275;p11"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76" name="Google Shape;276;p11"/>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77" name="Google Shape;277;p11"/>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78" name="Google Shape;278;p11"/>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279" name="Google Shape;279;p11"/>
          <p:cNvSpPr txBox="1"/>
          <p:nvPr/>
        </p:nvSpPr>
        <p:spPr>
          <a:xfrm>
            <a:off x="3916150" y="3062750"/>
            <a:ext cx="3988800" cy="1211700"/>
          </a:xfrm>
          <a:prstGeom prst="rect">
            <a:avLst/>
          </a:prstGeom>
          <a:noFill/>
          <a:ln>
            <a:noFill/>
          </a:ln>
        </p:spPr>
        <p:txBody>
          <a:bodyPr spcFirstLastPara="1" wrap="square" lIns="68575" tIns="34275" rIns="68575" bIns="34275" anchor="t" anchorCtr="0">
            <a:noAutofit/>
          </a:bodyPr>
          <a:lstStyle/>
          <a:p>
            <a:pPr marL="457200" marR="0" lvl="0" indent="-361950" algn="l" rtl="0">
              <a:lnSpc>
                <a:spcPct val="100000"/>
              </a:lnSpc>
              <a:spcBef>
                <a:spcPts val="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Máquinas de vector soporte.</a:t>
            </a:r>
            <a:endParaRPr sz="2100" b="0" i="0" u="none" strike="noStrike" cap="none">
              <a:solidFill>
                <a:srgbClr val="3F3F3F"/>
              </a:solidFill>
              <a:latin typeface="Calibri"/>
              <a:ea typeface="Calibri"/>
              <a:cs typeface="Calibri"/>
              <a:sym typeface="Calibri"/>
            </a:endParaRPr>
          </a:p>
          <a:p>
            <a:pPr marL="457200" marR="0" lvl="0" indent="-361950" algn="l" rtl="0">
              <a:lnSpc>
                <a:spcPct val="100000"/>
              </a:lnSpc>
              <a:spcBef>
                <a:spcPts val="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Vecinos más cercanos.</a:t>
            </a:r>
            <a:endParaRPr sz="2100" b="0" i="0" u="none" strike="noStrike" cap="none">
              <a:solidFill>
                <a:srgbClr val="3F3F3F"/>
              </a:solidFill>
              <a:latin typeface="Calibri"/>
              <a:ea typeface="Calibri"/>
              <a:cs typeface="Calibri"/>
              <a:sym typeface="Calibri"/>
            </a:endParaRPr>
          </a:p>
          <a:p>
            <a:pPr marL="457200" marR="0" lvl="0" indent="-361950" algn="l" rtl="0">
              <a:lnSpc>
                <a:spcPct val="100000"/>
              </a:lnSpc>
              <a:spcBef>
                <a:spcPts val="0"/>
              </a:spcBef>
              <a:spcAft>
                <a:spcPts val="0"/>
              </a:spcAft>
              <a:buClr>
                <a:srgbClr val="3F3F3F"/>
              </a:buClr>
              <a:buSzPts val="2100"/>
              <a:buFont typeface="Calibri"/>
              <a:buChar char="●"/>
            </a:pPr>
            <a:r>
              <a:rPr lang="es" sz="2100" b="0" i="0" u="none" strike="noStrike" cap="none">
                <a:solidFill>
                  <a:srgbClr val="3F3F3F"/>
                </a:solidFill>
                <a:latin typeface="Calibri"/>
                <a:ea typeface="Calibri"/>
                <a:cs typeface="Calibri"/>
                <a:sym typeface="Calibri"/>
              </a:rPr>
              <a:t>Redes Neuronales.</a:t>
            </a:r>
            <a:endParaRPr sz="2100" b="0" i="0" u="none" strike="noStrike" cap="none">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12"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85" name="Google Shape;285;p12"/>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1" i="0" u="none" strike="noStrike" cap="none">
                <a:solidFill>
                  <a:srgbClr val="3F3F3F"/>
                </a:solidFill>
                <a:latin typeface="Calibri"/>
                <a:ea typeface="Calibri"/>
                <a:cs typeface="Calibri"/>
                <a:sym typeface="Calibri"/>
              </a:rPr>
              <a:t>No supervisado</a:t>
            </a:r>
            <a:r>
              <a:rPr lang="es" sz="2200" b="0" i="0" u="none" strike="noStrike" cap="none">
                <a:solidFill>
                  <a:srgbClr val="3F3F3F"/>
                </a:solidFill>
                <a:latin typeface="Calibri"/>
                <a:ea typeface="Calibri"/>
                <a:cs typeface="Calibri"/>
                <a:sym typeface="Calibri"/>
              </a:rPr>
              <a:t>: Estos modelos se entrenan sin información sobre el atributo que se quiere predecir, por lo que la evaluación de su desempeño es más compleja. Sueles usarse para realizar agrupaciones o clusters y como métodos de reducción de dimensionalidad.</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Por ejemplo, cuando una compañía quiere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hacer grupos de clientes según sus gastos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mensuales, cantidades de compras,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visitas a la tienda, etc. </a:t>
            </a:r>
            <a:endParaRPr sz="2200" b="0" i="0" u="none" strike="noStrike" cap="none">
              <a:solidFill>
                <a:srgbClr val="3F3F3F"/>
              </a:solidFill>
              <a:latin typeface="Calibri"/>
              <a:ea typeface="Calibri"/>
              <a:cs typeface="Calibri"/>
              <a:sym typeface="Calibri"/>
            </a:endParaRPr>
          </a:p>
        </p:txBody>
      </p:sp>
      <p:pic>
        <p:nvPicPr>
          <p:cNvPr id="286" name="Google Shape;286;p12"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87" name="Google Shape;287;p12"/>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Tipos</a:t>
            </a:r>
            <a:endParaRPr sz="2400" b="0" i="0" u="none" strike="noStrike" cap="none">
              <a:solidFill>
                <a:srgbClr val="7F4EBD"/>
              </a:solidFill>
              <a:latin typeface="Calibri"/>
              <a:ea typeface="Calibri"/>
              <a:cs typeface="Calibri"/>
              <a:sym typeface="Calibri"/>
            </a:endParaRPr>
          </a:p>
        </p:txBody>
      </p:sp>
      <p:sp>
        <p:nvSpPr>
          <p:cNvPr id="288" name="Google Shape;288;p12"/>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89" name="Google Shape;289;p12"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90" name="Google Shape;290;p12"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91" name="Google Shape;291;p12"/>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92" name="Google Shape;292;p12"/>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93" name="Google Shape;293;p12"/>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94" name="Google Shape;294;p12"/>
          <p:cNvPicPr preferRelativeResize="0"/>
          <p:nvPr/>
        </p:nvPicPr>
        <p:blipFill rotWithShape="1">
          <a:blip r:embed="rId9">
            <a:alphaModFix/>
          </a:blip>
          <a:srcRect t="940" b="941"/>
          <a:stretch/>
        </p:blipFill>
        <p:spPr>
          <a:xfrm>
            <a:off x="5229225" y="2196700"/>
            <a:ext cx="3504001" cy="1903776"/>
          </a:xfrm>
          <a:prstGeom prst="rect">
            <a:avLst/>
          </a:prstGeom>
          <a:noFill/>
          <a:ln>
            <a:noFill/>
          </a:ln>
        </p:spPr>
      </p:pic>
      <p:sp>
        <p:nvSpPr>
          <p:cNvPr id="295" name="Google Shape;295;p12"/>
          <p:cNvSpPr txBox="1"/>
          <p:nvPr/>
        </p:nvSpPr>
        <p:spPr>
          <a:xfrm>
            <a:off x="5289950" y="4024275"/>
            <a:ext cx="369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 https://www.diegocalvo.es/aprendizaje-no-supervisado/</a:t>
            </a:r>
            <a:endParaRPr sz="10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13"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301" name="Google Shape;301;p1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02" name="Google Shape;302;p1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No supervisado</a:t>
            </a:r>
            <a:endParaRPr sz="2400" b="0" i="0" u="none" strike="noStrike" cap="none">
              <a:solidFill>
                <a:srgbClr val="7F4EBD"/>
              </a:solidFill>
              <a:latin typeface="Calibri"/>
              <a:ea typeface="Calibri"/>
              <a:cs typeface="Calibri"/>
              <a:sym typeface="Calibri"/>
            </a:endParaRPr>
          </a:p>
        </p:txBody>
      </p:sp>
      <p:sp>
        <p:nvSpPr>
          <p:cNvPr id="303" name="Google Shape;303;p1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04" name="Google Shape;304;p13"/>
          <p:cNvSpPr txBox="1"/>
          <p:nvPr/>
        </p:nvSpPr>
        <p:spPr>
          <a:xfrm>
            <a:off x="5887363" y="3938259"/>
            <a:ext cx="4946733"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Fuente:https://es.clariba.com/machine-learning-for-business</a:t>
            </a:r>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alibri"/>
              <a:ea typeface="Calibri"/>
              <a:cs typeface="Calibri"/>
              <a:sym typeface="Calibri"/>
            </a:endParaRPr>
          </a:p>
        </p:txBody>
      </p:sp>
      <p:pic>
        <p:nvPicPr>
          <p:cNvPr id="305" name="Google Shape;305;p13"/>
          <p:cNvPicPr preferRelativeResize="0"/>
          <p:nvPr/>
        </p:nvPicPr>
        <p:blipFill rotWithShape="1">
          <a:blip r:embed="rId5">
            <a:alphaModFix/>
          </a:blip>
          <a:srcRect b="13191"/>
          <a:stretch/>
        </p:blipFill>
        <p:spPr>
          <a:xfrm>
            <a:off x="1699687" y="1030401"/>
            <a:ext cx="5539153" cy="2720704"/>
          </a:xfrm>
          <a:prstGeom prst="rect">
            <a:avLst/>
          </a:prstGeom>
          <a:noFill/>
          <a:ln>
            <a:noFill/>
          </a:ln>
        </p:spPr>
      </p:pic>
      <p:sp>
        <p:nvSpPr>
          <p:cNvPr id="306" name="Google Shape;306;p13"/>
          <p:cNvSpPr txBox="1"/>
          <p:nvPr/>
        </p:nvSpPr>
        <p:spPr>
          <a:xfrm>
            <a:off x="1551258" y="3566004"/>
            <a:ext cx="2009421" cy="3702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800" b="0" i="0" u="none" strike="noStrike" cap="none">
                <a:solidFill>
                  <a:srgbClr val="000000"/>
                </a:solidFill>
                <a:latin typeface="Calibri"/>
                <a:ea typeface="Calibri"/>
                <a:cs typeface="Calibri"/>
                <a:sym typeface="Calibri"/>
              </a:rPr>
              <a:t>Datos sin etiquetas</a:t>
            </a:r>
            <a:endParaRPr sz="1800" b="0" i="0" u="none" strike="noStrike" cap="none">
              <a:solidFill>
                <a:srgbClr val="000000"/>
              </a:solidFill>
              <a:latin typeface="Calibri"/>
              <a:ea typeface="Calibri"/>
              <a:cs typeface="Calibri"/>
              <a:sym typeface="Calibri"/>
            </a:endParaRPr>
          </a:p>
        </p:txBody>
      </p:sp>
      <p:sp>
        <p:nvSpPr>
          <p:cNvPr id="307" name="Google Shape;307;p13"/>
          <p:cNvSpPr txBox="1"/>
          <p:nvPr/>
        </p:nvSpPr>
        <p:spPr>
          <a:xfrm>
            <a:off x="6234129" y="3642574"/>
            <a:ext cx="2009421" cy="3702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800" b="0" i="0" u="none" strike="noStrike" cap="none">
                <a:solidFill>
                  <a:srgbClr val="000000"/>
                </a:solidFill>
                <a:latin typeface="Calibri"/>
                <a:ea typeface="Calibri"/>
                <a:cs typeface="Calibri"/>
                <a:sym typeface="Calibri"/>
              </a:rPr>
              <a:t>Output</a:t>
            </a:r>
            <a:endParaRPr sz="1800" b="0" i="0" u="none" strike="noStrike" cap="none">
              <a:solidFill>
                <a:srgbClr val="000000"/>
              </a:solidFill>
              <a:latin typeface="Calibri"/>
              <a:ea typeface="Calibri"/>
              <a:cs typeface="Calibri"/>
              <a:sym typeface="Calibri"/>
            </a:endParaRPr>
          </a:p>
        </p:txBody>
      </p:sp>
      <p:sp>
        <p:nvSpPr>
          <p:cNvPr id="308" name="Google Shape;308;p13"/>
          <p:cNvSpPr txBox="1"/>
          <p:nvPr/>
        </p:nvSpPr>
        <p:spPr>
          <a:xfrm>
            <a:off x="4469264" y="3158122"/>
            <a:ext cx="1263318"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p:txBody>
      </p:sp>
      <p:sp>
        <p:nvSpPr>
          <p:cNvPr id="309" name="Google Shape;309;p13"/>
          <p:cNvSpPr/>
          <p:nvPr/>
        </p:nvSpPr>
        <p:spPr>
          <a:xfrm>
            <a:off x="3995001" y="1767843"/>
            <a:ext cx="1309334" cy="1077678"/>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 sz="2800" b="0" i="0" u="none" strike="noStrike" cap="none">
                <a:solidFill>
                  <a:schemeClr val="lt1"/>
                </a:solidFill>
                <a:latin typeface="Calibri"/>
                <a:ea typeface="Calibri"/>
                <a:cs typeface="Calibri"/>
                <a:sym typeface="Calibri"/>
              </a:rPr>
              <a:t>Modelo</a:t>
            </a:r>
            <a:endParaRPr sz="2800" b="0" i="0" u="none" strike="noStrike" cap="none">
              <a:solidFill>
                <a:schemeClr val="lt1"/>
              </a:solidFill>
              <a:latin typeface="Calibri"/>
              <a:ea typeface="Calibri"/>
              <a:cs typeface="Calibri"/>
              <a:sym typeface="Calibri"/>
            </a:endParaRPr>
          </a:p>
        </p:txBody>
      </p:sp>
      <p:pic>
        <p:nvPicPr>
          <p:cNvPr id="310" name="Google Shape;310;p1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11" name="Google Shape;311;p13"/>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312" name="Google Shape;312;p13"/>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313" name="Google Shape;313;p13"/>
          <p:cNvPicPr preferRelativeResize="0"/>
          <p:nvPr/>
        </p:nvPicPr>
        <p:blipFill rotWithShape="1">
          <a:blip r:embed="rId9">
            <a:alphaModFix amt="50000"/>
          </a:blip>
          <a:srcRect/>
          <a:stretch/>
        </p:blipFill>
        <p:spPr>
          <a:xfrm>
            <a:off x="6084625" y="4279900"/>
            <a:ext cx="1421075" cy="805682"/>
          </a:xfrm>
          <a:prstGeom prst="rect">
            <a:avLst/>
          </a:prstGeom>
          <a:noFill/>
          <a:ln>
            <a:noFill/>
          </a:ln>
        </p:spPr>
      </p:pic>
      <p:pic>
        <p:nvPicPr>
          <p:cNvPr id="314" name="Google Shape;314;p13"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14"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320" name="Google Shape;320;p14"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21" name="Google Shape;321;p14"/>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No supervisado</a:t>
            </a:r>
            <a:endParaRPr sz="2400" b="0" i="0" u="none" strike="noStrike" cap="none">
              <a:solidFill>
                <a:srgbClr val="7F4EBD"/>
              </a:solidFill>
              <a:latin typeface="Calibri"/>
              <a:ea typeface="Calibri"/>
              <a:cs typeface="Calibri"/>
              <a:sym typeface="Calibri"/>
            </a:endParaRPr>
          </a:p>
        </p:txBody>
      </p:sp>
      <p:sp>
        <p:nvSpPr>
          <p:cNvPr id="322" name="Google Shape;322;p14"/>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23" name="Google Shape;323;p14" descr="Aprendizaje supervisado o no supervisado en 2 minutos"/>
          <p:cNvPicPr preferRelativeResize="0"/>
          <p:nvPr/>
        </p:nvPicPr>
        <p:blipFill rotWithShape="1">
          <a:blip r:embed="rId5">
            <a:alphaModFix/>
          </a:blip>
          <a:srcRect/>
          <a:stretch/>
        </p:blipFill>
        <p:spPr>
          <a:xfrm>
            <a:off x="1181843" y="1092993"/>
            <a:ext cx="6985760" cy="2910733"/>
          </a:xfrm>
          <a:prstGeom prst="rect">
            <a:avLst/>
          </a:prstGeom>
          <a:noFill/>
          <a:ln>
            <a:noFill/>
          </a:ln>
        </p:spPr>
      </p:pic>
      <p:pic>
        <p:nvPicPr>
          <p:cNvPr id="324" name="Google Shape;324;p14"/>
          <p:cNvPicPr preferRelativeResize="0"/>
          <p:nvPr/>
        </p:nvPicPr>
        <p:blipFill rotWithShape="1">
          <a:blip r:embed="rId6">
            <a:alphaModFix/>
          </a:blip>
          <a:srcRect/>
          <a:stretch/>
        </p:blipFill>
        <p:spPr>
          <a:xfrm>
            <a:off x="3659104" y="1759133"/>
            <a:ext cx="2095500" cy="1627040"/>
          </a:xfrm>
          <a:prstGeom prst="rect">
            <a:avLst/>
          </a:prstGeom>
          <a:noFill/>
          <a:ln>
            <a:noFill/>
          </a:ln>
        </p:spPr>
      </p:pic>
      <p:pic>
        <p:nvPicPr>
          <p:cNvPr id="325" name="Google Shape;325;p14" descr="Imagen que contiene Logotipo&#10;&#10;Descripción generada automáticamente"/>
          <p:cNvPicPr preferRelativeResize="0"/>
          <p:nvPr/>
        </p:nvPicPr>
        <p:blipFill rotWithShape="1">
          <a:blip r:embed="rId7">
            <a:alphaModFix amt="50000"/>
          </a:blip>
          <a:srcRect/>
          <a:stretch/>
        </p:blipFill>
        <p:spPr>
          <a:xfrm>
            <a:off x="4201086" y="4274448"/>
            <a:ext cx="1677454" cy="620709"/>
          </a:xfrm>
          <a:prstGeom prst="rect">
            <a:avLst/>
          </a:prstGeom>
          <a:noFill/>
          <a:ln>
            <a:noFill/>
          </a:ln>
        </p:spPr>
      </p:pic>
      <p:pic>
        <p:nvPicPr>
          <p:cNvPr id="326" name="Google Shape;326;p14"/>
          <p:cNvPicPr preferRelativeResize="0"/>
          <p:nvPr/>
        </p:nvPicPr>
        <p:blipFill rotWithShape="1">
          <a:blip r:embed="rId8">
            <a:alphaModFix amt="51000"/>
          </a:blip>
          <a:srcRect/>
          <a:stretch/>
        </p:blipFill>
        <p:spPr>
          <a:xfrm>
            <a:off x="1136660" y="4344051"/>
            <a:ext cx="582236" cy="513665"/>
          </a:xfrm>
          <a:prstGeom prst="rect">
            <a:avLst/>
          </a:prstGeom>
          <a:noFill/>
          <a:ln>
            <a:noFill/>
          </a:ln>
        </p:spPr>
      </p:pic>
      <p:pic>
        <p:nvPicPr>
          <p:cNvPr id="327" name="Google Shape;327;p14"/>
          <p:cNvPicPr preferRelativeResize="0"/>
          <p:nvPr/>
        </p:nvPicPr>
        <p:blipFill rotWithShape="1">
          <a:blip r:embed="rId9">
            <a:alphaModFix amt="50000"/>
          </a:blip>
          <a:srcRect/>
          <a:stretch/>
        </p:blipFill>
        <p:spPr>
          <a:xfrm>
            <a:off x="2081486" y="4397573"/>
            <a:ext cx="1913515" cy="406622"/>
          </a:xfrm>
          <a:prstGeom prst="rect">
            <a:avLst/>
          </a:prstGeom>
          <a:noFill/>
          <a:ln>
            <a:noFill/>
          </a:ln>
        </p:spPr>
      </p:pic>
      <p:pic>
        <p:nvPicPr>
          <p:cNvPr id="328" name="Google Shape;328;p14"/>
          <p:cNvPicPr preferRelativeResize="0"/>
          <p:nvPr/>
        </p:nvPicPr>
        <p:blipFill rotWithShape="1">
          <a:blip r:embed="rId10">
            <a:alphaModFix amt="50000"/>
          </a:blip>
          <a:srcRect/>
          <a:stretch/>
        </p:blipFill>
        <p:spPr>
          <a:xfrm>
            <a:off x="6084625" y="4274448"/>
            <a:ext cx="1495334" cy="811134"/>
          </a:xfrm>
          <a:prstGeom prst="rect">
            <a:avLst/>
          </a:prstGeom>
          <a:noFill/>
          <a:ln>
            <a:noFill/>
          </a:ln>
        </p:spPr>
      </p:pic>
      <p:pic>
        <p:nvPicPr>
          <p:cNvPr id="329" name="Google Shape;329;p14" descr="Código QR&#10;&#10;Descripción generada automáticamente"/>
          <p:cNvPicPr preferRelativeResize="0"/>
          <p:nvPr/>
        </p:nvPicPr>
        <p:blipFill rotWithShape="1">
          <a:blip r:embed="rId9">
            <a:alphaModFix amt="35000"/>
          </a:blip>
          <a:srcRect/>
          <a:stretch/>
        </p:blipFill>
        <p:spPr>
          <a:xfrm>
            <a:off x="8285028" y="123231"/>
            <a:ext cx="718457" cy="152672"/>
          </a:xfrm>
          <a:prstGeom prst="rect">
            <a:avLst/>
          </a:prstGeom>
          <a:noFill/>
          <a:ln>
            <a:noFill/>
          </a:ln>
        </p:spPr>
      </p:pic>
      <p:sp>
        <p:nvSpPr>
          <p:cNvPr id="330" name="Google Shape;330;p14"/>
          <p:cNvSpPr txBox="1"/>
          <p:nvPr/>
        </p:nvSpPr>
        <p:spPr>
          <a:xfrm>
            <a:off x="5870468" y="3737822"/>
            <a:ext cx="4946733"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Fuente:https://es.clariba.com/machine-learning-for-business</a:t>
            </a:r>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15"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36" name="Google Shape;336;p15"/>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Los modelos de aprendizaje no supervisado más comunes son:</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K-Means.</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PCA (Análisis de componentes principales)</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Propagación de afinidad.</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Clustering aglomerativo.</a:t>
            </a:r>
            <a:endParaRPr sz="2200" b="0" i="0" u="none" strike="noStrike" cap="none">
              <a:solidFill>
                <a:srgbClr val="3F3F3F"/>
              </a:solidFill>
              <a:latin typeface="Calibri"/>
              <a:ea typeface="Calibri"/>
              <a:cs typeface="Calibri"/>
              <a:sym typeface="Calibri"/>
            </a:endParaRPr>
          </a:p>
        </p:txBody>
      </p:sp>
      <p:pic>
        <p:nvPicPr>
          <p:cNvPr id="337" name="Google Shape;337;p15"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38" name="Google Shape;338;p15"/>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Tipos</a:t>
            </a:r>
            <a:endParaRPr sz="2400" b="0" i="0" u="none" strike="noStrike" cap="none">
              <a:solidFill>
                <a:srgbClr val="7F4EBD"/>
              </a:solidFill>
              <a:latin typeface="Calibri"/>
              <a:ea typeface="Calibri"/>
              <a:cs typeface="Calibri"/>
              <a:sym typeface="Calibri"/>
            </a:endParaRPr>
          </a:p>
        </p:txBody>
      </p:sp>
      <p:sp>
        <p:nvSpPr>
          <p:cNvPr id="339" name="Google Shape;339;p15"/>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40" name="Google Shape;340;p15"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41" name="Google Shape;341;p15"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42" name="Google Shape;342;p15"/>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343" name="Google Shape;343;p15"/>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44" name="Google Shape;344;p15"/>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345" name="Google Shape;345;p15"/>
          <p:cNvPicPr preferRelativeResize="0"/>
          <p:nvPr/>
        </p:nvPicPr>
        <p:blipFill rotWithShape="1">
          <a:blip r:embed="rId9">
            <a:alphaModFix/>
          </a:blip>
          <a:srcRect/>
          <a:stretch/>
        </p:blipFill>
        <p:spPr>
          <a:xfrm>
            <a:off x="5878550" y="1453338"/>
            <a:ext cx="2614625" cy="261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gd1fcbe53cf_0_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51" name="Google Shape;351;gd1fcbe53cf_0_0"/>
          <p:cNvSpPr txBox="1"/>
          <p:nvPr/>
        </p:nvSpPr>
        <p:spPr>
          <a:xfrm>
            <a:off x="181050" y="1032876"/>
            <a:ext cx="6864300" cy="555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libri"/>
                <a:ea typeface="Calibri"/>
                <a:cs typeface="Calibri"/>
                <a:sym typeface="Calibri"/>
              </a:rPr>
              <a:t>En todo modelo de Machine Learning hay algunos </a:t>
            </a:r>
            <a:r>
              <a:rPr lang="es" sz="1400" b="1" i="0" u="none" strike="noStrike" cap="none">
                <a:solidFill>
                  <a:schemeClr val="dk1"/>
                </a:solidFill>
                <a:latin typeface="Calibri"/>
                <a:ea typeface="Calibri"/>
                <a:cs typeface="Calibri"/>
                <a:sym typeface="Calibri"/>
              </a:rPr>
              <a:t>pasos comunes</a:t>
            </a:r>
            <a:r>
              <a:rPr lang="es" sz="1400" b="0" i="0" u="none" strike="noStrike" cap="none">
                <a:solidFill>
                  <a:schemeClr val="dk1"/>
                </a:solidFill>
                <a:latin typeface="Calibri"/>
                <a:ea typeface="Calibri"/>
                <a:cs typeface="Calibri"/>
                <a:sym typeface="Calibri"/>
              </a:rPr>
              <a:t> que nos sirven de guia:</a:t>
            </a:r>
            <a:endParaRPr sz="1400" b="0" i="0" u="none" strike="noStrike" cap="none">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p:txBody>
      </p:sp>
      <p:pic>
        <p:nvPicPr>
          <p:cNvPr id="352" name="Google Shape;352;gd1fcbe53cf_0_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53" name="Google Shape;353;gd1fcbe53cf_0_0"/>
          <p:cNvSpPr txBox="1"/>
          <p:nvPr/>
        </p:nvSpPr>
        <p:spPr>
          <a:xfrm>
            <a:off x="221400" y="460040"/>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54" name="Google Shape;354;gd1fcbe53cf_0_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55" name="Google Shape;355;gd1fcbe53cf_0_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56" name="Google Shape;356;gd1fcbe53cf_0_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57" name="Google Shape;357;gd1fcbe53cf_0_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58" name="Google Shape;358;gd1fcbe53cf_0_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59" name="Google Shape;359;gd1fcbe53cf_0_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360" name="Google Shape;360;gd1fcbe53cf_0_0"/>
          <p:cNvSpPr txBox="1"/>
          <p:nvPr/>
        </p:nvSpPr>
        <p:spPr>
          <a:xfrm>
            <a:off x="160001" y="1327330"/>
            <a:ext cx="5979900" cy="3510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6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Definición del problema</a:t>
            </a:r>
            <a:r>
              <a:rPr lang="es" sz="1400" b="0" i="0" u="none" strike="noStrike" cap="none">
                <a:solidFill>
                  <a:schemeClr val="dk1"/>
                </a:solidFill>
                <a:highlight>
                  <a:srgbClr val="FFFFFF"/>
                </a:highlight>
                <a:latin typeface="Calibri"/>
                <a:ea typeface="Calibri"/>
                <a:cs typeface="Calibri"/>
                <a:sym typeface="Calibri"/>
              </a:rPr>
              <a:t>: Siempre que se va a realizar un proyecto de ML es para resolver un problema específico, por ende, primero debemos de realizarnos una pregunta la cual buscaremos resolver.</a:t>
            </a:r>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chemeClr val="dk1"/>
                </a:solidFill>
                <a:highlight>
                  <a:srgbClr val="FFFFFF"/>
                </a:highlight>
                <a:latin typeface="Calibri"/>
                <a:ea typeface="Calibri"/>
                <a:cs typeface="Calibri"/>
                <a:sym typeface="Calibri"/>
              </a:rPr>
              <a:t>Buscar los datos</a:t>
            </a:r>
            <a:r>
              <a:rPr lang="es" sz="1400" b="0" i="0" u="none" strike="noStrike" cap="none">
                <a:solidFill>
                  <a:schemeClr val="dk1"/>
                </a:solidFill>
                <a:highlight>
                  <a:srgbClr val="FFFFFF"/>
                </a:highlight>
                <a:latin typeface="Calibri"/>
                <a:ea typeface="Calibri"/>
                <a:cs typeface="Calibri"/>
                <a:sym typeface="Calibri"/>
              </a:rPr>
              <a:t>: Por lo general debemos definir qué datos necesitamos y de dónde los podemos encontrar. Hoy en día hay muchos datos libres, sean generados por organismos gubernamentales u ONG, o en algunos casos incluso empresas privadas.</a:t>
            </a:r>
            <a:endParaRPr/>
          </a:p>
          <a:p>
            <a:pPr marL="457200" marR="0" lvl="0" indent="-317500" algn="l" rtl="0">
              <a:lnSpc>
                <a:spcPct val="115000"/>
              </a:lnSpc>
              <a:spcBef>
                <a:spcPts val="1200"/>
              </a:spcBef>
              <a:spcAft>
                <a:spcPts val="0"/>
              </a:spcAft>
              <a:buClr>
                <a:schemeClr val="dk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Análisis exploratorio de datos</a:t>
            </a:r>
            <a:r>
              <a:rPr lang="es" sz="1400" b="0" i="0" u="none" strike="noStrike" cap="none">
                <a:solidFill>
                  <a:srgbClr val="212121"/>
                </a:solidFill>
                <a:highlight>
                  <a:srgbClr val="FFFFFF"/>
                </a:highlight>
                <a:latin typeface="Calibri"/>
                <a:ea typeface="Calibri"/>
                <a:cs typeface="Calibri"/>
                <a:sym typeface="Calibri"/>
              </a:rPr>
              <a:t>: Durante esta etapa se </a:t>
            </a:r>
            <a:r>
              <a:rPr lang="es" sz="1400" b="0" i="1" u="none" strike="noStrike" cap="none">
                <a:solidFill>
                  <a:srgbClr val="212121"/>
                </a:solidFill>
                <a:highlight>
                  <a:srgbClr val="FFFFFF"/>
                </a:highlight>
                <a:latin typeface="Calibri"/>
                <a:ea typeface="Calibri"/>
                <a:cs typeface="Calibri"/>
                <a:sym typeface="Calibri"/>
              </a:rPr>
              <a:t>limpian</a:t>
            </a:r>
            <a:r>
              <a:rPr lang="es" sz="1400" b="0" i="0" u="none" strike="noStrike" cap="none">
                <a:solidFill>
                  <a:srgbClr val="212121"/>
                </a:solidFill>
                <a:highlight>
                  <a:srgbClr val="FFFFFF"/>
                </a:highlight>
                <a:latin typeface="Calibri"/>
                <a:ea typeface="Calibri"/>
                <a:cs typeface="Calibri"/>
                <a:sym typeface="Calibri"/>
              </a:rPr>
              <a:t> los datos y se realiza una exploración de los mismos, buscando características y relaciones que nos ayuden a seleccionar qué variables usar o que modelo usar.</a:t>
            </a:r>
            <a:endParaRPr/>
          </a:p>
          <a:p>
            <a:pPr marL="457200" marR="0" lvl="0" indent="-228600" algn="l" rtl="0">
              <a:lnSpc>
                <a:spcPct val="115000"/>
              </a:lnSpc>
              <a:spcBef>
                <a:spcPts val="600"/>
              </a:spcBef>
              <a:spcAft>
                <a:spcPts val="0"/>
              </a:spcAft>
              <a:buClr>
                <a:schemeClr val="dk1"/>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61" name="Google Shape;361;gd1fcbe53cf_0_0"/>
          <p:cNvSpPr/>
          <p:nvPr/>
        </p:nvSpPr>
        <p:spPr>
          <a:xfrm>
            <a:off x="7148975" y="13606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Preguntar</a:t>
            </a:r>
            <a:endParaRPr sz="1000" b="0" i="0" u="none" strike="noStrike" cap="none">
              <a:solidFill>
                <a:srgbClr val="000000"/>
              </a:solidFill>
              <a:latin typeface="Arial"/>
              <a:ea typeface="Arial"/>
              <a:cs typeface="Arial"/>
              <a:sym typeface="Arial"/>
            </a:endParaRPr>
          </a:p>
        </p:txBody>
      </p:sp>
      <p:sp>
        <p:nvSpPr>
          <p:cNvPr id="362" name="Google Shape;362;gd1fcbe53cf_0_0"/>
          <p:cNvSpPr/>
          <p:nvPr/>
        </p:nvSpPr>
        <p:spPr>
          <a:xfrm>
            <a:off x="7849025" y="20298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Buscar datos</a:t>
            </a:r>
            <a:endParaRPr sz="1000" b="0" i="0" u="none" strike="noStrike" cap="none">
              <a:solidFill>
                <a:srgbClr val="000000"/>
              </a:solidFill>
              <a:latin typeface="Arial"/>
              <a:ea typeface="Arial"/>
              <a:cs typeface="Arial"/>
              <a:sym typeface="Arial"/>
            </a:endParaRPr>
          </a:p>
        </p:txBody>
      </p:sp>
      <p:sp>
        <p:nvSpPr>
          <p:cNvPr id="363" name="Google Shape;363;gd1fcbe53cf_0_0"/>
          <p:cNvSpPr/>
          <p:nvPr/>
        </p:nvSpPr>
        <p:spPr>
          <a:xfrm>
            <a:off x="7849025" y="2758255"/>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AED</a:t>
            </a:r>
            <a:endParaRPr sz="1000"/>
          </a:p>
        </p:txBody>
      </p:sp>
      <p:sp>
        <p:nvSpPr>
          <p:cNvPr id="364" name="Google Shape;364;gd1fcbe53cf_0_0"/>
          <p:cNvSpPr/>
          <p:nvPr/>
        </p:nvSpPr>
        <p:spPr>
          <a:xfrm>
            <a:off x="7849025"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Separar datos</a:t>
            </a:r>
            <a:endParaRPr sz="1000" b="0" i="0" u="none" strike="noStrike" cap="none">
              <a:solidFill>
                <a:srgbClr val="000000"/>
              </a:solidFill>
              <a:latin typeface="Arial"/>
              <a:ea typeface="Arial"/>
              <a:cs typeface="Arial"/>
              <a:sym typeface="Arial"/>
            </a:endParaRPr>
          </a:p>
        </p:txBody>
      </p:sp>
      <p:sp>
        <p:nvSpPr>
          <p:cNvPr id="365" name="Google Shape;365;gd1fcbe53cf_0_0"/>
          <p:cNvSpPr/>
          <p:nvPr/>
        </p:nvSpPr>
        <p:spPr>
          <a:xfrm>
            <a:off x="6644963"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Entrena- miento</a:t>
            </a:r>
            <a:endParaRPr sz="1000" b="0" i="0" u="none" strike="noStrike" cap="none">
              <a:solidFill>
                <a:srgbClr val="000000"/>
              </a:solidFill>
              <a:latin typeface="Arial"/>
              <a:ea typeface="Arial"/>
              <a:cs typeface="Arial"/>
              <a:sym typeface="Arial"/>
            </a:endParaRPr>
          </a:p>
        </p:txBody>
      </p:sp>
      <p:sp>
        <p:nvSpPr>
          <p:cNvPr id="366" name="Google Shape;366;gd1fcbe53cf_0_0"/>
          <p:cNvSpPr/>
          <p:nvPr/>
        </p:nvSpPr>
        <p:spPr>
          <a:xfrm>
            <a:off x="6644950" y="275427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Prueba</a:t>
            </a:r>
            <a:endParaRPr sz="1000" b="0" i="0" u="none" strike="noStrike" cap="none">
              <a:solidFill>
                <a:srgbClr val="000000"/>
              </a:solidFill>
              <a:latin typeface="Arial"/>
              <a:ea typeface="Arial"/>
              <a:cs typeface="Arial"/>
              <a:sym typeface="Arial"/>
            </a:endParaRPr>
          </a:p>
        </p:txBody>
      </p:sp>
      <p:sp>
        <p:nvSpPr>
          <p:cNvPr id="367" name="Google Shape;367;gd1fcbe53cf_0_0"/>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Producci-ón</a:t>
            </a:r>
            <a:endParaRPr sz="1000" b="0" i="0" u="none" strike="noStrike" cap="none">
              <a:solidFill>
                <a:srgbClr val="000000"/>
              </a:solidFill>
              <a:latin typeface="Arial"/>
              <a:ea typeface="Arial"/>
              <a:cs typeface="Arial"/>
              <a:sym typeface="Arial"/>
            </a:endParaRPr>
          </a:p>
        </p:txBody>
      </p:sp>
      <p:cxnSp>
        <p:nvCxnSpPr>
          <p:cNvPr id="368" name="Google Shape;368;gd1fcbe53cf_0_0"/>
          <p:cNvCxnSpPr>
            <a:cxnSpLocks/>
            <a:stCxn id="363" idx="2"/>
            <a:endCxn id="364" idx="0"/>
          </p:cNvCxnSpPr>
          <p:nvPr/>
        </p:nvCxnSpPr>
        <p:spPr>
          <a:xfrm>
            <a:off x="8256125" y="3196855"/>
            <a:ext cx="0" cy="244345"/>
          </a:xfrm>
          <a:prstGeom prst="straightConnector1">
            <a:avLst/>
          </a:prstGeom>
          <a:noFill/>
          <a:ln w="9525" cap="flat" cmpd="sng">
            <a:solidFill>
              <a:schemeClr val="dk2"/>
            </a:solidFill>
            <a:prstDash val="solid"/>
            <a:round/>
            <a:headEnd type="none" w="sm" len="sm"/>
            <a:tailEnd type="stealth" w="med" len="med"/>
          </a:ln>
        </p:spPr>
      </p:cxnSp>
      <p:cxnSp>
        <p:nvCxnSpPr>
          <p:cNvPr id="369" name="Google Shape;369;gd1fcbe53cf_0_0"/>
          <p:cNvCxnSpPr>
            <a:cxnSpLocks/>
            <a:stCxn id="362" idx="2"/>
            <a:endCxn id="363" idx="0"/>
          </p:cNvCxnSpPr>
          <p:nvPr/>
        </p:nvCxnSpPr>
        <p:spPr>
          <a:xfrm>
            <a:off x="8256125" y="2468400"/>
            <a:ext cx="0" cy="289855"/>
          </a:xfrm>
          <a:prstGeom prst="straightConnector1">
            <a:avLst/>
          </a:prstGeom>
          <a:noFill/>
          <a:ln w="9525" cap="flat" cmpd="sng">
            <a:solidFill>
              <a:schemeClr val="dk2"/>
            </a:solidFill>
            <a:prstDash val="solid"/>
            <a:round/>
            <a:headEnd type="none" w="sm" len="sm"/>
            <a:tailEnd type="stealth" w="med" len="med"/>
          </a:ln>
        </p:spPr>
      </p:cxnSp>
      <p:cxnSp>
        <p:nvCxnSpPr>
          <p:cNvPr id="370" name="Google Shape;370;gd1fcbe53cf_0_0"/>
          <p:cNvCxnSpPr>
            <a:stCxn id="363" idx="3"/>
            <a:endCxn id="362" idx="3"/>
          </p:cNvCxnSpPr>
          <p:nvPr/>
        </p:nvCxnSpPr>
        <p:spPr>
          <a:xfrm flipV="1">
            <a:off x="8663225" y="2249100"/>
            <a:ext cx="12700" cy="728455"/>
          </a:xfrm>
          <a:prstGeom prst="curvedConnector3">
            <a:avLst>
              <a:gd name="adj1" fmla="val 1800000"/>
            </a:avLst>
          </a:prstGeom>
          <a:noFill/>
          <a:ln w="9525" cap="flat" cmpd="sng">
            <a:solidFill>
              <a:schemeClr val="dk2"/>
            </a:solidFill>
            <a:prstDash val="solid"/>
            <a:round/>
            <a:headEnd type="none" w="sm" len="sm"/>
            <a:tailEnd type="stealth" w="med" len="med"/>
          </a:ln>
        </p:spPr>
      </p:cxnSp>
      <p:cxnSp>
        <p:nvCxnSpPr>
          <p:cNvPr id="371" name="Google Shape;371;gd1fcbe53cf_0_0"/>
          <p:cNvCxnSpPr>
            <a:stCxn id="361" idx="3"/>
            <a:endCxn id="362"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372" name="Google Shape;372;gd1fcbe53cf_0_0"/>
          <p:cNvCxnSpPr>
            <a:stCxn id="361" idx="1"/>
            <a:endCxn id="367"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373" name="Google Shape;373;gd1fcbe53cf_0_0"/>
          <p:cNvCxnSpPr>
            <a:cxnSpLocks/>
            <a:stCxn id="364" idx="1"/>
            <a:endCxn id="365" idx="3"/>
          </p:cNvCxnSpPr>
          <p:nvPr/>
        </p:nvCxnSpPr>
        <p:spPr>
          <a:xfrm flipH="1">
            <a:off x="7459163" y="3660500"/>
            <a:ext cx="389862" cy="0"/>
          </a:xfrm>
          <a:prstGeom prst="straightConnector1">
            <a:avLst/>
          </a:prstGeom>
          <a:noFill/>
          <a:ln w="9525" cap="flat" cmpd="sng">
            <a:solidFill>
              <a:schemeClr val="dk2"/>
            </a:solidFill>
            <a:prstDash val="solid"/>
            <a:round/>
            <a:headEnd type="stealth" w="med" len="med"/>
            <a:tailEnd type="stealth" w="med" len="med"/>
          </a:ln>
        </p:spPr>
      </p:cxnSp>
      <p:cxnSp>
        <p:nvCxnSpPr>
          <p:cNvPr id="374" name="Google Shape;374;gd1fcbe53cf_0_0"/>
          <p:cNvCxnSpPr>
            <a:stCxn id="365" idx="0"/>
            <a:endCxn id="366"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375" name="Google Shape;375;gd1fcbe53cf_0_0"/>
          <p:cNvCxnSpPr>
            <a:stCxn id="366" idx="0"/>
            <a:endCxn id="367" idx="2"/>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gd1fcbe53cf_0_120"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381" name="Google Shape;381;gd1fcbe53cf_0_120"/>
          <p:cNvSpPr txBox="1"/>
          <p:nvPr/>
        </p:nvSpPr>
        <p:spPr>
          <a:xfrm>
            <a:off x="151450" y="994900"/>
            <a:ext cx="6353700" cy="3287100"/>
          </a:xfrm>
          <a:prstGeom prst="rect">
            <a:avLst/>
          </a:prstGeom>
          <a:noFill/>
          <a:ln>
            <a:noFill/>
          </a:ln>
        </p:spPr>
        <p:txBody>
          <a:bodyPr spcFirstLastPara="1" wrap="square" lIns="68575" tIns="34275" rIns="68575" bIns="34275" anchor="t" anchorCtr="0">
            <a:noAutofit/>
          </a:bodyPr>
          <a:lstStyle/>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Dividir los datos de entrenamiento y prueba</a:t>
            </a:r>
            <a:r>
              <a:rPr lang="es" sz="1400" b="0" i="0" u="none" strike="noStrike" cap="none">
                <a:solidFill>
                  <a:srgbClr val="212121"/>
                </a:solidFill>
                <a:highlight>
                  <a:srgbClr val="FFFFFF"/>
                </a:highlight>
                <a:latin typeface="Calibri"/>
                <a:ea typeface="Calibri"/>
                <a:cs typeface="Calibri"/>
                <a:sym typeface="Calibri"/>
              </a:rPr>
              <a:t>. Esta división es de vital importancia para poder definir si el modelo tiene un buen rendimiento o no.</a:t>
            </a:r>
            <a:endParaRPr/>
          </a:p>
          <a:p>
            <a:pPr marL="457200" marR="0" lvl="0" indent="-228600" algn="l" rtl="0">
              <a:lnSpc>
                <a:spcPct val="115000"/>
              </a:lnSpc>
              <a:spcBef>
                <a:spcPts val="0"/>
              </a:spcBef>
              <a:spcAft>
                <a:spcPts val="0"/>
              </a:spcAft>
              <a:buClr>
                <a:srgbClr val="212121"/>
              </a:buClr>
              <a:buSzPts val="1400"/>
              <a:buFont typeface="Calibri"/>
              <a:buNone/>
            </a:pPr>
            <a:endParaRPr sz="1400" b="0"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Entrenamiento del modelo</a:t>
            </a:r>
            <a:r>
              <a:rPr lang="es" sz="1400" b="0" i="0" u="none" strike="noStrike" cap="none">
                <a:solidFill>
                  <a:srgbClr val="212121"/>
                </a:solidFill>
                <a:highlight>
                  <a:srgbClr val="FFFFFF"/>
                </a:highlight>
                <a:latin typeface="Calibri"/>
                <a:ea typeface="Calibri"/>
                <a:cs typeface="Calibri"/>
                <a:sym typeface="Calibri"/>
              </a:rPr>
              <a:t>: En esta etapa se </a:t>
            </a:r>
            <a:r>
              <a:rPr lang="es" sz="1400" b="1" i="0" u="none" strike="noStrike" cap="none">
                <a:solidFill>
                  <a:srgbClr val="212121"/>
                </a:solidFill>
                <a:highlight>
                  <a:srgbClr val="FFFFFF"/>
                </a:highlight>
                <a:latin typeface="Calibri"/>
                <a:ea typeface="Calibri"/>
                <a:cs typeface="Calibri"/>
                <a:sym typeface="Calibri"/>
              </a:rPr>
              <a:t>entrenan</a:t>
            </a:r>
            <a:r>
              <a:rPr lang="es" sz="1400" b="0" i="0" u="none" strike="noStrike" cap="none">
                <a:solidFill>
                  <a:srgbClr val="212121"/>
                </a:solidFill>
                <a:highlight>
                  <a:srgbClr val="FFFFFF"/>
                </a:highlight>
                <a:latin typeface="Calibri"/>
                <a:ea typeface="Calibri"/>
                <a:cs typeface="Calibri"/>
                <a:sym typeface="Calibri"/>
              </a:rPr>
              <a:t> diferentes de modelos y se </a:t>
            </a:r>
            <a:r>
              <a:rPr lang="es" sz="1400" b="1" i="0" u="none" strike="noStrike" cap="none">
                <a:solidFill>
                  <a:srgbClr val="212121"/>
                </a:solidFill>
                <a:highlight>
                  <a:srgbClr val="FFFFFF"/>
                </a:highlight>
                <a:latin typeface="Calibri"/>
                <a:ea typeface="Calibri"/>
                <a:cs typeface="Calibri"/>
                <a:sym typeface="Calibri"/>
              </a:rPr>
              <a:t>prueban</a:t>
            </a:r>
            <a:r>
              <a:rPr lang="es" sz="1400" b="0" i="0" u="none" strike="noStrike" cap="none">
                <a:solidFill>
                  <a:srgbClr val="212121"/>
                </a:solidFill>
                <a:highlight>
                  <a:srgbClr val="FFFFFF"/>
                </a:highlight>
                <a:latin typeface="Calibri"/>
                <a:ea typeface="Calibri"/>
                <a:cs typeface="Calibri"/>
                <a:sym typeface="Calibri"/>
              </a:rPr>
              <a:t> tomando en cuenta alguna métrica previamente definida, seleccionando el modelo que mejor desempeño tenga.</a:t>
            </a:r>
            <a:endParaRPr sz="1400" b="0" i="0" u="none" strike="noStrike" cap="none">
              <a:solidFill>
                <a:srgbClr val="212121"/>
              </a:solidFill>
              <a:highlight>
                <a:srgbClr val="FFFFFF"/>
              </a:highlight>
              <a:latin typeface="Calibri"/>
              <a:ea typeface="Calibri"/>
              <a:cs typeface="Calibri"/>
              <a:sym typeface="Calibri"/>
            </a:endParaRPr>
          </a:p>
          <a:p>
            <a:pPr marL="457200" marR="0" lvl="0" indent="-228600" algn="l" rtl="0">
              <a:lnSpc>
                <a:spcPct val="115000"/>
              </a:lnSpc>
              <a:spcBef>
                <a:spcPts val="0"/>
              </a:spcBef>
              <a:spcAft>
                <a:spcPts val="0"/>
              </a:spcAft>
              <a:buClr>
                <a:srgbClr val="212121"/>
              </a:buClr>
              <a:buSzPts val="1400"/>
              <a:buFont typeface="Calibri"/>
              <a:buNone/>
            </a:pPr>
            <a:endParaRPr sz="1400" b="1" i="0" u="none" strike="noStrike" cap="none">
              <a:solidFill>
                <a:srgbClr val="212121"/>
              </a:solidFill>
              <a:highlight>
                <a:srgbClr val="FFFFFF"/>
              </a:highlight>
              <a:latin typeface="Calibri"/>
              <a:ea typeface="Calibri"/>
              <a:cs typeface="Calibri"/>
              <a:sym typeface="Calibri"/>
            </a:endParaRPr>
          </a:p>
          <a:p>
            <a:pPr marL="457200" marR="0" lvl="0" indent="-317500" algn="l" rtl="0">
              <a:lnSpc>
                <a:spcPct val="115000"/>
              </a:lnSpc>
              <a:spcBef>
                <a:spcPts val="0"/>
              </a:spcBef>
              <a:spcAft>
                <a:spcPts val="0"/>
              </a:spcAft>
              <a:buClr>
                <a:srgbClr val="212121"/>
              </a:buClr>
              <a:buSzPts val="1400"/>
              <a:buFont typeface="Calibri"/>
              <a:buChar char="●"/>
            </a:pPr>
            <a:r>
              <a:rPr lang="es" sz="1400" b="1" i="0" u="none" strike="noStrike" cap="none">
                <a:solidFill>
                  <a:srgbClr val="212121"/>
                </a:solidFill>
                <a:highlight>
                  <a:srgbClr val="FFFFFF"/>
                </a:highlight>
                <a:latin typeface="Calibri"/>
                <a:ea typeface="Calibri"/>
                <a:cs typeface="Calibri"/>
                <a:sym typeface="Calibri"/>
              </a:rPr>
              <a:t>Puesta en producción</a:t>
            </a:r>
            <a:r>
              <a:rPr lang="es" sz="1400" b="0" i="0" u="none" strike="noStrike" cap="none">
                <a:solidFill>
                  <a:srgbClr val="212121"/>
                </a:solidFill>
                <a:highlight>
                  <a:srgbClr val="FFFFFF"/>
                </a:highlight>
                <a:latin typeface="Calibri"/>
                <a:ea typeface="Calibri"/>
                <a:cs typeface="Calibri"/>
                <a:sym typeface="Calibri"/>
              </a:rPr>
              <a:t>: Finalmente se realiza la puesta en producción, este paso depende de qué clase de proyecto sea, puede que en algunos casos, colocar en producción solo signifique generar las predicciones para alguna colección de datos, o puede ser implementarlo en un sistema que reciba datos periódicamente.</a:t>
            </a:r>
            <a:endParaRPr sz="1400" b="0" i="0" u="none" strike="noStrike" cap="none">
              <a:solidFill>
                <a:srgbClr val="212121"/>
              </a:solidFill>
              <a:highlight>
                <a:srgbClr val="FFFFFF"/>
              </a:highlight>
              <a:latin typeface="Calibri"/>
              <a:ea typeface="Calibri"/>
              <a:cs typeface="Calibri"/>
              <a:sym typeface="Calibri"/>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a:solidFill>
                <a:srgbClr val="3F3F3F"/>
              </a:solidFill>
              <a:latin typeface="Calibri"/>
              <a:ea typeface="Calibri"/>
              <a:cs typeface="Calibri"/>
              <a:sym typeface="Calibri"/>
            </a:endParaRPr>
          </a:p>
        </p:txBody>
      </p:sp>
      <p:pic>
        <p:nvPicPr>
          <p:cNvPr id="382" name="Google Shape;382;gd1fcbe53cf_0_120"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383" name="Google Shape;383;gd1fcbe53cf_0_120"/>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Pasos </a:t>
            </a:r>
            <a:endParaRPr sz="2400" b="0" i="0" u="none" strike="noStrike" cap="none">
              <a:solidFill>
                <a:srgbClr val="7F4EBD"/>
              </a:solidFill>
              <a:latin typeface="Calibri"/>
              <a:ea typeface="Calibri"/>
              <a:cs typeface="Calibri"/>
              <a:sym typeface="Calibri"/>
            </a:endParaRPr>
          </a:p>
        </p:txBody>
      </p:sp>
      <p:sp>
        <p:nvSpPr>
          <p:cNvPr id="384" name="Google Shape;384;gd1fcbe53cf_0_120"/>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85" name="Google Shape;385;gd1fcbe53cf_0_120"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386" name="Google Shape;386;gd1fcbe53cf_0_120"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387" name="Google Shape;387;gd1fcbe53cf_0_120"/>
          <p:cNvPicPr preferRelativeResize="0"/>
          <p:nvPr/>
        </p:nvPicPr>
        <p:blipFill rotWithShape="1">
          <a:blip r:embed="rId7">
            <a:alphaModFix amt="51000"/>
          </a:blip>
          <a:srcRect/>
          <a:stretch/>
        </p:blipFill>
        <p:spPr>
          <a:xfrm>
            <a:off x="1136660" y="4344051"/>
            <a:ext cx="582238" cy="513667"/>
          </a:xfrm>
          <a:prstGeom prst="rect">
            <a:avLst/>
          </a:prstGeom>
          <a:noFill/>
          <a:ln>
            <a:noFill/>
          </a:ln>
        </p:spPr>
      </p:pic>
      <p:pic>
        <p:nvPicPr>
          <p:cNvPr id="388" name="Google Shape;388;gd1fcbe53cf_0_120"/>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389" name="Google Shape;389;gd1fcbe53cf_0_120"/>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27" name="Google Shape;361;gd1fcbe53cf_0_0">
            <a:extLst>
              <a:ext uri="{FF2B5EF4-FFF2-40B4-BE49-F238E27FC236}">
                <a16:creationId xmlns:a16="http://schemas.microsoft.com/office/drawing/2014/main" id="{2710917E-08F2-4404-B36B-98F538C5385F}"/>
              </a:ext>
            </a:extLst>
          </p:cNvPr>
          <p:cNvSpPr/>
          <p:nvPr/>
        </p:nvSpPr>
        <p:spPr>
          <a:xfrm>
            <a:off x="7148975" y="13606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Preguntar</a:t>
            </a:r>
            <a:endParaRPr sz="1000" b="0" i="0" u="none" strike="noStrike" cap="none">
              <a:solidFill>
                <a:srgbClr val="000000"/>
              </a:solidFill>
              <a:latin typeface="Arial"/>
              <a:ea typeface="Arial"/>
              <a:cs typeface="Arial"/>
              <a:sym typeface="Arial"/>
            </a:endParaRPr>
          </a:p>
        </p:txBody>
      </p:sp>
      <p:sp>
        <p:nvSpPr>
          <p:cNvPr id="28" name="Google Shape;362;gd1fcbe53cf_0_0">
            <a:extLst>
              <a:ext uri="{FF2B5EF4-FFF2-40B4-BE49-F238E27FC236}">
                <a16:creationId xmlns:a16="http://schemas.microsoft.com/office/drawing/2014/main" id="{4DC2E2CD-4643-4E34-B48F-0016C647475C}"/>
              </a:ext>
            </a:extLst>
          </p:cNvPr>
          <p:cNvSpPr/>
          <p:nvPr/>
        </p:nvSpPr>
        <p:spPr>
          <a:xfrm>
            <a:off x="7849025" y="2029800"/>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Buscar datos</a:t>
            </a:r>
            <a:endParaRPr sz="1000" b="0" i="0" u="none" strike="noStrike" cap="none">
              <a:solidFill>
                <a:srgbClr val="000000"/>
              </a:solidFill>
              <a:latin typeface="Arial"/>
              <a:ea typeface="Arial"/>
              <a:cs typeface="Arial"/>
              <a:sym typeface="Arial"/>
            </a:endParaRPr>
          </a:p>
        </p:txBody>
      </p:sp>
      <p:sp>
        <p:nvSpPr>
          <p:cNvPr id="29" name="Google Shape;363;gd1fcbe53cf_0_0">
            <a:extLst>
              <a:ext uri="{FF2B5EF4-FFF2-40B4-BE49-F238E27FC236}">
                <a16:creationId xmlns:a16="http://schemas.microsoft.com/office/drawing/2014/main" id="{6AEEE4C7-F95E-4172-B1F3-394F6870B401}"/>
              </a:ext>
            </a:extLst>
          </p:cNvPr>
          <p:cNvSpPr/>
          <p:nvPr/>
        </p:nvSpPr>
        <p:spPr>
          <a:xfrm>
            <a:off x="7849025" y="2758255"/>
            <a:ext cx="814200" cy="438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SzPts val="1000"/>
            </a:pPr>
            <a:r>
              <a:rPr lang="es" sz="1000"/>
              <a:t>AED</a:t>
            </a:r>
            <a:endParaRPr sz="1000"/>
          </a:p>
        </p:txBody>
      </p:sp>
      <p:sp>
        <p:nvSpPr>
          <p:cNvPr id="30" name="Google Shape;364;gd1fcbe53cf_0_0">
            <a:extLst>
              <a:ext uri="{FF2B5EF4-FFF2-40B4-BE49-F238E27FC236}">
                <a16:creationId xmlns:a16="http://schemas.microsoft.com/office/drawing/2014/main" id="{EF71D600-A51B-40F7-B3D3-BFDE32FBAC49}"/>
              </a:ext>
            </a:extLst>
          </p:cNvPr>
          <p:cNvSpPr/>
          <p:nvPr/>
        </p:nvSpPr>
        <p:spPr>
          <a:xfrm>
            <a:off x="7849025"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Separar datos</a:t>
            </a:r>
            <a:endParaRPr sz="1000" b="0" i="0" u="none" strike="noStrike" cap="none">
              <a:solidFill>
                <a:srgbClr val="000000"/>
              </a:solidFill>
              <a:latin typeface="Arial"/>
              <a:ea typeface="Arial"/>
              <a:cs typeface="Arial"/>
              <a:sym typeface="Arial"/>
            </a:endParaRPr>
          </a:p>
        </p:txBody>
      </p:sp>
      <p:sp>
        <p:nvSpPr>
          <p:cNvPr id="31" name="Google Shape;365;gd1fcbe53cf_0_0">
            <a:extLst>
              <a:ext uri="{FF2B5EF4-FFF2-40B4-BE49-F238E27FC236}">
                <a16:creationId xmlns:a16="http://schemas.microsoft.com/office/drawing/2014/main" id="{8E014148-DD9C-4755-8940-A368DE469D8A}"/>
              </a:ext>
            </a:extLst>
          </p:cNvPr>
          <p:cNvSpPr/>
          <p:nvPr/>
        </p:nvSpPr>
        <p:spPr>
          <a:xfrm>
            <a:off x="6644963" y="3441200"/>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Entrena- miento</a:t>
            </a:r>
            <a:endParaRPr sz="1000" b="0" i="0" u="none" strike="noStrike" cap="none">
              <a:solidFill>
                <a:srgbClr val="000000"/>
              </a:solidFill>
              <a:latin typeface="Arial"/>
              <a:ea typeface="Arial"/>
              <a:cs typeface="Arial"/>
              <a:sym typeface="Arial"/>
            </a:endParaRPr>
          </a:p>
        </p:txBody>
      </p:sp>
      <p:sp>
        <p:nvSpPr>
          <p:cNvPr id="32" name="Google Shape;366;gd1fcbe53cf_0_0">
            <a:extLst>
              <a:ext uri="{FF2B5EF4-FFF2-40B4-BE49-F238E27FC236}">
                <a16:creationId xmlns:a16="http://schemas.microsoft.com/office/drawing/2014/main" id="{D87F6E2E-0CA0-42DD-B441-17D2E9B39575}"/>
              </a:ext>
            </a:extLst>
          </p:cNvPr>
          <p:cNvSpPr/>
          <p:nvPr/>
        </p:nvSpPr>
        <p:spPr>
          <a:xfrm>
            <a:off x="6644950" y="275427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Prueba</a:t>
            </a:r>
            <a:endParaRPr sz="1000" b="0" i="0" u="none" strike="noStrike" cap="none">
              <a:solidFill>
                <a:srgbClr val="000000"/>
              </a:solidFill>
              <a:latin typeface="Arial"/>
              <a:ea typeface="Arial"/>
              <a:cs typeface="Arial"/>
              <a:sym typeface="Arial"/>
            </a:endParaRPr>
          </a:p>
        </p:txBody>
      </p:sp>
      <p:sp>
        <p:nvSpPr>
          <p:cNvPr id="33" name="Google Shape;367;gd1fcbe53cf_0_0">
            <a:extLst>
              <a:ext uri="{FF2B5EF4-FFF2-40B4-BE49-F238E27FC236}">
                <a16:creationId xmlns:a16="http://schemas.microsoft.com/office/drawing/2014/main" id="{0A77B9C4-2359-42B1-BA49-76622DCA5CBB}"/>
              </a:ext>
            </a:extLst>
          </p:cNvPr>
          <p:cNvSpPr/>
          <p:nvPr/>
        </p:nvSpPr>
        <p:spPr>
          <a:xfrm>
            <a:off x="6629463" y="2057425"/>
            <a:ext cx="814200" cy="438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Arial"/>
                <a:ea typeface="Arial"/>
                <a:cs typeface="Arial"/>
                <a:sym typeface="Arial"/>
              </a:rPr>
              <a:t>Producci-ón</a:t>
            </a:r>
            <a:endParaRPr sz="1000" b="0" i="0" u="none" strike="noStrike" cap="none">
              <a:solidFill>
                <a:srgbClr val="000000"/>
              </a:solidFill>
              <a:latin typeface="Arial"/>
              <a:ea typeface="Arial"/>
              <a:cs typeface="Arial"/>
              <a:sym typeface="Arial"/>
            </a:endParaRPr>
          </a:p>
        </p:txBody>
      </p:sp>
      <p:cxnSp>
        <p:nvCxnSpPr>
          <p:cNvPr id="34" name="Google Shape;368;gd1fcbe53cf_0_0">
            <a:extLst>
              <a:ext uri="{FF2B5EF4-FFF2-40B4-BE49-F238E27FC236}">
                <a16:creationId xmlns:a16="http://schemas.microsoft.com/office/drawing/2014/main" id="{7EBDC648-73A9-4276-BEE7-BBDF77709463}"/>
              </a:ext>
            </a:extLst>
          </p:cNvPr>
          <p:cNvCxnSpPr>
            <a:cxnSpLocks/>
            <a:stCxn id="29" idx="2"/>
            <a:endCxn id="30" idx="0"/>
          </p:cNvCxnSpPr>
          <p:nvPr/>
        </p:nvCxnSpPr>
        <p:spPr>
          <a:xfrm>
            <a:off x="8256125" y="3196855"/>
            <a:ext cx="0" cy="244345"/>
          </a:xfrm>
          <a:prstGeom prst="straightConnector1">
            <a:avLst/>
          </a:prstGeom>
          <a:noFill/>
          <a:ln w="9525" cap="flat" cmpd="sng">
            <a:solidFill>
              <a:schemeClr val="dk2"/>
            </a:solidFill>
            <a:prstDash val="solid"/>
            <a:round/>
            <a:headEnd type="none" w="sm" len="sm"/>
            <a:tailEnd type="stealth" w="med" len="med"/>
          </a:ln>
        </p:spPr>
      </p:cxnSp>
      <p:cxnSp>
        <p:nvCxnSpPr>
          <p:cNvPr id="35" name="Google Shape;369;gd1fcbe53cf_0_0">
            <a:extLst>
              <a:ext uri="{FF2B5EF4-FFF2-40B4-BE49-F238E27FC236}">
                <a16:creationId xmlns:a16="http://schemas.microsoft.com/office/drawing/2014/main" id="{B2FCE564-65E2-4BEE-BD0D-EED790985230}"/>
              </a:ext>
            </a:extLst>
          </p:cNvPr>
          <p:cNvCxnSpPr>
            <a:cxnSpLocks/>
            <a:stCxn id="28" idx="2"/>
            <a:endCxn id="29" idx="0"/>
          </p:cNvCxnSpPr>
          <p:nvPr/>
        </p:nvCxnSpPr>
        <p:spPr>
          <a:xfrm>
            <a:off x="8256125" y="2468400"/>
            <a:ext cx="0" cy="289855"/>
          </a:xfrm>
          <a:prstGeom prst="straightConnector1">
            <a:avLst/>
          </a:prstGeom>
          <a:noFill/>
          <a:ln w="9525" cap="flat" cmpd="sng">
            <a:solidFill>
              <a:schemeClr val="dk2"/>
            </a:solidFill>
            <a:prstDash val="solid"/>
            <a:round/>
            <a:headEnd type="none" w="sm" len="sm"/>
            <a:tailEnd type="stealth" w="med" len="med"/>
          </a:ln>
        </p:spPr>
      </p:cxnSp>
      <p:cxnSp>
        <p:nvCxnSpPr>
          <p:cNvPr id="36" name="Google Shape;370;gd1fcbe53cf_0_0">
            <a:extLst>
              <a:ext uri="{FF2B5EF4-FFF2-40B4-BE49-F238E27FC236}">
                <a16:creationId xmlns:a16="http://schemas.microsoft.com/office/drawing/2014/main" id="{35C7D9FF-3636-49EE-A65C-123CB336B7D2}"/>
              </a:ext>
            </a:extLst>
          </p:cNvPr>
          <p:cNvCxnSpPr>
            <a:stCxn id="29" idx="3"/>
            <a:endCxn id="28" idx="3"/>
          </p:cNvCxnSpPr>
          <p:nvPr/>
        </p:nvCxnSpPr>
        <p:spPr>
          <a:xfrm flipV="1">
            <a:off x="8663225" y="2249100"/>
            <a:ext cx="12700" cy="728455"/>
          </a:xfrm>
          <a:prstGeom prst="curvedConnector3">
            <a:avLst>
              <a:gd name="adj1" fmla="val 1800000"/>
            </a:avLst>
          </a:prstGeom>
          <a:noFill/>
          <a:ln w="9525" cap="flat" cmpd="sng">
            <a:solidFill>
              <a:schemeClr val="dk2"/>
            </a:solidFill>
            <a:prstDash val="solid"/>
            <a:round/>
            <a:headEnd type="none" w="sm" len="sm"/>
            <a:tailEnd type="stealth" w="med" len="med"/>
          </a:ln>
        </p:spPr>
      </p:cxnSp>
      <p:cxnSp>
        <p:nvCxnSpPr>
          <p:cNvPr id="37" name="Google Shape;371;gd1fcbe53cf_0_0">
            <a:extLst>
              <a:ext uri="{FF2B5EF4-FFF2-40B4-BE49-F238E27FC236}">
                <a16:creationId xmlns:a16="http://schemas.microsoft.com/office/drawing/2014/main" id="{815F1870-85F6-42EB-81CA-698A0E13242A}"/>
              </a:ext>
            </a:extLst>
          </p:cNvPr>
          <p:cNvCxnSpPr>
            <a:stCxn id="27" idx="3"/>
            <a:endCxn id="28" idx="0"/>
          </p:cNvCxnSpPr>
          <p:nvPr/>
        </p:nvCxnSpPr>
        <p:spPr>
          <a:xfrm>
            <a:off x="7963175" y="1579900"/>
            <a:ext cx="293100" cy="450000"/>
          </a:xfrm>
          <a:prstGeom prst="curvedConnector2">
            <a:avLst/>
          </a:prstGeom>
          <a:noFill/>
          <a:ln w="9525" cap="flat" cmpd="sng">
            <a:solidFill>
              <a:schemeClr val="dk2"/>
            </a:solidFill>
            <a:prstDash val="solid"/>
            <a:round/>
            <a:headEnd type="stealth" w="med" len="med"/>
            <a:tailEnd type="stealth" w="med" len="med"/>
          </a:ln>
        </p:spPr>
      </p:cxnSp>
      <p:cxnSp>
        <p:nvCxnSpPr>
          <p:cNvPr id="38" name="Google Shape;372;gd1fcbe53cf_0_0">
            <a:extLst>
              <a:ext uri="{FF2B5EF4-FFF2-40B4-BE49-F238E27FC236}">
                <a16:creationId xmlns:a16="http://schemas.microsoft.com/office/drawing/2014/main" id="{139874A6-3C5A-4C85-AA78-3012A7743212}"/>
              </a:ext>
            </a:extLst>
          </p:cNvPr>
          <p:cNvCxnSpPr>
            <a:stCxn id="27" idx="1"/>
            <a:endCxn id="33" idx="0"/>
          </p:cNvCxnSpPr>
          <p:nvPr/>
        </p:nvCxnSpPr>
        <p:spPr>
          <a:xfrm flipH="1">
            <a:off x="7036475" y="1579900"/>
            <a:ext cx="112500" cy="477600"/>
          </a:xfrm>
          <a:prstGeom prst="curvedConnector2">
            <a:avLst/>
          </a:prstGeom>
          <a:noFill/>
          <a:ln w="9525" cap="flat" cmpd="sng">
            <a:solidFill>
              <a:schemeClr val="dk2"/>
            </a:solidFill>
            <a:prstDash val="solid"/>
            <a:round/>
            <a:headEnd type="stealth" w="med" len="med"/>
            <a:tailEnd type="none" w="sm" len="sm"/>
          </a:ln>
        </p:spPr>
      </p:cxnSp>
      <p:cxnSp>
        <p:nvCxnSpPr>
          <p:cNvPr id="39" name="Google Shape;373;gd1fcbe53cf_0_0">
            <a:extLst>
              <a:ext uri="{FF2B5EF4-FFF2-40B4-BE49-F238E27FC236}">
                <a16:creationId xmlns:a16="http://schemas.microsoft.com/office/drawing/2014/main" id="{B340A314-F0BA-42AD-BE72-966476F1F9AF}"/>
              </a:ext>
            </a:extLst>
          </p:cNvPr>
          <p:cNvCxnSpPr>
            <a:cxnSpLocks/>
            <a:stCxn id="30" idx="1"/>
            <a:endCxn id="31" idx="3"/>
          </p:cNvCxnSpPr>
          <p:nvPr/>
        </p:nvCxnSpPr>
        <p:spPr>
          <a:xfrm flipH="1">
            <a:off x="7459163" y="3660500"/>
            <a:ext cx="389862" cy="0"/>
          </a:xfrm>
          <a:prstGeom prst="straightConnector1">
            <a:avLst/>
          </a:prstGeom>
          <a:noFill/>
          <a:ln w="9525" cap="flat" cmpd="sng">
            <a:solidFill>
              <a:schemeClr val="dk2"/>
            </a:solidFill>
            <a:prstDash val="solid"/>
            <a:round/>
            <a:headEnd type="stealth" w="med" len="med"/>
            <a:tailEnd type="stealth" w="med" len="med"/>
          </a:ln>
        </p:spPr>
      </p:cxnSp>
      <p:cxnSp>
        <p:nvCxnSpPr>
          <p:cNvPr id="40" name="Google Shape;374;gd1fcbe53cf_0_0">
            <a:extLst>
              <a:ext uri="{FF2B5EF4-FFF2-40B4-BE49-F238E27FC236}">
                <a16:creationId xmlns:a16="http://schemas.microsoft.com/office/drawing/2014/main" id="{26A3B8DE-DB67-4317-860C-92F57F4E39C2}"/>
              </a:ext>
            </a:extLst>
          </p:cNvPr>
          <p:cNvCxnSpPr>
            <a:stCxn id="31" idx="0"/>
            <a:endCxn id="32" idx="2"/>
          </p:cNvCxnSpPr>
          <p:nvPr/>
        </p:nvCxnSpPr>
        <p:spPr>
          <a:xfrm rot="10800000">
            <a:off x="7052063" y="3192800"/>
            <a:ext cx="0" cy="248400"/>
          </a:xfrm>
          <a:prstGeom prst="straightConnector1">
            <a:avLst/>
          </a:prstGeom>
          <a:noFill/>
          <a:ln w="9525" cap="flat" cmpd="sng">
            <a:solidFill>
              <a:schemeClr val="dk2"/>
            </a:solidFill>
            <a:prstDash val="solid"/>
            <a:round/>
            <a:headEnd type="stealth" w="med" len="med"/>
            <a:tailEnd type="stealth" w="med" len="med"/>
          </a:ln>
        </p:spPr>
      </p:cxnSp>
      <p:cxnSp>
        <p:nvCxnSpPr>
          <p:cNvPr id="41" name="Google Shape;375;gd1fcbe53cf_0_0">
            <a:extLst>
              <a:ext uri="{FF2B5EF4-FFF2-40B4-BE49-F238E27FC236}">
                <a16:creationId xmlns:a16="http://schemas.microsoft.com/office/drawing/2014/main" id="{F06D1C41-3303-484E-A037-CE2FBE842ABD}"/>
              </a:ext>
            </a:extLst>
          </p:cNvPr>
          <p:cNvCxnSpPr>
            <a:stCxn id="32" idx="0"/>
            <a:endCxn id="33" idx="2"/>
          </p:cNvCxnSpPr>
          <p:nvPr/>
        </p:nvCxnSpPr>
        <p:spPr>
          <a:xfrm rot="10800000">
            <a:off x="7036450" y="2495975"/>
            <a:ext cx="15600" cy="258300"/>
          </a:xfrm>
          <a:prstGeom prst="straightConnector1">
            <a:avLst/>
          </a:prstGeom>
          <a:noFill/>
          <a:ln w="9525" cap="flat" cmpd="sng">
            <a:solidFill>
              <a:schemeClr val="dk2"/>
            </a:solidFill>
            <a:prstDash val="solid"/>
            <a:round/>
            <a:headEnd type="none" w="sm" len="sm"/>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16" descr="Patrón de fondo&#10;&#10;Descripción generada automáticamente"/>
          <p:cNvPicPr preferRelativeResize="0"/>
          <p:nvPr/>
        </p:nvPicPr>
        <p:blipFill rotWithShape="1">
          <a:blip r:embed="rId3">
            <a:alphaModFix/>
          </a:blip>
          <a:srcRect/>
          <a:stretch/>
        </p:blipFill>
        <p:spPr>
          <a:xfrm rot="10800000">
            <a:off x="71573" y="98666"/>
            <a:ext cx="992845" cy="1955209"/>
          </a:xfrm>
          <a:prstGeom prst="rect">
            <a:avLst/>
          </a:prstGeom>
          <a:noFill/>
          <a:ln>
            <a:noFill/>
          </a:ln>
        </p:spPr>
      </p:pic>
      <p:pic>
        <p:nvPicPr>
          <p:cNvPr id="410" name="Google Shape;410;p1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411" name="Google Shape;411;p16"/>
          <p:cNvSpPr txBox="1"/>
          <p:nvPr/>
        </p:nvSpPr>
        <p:spPr>
          <a:xfrm>
            <a:off x="4469264" y="3158122"/>
            <a:ext cx="1263318"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p:txBody>
      </p:sp>
      <p:pic>
        <p:nvPicPr>
          <p:cNvPr id="412" name="Google Shape;412;p16" descr="Diagrama&#10;&#10;Descripción generada automáticamente"/>
          <p:cNvPicPr preferRelativeResize="0"/>
          <p:nvPr/>
        </p:nvPicPr>
        <p:blipFill rotWithShape="1">
          <a:blip r:embed="rId5">
            <a:alphaModFix/>
          </a:blip>
          <a:srcRect/>
          <a:stretch/>
        </p:blipFill>
        <p:spPr>
          <a:xfrm>
            <a:off x="12700" y="139044"/>
            <a:ext cx="9144001" cy="4094163"/>
          </a:xfrm>
          <a:prstGeom prst="rect">
            <a:avLst/>
          </a:prstGeom>
          <a:noFill/>
          <a:ln>
            <a:noFill/>
          </a:ln>
        </p:spPr>
      </p:pic>
      <p:pic>
        <p:nvPicPr>
          <p:cNvPr id="413" name="Google Shape;413;p1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414" name="Google Shape;414;p16"/>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415" name="Google Shape;415;p16"/>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416" name="Google Shape;416;p16"/>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417" name="Google Shape;417;p16"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91" name="Google Shape;91;p2"/>
          <p:cNvSpPr txBox="1"/>
          <p:nvPr/>
        </p:nvSpPr>
        <p:spPr>
          <a:xfrm>
            <a:off x="3270249" y="927830"/>
            <a:ext cx="5486400" cy="3406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Inteligencia Artificial es un campo de estudio que combina matemática, estadística e informática para intentar desarrollar tecnología que pueda mostrar inteligencia humana.</a:t>
            </a:r>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“Crear programas de ordenador o máquinas capaces de conductas que consideraríamos inteligentes si las efectuaran seres humanos”</a:t>
            </a:r>
            <a:r>
              <a:rPr lang="es" sz="2400" b="0" i="0" u="none" strike="noStrike" cap="none">
                <a:solidFill>
                  <a:srgbClr val="3F3F3F"/>
                </a:solidFill>
                <a:latin typeface="Calibri"/>
                <a:ea typeface="Calibri"/>
                <a:cs typeface="Calibri"/>
                <a:sym typeface="Calibri"/>
              </a:rPr>
              <a:t> </a:t>
            </a:r>
            <a:r>
              <a:rPr lang="es" sz="1800" b="0" i="0" u="none" strike="noStrike" cap="none">
                <a:solidFill>
                  <a:srgbClr val="3F3F3F"/>
                </a:solidFill>
                <a:latin typeface="Calibri"/>
                <a:ea typeface="Calibri"/>
                <a:cs typeface="Calibri"/>
                <a:sym typeface="Calibri"/>
              </a:rPr>
              <a:t>(Kaplan, Jerry: </a:t>
            </a:r>
            <a:r>
              <a:rPr lang="es" sz="1800" b="0" i="1" u="none" strike="noStrike" cap="none">
                <a:solidFill>
                  <a:srgbClr val="3F3F3F"/>
                </a:solidFill>
                <a:latin typeface="Calibri"/>
                <a:ea typeface="Calibri"/>
                <a:cs typeface="Calibri"/>
                <a:sym typeface="Calibri"/>
              </a:rPr>
              <a:t>Inteligencia artificial. Lo que todo el mundo debe saber</a:t>
            </a:r>
            <a:r>
              <a:rPr lang="es" sz="1800" b="0" i="0" u="none" strike="noStrike" cap="none">
                <a:solidFill>
                  <a:srgbClr val="3F3F3F"/>
                </a:solidFill>
                <a:latin typeface="Calibri"/>
                <a:ea typeface="Calibri"/>
                <a:cs typeface="Calibri"/>
                <a:sym typeface="Calibri"/>
              </a:rPr>
              <a:t>, 2017)</a:t>
            </a:r>
            <a:endParaRPr/>
          </a:p>
        </p:txBody>
      </p:sp>
      <p:pic>
        <p:nvPicPr>
          <p:cNvPr id="92" name="Google Shape;92;p2"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93" name="Google Shape;93;p2"/>
          <p:cNvSpPr txBox="1"/>
          <p:nvPr/>
        </p:nvSpPr>
        <p:spPr>
          <a:xfrm>
            <a:off x="221456" y="4391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Inteligencia Artificial</a:t>
            </a:r>
            <a:endParaRPr sz="2400" b="0" i="0" u="none" strike="noStrike" cap="none">
              <a:solidFill>
                <a:srgbClr val="7F4EBD"/>
              </a:solidFill>
              <a:latin typeface="Calibri"/>
              <a:ea typeface="Calibri"/>
              <a:cs typeface="Calibri"/>
              <a:sym typeface="Calibri"/>
            </a:endParaRPr>
          </a:p>
        </p:txBody>
      </p:sp>
      <p:sp>
        <p:nvSpPr>
          <p:cNvPr id="94" name="Google Shape;94;p2"/>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95" name="Google Shape;95;p2" descr="Dominará la Inteligencia artificial a la humanidad?"/>
          <p:cNvPicPr preferRelativeResize="0"/>
          <p:nvPr/>
        </p:nvPicPr>
        <p:blipFill rotWithShape="1">
          <a:blip r:embed="rId5">
            <a:alphaModFix/>
          </a:blip>
          <a:srcRect/>
          <a:stretch/>
        </p:blipFill>
        <p:spPr>
          <a:xfrm>
            <a:off x="387351" y="1420152"/>
            <a:ext cx="2643037" cy="1982278"/>
          </a:xfrm>
          <a:prstGeom prst="rect">
            <a:avLst/>
          </a:prstGeom>
          <a:noFill/>
          <a:ln>
            <a:noFill/>
          </a:ln>
        </p:spPr>
      </p:pic>
      <p:sp>
        <p:nvSpPr>
          <p:cNvPr id="96" name="Google Shape;96;p2"/>
          <p:cNvSpPr txBox="1"/>
          <p:nvPr/>
        </p:nvSpPr>
        <p:spPr>
          <a:xfrm>
            <a:off x="387350" y="3402430"/>
            <a:ext cx="2643000" cy="507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 sz="900" b="0" i="0" u="none" strike="noStrike" cap="none">
                <a:solidFill>
                  <a:srgbClr val="000000"/>
                </a:solidFill>
                <a:latin typeface="Calibri"/>
                <a:ea typeface="Calibri"/>
                <a:cs typeface="Calibri"/>
                <a:sym typeface="Calibri"/>
              </a:rPr>
              <a:t>Fuente: https://www.pandasecurity.com/es/mediacenter/mobile-news/inteligencia-artificial/</a:t>
            </a:r>
            <a:endParaRPr sz="900" b="0" i="0" u="none" strike="noStrike" cap="none">
              <a:solidFill>
                <a:srgbClr val="000000"/>
              </a:solidFill>
              <a:latin typeface="Calibri"/>
              <a:ea typeface="Calibri"/>
              <a:cs typeface="Calibri"/>
              <a:sym typeface="Calibri"/>
            </a:endParaRPr>
          </a:p>
        </p:txBody>
      </p:sp>
      <p:pic>
        <p:nvPicPr>
          <p:cNvPr id="97" name="Google Shape;97;p2"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98" name="Google Shape;98;p2"/>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99" name="Google Shape;99;p2"/>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00" name="Google Shape;100;p2"/>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01" name="Google Shape;101;p2" descr="Código QR&#10;&#10;Descripción generada automáticamente"/>
          <p:cNvPicPr preferRelativeResize="0"/>
          <p:nvPr/>
        </p:nvPicPr>
        <p:blipFill rotWithShape="1">
          <a:blip r:embed="rId8">
            <a:alphaModFix amt="35000"/>
          </a:blip>
          <a:srcRect/>
          <a:stretch/>
        </p:blipFill>
        <p:spPr>
          <a:xfrm>
            <a:off x="8285028" y="85131"/>
            <a:ext cx="718457" cy="152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3"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07" name="Google Shape;107;p3"/>
          <p:cNvSpPr txBox="1"/>
          <p:nvPr/>
        </p:nvSpPr>
        <p:spPr>
          <a:xfrm>
            <a:off x="4222046" y="1048257"/>
            <a:ext cx="4707600" cy="3282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rgbClr val="3F3F3F"/>
                </a:solidFill>
                <a:latin typeface="Calibri"/>
                <a:ea typeface="Calibri"/>
                <a:cs typeface="Calibri"/>
                <a:sym typeface="Calibri"/>
              </a:rPr>
              <a:t>Dentro del campo de Inteligencia Artificial existen diversos subcampos:</a:t>
            </a:r>
            <a:endParaRPr/>
          </a:p>
          <a:p>
            <a:pPr marL="0" marR="0" lvl="0" indent="0" algn="l" rtl="0">
              <a:lnSpc>
                <a:spcPct val="100000"/>
              </a:lnSpc>
              <a:spcBef>
                <a:spcPts val="0"/>
              </a:spcBef>
              <a:spcAft>
                <a:spcPts val="0"/>
              </a:spcAft>
              <a:buClr>
                <a:srgbClr val="000000"/>
              </a:buClr>
              <a:buSzPts val="1800"/>
              <a:buFont typeface="Arial"/>
              <a:buNone/>
            </a:pPr>
            <a:br>
              <a:rPr lang="es" sz="1800" b="0" i="0" u="none" strike="noStrike" cap="none">
                <a:solidFill>
                  <a:srgbClr val="3F3F3F"/>
                </a:solidFill>
                <a:latin typeface="Calibri"/>
                <a:ea typeface="Calibri"/>
                <a:cs typeface="Calibri"/>
                <a:sym typeface="Calibri"/>
              </a:rPr>
            </a:br>
            <a:r>
              <a:rPr lang="es" sz="1800" b="0" i="0" u="none" strike="noStrike" cap="none">
                <a:solidFill>
                  <a:srgbClr val="3F3F3F"/>
                </a:solidFill>
                <a:latin typeface="Calibri"/>
                <a:ea typeface="Calibri"/>
                <a:cs typeface="Calibri"/>
                <a:sym typeface="Calibri"/>
              </a:rPr>
              <a:t>- Planificación: técnicas para realizar determinadas acciones a través de código dándole instrucciones precisas a las máquinas.</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 sz="1800" b="0" i="0" u="none" strike="noStrike" cap="none">
                <a:solidFill>
                  <a:srgbClr val="3F3F3F"/>
                </a:solidFill>
                <a:latin typeface="Calibri"/>
                <a:ea typeface="Calibri"/>
                <a:cs typeface="Calibri"/>
                <a:sym typeface="Calibri"/>
              </a:rPr>
              <a:t>-Machine Learning: conjunto de herramientas y técnicas que aprenden de las experiencias y extraen patrones de los datos. </a:t>
            </a:r>
            <a:br>
              <a:rPr lang="es" sz="2000" b="0" i="0" u="none" strike="noStrike" cap="none">
                <a:solidFill>
                  <a:srgbClr val="3F3F3F"/>
                </a:solidFill>
                <a:latin typeface="Calibri"/>
                <a:ea typeface="Calibri"/>
                <a:cs typeface="Calibri"/>
                <a:sym typeface="Calibri"/>
              </a:rPr>
            </a:br>
            <a:endParaRPr sz="2000" b="0" i="0" u="none" strike="noStrike" cap="none">
              <a:solidFill>
                <a:srgbClr val="3F3F3F"/>
              </a:solidFill>
              <a:latin typeface="Calibri"/>
              <a:ea typeface="Calibri"/>
              <a:cs typeface="Calibri"/>
              <a:sym typeface="Calibri"/>
            </a:endParaRPr>
          </a:p>
        </p:txBody>
      </p:sp>
      <p:pic>
        <p:nvPicPr>
          <p:cNvPr id="108" name="Google Shape;108;p3"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09" name="Google Shape;109;p3"/>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(Machine learning)</a:t>
            </a:r>
            <a:endParaRPr/>
          </a:p>
        </p:txBody>
      </p:sp>
      <p:sp>
        <p:nvSpPr>
          <p:cNvPr id="110" name="Google Shape;110;p3"/>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718896" y="3932605"/>
            <a:ext cx="2183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900" b="0" i="0" u="none" strike="noStrike" cap="none">
                <a:solidFill>
                  <a:srgbClr val="000000"/>
                </a:solidFill>
                <a:latin typeface="Calibri"/>
                <a:ea typeface="Calibri"/>
                <a:cs typeface="Calibri"/>
                <a:sym typeface="Calibri"/>
              </a:rPr>
              <a:t>Fuente: https://www.researchgate.net/</a:t>
            </a:r>
            <a:endParaRPr sz="900" b="0" i="0" u="none" strike="noStrike" cap="none">
              <a:solidFill>
                <a:srgbClr val="000000"/>
              </a:solidFill>
              <a:latin typeface="Calibri"/>
              <a:ea typeface="Calibri"/>
              <a:cs typeface="Calibri"/>
              <a:sym typeface="Calibri"/>
            </a:endParaRPr>
          </a:p>
        </p:txBody>
      </p:sp>
      <p:pic>
        <p:nvPicPr>
          <p:cNvPr id="112" name="Google Shape;112;p3" descr="Diferencias entre Inteligencia Artificial (AI), Aprendizaje Automático (Machine Learning) y Aprendizaje Profundo (Deep Learning)"/>
          <p:cNvPicPr preferRelativeResize="0"/>
          <p:nvPr/>
        </p:nvPicPr>
        <p:blipFill rotWithShape="1">
          <a:blip r:embed="rId5">
            <a:alphaModFix/>
          </a:blip>
          <a:srcRect/>
          <a:stretch/>
        </p:blipFill>
        <p:spPr>
          <a:xfrm>
            <a:off x="785659" y="995862"/>
            <a:ext cx="2933440" cy="2933440"/>
          </a:xfrm>
          <a:prstGeom prst="rect">
            <a:avLst/>
          </a:prstGeom>
          <a:noFill/>
          <a:ln>
            <a:noFill/>
          </a:ln>
        </p:spPr>
      </p:pic>
      <p:pic>
        <p:nvPicPr>
          <p:cNvPr id="113" name="Google Shape;113;p3"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14" name="Google Shape;114;p3"/>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15" name="Google Shape;115;p3"/>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16" name="Google Shape;116;p3"/>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17" name="Google Shape;117;p3"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4"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23" name="Google Shape;123;p4"/>
          <p:cNvSpPr txBox="1"/>
          <p:nvPr/>
        </p:nvSpPr>
        <p:spPr>
          <a:xfrm>
            <a:off x="293227" y="976468"/>
            <a:ext cx="8779200" cy="1330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2000" b="0" i="0" u="none" strike="noStrike" cap="none">
                <a:solidFill>
                  <a:srgbClr val="000000"/>
                </a:solidFill>
                <a:latin typeface="Calibri"/>
                <a:ea typeface="Calibri"/>
                <a:cs typeface="Calibri"/>
                <a:sym typeface="Calibri"/>
              </a:rPr>
              <a:t>“Campo de estudio que brinda a las computadoras la capacidad de aprender sin ser programadas explícitamente” Arthur samuel, 1959</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124" name="Google Shape;124;p4"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25" name="Google Shape;125;p4"/>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a:t>
            </a:r>
            <a:endParaRPr/>
          </a:p>
        </p:txBody>
      </p:sp>
      <p:sp>
        <p:nvSpPr>
          <p:cNvPr id="126" name="Google Shape;126;p4"/>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7" name="Google Shape;127;p4"/>
          <p:cNvSpPr txBox="1"/>
          <p:nvPr/>
        </p:nvSpPr>
        <p:spPr>
          <a:xfrm>
            <a:off x="3995001" y="3993287"/>
            <a:ext cx="28242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900" b="0" i="0" u="none" strike="noStrike" cap="none">
                <a:solidFill>
                  <a:srgbClr val="000000"/>
                </a:solidFill>
                <a:latin typeface="Calibri"/>
                <a:ea typeface="Calibri"/>
                <a:cs typeface="Calibri"/>
                <a:sym typeface="Calibri"/>
              </a:rPr>
              <a:t>Fuente: https://www.xatakaciencia.com/computacio/</a:t>
            </a:r>
            <a:endParaRPr sz="900" b="0" i="0" u="none" strike="noStrike" cap="none">
              <a:solidFill>
                <a:srgbClr val="000000"/>
              </a:solidFill>
              <a:latin typeface="Calibri"/>
              <a:ea typeface="Calibri"/>
              <a:cs typeface="Calibri"/>
              <a:sym typeface="Calibri"/>
            </a:endParaRPr>
          </a:p>
        </p:txBody>
      </p:sp>
      <p:pic>
        <p:nvPicPr>
          <p:cNvPr id="128" name="Google Shape;128;p4" descr="La emergencia del buen juego en un tablero de damas de 1950"/>
          <p:cNvPicPr preferRelativeResize="0"/>
          <p:nvPr/>
        </p:nvPicPr>
        <p:blipFill rotWithShape="1">
          <a:blip r:embed="rId5">
            <a:alphaModFix/>
          </a:blip>
          <a:srcRect/>
          <a:stretch/>
        </p:blipFill>
        <p:spPr>
          <a:xfrm>
            <a:off x="2559594" y="1710370"/>
            <a:ext cx="4104866" cy="2320141"/>
          </a:xfrm>
          <a:prstGeom prst="rect">
            <a:avLst/>
          </a:prstGeom>
          <a:noFill/>
          <a:ln>
            <a:noFill/>
          </a:ln>
        </p:spPr>
      </p:pic>
      <p:pic>
        <p:nvPicPr>
          <p:cNvPr id="129" name="Google Shape;129;p4"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30" name="Google Shape;130;p4"/>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31" name="Google Shape;131;p4"/>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132" name="Google Shape;132;p4"/>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133" name="Google Shape;133;p4"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5"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39" name="Google Shape;139;p5"/>
          <p:cNvSpPr txBox="1"/>
          <p:nvPr/>
        </p:nvSpPr>
        <p:spPr>
          <a:xfrm>
            <a:off x="221450" y="1221575"/>
            <a:ext cx="53721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Cuando nos referimos a aprendizaje automático o ML (Machine Learning), estamos hablando de una sub rama de la inteligencia artificial, son algoritmos que buscan patrones en un grupo de datos, luego, al recibir un dato nuevo pueden estimar el valor de una característica específica de ese dato nuevo. </a:t>
            </a: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3F3F3F"/>
              </a:solidFill>
              <a:latin typeface="Calibri"/>
              <a:ea typeface="Calibri"/>
              <a:cs typeface="Calibri"/>
              <a:sym typeface="Calibri"/>
            </a:endParaRPr>
          </a:p>
        </p:txBody>
      </p:sp>
      <p:pic>
        <p:nvPicPr>
          <p:cNvPr id="140" name="Google Shape;140;p5"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1" name="Google Shape;141;p5"/>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a:t>
            </a:r>
            <a:endParaRPr sz="2400" b="0" i="0" u="none" strike="noStrike" cap="none">
              <a:solidFill>
                <a:srgbClr val="7F4EBD"/>
              </a:solidFill>
              <a:latin typeface="Calibri"/>
              <a:ea typeface="Calibri"/>
              <a:cs typeface="Calibri"/>
              <a:sym typeface="Calibri"/>
            </a:endParaRPr>
          </a:p>
        </p:txBody>
      </p:sp>
      <p:sp>
        <p:nvSpPr>
          <p:cNvPr id="142" name="Google Shape;142;p5"/>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43" name="Google Shape;143;p5" descr="Código QR&#10;&#10;Descripción generada automáticamente"/>
          <p:cNvPicPr preferRelativeResize="0"/>
          <p:nvPr/>
        </p:nvPicPr>
        <p:blipFill rotWithShape="1">
          <a:blip r:embed="rId5">
            <a:alphaModFix amt="35000"/>
          </a:blip>
          <a:srcRect/>
          <a:stretch/>
        </p:blipFill>
        <p:spPr>
          <a:xfrm>
            <a:off x="8285028" y="85131"/>
            <a:ext cx="718457" cy="152672"/>
          </a:xfrm>
          <a:prstGeom prst="rect">
            <a:avLst/>
          </a:prstGeom>
          <a:noFill/>
          <a:ln>
            <a:noFill/>
          </a:ln>
        </p:spPr>
      </p:pic>
      <p:pic>
        <p:nvPicPr>
          <p:cNvPr id="144" name="Google Shape;144;p5"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45" name="Google Shape;145;p5"/>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46" name="Google Shape;146;p5"/>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47" name="Google Shape;147;p5"/>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48" name="Google Shape;148;p5"/>
          <p:cNvPicPr preferRelativeResize="0"/>
          <p:nvPr/>
        </p:nvPicPr>
        <p:blipFill rotWithShape="1">
          <a:blip r:embed="rId9">
            <a:alphaModFix/>
          </a:blip>
          <a:srcRect/>
          <a:stretch/>
        </p:blipFill>
        <p:spPr>
          <a:xfrm>
            <a:off x="5467350" y="1595353"/>
            <a:ext cx="3245651" cy="203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54" name="Google Shape;154;p6"/>
          <p:cNvSpPr txBox="1"/>
          <p:nvPr/>
        </p:nvSpPr>
        <p:spPr>
          <a:xfrm>
            <a:off x="221450" y="1221575"/>
            <a:ext cx="89226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Por ejemplo, supongamos que tenemos el siguiente grupo de datos.</a:t>
            </a: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3F3F3F"/>
                </a:solidFill>
                <a:latin typeface="Calibri"/>
                <a:ea typeface="Calibri"/>
                <a:cs typeface="Calibri"/>
                <a:sym typeface="Calibri"/>
              </a:rPr>
              <a:t>Si recibimos un nuevo dato de X = 2 ¿Qué valor tendría en Y?¿Cómo podemos saberlo?</a:t>
            </a: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3F3F3F"/>
              </a:solidFill>
              <a:latin typeface="Calibri"/>
              <a:ea typeface="Calibri"/>
              <a:cs typeface="Calibri"/>
              <a:sym typeface="Calibri"/>
            </a:endParaRPr>
          </a:p>
        </p:txBody>
      </p:sp>
      <p:pic>
        <p:nvPicPr>
          <p:cNvPr id="155" name="Google Shape;155;p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56" name="Google Shape;156;p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a:t>
            </a:r>
            <a:endParaRPr sz="2400" b="0" i="0" u="none" strike="noStrike" cap="none">
              <a:solidFill>
                <a:srgbClr val="7F4EBD"/>
              </a:solidFill>
              <a:latin typeface="Calibri"/>
              <a:ea typeface="Calibri"/>
              <a:cs typeface="Calibri"/>
              <a:sym typeface="Calibri"/>
            </a:endParaRPr>
          </a:p>
        </p:txBody>
      </p:sp>
      <p:sp>
        <p:nvSpPr>
          <p:cNvPr id="157" name="Google Shape;157;p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58" name="Google Shape;158;p6"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59" name="Google Shape;159;p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60" name="Google Shape;160;p6"/>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161" name="Google Shape;161;p6"/>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62" name="Google Shape;162;p6"/>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graphicFrame>
        <p:nvGraphicFramePr>
          <p:cNvPr id="163" name="Google Shape;163;p6"/>
          <p:cNvGraphicFramePr/>
          <p:nvPr/>
        </p:nvGraphicFramePr>
        <p:xfrm>
          <a:off x="2790463" y="2151043"/>
          <a:ext cx="3000000" cy="3000000"/>
        </p:xfrm>
        <a:graphic>
          <a:graphicData uri="http://schemas.openxmlformats.org/drawingml/2006/table">
            <a:tbl>
              <a:tblPr>
                <a:noFill/>
                <a:tableStyleId>{C5F973B4-38B2-4022-8ABD-37AE83301835}</a:tableStyleId>
              </a:tblPr>
              <a:tblGrid>
                <a:gridCol w="637825">
                  <a:extLst>
                    <a:ext uri="{9D8B030D-6E8A-4147-A177-3AD203B41FA5}">
                      <a16:colId xmlns:a16="http://schemas.microsoft.com/office/drawing/2014/main" val="20000"/>
                    </a:ext>
                  </a:extLst>
                </a:gridCol>
                <a:gridCol w="637825">
                  <a:extLst>
                    <a:ext uri="{9D8B030D-6E8A-4147-A177-3AD203B41FA5}">
                      <a16:colId xmlns:a16="http://schemas.microsoft.com/office/drawing/2014/main" val="20001"/>
                    </a:ext>
                  </a:extLst>
                </a:gridCol>
              </a:tblGrid>
              <a:tr h="2607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X</a:t>
                      </a:r>
                      <a:endParaRPr sz="1000" u="none" strike="noStrike" cap="none"/>
                    </a:p>
                  </a:txBody>
                  <a:tcPr marL="91425" marR="91425" marT="91425" marB="91425">
                    <a:solidFill>
                      <a:srgbClr val="9FC5E8"/>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Y</a:t>
                      </a:r>
                      <a:endParaRPr sz="1000" u="none" strike="noStrike" cap="none"/>
                    </a:p>
                  </a:txBody>
                  <a:tcPr marL="91425" marR="91425" marT="91425" marB="91425">
                    <a:solidFill>
                      <a:srgbClr val="9FC5E8"/>
                    </a:solidFill>
                  </a:tcPr>
                </a:tc>
                <a:extLst>
                  <a:ext uri="{0D108BD9-81ED-4DB2-BD59-A6C34878D82A}">
                    <a16:rowId xmlns:a16="http://schemas.microsoft.com/office/drawing/2014/main" val="10000"/>
                  </a:ext>
                </a:extLst>
              </a:tr>
              <a:tr h="2607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1</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-1</a:t>
                      </a:r>
                      <a:endParaRPr sz="1000" u="none" strike="noStrike" cap="none"/>
                    </a:p>
                  </a:txBody>
                  <a:tcPr marL="91425" marR="91425" marT="91425" marB="91425"/>
                </a:tc>
                <a:extLst>
                  <a:ext uri="{0D108BD9-81ED-4DB2-BD59-A6C34878D82A}">
                    <a16:rowId xmlns:a16="http://schemas.microsoft.com/office/drawing/2014/main" val="10001"/>
                  </a:ext>
                </a:extLst>
              </a:tr>
              <a:tr h="2607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-2</a:t>
                      </a:r>
                      <a:endParaRPr sz="1000"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2</a:t>
                      </a:r>
                      <a:endParaRPr sz="1000" u="none" strike="noStrike" cap="none"/>
                    </a:p>
                  </a:txBody>
                  <a:tcPr marL="91425" marR="91425" marT="91425" marB="91425">
                    <a:solidFill>
                      <a:srgbClr val="CFE2F3"/>
                    </a:solidFill>
                  </a:tcPr>
                </a:tc>
                <a:extLst>
                  <a:ext uri="{0D108BD9-81ED-4DB2-BD59-A6C34878D82A}">
                    <a16:rowId xmlns:a16="http://schemas.microsoft.com/office/drawing/2014/main" val="10002"/>
                  </a:ext>
                </a:extLst>
              </a:tr>
              <a:tr h="2607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3</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-3</a:t>
                      </a:r>
                      <a:endParaRPr sz="1000" u="none" strike="noStrike" cap="none"/>
                    </a:p>
                  </a:txBody>
                  <a:tcPr marL="91425" marR="91425" marT="91425" marB="91425"/>
                </a:tc>
                <a:extLst>
                  <a:ext uri="{0D108BD9-81ED-4DB2-BD59-A6C34878D82A}">
                    <a16:rowId xmlns:a16="http://schemas.microsoft.com/office/drawing/2014/main" val="10003"/>
                  </a:ext>
                </a:extLst>
              </a:tr>
              <a:tr h="2607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5</a:t>
                      </a:r>
                      <a:endParaRPr sz="1000"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-5</a:t>
                      </a:r>
                      <a:endParaRPr sz="1000" u="none" strike="noStrike" cap="none"/>
                    </a:p>
                  </a:txBody>
                  <a:tcPr marL="91425" marR="91425" marT="91425" marB="91425">
                    <a:solidFill>
                      <a:srgbClr val="CFE2F3"/>
                    </a:solidFill>
                  </a:tcPr>
                </a:tc>
                <a:extLst>
                  <a:ext uri="{0D108BD9-81ED-4DB2-BD59-A6C34878D82A}">
                    <a16:rowId xmlns:a16="http://schemas.microsoft.com/office/drawing/2014/main" val="10004"/>
                  </a:ext>
                </a:extLst>
              </a:tr>
              <a:tr h="260750">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-4</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s" sz="1000" u="none" strike="noStrike" cap="none"/>
                        <a:t>4</a:t>
                      </a:r>
                      <a:endParaRPr sz="1000" u="none" strike="noStrike" cap="none"/>
                    </a:p>
                  </a:txBody>
                  <a:tcPr marL="91425" marR="91425" marT="91425" marB="91425"/>
                </a:tc>
                <a:extLst>
                  <a:ext uri="{0D108BD9-81ED-4DB2-BD59-A6C34878D82A}">
                    <a16:rowId xmlns:a16="http://schemas.microsoft.com/office/drawing/2014/main" val="10005"/>
                  </a:ext>
                </a:extLst>
              </a:tr>
            </a:tbl>
          </a:graphicData>
        </a:graphic>
      </p:graphicFrame>
      <p:cxnSp>
        <p:nvCxnSpPr>
          <p:cNvPr id="164" name="Google Shape;164;p6"/>
          <p:cNvCxnSpPr/>
          <p:nvPr/>
        </p:nvCxnSpPr>
        <p:spPr>
          <a:xfrm>
            <a:off x="4437575" y="3064700"/>
            <a:ext cx="835800" cy="0"/>
          </a:xfrm>
          <a:prstGeom prst="straightConnector1">
            <a:avLst/>
          </a:prstGeom>
          <a:noFill/>
          <a:ln w="9525" cap="flat" cmpd="sng">
            <a:solidFill>
              <a:schemeClr val="dk2"/>
            </a:solidFill>
            <a:prstDash val="solid"/>
            <a:round/>
            <a:headEnd type="none" w="sm" len="sm"/>
            <a:tailEnd type="triangle" w="med" len="med"/>
          </a:ln>
        </p:spPr>
      </p:cxnSp>
      <p:pic>
        <p:nvPicPr>
          <p:cNvPr id="165" name="Google Shape;165;p6"/>
          <p:cNvPicPr preferRelativeResize="0"/>
          <p:nvPr/>
        </p:nvPicPr>
        <p:blipFill rotWithShape="1">
          <a:blip r:embed="rId9">
            <a:alphaModFix/>
          </a:blip>
          <a:srcRect/>
          <a:stretch/>
        </p:blipFill>
        <p:spPr>
          <a:xfrm>
            <a:off x="5524153" y="2121500"/>
            <a:ext cx="3155497" cy="215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7"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71" name="Google Shape;171;p7"/>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1" i="0" u="none" strike="noStrike" cap="none">
                <a:solidFill>
                  <a:srgbClr val="3F3F3F"/>
                </a:solidFill>
                <a:latin typeface="Calibri"/>
                <a:ea typeface="Calibri"/>
                <a:cs typeface="Calibri"/>
                <a:sym typeface="Calibri"/>
              </a:rPr>
              <a:t>Supervisado</a:t>
            </a:r>
            <a:r>
              <a:rPr lang="es" sz="2200" b="0" i="0" u="none" strike="noStrike" cap="none">
                <a:solidFill>
                  <a:srgbClr val="3F3F3F"/>
                </a:solidFill>
                <a:latin typeface="Calibri"/>
                <a:ea typeface="Calibri"/>
                <a:cs typeface="Calibri"/>
                <a:sym typeface="Calibri"/>
              </a:rPr>
              <a:t>: Se dice que un modelo de ML es supervisado cuando, los datos con los que se entrena el modelo tienen los valores que queremos predecir, a estos se le dice que están etiquetados.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Por ejemplo, si queremos predecir cuántos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goles marcará nuestro equipo en base a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datos de partidos anteriores, estos datos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deben tener cuántos goles marcó nuestro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equipo en cada uno de ellos. </a:t>
            </a:r>
            <a:endParaRPr sz="2200" b="0" i="0" u="none" strike="noStrike" cap="none">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3F3F3F"/>
              </a:solidFill>
              <a:latin typeface="Calibri"/>
              <a:ea typeface="Calibri"/>
              <a:cs typeface="Calibri"/>
              <a:sym typeface="Calibri"/>
            </a:endParaRPr>
          </a:p>
        </p:txBody>
      </p:sp>
      <p:pic>
        <p:nvPicPr>
          <p:cNvPr id="172" name="Google Shape;172;p7"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73" name="Google Shape;173;p7"/>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Tipos</a:t>
            </a:r>
            <a:endParaRPr sz="2400" b="0" i="0" u="none" strike="noStrike" cap="none">
              <a:solidFill>
                <a:srgbClr val="7F4EBD"/>
              </a:solidFill>
              <a:latin typeface="Calibri"/>
              <a:ea typeface="Calibri"/>
              <a:cs typeface="Calibri"/>
              <a:sym typeface="Calibri"/>
            </a:endParaRPr>
          </a:p>
        </p:txBody>
      </p:sp>
      <p:sp>
        <p:nvSpPr>
          <p:cNvPr id="174" name="Google Shape;174;p7"/>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75" name="Google Shape;175;p7"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76" name="Google Shape;176;p7"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77" name="Google Shape;177;p7"/>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78" name="Google Shape;178;p7"/>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79" name="Google Shape;179;p7"/>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80" name="Google Shape;180;p7"/>
          <p:cNvPicPr preferRelativeResize="0"/>
          <p:nvPr/>
        </p:nvPicPr>
        <p:blipFill rotWithShape="1">
          <a:blip r:embed="rId9">
            <a:alphaModFix/>
          </a:blip>
          <a:srcRect/>
          <a:stretch/>
        </p:blipFill>
        <p:spPr>
          <a:xfrm>
            <a:off x="5258051" y="2169425"/>
            <a:ext cx="3689499" cy="2174624"/>
          </a:xfrm>
          <a:prstGeom prst="rect">
            <a:avLst/>
          </a:prstGeom>
          <a:noFill/>
          <a:ln>
            <a:noFill/>
          </a:ln>
        </p:spPr>
      </p:pic>
      <p:sp>
        <p:nvSpPr>
          <p:cNvPr id="181" name="Google Shape;181;p7"/>
          <p:cNvSpPr/>
          <p:nvPr/>
        </p:nvSpPr>
        <p:spPr>
          <a:xfrm>
            <a:off x="5283425" y="2191975"/>
            <a:ext cx="839400" cy="266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7"/>
          <p:cNvSpPr txBox="1"/>
          <p:nvPr/>
        </p:nvSpPr>
        <p:spPr>
          <a:xfrm>
            <a:off x="5245550" y="2155550"/>
            <a:ext cx="1063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Datos de entrenamiento</a:t>
            </a:r>
            <a:endParaRPr sz="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 Manzanas   Muffins</a:t>
            </a:r>
            <a:endParaRPr sz="700" b="0" i="0" u="none" strike="noStrike" cap="none">
              <a:solidFill>
                <a:srgbClr val="000000"/>
              </a:solidFill>
              <a:latin typeface="Calibri"/>
              <a:ea typeface="Calibri"/>
              <a:cs typeface="Calibri"/>
              <a:sym typeface="Calibri"/>
            </a:endParaRPr>
          </a:p>
        </p:txBody>
      </p:sp>
      <p:sp>
        <p:nvSpPr>
          <p:cNvPr id="183" name="Google Shape;183;p7"/>
          <p:cNvSpPr/>
          <p:nvPr/>
        </p:nvSpPr>
        <p:spPr>
          <a:xfrm>
            <a:off x="6849200" y="2698450"/>
            <a:ext cx="839400" cy="266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7"/>
          <p:cNvSpPr txBox="1"/>
          <p:nvPr/>
        </p:nvSpPr>
        <p:spPr>
          <a:xfrm>
            <a:off x="6776213" y="2639400"/>
            <a:ext cx="1063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Modelo de </a:t>
            </a:r>
            <a:endParaRPr sz="7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Machine Learning</a:t>
            </a:r>
            <a:endParaRPr sz="700" b="0" i="0" u="none" strike="noStrike" cap="none">
              <a:solidFill>
                <a:srgbClr val="000000"/>
              </a:solidFill>
              <a:latin typeface="Calibri"/>
              <a:ea typeface="Calibri"/>
              <a:cs typeface="Calibri"/>
              <a:sym typeface="Calibri"/>
            </a:endParaRPr>
          </a:p>
        </p:txBody>
      </p:sp>
      <p:sp>
        <p:nvSpPr>
          <p:cNvPr id="185" name="Google Shape;185;p7"/>
          <p:cNvSpPr/>
          <p:nvPr/>
        </p:nvSpPr>
        <p:spPr>
          <a:xfrm>
            <a:off x="7302175" y="3990875"/>
            <a:ext cx="582300" cy="240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
          <p:cNvSpPr txBox="1"/>
          <p:nvPr/>
        </p:nvSpPr>
        <p:spPr>
          <a:xfrm>
            <a:off x="7081025" y="3858600"/>
            <a:ext cx="112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Nuevo dato desconocido por el modelo</a:t>
            </a:r>
            <a:endParaRPr sz="700" b="0" i="0" u="none" strike="noStrike" cap="none">
              <a:solidFill>
                <a:srgbClr val="000000"/>
              </a:solidFill>
              <a:latin typeface="Calibri"/>
              <a:ea typeface="Calibri"/>
              <a:cs typeface="Calibri"/>
              <a:sym typeface="Calibri"/>
            </a:endParaRPr>
          </a:p>
        </p:txBody>
      </p:sp>
      <p:sp>
        <p:nvSpPr>
          <p:cNvPr id="187" name="Google Shape;187;p7"/>
          <p:cNvSpPr/>
          <p:nvPr/>
        </p:nvSpPr>
        <p:spPr>
          <a:xfrm>
            <a:off x="8301550" y="3164725"/>
            <a:ext cx="582300" cy="240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
          <p:cNvSpPr txBox="1"/>
          <p:nvPr/>
        </p:nvSpPr>
        <p:spPr>
          <a:xfrm>
            <a:off x="8147587" y="3057975"/>
            <a:ext cx="774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s" sz="700" b="0" i="0" u="none" strike="noStrike" cap="none">
                <a:solidFill>
                  <a:srgbClr val="000000"/>
                </a:solidFill>
                <a:latin typeface="Calibri"/>
                <a:ea typeface="Calibri"/>
                <a:cs typeface="Calibri"/>
                <a:sym typeface="Calibri"/>
              </a:rPr>
              <a:t>Predicción: </a:t>
            </a:r>
            <a:endParaRPr sz="7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700"/>
              <a:buFont typeface="Arial"/>
              <a:buNone/>
            </a:pPr>
            <a:r>
              <a:rPr lang="es" sz="700" b="1" i="0" u="none" strike="noStrike" cap="none">
                <a:solidFill>
                  <a:srgbClr val="000000"/>
                </a:solidFill>
                <a:latin typeface="Calibri"/>
                <a:ea typeface="Calibri"/>
                <a:cs typeface="Calibri"/>
                <a:sym typeface="Calibri"/>
              </a:rPr>
              <a:t>Muffin</a:t>
            </a:r>
            <a:endParaRPr sz="700" b="1"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4" name="Google Shape;194;p8"/>
          <p:cNvSpPr txBox="1"/>
          <p:nvPr/>
        </p:nvSpPr>
        <p:spPr>
          <a:xfrm>
            <a:off x="513827" y="1463923"/>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195" name="Google Shape;195;p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6" name="Google Shape;196;p8"/>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supervisado</a:t>
            </a:r>
            <a:endParaRPr sz="2400" b="0" i="0" u="none" strike="noStrike" cap="none">
              <a:solidFill>
                <a:srgbClr val="7F4EBD"/>
              </a:solidFill>
              <a:latin typeface="Calibri"/>
              <a:ea typeface="Calibri"/>
              <a:cs typeface="Calibri"/>
              <a:sym typeface="Calibri"/>
            </a:endParaRPr>
          </a:p>
        </p:txBody>
      </p:sp>
      <p:sp>
        <p:nvSpPr>
          <p:cNvPr id="197" name="Google Shape;197;p8"/>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98" name="Google Shape;198;p8" descr="Diferentes tipos de perros y gatos de dibujos animados | Vector Premium"/>
          <p:cNvPicPr preferRelativeResize="0"/>
          <p:nvPr/>
        </p:nvPicPr>
        <p:blipFill rotWithShape="1">
          <a:blip r:embed="rId5">
            <a:alphaModFix/>
          </a:blip>
          <a:srcRect l="1910" t="13582" r="87108" b="64136"/>
          <a:stretch/>
        </p:blipFill>
        <p:spPr>
          <a:xfrm>
            <a:off x="497538" y="1760348"/>
            <a:ext cx="654755" cy="664308"/>
          </a:xfrm>
          <a:prstGeom prst="rect">
            <a:avLst/>
          </a:prstGeom>
          <a:noFill/>
          <a:ln>
            <a:noFill/>
          </a:ln>
        </p:spPr>
      </p:pic>
      <p:pic>
        <p:nvPicPr>
          <p:cNvPr id="199" name="Google Shape;199;p8" descr="Diferentes tipos de perros y gatos de dibujos animados | Vector Premium"/>
          <p:cNvPicPr preferRelativeResize="0"/>
          <p:nvPr/>
        </p:nvPicPr>
        <p:blipFill rotWithShape="1">
          <a:blip r:embed="rId5">
            <a:alphaModFix/>
          </a:blip>
          <a:srcRect l="11911" t="37011" r="78587" b="35347"/>
          <a:stretch/>
        </p:blipFill>
        <p:spPr>
          <a:xfrm>
            <a:off x="1190687" y="1684503"/>
            <a:ext cx="566481" cy="824088"/>
          </a:xfrm>
          <a:prstGeom prst="rect">
            <a:avLst/>
          </a:prstGeom>
          <a:noFill/>
          <a:ln>
            <a:noFill/>
          </a:ln>
        </p:spPr>
      </p:pic>
      <p:pic>
        <p:nvPicPr>
          <p:cNvPr id="200" name="Google Shape;200;p8" descr="Diferentes tipos de perros y gatos de dibujos animados | Vector Premium"/>
          <p:cNvPicPr preferRelativeResize="0"/>
          <p:nvPr/>
        </p:nvPicPr>
        <p:blipFill rotWithShape="1">
          <a:blip r:embed="rId5">
            <a:alphaModFix/>
          </a:blip>
          <a:srcRect l="19897" t="10127" r="70601" b="63559"/>
          <a:stretch/>
        </p:blipFill>
        <p:spPr>
          <a:xfrm>
            <a:off x="1712085" y="1700264"/>
            <a:ext cx="566481" cy="784475"/>
          </a:xfrm>
          <a:prstGeom prst="rect">
            <a:avLst/>
          </a:prstGeom>
          <a:noFill/>
          <a:ln>
            <a:noFill/>
          </a:ln>
        </p:spPr>
      </p:pic>
      <p:pic>
        <p:nvPicPr>
          <p:cNvPr id="201" name="Google Shape;201;p8" descr="Diferentes tipos de perros y gatos de dibujos animados | Vector Premium"/>
          <p:cNvPicPr preferRelativeResize="0"/>
          <p:nvPr/>
        </p:nvPicPr>
        <p:blipFill rotWithShape="1">
          <a:blip r:embed="rId5">
            <a:alphaModFix/>
          </a:blip>
          <a:srcRect l="36402" t="10127" r="52840" b="62230"/>
          <a:stretch/>
        </p:blipFill>
        <p:spPr>
          <a:xfrm>
            <a:off x="2285229" y="1700264"/>
            <a:ext cx="641429" cy="824088"/>
          </a:xfrm>
          <a:prstGeom prst="rect">
            <a:avLst/>
          </a:prstGeom>
          <a:noFill/>
          <a:ln>
            <a:noFill/>
          </a:ln>
        </p:spPr>
      </p:pic>
      <p:sp>
        <p:nvSpPr>
          <p:cNvPr id="202" name="Google Shape;202;p8"/>
          <p:cNvSpPr txBox="1"/>
          <p:nvPr/>
        </p:nvSpPr>
        <p:spPr>
          <a:xfrm>
            <a:off x="1734556" y="1467288"/>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03" name="Google Shape;203;p8"/>
          <p:cNvSpPr txBox="1"/>
          <p:nvPr/>
        </p:nvSpPr>
        <p:spPr>
          <a:xfrm>
            <a:off x="2301038" y="1490373"/>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pic>
        <p:nvPicPr>
          <p:cNvPr id="204" name="Google Shape;204;p8" descr="Diferentes tipos de perros y gatos de dibujos animados | Vector Premium"/>
          <p:cNvPicPr preferRelativeResize="0"/>
          <p:nvPr/>
        </p:nvPicPr>
        <p:blipFill rotWithShape="1">
          <a:blip r:embed="rId5">
            <a:alphaModFix/>
          </a:blip>
          <a:srcRect l="12135" t="14152" r="79155" b="62782"/>
          <a:stretch/>
        </p:blipFill>
        <p:spPr>
          <a:xfrm>
            <a:off x="1735681" y="2680341"/>
            <a:ext cx="549547" cy="727700"/>
          </a:xfrm>
          <a:prstGeom prst="rect">
            <a:avLst/>
          </a:prstGeom>
          <a:noFill/>
          <a:ln>
            <a:noFill/>
          </a:ln>
        </p:spPr>
      </p:pic>
      <p:pic>
        <p:nvPicPr>
          <p:cNvPr id="205" name="Google Shape;205;p8" descr="Diferentes tipos de perros y gatos de dibujos animados | Vector Premium"/>
          <p:cNvPicPr preferRelativeResize="0"/>
          <p:nvPr/>
        </p:nvPicPr>
        <p:blipFill rotWithShape="1">
          <a:blip r:embed="rId5">
            <a:alphaModFix/>
          </a:blip>
          <a:srcRect l="29173" t="13581" r="63339" b="62008"/>
          <a:stretch/>
        </p:blipFill>
        <p:spPr>
          <a:xfrm>
            <a:off x="2321052" y="2728702"/>
            <a:ext cx="446424" cy="727754"/>
          </a:xfrm>
          <a:prstGeom prst="rect">
            <a:avLst/>
          </a:prstGeom>
          <a:noFill/>
          <a:ln>
            <a:noFill/>
          </a:ln>
        </p:spPr>
      </p:pic>
      <p:pic>
        <p:nvPicPr>
          <p:cNvPr id="206" name="Google Shape;206;p8" descr="Diferentes tipos de perros y gatos de dibujos animados | Vector Premium"/>
          <p:cNvPicPr preferRelativeResize="0"/>
          <p:nvPr/>
        </p:nvPicPr>
        <p:blipFill rotWithShape="1">
          <a:blip r:embed="rId5">
            <a:alphaModFix/>
          </a:blip>
          <a:srcRect l="12135" t="69125" r="79155" b="7809"/>
          <a:stretch/>
        </p:blipFill>
        <p:spPr>
          <a:xfrm>
            <a:off x="1214211" y="2729917"/>
            <a:ext cx="519289" cy="687632"/>
          </a:xfrm>
          <a:prstGeom prst="rect">
            <a:avLst/>
          </a:prstGeom>
          <a:noFill/>
          <a:ln>
            <a:noFill/>
          </a:ln>
        </p:spPr>
      </p:pic>
      <p:pic>
        <p:nvPicPr>
          <p:cNvPr id="207" name="Google Shape;207;p8" descr="Diferentes tipos de perros y gatos de dibujos animados | Vector Premium"/>
          <p:cNvPicPr preferRelativeResize="0"/>
          <p:nvPr/>
        </p:nvPicPr>
        <p:blipFill rotWithShape="1">
          <a:blip r:embed="rId5">
            <a:alphaModFix/>
          </a:blip>
          <a:srcRect l="45834" t="68089" r="45456" b="8845"/>
          <a:stretch/>
        </p:blipFill>
        <p:spPr>
          <a:xfrm>
            <a:off x="584432" y="2729917"/>
            <a:ext cx="519289" cy="687632"/>
          </a:xfrm>
          <a:prstGeom prst="rect">
            <a:avLst/>
          </a:prstGeom>
          <a:noFill/>
          <a:ln>
            <a:noFill/>
          </a:ln>
        </p:spPr>
      </p:pic>
      <p:sp>
        <p:nvSpPr>
          <p:cNvPr id="208" name="Google Shape;208;p8"/>
          <p:cNvSpPr txBox="1"/>
          <p:nvPr/>
        </p:nvSpPr>
        <p:spPr>
          <a:xfrm>
            <a:off x="513827" y="2486326"/>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09" name="Google Shape;209;p8"/>
          <p:cNvSpPr txBox="1"/>
          <p:nvPr/>
        </p:nvSpPr>
        <p:spPr>
          <a:xfrm>
            <a:off x="1146477" y="2491768"/>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1" i="0" u="none" strike="noStrike" cap="none">
                <a:solidFill>
                  <a:srgbClr val="000000"/>
                </a:solidFill>
                <a:latin typeface="Calibri"/>
                <a:ea typeface="Calibri"/>
                <a:cs typeface="Calibri"/>
                <a:sym typeface="Calibri"/>
              </a:rPr>
              <a:t> </a:t>
            </a:r>
            <a:endParaRPr sz="2800" b="1" i="0" u="none" strike="noStrike" cap="none">
              <a:solidFill>
                <a:srgbClr val="3F3F3F"/>
              </a:solidFill>
              <a:latin typeface="Calibri"/>
              <a:ea typeface="Calibri"/>
              <a:cs typeface="Calibri"/>
              <a:sym typeface="Calibri"/>
            </a:endParaRPr>
          </a:p>
        </p:txBody>
      </p:sp>
      <p:sp>
        <p:nvSpPr>
          <p:cNvPr id="210" name="Google Shape;210;p8"/>
          <p:cNvSpPr txBox="1"/>
          <p:nvPr/>
        </p:nvSpPr>
        <p:spPr>
          <a:xfrm>
            <a:off x="1734556" y="2489691"/>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11" name="Google Shape;211;p8"/>
          <p:cNvSpPr txBox="1"/>
          <p:nvPr/>
        </p:nvSpPr>
        <p:spPr>
          <a:xfrm>
            <a:off x="2301038" y="2512776"/>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Gato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12" name="Google Shape;212;p8"/>
          <p:cNvSpPr/>
          <p:nvPr/>
        </p:nvSpPr>
        <p:spPr>
          <a:xfrm>
            <a:off x="3356759" y="2243636"/>
            <a:ext cx="1710900" cy="542400"/>
          </a:xfrm>
          <a:prstGeom prst="rightArrow">
            <a:avLst>
              <a:gd name="adj1" fmla="val 50000"/>
              <a:gd name="adj2" fmla="val 50000"/>
            </a:avLst>
          </a:prstGeom>
          <a:gradFill>
            <a:gsLst>
              <a:gs pos="0">
                <a:srgbClr val="99B5FF"/>
              </a:gs>
              <a:gs pos="35000">
                <a:srgbClr val="B9CBFF"/>
              </a:gs>
              <a:gs pos="100000">
                <a:srgbClr val="E2E9FF"/>
              </a:gs>
            </a:gsLst>
            <a:lin ang="16200038" scaled="0"/>
          </a:gradFill>
          <a:ln w="9525" cap="flat" cmpd="sng">
            <a:solidFill>
              <a:srgbClr val="3E6EC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 sz="1400" b="0" i="0" u="none" strike="noStrike" cap="none">
                <a:solidFill>
                  <a:schemeClr val="dk1"/>
                </a:solidFill>
                <a:latin typeface="Calibri"/>
                <a:ea typeface="Calibri"/>
                <a:cs typeface="Calibri"/>
                <a:sym typeface="Calibri"/>
              </a:rPr>
              <a:t>Entrenamiento</a:t>
            </a:r>
            <a:endParaRPr sz="1400" b="0" i="0" u="none" strike="noStrike" cap="none">
              <a:solidFill>
                <a:schemeClr val="dk1"/>
              </a:solidFill>
              <a:latin typeface="Calibri"/>
              <a:ea typeface="Calibri"/>
              <a:cs typeface="Calibri"/>
              <a:sym typeface="Calibri"/>
            </a:endParaRPr>
          </a:p>
        </p:txBody>
      </p:sp>
      <p:sp>
        <p:nvSpPr>
          <p:cNvPr id="213" name="Google Shape;213;p8"/>
          <p:cNvSpPr/>
          <p:nvPr/>
        </p:nvSpPr>
        <p:spPr>
          <a:xfrm>
            <a:off x="5094315" y="1931201"/>
            <a:ext cx="1495200" cy="1064100"/>
          </a:xfrm>
          <a:prstGeom prst="rect">
            <a:avLst/>
          </a:prstGeom>
          <a:gradFill>
            <a:gsLst>
              <a:gs pos="0">
                <a:srgbClr val="306CD7"/>
              </a:gs>
              <a:gs pos="100000">
                <a:srgbClr val="90B0FF"/>
              </a:gs>
            </a:gsLst>
            <a:lin ang="16200038" scaled="0"/>
          </a:gradFill>
          <a:ln w="9525" cap="flat" cmpd="sng">
            <a:solidFill>
              <a:srgbClr val="3E6EC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 sz="2800" b="0" i="0" u="none" strike="noStrike" cap="none">
                <a:solidFill>
                  <a:schemeClr val="lt1"/>
                </a:solidFill>
                <a:latin typeface="Calibri"/>
                <a:ea typeface="Calibri"/>
                <a:cs typeface="Calibri"/>
                <a:sym typeface="Calibri"/>
              </a:rPr>
              <a:t>Modelo</a:t>
            </a:r>
            <a:endParaRPr sz="2800" b="0" i="0" u="none" strike="noStrike" cap="none">
              <a:solidFill>
                <a:schemeClr val="lt1"/>
              </a:solidFill>
              <a:latin typeface="Calibri"/>
              <a:ea typeface="Calibri"/>
              <a:cs typeface="Calibri"/>
              <a:sym typeface="Calibri"/>
            </a:endParaRPr>
          </a:p>
        </p:txBody>
      </p:sp>
      <p:pic>
        <p:nvPicPr>
          <p:cNvPr id="214" name="Google Shape;214;p8" descr="Diferentes tipos de perros y gatos de dibujos animados | Vector Premium"/>
          <p:cNvPicPr preferRelativeResize="0"/>
          <p:nvPr/>
        </p:nvPicPr>
        <p:blipFill rotWithShape="1">
          <a:blip r:embed="rId5">
            <a:alphaModFix/>
          </a:blip>
          <a:srcRect l="28985" t="44239" r="62116" b="37347"/>
          <a:stretch/>
        </p:blipFill>
        <p:spPr>
          <a:xfrm>
            <a:off x="5638651" y="3602979"/>
            <a:ext cx="530577" cy="548957"/>
          </a:xfrm>
          <a:prstGeom prst="rect">
            <a:avLst/>
          </a:prstGeom>
          <a:noFill/>
          <a:ln>
            <a:noFill/>
          </a:ln>
        </p:spPr>
      </p:pic>
      <p:sp>
        <p:nvSpPr>
          <p:cNvPr id="215" name="Google Shape;215;p8"/>
          <p:cNvSpPr/>
          <p:nvPr/>
        </p:nvSpPr>
        <p:spPr>
          <a:xfrm rot="-5400000">
            <a:off x="5659284" y="3127406"/>
            <a:ext cx="438600" cy="194100"/>
          </a:xfrm>
          <a:prstGeom prst="rightArrow">
            <a:avLst>
              <a:gd name="adj1" fmla="val 50000"/>
              <a:gd name="adj2" fmla="val 50000"/>
            </a:avLst>
          </a:prstGeom>
          <a:gradFill>
            <a:gsLst>
              <a:gs pos="0">
                <a:srgbClr val="99B5FF"/>
              </a:gs>
              <a:gs pos="35000">
                <a:srgbClr val="B9CBFF"/>
              </a:gs>
              <a:gs pos="100000">
                <a:srgbClr val="E2E9FF"/>
              </a:gs>
            </a:gsLst>
            <a:lin ang="16200038" scaled="0"/>
          </a:gradFill>
          <a:ln w="9525" cap="flat" cmpd="sng">
            <a:solidFill>
              <a:srgbClr val="3E6EC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16" name="Google Shape;216;p8"/>
          <p:cNvSpPr txBox="1"/>
          <p:nvPr/>
        </p:nvSpPr>
        <p:spPr>
          <a:xfrm>
            <a:off x="827751" y="3867192"/>
            <a:ext cx="2468700" cy="453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0" i="0" u="none" strike="noStrike" cap="none">
                <a:solidFill>
                  <a:srgbClr val="000000"/>
                </a:solidFill>
                <a:latin typeface="Calibri"/>
                <a:ea typeface="Calibri"/>
                <a:cs typeface="Calibri"/>
                <a:sym typeface="Calibri"/>
              </a:rPr>
              <a:t>Datos con etiquetas</a:t>
            </a: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17" name="Google Shape;217;p8"/>
          <p:cNvSpPr/>
          <p:nvPr/>
        </p:nvSpPr>
        <p:spPr>
          <a:xfrm>
            <a:off x="6668142" y="2363890"/>
            <a:ext cx="1158000" cy="207900"/>
          </a:xfrm>
          <a:prstGeom prst="rightArrow">
            <a:avLst>
              <a:gd name="adj1" fmla="val 50000"/>
              <a:gd name="adj2" fmla="val 50000"/>
            </a:avLst>
          </a:prstGeom>
          <a:gradFill>
            <a:gsLst>
              <a:gs pos="0">
                <a:srgbClr val="99B5FF"/>
              </a:gs>
              <a:gs pos="35000">
                <a:srgbClr val="B9CBFF"/>
              </a:gs>
              <a:gs pos="100000">
                <a:srgbClr val="E2E9FF"/>
              </a:gs>
            </a:gsLst>
            <a:lin ang="16200038" scaled="0"/>
          </a:gradFill>
          <a:ln w="9525" cap="flat" cmpd="sng">
            <a:solidFill>
              <a:srgbClr val="3E6EC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18" name="Google Shape;218;p8"/>
          <p:cNvSpPr/>
          <p:nvPr/>
        </p:nvSpPr>
        <p:spPr>
          <a:xfrm>
            <a:off x="92191" y="1029835"/>
            <a:ext cx="3221700" cy="2880300"/>
          </a:xfrm>
          <a:prstGeom prst="ellipse">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p8"/>
          <p:cNvSpPr txBox="1"/>
          <p:nvPr/>
        </p:nvSpPr>
        <p:spPr>
          <a:xfrm>
            <a:off x="1143440" y="1463309"/>
            <a:ext cx="654900" cy="266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1" i="0" u="none" strike="noStrike" cap="none">
                <a:solidFill>
                  <a:srgbClr val="000000"/>
                </a:solidFill>
                <a:latin typeface="Calibri"/>
                <a:ea typeface="Calibri"/>
                <a:cs typeface="Calibri"/>
                <a:sym typeface="Calibri"/>
              </a:rPr>
              <a:t>Perro</a:t>
            </a:r>
            <a:endParaRPr/>
          </a:p>
          <a:p>
            <a:pPr marL="0" marR="0" lvl="0" indent="0" algn="l" rtl="0">
              <a:lnSpc>
                <a:spcPct val="100000"/>
              </a:lnSpc>
              <a:spcBef>
                <a:spcPts val="0"/>
              </a:spcBef>
              <a:spcAft>
                <a:spcPts val="0"/>
              </a:spcAft>
              <a:buClr>
                <a:srgbClr val="000000"/>
              </a:buClr>
              <a:buSzPts val="2800"/>
              <a:buFont typeface="Arial"/>
              <a:buNone/>
            </a:pP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
        <p:nvSpPr>
          <p:cNvPr id="220" name="Google Shape;220;p8"/>
          <p:cNvSpPr/>
          <p:nvPr/>
        </p:nvSpPr>
        <p:spPr>
          <a:xfrm>
            <a:off x="7856621" y="2040662"/>
            <a:ext cx="1194300" cy="967500"/>
          </a:xfrm>
          <a:prstGeom prst="ellipse">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1" name="Google Shape;221;p8"/>
          <p:cNvSpPr/>
          <p:nvPr/>
        </p:nvSpPr>
        <p:spPr>
          <a:xfrm>
            <a:off x="5500488" y="3485940"/>
            <a:ext cx="761700" cy="783000"/>
          </a:xfrm>
          <a:prstGeom prst="ellipse">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2" name="Google Shape;222;p8"/>
          <p:cNvSpPr txBox="1"/>
          <p:nvPr/>
        </p:nvSpPr>
        <p:spPr>
          <a:xfrm>
            <a:off x="7953313" y="2262742"/>
            <a:ext cx="10671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 sz="1600" b="0" i="0" u="none" strike="noStrike" cap="none">
                <a:solidFill>
                  <a:srgbClr val="000000"/>
                </a:solidFill>
                <a:latin typeface="Calibri"/>
                <a:ea typeface="Calibri"/>
                <a:cs typeface="Calibri"/>
                <a:sym typeface="Calibri"/>
              </a:rPr>
              <a:t>Predicción</a:t>
            </a:r>
            <a:r>
              <a:rPr lang="es" sz="1600" b="1" i="0" u="none" strike="noStrike" cap="none">
                <a:solidFill>
                  <a:srgbClr val="000000"/>
                </a:solidFill>
                <a:latin typeface="Calibri"/>
                <a:ea typeface="Calibri"/>
                <a:cs typeface="Calibri"/>
                <a:sym typeface="Calibri"/>
              </a:rPr>
              <a:t>Perro</a:t>
            </a:r>
            <a:endParaRPr sz="1600" b="1" i="0" u="none" strike="noStrike" cap="none">
              <a:solidFill>
                <a:srgbClr val="000000"/>
              </a:solidFill>
              <a:latin typeface="Calibri"/>
              <a:ea typeface="Calibri"/>
              <a:cs typeface="Calibri"/>
              <a:sym typeface="Calibri"/>
            </a:endParaRPr>
          </a:p>
        </p:txBody>
      </p:sp>
      <p:pic>
        <p:nvPicPr>
          <p:cNvPr id="223" name="Google Shape;223;p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24" name="Google Shape;224;p8"/>
          <p:cNvPicPr preferRelativeResize="0"/>
          <p:nvPr/>
        </p:nvPicPr>
        <p:blipFill rotWithShape="1">
          <a:blip r:embed="rId7">
            <a:alphaModFix amt="51000"/>
          </a:blip>
          <a:srcRect/>
          <a:stretch/>
        </p:blipFill>
        <p:spPr>
          <a:xfrm>
            <a:off x="1136660" y="4344051"/>
            <a:ext cx="582237" cy="513667"/>
          </a:xfrm>
          <a:prstGeom prst="rect">
            <a:avLst/>
          </a:prstGeom>
          <a:noFill/>
          <a:ln>
            <a:noFill/>
          </a:ln>
        </p:spPr>
      </p:pic>
      <p:pic>
        <p:nvPicPr>
          <p:cNvPr id="225" name="Google Shape;225;p8"/>
          <p:cNvPicPr preferRelativeResize="0"/>
          <p:nvPr/>
        </p:nvPicPr>
        <p:blipFill rotWithShape="1">
          <a:blip r:embed="rId8">
            <a:alphaModFix amt="50000"/>
          </a:blip>
          <a:srcRect/>
          <a:stretch/>
        </p:blipFill>
        <p:spPr>
          <a:xfrm>
            <a:off x="2081486" y="4397573"/>
            <a:ext cx="1913515" cy="406622"/>
          </a:xfrm>
          <a:prstGeom prst="rect">
            <a:avLst/>
          </a:prstGeom>
          <a:noFill/>
          <a:ln>
            <a:noFill/>
          </a:ln>
        </p:spPr>
      </p:pic>
      <p:pic>
        <p:nvPicPr>
          <p:cNvPr id="226" name="Google Shape;226;p8"/>
          <p:cNvPicPr preferRelativeResize="0"/>
          <p:nvPr/>
        </p:nvPicPr>
        <p:blipFill rotWithShape="1">
          <a:blip r:embed="rId9">
            <a:alphaModFix amt="50000"/>
          </a:blip>
          <a:srcRect/>
          <a:stretch/>
        </p:blipFill>
        <p:spPr>
          <a:xfrm>
            <a:off x="6084625" y="4274448"/>
            <a:ext cx="1495334" cy="811134"/>
          </a:xfrm>
          <a:prstGeom prst="rect">
            <a:avLst/>
          </a:prstGeom>
          <a:noFill/>
          <a:ln>
            <a:noFill/>
          </a:ln>
        </p:spPr>
      </p:pic>
      <p:pic>
        <p:nvPicPr>
          <p:cNvPr id="227" name="Google Shape;227;p8" descr="Código QR&#10;&#10;Descripción generada automáticamente"/>
          <p:cNvPicPr preferRelativeResize="0"/>
          <p:nvPr/>
        </p:nvPicPr>
        <p:blipFill rotWithShape="1">
          <a:blip r:embed="rId8">
            <a:alphaModFix amt="35000"/>
          </a:blip>
          <a:srcRect/>
          <a:stretch/>
        </p:blipFill>
        <p:spPr>
          <a:xfrm>
            <a:off x="8285028" y="123231"/>
            <a:ext cx="718457" cy="152672"/>
          </a:xfrm>
          <a:prstGeom prst="rect">
            <a:avLst/>
          </a:prstGeom>
          <a:noFill/>
          <a:ln>
            <a:noFill/>
          </a:ln>
        </p:spPr>
      </p:pic>
      <p:sp>
        <p:nvSpPr>
          <p:cNvPr id="228" name="Google Shape;228;p8"/>
          <p:cNvSpPr txBox="1"/>
          <p:nvPr/>
        </p:nvSpPr>
        <p:spPr>
          <a:xfrm>
            <a:off x="6262097" y="3601163"/>
            <a:ext cx="2468700" cy="453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es" sz="1600" b="0" i="0" u="none" strike="noStrike" cap="none">
                <a:solidFill>
                  <a:srgbClr val="000000"/>
                </a:solidFill>
                <a:latin typeface="Calibri"/>
                <a:ea typeface="Calibri"/>
                <a:cs typeface="Calibri"/>
                <a:sym typeface="Calibri"/>
              </a:rPr>
              <a:t>Dato nuevo sin etiqueta</a:t>
            </a:r>
            <a:r>
              <a:rPr lang="es" sz="2800" b="0" i="0" u="none" strike="noStrike" cap="none">
                <a:solidFill>
                  <a:srgbClr val="000000"/>
                </a:solidFill>
                <a:latin typeface="Calibri"/>
                <a:ea typeface="Calibri"/>
                <a:cs typeface="Calibri"/>
                <a:sym typeface="Calibri"/>
              </a:rPr>
              <a:t> </a:t>
            </a:r>
            <a:endParaRPr sz="2800" b="0" i="0" u="none" strike="noStrike" cap="non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234" name="Google Shape;234;p9"/>
          <p:cNvSpPr txBox="1"/>
          <p:nvPr/>
        </p:nvSpPr>
        <p:spPr>
          <a:xfrm>
            <a:off x="181050" y="1117100"/>
            <a:ext cx="8781900" cy="3287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Los principales usos de los modelos supervisados son:</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Clasificación: Cuando la variable a predecir es una clase, </a:t>
            </a:r>
            <a:endParaRPr sz="2200" b="0" i="0" u="none" strike="noStrike" cap="none">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por ejemplo: Enfermo o no enfermo, </a:t>
            </a:r>
            <a:endParaRPr sz="2200" b="0" i="0" u="none" strike="noStrike" cap="none">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la raza de la foto de un animal, etc. </a:t>
            </a:r>
            <a:endParaRPr sz="2200" b="0" i="0" u="none" strike="noStrike" cap="none">
              <a:solidFill>
                <a:srgbClr val="3F3F3F"/>
              </a:solidFill>
              <a:latin typeface="Calibri"/>
              <a:ea typeface="Calibri"/>
              <a:cs typeface="Calibri"/>
              <a:sym typeface="Calibri"/>
            </a:endParaRPr>
          </a:p>
          <a:p>
            <a:pPr marL="457200" marR="0" lvl="0" indent="-368300" algn="l" rtl="0">
              <a:lnSpc>
                <a:spcPct val="100000"/>
              </a:lnSpc>
              <a:spcBef>
                <a:spcPts val="0"/>
              </a:spcBef>
              <a:spcAft>
                <a:spcPts val="0"/>
              </a:spcAft>
              <a:buClr>
                <a:srgbClr val="3F3F3F"/>
              </a:buClr>
              <a:buSzPts val="2200"/>
              <a:buFont typeface="Calibri"/>
              <a:buChar char="●"/>
            </a:pPr>
            <a:r>
              <a:rPr lang="es" sz="2200" b="0" i="0" u="none" strike="noStrike" cap="none">
                <a:solidFill>
                  <a:srgbClr val="3F3F3F"/>
                </a:solidFill>
                <a:latin typeface="Calibri"/>
                <a:ea typeface="Calibri"/>
                <a:cs typeface="Calibri"/>
                <a:sym typeface="Calibri"/>
              </a:rPr>
              <a:t>Regresión: Cuando la variable a predecir </a:t>
            </a:r>
            <a:endParaRPr sz="2200" b="0" i="0" u="none" strike="noStrike" cap="none">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es un valor, por ejemplo: Precio de un </a:t>
            </a:r>
            <a:endParaRPr sz="2200" b="0" i="0" u="none" strike="noStrike" cap="none">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objeto, nota de un estudiante, </a:t>
            </a:r>
            <a:endParaRPr sz="2200" b="0" i="0" u="none" strike="noStrike" cap="none">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200"/>
              <a:buFont typeface="Arial"/>
              <a:buNone/>
            </a:pPr>
            <a:r>
              <a:rPr lang="es" sz="2200" b="0" i="0" u="none" strike="noStrike" cap="none">
                <a:solidFill>
                  <a:srgbClr val="3F3F3F"/>
                </a:solidFill>
                <a:latin typeface="Calibri"/>
                <a:ea typeface="Calibri"/>
                <a:cs typeface="Calibri"/>
                <a:sym typeface="Calibri"/>
              </a:rPr>
              <a:t>probabilidad de lluvia, etc.</a:t>
            </a:r>
            <a:endParaRPr sz="2200" b="0" i="0" u="none" strike="noStrike" cap="none">
              <a:solidFill>
                <a:srgbClr val="3F3F3F"/>
              </a:solidFill>
              <a:latin typeface="Calibri"/>
              <a:ea typeface="Calibri"/>
              <a:cs typeface="Calibri"/>
              <a:sym typeface="Calibri"/>
            </a:endParaRPr>
          </a:p>
        </p:txBody>
      </p:sp>
      <p:pic>
        <p:nvPicPr>
          <p:cNvPr id="235" name="Google Shape;235;p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236" name="Google Shape;236;p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a:solidFill>
                  <a:srgbClr val="7F4EBD"/>
                </a:solidFill>
                <a:latin typeface="Calibri"/>
                <a:ea typeface="Calibri"/>
                <a:cs typeface="Calibri"/>
                <a:sym typeface="Calibri"/>
              </a:rPr>
              <a:t>Aprendizaje Automático - Tipos</a:t>
            </a:r>
            <a:endParaRPr sz="2400" b="0" i="0" u="none" strike="noStrike" cap="none">
              <a:solidFill>
                <a:srgbClr val="7F4EBD"/>
              </a:solidFill>
              <a:latin typeface="Calibri"/>
              <a:ea typeface="Calibri"/>
              <a:cs typeface="Calibri"/>
              <a:sym typeface="Calibri"/>
            </a:endParaRPr>
          </a:p>
        </p:txBody>
      </p:sp>
      <p:sp>
        <p:nvSpPr>
          <p:cNvPr id="237" name="Google Shape;237;p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238" name="Google Shape;238;p9"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39" name="Google Shape;239;p9"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40" name="Google Shape;240;p9"/>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41" name="Google Shape;241;p9"/>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42" name="Google Shape;242;p9"/>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243" name="Google Shape;243;p9"/>
          <p:cNvPicPr preferRelativeResize="0"/>
          <p:nvPr/>
        </p:nvPicPr>
        <p:blipFill rotWithShape="1">
          <a:blip r:embed="rId9">
            <a:alphaModFix/>
          </a:blip>
          <a:srcRect/>
          <a:stretch/>
        </p:blipFill>
        <p:spPr>
          <a:xfrm>
            <a:off x="5179450" y="1971263"/>
            <a:ext cx="3824025" cy="2129225"/>
          </a:xfrm>
          <a:prstGeom prst="rect">
            <a:avLst/>
          </a:prstGeom>
          <a:noFill/>
          <a:ln>
            <a:noFill/>
          </a:ln>
        </p:spPr>
      </p:pic>
      <p:sp>
        <p:nvSpPr>
          <p:cNvPr id="244" name="Google Shape;244;p9"/>
          <p:cNvSpPr/>
          <p:nvPr/>
        </p:nvSpPr>
        <p:spPr>
          <a:xfrm>
            <a:off x="5376700" y="3804325"/>
            <a:ext cx="3477900" cy="338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9"/>
          <p:cNvSpPr txBox="1"/>
          <p:nvPr/>
        </p:nvSpPr>
        <p:spPr>
          <a:xfrm>
            <a:off x="5459925" y="3618075"/>
            <a:ext cx="35910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s" sz="1900" b="0" i="0" u="none" strike="noStrike" cap="none">
                <a:solidFill>
                  <a:srgbClr val="7F4EBD"/>
                </a:solidFill>
                <a:latin typeface="Calibri"/>
                <a:ea typeface="Calibri"/>
                <a:cs typeface="Calibri"/>
                <a:sym typeface="Calibri"/>
              </a:rPr>
              <a:t>Clasificación                 Regresión</a:t>
            </a:r>
            <a:endParaRPr sz="1900" b="0" i="0" u="none" strike="noStrike" cap="none">
              <a:solidFill>
                <a:srgbClr val="7F4EBD"/>
              </a:solidFill>
              <a:latin typeface="Calibri"/>
              <a:ea typeface="Calibri"/>
              <a:cs typeface="Calibri"/>
              <a:sym typeface="Calibri"/>
            </a:endParaRPr>
          </a:p>
        </p:txBody>
      </p:sp>
      <p:sp>
        <p:nvSpPr>
          <p:cNvPr id="246" name="Google Shape;246;p9"/>
          <p:cNvSpPr txBox="1"/>
          <p:nvPr/>
        </p:nvSpPr>
        <p:spPr>
          <a:xfrm>
            <a:off x="4575725" y="3947129"/>
            <a:ext cx="4603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libri"/>
                <a:ea typeface="Calibri"/>
                <a:cs typeface="Calibri"/>
                <a:sym typeface="Calibri"/>
              </a:rPr>
              <a:t>Fuente: https://www.javatpoint.com/regression-vs-classification-in-machine-learning</a:t>
            </a:r>
            <a:endParaRPr sz="10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Presentación en pantalla (16:9)</PresentationFormat>
  <Paragraphs>150</Paragraphs>
  <Slides>18</Slides>
  <Notes>18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dc:creator>
  <cp:lastModifiedBy>Valeria Bellino</cp:lastModifiedBy>
  <cp:revision>1</cp:revision>
  <dcterms:modified xsi:type="dcterms:W3CDTF">2022-03-13T13:56:46Z</dcterms:modified>
</cp:coreProperties>
</file>