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Book Antiqua" panose="02040602050305030304" pitchFamily="18"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34">
          <p15:clr>
            <a:srgbClr val="A4A3A4"/>
          </p15:clr>
        </p15:guide>
        <p15:guide id="2" pos="3175">
          <p15:clr>
            <a:srgbClr val="A4A3A4"/>
          </p15:clr>
        </p15:guide>
        <p15:guide id="3" pos="3991">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09J6OgHD2fbS3lR5cTiIcdnOE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032" y="-18"/>
      </p:cViewPr>
      <p:guideLst>
        <p:guide orient="horz" pos="1134"/>
        <p:guide pos="3175"/>
        <p:guide pos="39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Tb3sgUSd2SQ&amp;list=PLsJNGBlgMnSzKQIOVOQSgFAtu0XXZ8QZl&amp;index=3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8c520c789_0_3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g118c520c789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18c520c789_0_3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Hasta acá Clase 1 de repaso</a:t>
            </a:r>
            <a:endParaRPr/>
          </a:p>
        </p:txBody>
      </p:sp>
      <p:sp>
        <p:nvSpPr>
          <p:cNvPr id="387" name="Google Shape;387;g118c520c78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8c520c78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s" sz="1200">
                <a:solidFill>
                  <a:schemeClr val="dk1"/>
                </a:solidFill>
                <a:latin typeface="Calibri"/>
                <a:ea typeface="Calibri"/>
                <a:cs typeface="Calibri"/>
                <a:sym typeface="Calibri"/>
              </a:rPr>
              <a:t>Video: </a:t>
            </a:r>
            <a:r>
              <a:rPr lang="es" sz="12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https://www.youtube.com/watch?v=Tb3sgUSd2SQ&amp;list=PLsJNGBlgMnSzKQIOVOQSgFAtu0XXZ8QZl&amp;index=34</a:t>
            </a:r>
            <a:endParaRPr sz="1300"/>
          </a:p>
        </p:txBody>
      </p:sp>
      <p:sp>
        <p:nvSpPr>
          <p:cNvPr id="163" name="Google Shape;163;g118c520c7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8c520c789_0_5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g118c520c789_0_5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7" name="Google Shape;2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6" name="Google Shape;29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d1fcbe53c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gd1fcbe53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1fcbe53cf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4" name="Google Shape;344;gd1fcbe53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18"/>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27"/>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80"/>
        <p:cNvGrpSpPr/>
        <p:nvPr/>
      </p:nvGrpSpPr>
      <p:grpSpPr>
        <a:xfrm>
          <a:off x="0" y="0"/>
          <a:ext cx="0" cy="0"/>
          <a:chOff x="0" y="0"/>
          <a:chExt cx="0" cy="0"/>
        </a:xfrm>
      </p:grpSpPr>
      <p:sp>
        <p:nvSpPr>
          <p:cNvPr id="81" name="Google Shape;81;g118c520c789_0_543"/>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2" name="Google Shape;82;g118c520c789_0_543"/>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83" name="Google Shape;83;g118c520c789_0_54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4" name="Google Shape;84;g118c520c789_0_54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5" name="Google Shape;85;g118c520c789_0_54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86"/>
        <p:cNvGrpSpPr/>
        <p:nvPr/>
      </p:nvGrpSpPr>
      <p:grpSpPr>
        <a:xfrm>
          <a:off x="0" y="0"/>
          <a:ext cx="0" cy="0"/>
          <a:chOff x="0" y="0"/>
          <a:chExt cx="0" cy="0"/>
        </a:xfrm>
      </p:grpSpPr>
      <p:sp>
        <p:nvSpPr>
          <p:cNvPr id="87" name="Google Shape;87;g118c520c789_0_54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8" name="Google Shape;88;g118c520c789_0_54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g118c520c789_0_54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0" name="Google Shape;90;g118c520c789_0_54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1" name="Google Shape;91;g118c520c789_0_54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92"/>
        <p:cNvGrpSpPr/>
        <p:nvPr/>
      </p:nvGrpSpPr>
      <p:grpSpPr>
        <a:xfrm>
          <a:off x="0" y="0"/>
          <a:ext cx="0" cy="0"/>
          <a:chOff x="0" y="0"/>
          <a:chExt cx="0" cy="0"/>
        </a:xfrm>
      </p:grpSpPr>
      <p:sp>
        <p:nvSpPr>
          <p:cNvPr id="93" name="Google Shape;93;g118c520c789_0_555"/>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4" name="Google Shape;94;g118c520c789_0_555"/>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5" name="Google Shape;95;g118c520c789_0_55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6" name="Google Shape;96;g118c520c789_0_55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7" name="Google Shape;97;g118c520c789_0_55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98"/>
        <p:cNvGrpSpPr/>
        <p:nvPr/>
      </p:nvGrpSpPr>
      <p:grpSpPr>
        <a:xfrm>
          <a:off x="0" y="0"/>
          <a:ext cx="0" cy="0"/>
          <a:chOff x="0" y="0"/>
          <a:chExt cx="0" cy="0"/>
        </a:xfrm>
      </p:grpSpPr>
      <p:sp>
        <p:nvSpPr>
          <p:cNvPr id="99" name="Google Shape;99;g118c520c789_0_56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0" name="Google Shape;100;g118c520c789_0_561"/>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1" name="Google Shape;101;g118c520c789_0_561"/>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2" name="Google Shape;102;g118c520c789_0_56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3" name="Google Shape;103;g118c520c789_0_56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4" name="Google Shape;104;g118c520c789_0_56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05"/>
        <p:cNvGrpSpPr/>
        <p:nvPr/>
      </p:nvGrpSpPr>
      <p:grpSpPr>
        <a:xfrm>
          <a:off x="0" y="0"/>
          <a:ext cx="0" cy="0"/>
          <a:chOff x="0" y="0"/>
          <a:chExt cx="0" cy="0"/>
        </a:xfrm>
      </p:grpSpPr>
      <p:sp>
        <p:nvSpPr>
          <p:cNvPr id="106" name="Google Shape;106;g118c520c789_0_56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7" name="Google Shape;107;g118c520c789_0_56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8" name="Google Shape;108;g118c520c789_0_568"/>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g118c520c789_0_56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10" name="Google Shape;110;g118c520c789_0_56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1" name="Google Shape;111;g118c520c789_0_56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2" name="Google Shape;112;g118c520c789_0_56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3" name="Google Shape;113;g118c520c789_0_56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14"/>
        <p:cNvGrpSpPr/>
        <p:nvPr/>
      </p:nvGrpSpPr>
      <p:grpSpPr>
        <a:xfrm>
          <a:off x="0" y="0"/>
          <a:ext cx="0" cy="0"/>
          <a:chOff x="0" y="0"/>
          <a:chExt cx="0" cy="0"/>
        </a:xfrm>
      </p:grpSpPr>
      <p:sp>
        <p:nvSpPr>
          <p:cNvPr id="115" name="Google Shape;115;g118c520c789_0_57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6" name="Google Shape;116;g118c520c789_0_57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7" name="Google Shape;117;g118c520c789_0_57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8" name="Google Shape;118;g118c520c789_0_57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19"/>
        <p:cNvGrpSpPr/>
        <p:nvPr/>
      </p:nvGrpSpPr>
      <p:grpSpPr>
        <a:xfrm>
          <a:off x="0" y="0"/>
          <a:ext cx="0" cy="0"/>
          <a:chOff x="0" y="0"/>
          <a:chExt cx="0" cy="0"/>
        </a:xfrm>
      </p:grpSpPr>
      <p:sp>
        <p:nvSpPr>
          <p:cNvPr id="120" name="Google Shape;120;g118c520c789_0_58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1" name="Google Shape;121;g118c520c789_0_58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2" name="Google Shape;122;g118c520c789_0_58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23"/>
        <p:cNvGrpSpPr/>
        <p:nvPr/>
      </p:nvGrpSpPr>
      <p:grpSpPr>
        <a:xfrm>
          <a:off x="0" y="0"/>
          <a:ext cx="0" cy="0"/>
          <a:chOff x="0" y="0"/>
          <a:chExt cx="0" cy="0"/>
        </a:xfrm>
      </p:grpSpPr>
      <p:sp>
        <p:nvSpPr>
          <p:cNvPr id="124" name="Google Shape;124;g118c520c789_0_586"/>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5" name="Google Shape;125;g118c520c789_0_586"/>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26" name="Google Shape;126;g118c520c789_0_586"/>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7" name="Google Shape;127;g118c520c789_0_58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8" name="Google Shape;128;g118c520c789_0_58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9" name="Google Shape;129;g118c520c789_0_58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30"/>
        <p:cNvGrpSpPr/>
        <p:nvPr/>
      </p:nvGrpSpPr>
      <p:grpSpPr>
        <a:xfrm>
          <a:off x="0" y="0"/>
          <a:ext cx="0" cy="0"/>
          <a:chOff x="0" y="0"/>
          <a:chExt cx="0" cy="0"/>
        </a:xfrm>
      </p:grpSpPr>
      <p:sp>
        <p:nvSpPr>
          <p:cNvPr id="131" name="Google Shape;131;g118c520c789_0_59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2" name="Google Shape;132;g118c520c789_0_593"/>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33" name="Google Shape;133;g118c520c789_0_59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34" name="Google Shape;134;g118c520c789_0_59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5" name="Google Shape;135;g118c520c789_0_59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6" name="Google Shape;136;g118c520c789_0_59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19"/>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0" name="Google Shape;20;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7"/>
        <p:cNvGrpSpPr/>
        <p:nvPr/>
      </p:nvGrpSpPr>
      <p:grpSpPr>
        <a:xfrm>
          <a:off x="0" y="0"/>
          <a:ext cx="0" cy="0"/>
          <a:chOff x="0" y="0"/>
          <a:chExt cx="0" cy="0"/>
        </a:xfrm>
      </p:grpSpPr>
      <p:sp>
        <p:nvSpPr>
          <p:cNvPr id="138" name="Google Shape;138;g118c520c789_0_60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9" name="Google Shape;139;g118c520c789_0_600"/>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0" name="Google Shape;140;g118c520c789_0_60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1" name="Google Shape;141;g118c520c789_0_60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2" name="Google Shape;142;g118c520c789_0_60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3"/>
        <p:cNvGrpSpPr/>
        <p:nvPr/>
      </p:nvGrpSpPr>
      <p:grpSpPr>
        <a:xfrm>
          <a:off x="0" y="0"/>
          <a:ext cx="0" cy="0"/>
          <a:chOff x="0" y="0"/>
          <a:chExt cx="0" cy="0"/>
        </a:xfrm>
      </p:grpSpPr>
      <p:sp>
        <p:nvSpPr>
          <p:cNvPr id="144" name="Google Shape;144;g118c520c789_0_606"/>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5" name="Google Shape;145;g118c520c789_0_60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6" name="Google Shape;146;g118c520c789_0_60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7" name="Google Shape;147;g118c520c789_0_60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8" name="Google Shape;148;g118c520c789_0_60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20"/>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 name="Google Shape;26;p20"/>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 name="Google Shape;27;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21"/>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 name="Google Shape;33;p21"/>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 name="Google Shape;34;p21"/>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5" name="Google Shape;35;p21"/>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 name="Google Shape;36;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 name="Google Shape;37;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2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24"/>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1" name="Google Shape;51;p24"/>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2" name="Google Shape;5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4" name="Google Shape;5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25"/>
          <p:cNvSpPr>
            <a:spLocks noGrp="1"/>
          </p:cNvSpPr>
          <p:nvPr>
            <p:ph type="pic" idx="2"/>
          </p:nvPr>
        </p:nvSpPr>
        <p:spPr>
          <a:xfrm>
            <a:off x="3887391" y="740569"/>
            <a:ext cx="4629300" cy="3655200"/>
          </a:xfrm>
          <a:prstGeom prst="rect">
            <a:avLst/>
          </a:prstGeom>
          <a:noFill/>
          <a:ln>
            <a:noFill/>
          </a:ln>
        </p:spPr>
      </p:sp>
      <p:sp>
        <p:nvSpPr>
          <p:cNvPr id="58" name="Google Shape;58;p25"/>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9" name="Google Shape;59;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26"/>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
        <p:cNvGrpSpPr/>
        <p:nvPr/>
      </p:nvGrpSpPr>
      <p:grpSpPr>
        <a:xfrm>
          <a:off x="0" y="0"/>
          <a:ext cx="0" cy="0"/>
          <a:chOff x="0" y="0"/>
          <a:chExt cx="0" cy="0"/>
        </a:xfrm>
      </p:grpSpPr>
      <p:sp>
        <p:nvSpPr>
          <p:cNvPr id="75" name="Google Shape;75;g118c520c789_0_53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 name="Google Shape;76;g118c520c789_0_53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7" name="Google Shape;77;g118c520c789_0_53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8" name="Google Shape;78;g118c520c789_0_53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9" name="Google Shape;79;g118c520c789_0_53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2.jpg"/><Relationship Id="rId4" Type="http://schemas.openxmlformats.org/officeDocument/2006/relationships/image" Target="../media/image7.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54" name="Google Shape;154;p1"/>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 sz="4000" b="0" i="0" u="none" strike="noStrike" cap="none">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155" name="Google Shape;155;p1"/>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L="342900" marR="0" lvl="0" indent="-342900" algn="ctr" rtl="0">
              <a:lnSpc>
                <a:spcPct val="100000"/>
              </a:lnSpc>
              <a:spcBef>
                <a:spcPts val="0"/>
              </a:spcBef>
              <a:spcAft>
                <a:spcPts val="0"/>
              </a:spcAft>
              <a:buClr>
                <a:schemeClr val="lt1"/>
              </a:buClr>
              <a:buSzPts val="2400"/>
              <a:buFont typeface="Arial"/>
              <a:buChar char="•"/>
            </a:pPr>
            <a:r>
              <a:rPr lang="es" sz="2400" b="1" i="0" u="none" strike="noStrike" cap="none">
                <a:solidFill>
                  <a:schemeClr val="lt1"/>
                </a:solidFill>
                <a:latin typeface="Calibri"/>
                <a:ea typeface="Calibri"/>
                <a:cs typeface="Calibri"/>
                <a:sym typeface="Calibri"/>
              </a:rPr>
              <a:t>Módulo 2</a:t>
            </a:r>
            <a:endParaRPr sz="2400" b="1" i="0" u="none" strike="noStrike" cap="none">
              <a:solidFill>
                <a:schemeClr val="lt1"/>
              </a:solidFill>
              <a:latin typeface="Calibri"/>
              <a:ea typeface="Calibri"/>
              <a:cs typeface="Calibri"/>
              <a:sym typeface="Calibri"/>
            </a:endParaRPr>
          </a:p>
        </p:txBody>
      </p:sp>
      <p:sp>
        <p:nvSpPr>
          <p:cNvPr id="156" name="Google Shape;156;p1"/>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500"/>
              <a:buFont typeface="Arial"/>
              <a:buNone/>
            </a:pPr>
            <a:r>
              <a:rPr lang="es" sz="2500">
                <a:solidFill>
                  <a:srgbClr val="EEBD33"/>
                </a:solidFill>
                <a:latin typeface="Calibri"/>
                <a:ea typeface="Calibri"/>
                <a:cs typeface="Calibri"/>
                <a:sym typeface="Calibri"/>
              </a:rPr>
              <a:t>Variable categóricas y numércias</a:t>
            </a:r>
            <a:endParaRPr sz="2500" b="0" i="0" u="none" strike="noStrike" cap="none">
              <a:solidFill>
                <a:srgbClr val="EEBD3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rgbClr val="EEBD33"/>
              </a:solidFill>
              <a:latin typeface="Calibri"/>
              <a:ea typeface="Calibri"/>
              <a:cs typeface="Calibri"/>
              <a:sym typeface="Calibri"/>
            </a:endParaRPr>
          </a:p>
        </p:txBody>
      </p:sp>
      <p:pic>
        <p:nvPicPr>
          <p:cNvPr id="157" name="Google Shape;157;p1" descr="Imagen que contiene Logotipo&#10;&#10;Descripción generada automáticamente"/>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158" name="Google Shape;158;p1" descr="Logotipo&#10;&#10;Descripción generada automáticamente"/>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159" name="Google Shape;159;p1" descr="Imagen que contiene texto, dibujo&#10;&#10;Descripción generada automáticamente"/>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160" name="Google Shape;160;p1" descr="Imagen que contiene Texto&#10;&#10;Descripción generada automáticamente"/>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g118c520c789_0_38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376" name="Google Shape;376;g118c520c789_0_38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77" name="Google Shape;377;g118c520c789_0_388"/>
          <p:cNvSpPr txBox="1"/>
          <p:nvPr/>
        </p:nvSpPr>
        <p:spPr>
          <a:xfrm>
            <a:off x="221400" y="494240"/>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Datos para entrenamiento del modelo</a:t>
            </a:r>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p:txBody>
      </p:sp>
      <p:sp>
        <p:nvSpPr>
          <p:cNvPr id="378" name="Google Shape;378;g118c520c789_0_388"/>
          <p:cNvSpPr txBox="1"/>
          <p:nvPr/>
        </p:nvSpPr>
        <p:spPr>
          <a:xfrm>
            <a:off x="221400" y="948850"/>
            <a:ext cx="8829300" cy="342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 sz="2000">
                <a:solidFill>
                  <a:srgbClr val="3F3F3F"/>
                </a:solidFill>
                <a:latin typeface="Calibri"/>
                <a:ea typeface="Calibri"/>
                <a:cs typeface="Calibri"/>
                <a:sym typeface="Calibri"/>
              </a:rPr>
              <a:t>Para finalizar la Exploración y Limpieza de datos es necesario tener en cuenta que en e</a:t>
            </a:r>
            <a:r>
              <a:rPr lang="es" sz="2000" i="0" u="none" strike="noStrike" cap="none">
                <a:solidFill>
                  <a:srgbClr val="3F3F3F"/>
                </a:solidFill>
                <a:latin typeface="Calibri"/>
                <a:ea typeface="Calibri"/>
                <a:cs typeface="Calibri"/>
                <a:sym typeface="Calibri"/>
              </a:rPr>
              <a:t>l entrenamiento de un modelo se realizan operaciones </a:t>
            </a:r>
            <a:r>
              <a:rPr lang="es" sz="2000">
                <a:solidFill>
                  <a:srgbClr val="3F3F3F"/>
                </a:solidFill>
                <a:latin typeface="Calibri"/>
                <a:ea typeface="Calibri"/>
                <a:cs typeface="Calibri"/>
                <a:sym typeface="Calibri"/>
              </a:rPr>
              <a:t>matemáticas por lo cual</a:t>
            </a:r>
            <a:r>
              <a:rPr lang="es" sz="2000">
                <a:latin typeface="Calibri"/>
                <a:ea typeface="Calibri"/>
                <a:cs typeface="Calibri"/>
                <a:sym typeface="Calibri"/>
              </a:rPr>
              <a:t> </a:t>
            </a:r>
            <a:r>
              <a:rPr lang="es" sz="2000" u="sng">
                <a:latin typeface="Calibri"/>
                <a:ea typeface="Calibri"/>
                <a:cs typeface="Calibri"/>
                <a:sym typeface="Calibri"/>
              </a:rPr>
              <a:t>no</a:t>
            </a:r>
            <a:r>
              <a:rPr lang="es" sz="2000" i="0" u="sng" strike="noStrike" cap="none">
                <a:solidFill>
                  <a:srgbClr val="3F3F3F"/>
                </a:solidFill>
                <a:latin typeface="Calibri"/>
                <a:ea typeface="Calibri"/>
                <a:cs typeface="Calibri"/>
                <a:sym typeface="Calibri"/>
              </a:rPr>
              <a:t> puede haber variables categóricas</a:t>
            </a:r>
            <a:r>
              <a:rPr lang="es" sz="2000" i="0" strike="noStrike" cap="none">
                <a:solidFill>
                  <a:srgbClr val="3F3F3F"/>
                </a:solidFill>
                <a:latin typeface="Calibri"/>
                <a:ea typeface="Calibri"/>
                <a:cs typeface="Calibri"/>
                <a:sym typeface="Calibri"/>
              </a:rPr>
              <a:t> y deben </a:t>
            </a:r>
            <a:r>
              <a:rPr lang="es" sz="2000">
                <a:solidFill>
                  <a:srgbClr val="3F3F3F"/>
                </a:solidFill>
                <a:latin typeface="Calibri"/>
                <a:ea typeface="Calibri"/>
                <a:cs typeface="Calibri"/>
                <a:sym typeface="Calibri"/>
              </a:rPr>
              <a:t>deben convertirse en variables numéricas:</a:t>
            </a:r>
            <a:endParaRPr sz="2000">
              <a:solidFill>
                <a:srgbClr val="3F3F3F"/>
              </a:solidFill>
              <a:latin typeface="Calibri"/>
              <a:ea typeface="Calibri"/>
              <a:cs typeface="Calibri"/>
              <a:sym typeface="Calibri"/>
            </a:endParaRPr>
          </a:p>
          <a:p>
            <a:pPr marL="457200" marR="0" lvl="0" indent="-342900" algn="l" rtl="0">
              <a:lnSpc>
                <a:spcPct val="100000"/>
              </a:lnSpc>
              <a:spcBef>
                <a:spcPts val="1000"/>
              </a:spcBef>
              <a:spcAft>
                <a:spcPts val="0"/>
              </a:spcAft>
              <a:buClr>
                <a:srgbClr val="212121"/>
              </a:buClr>
              <a:buSzPts val="1800"/>
              <a:buFont typeface="Calibri"/>
              <a:buChar char="●"/>
            </a:pPr>
            <a:r>
              <a:rPr lang="es" sz="1800">
                <a:solidFill>
                  <a:srgbClr val="212121"/>
                </a:solidFill>
                <a:highlight>
                  <a:srgbClr val="FFFFFF"/>
                </a:highlight>
                <a:latin typeface="Calibri"/>
                <a:ea typeface="Calibri"/>
                <a:cs typeface="Calibri"/>
                <a:sym typeface="Calibri"/>
              </a:rPr>
              <a:t>Cuando la variable categórica es de tipo </a:t>
            </a:r>
            <a:r>
              <a:rPr lang="es" sz="1800" b="1">
                <a:solidFill>
                  <a:srgbClr val="212121"/>
                </a:solidFill>
                <a:highlight>
                  <a:srgbClr val="FFFFFF"/>
                </a:highlight>
                <a:latin typeface="Calibri"/>
                <a:ea typeface="Calibri"/>
                <a:cs typeface="Calibri"/>
                <a:sym typeface="Calibri"/>
              </a:rPr>
              <a:t>ordinal</a:t>
            </a:r>
            <a:r>
              <a:rPr lang="es" sz="1800">
                <a:solidFill>
                  <a:srgbClr val="212121"/>
                </a:solidFill>
                <a:highlight>
                  <a:srgbClr val="FFFFFF"/>
                </a:highlight>
                <a:latin typeface="Calibri"/>
                <a:ea typeface="Calibri"/>
                <a:cs typeface="Calibri"/>
                <a:sym typeface="Calibri"/>
              </a:rPr>
              <a:t>, es decir, tiene un orden, podemos reemplazar sus valores con números consecutivos. Por ejemplo: Excelente: 5, Muy bueno: 4, Bueno: 3, Regular: 2 y Malo:1. </a:t>
            </a:r>
            <a:endParaRPr sz="1800">
              <a:solidFill>
                <a:srgbClr val="212121"/>
              </a:solidFill>
              <a:highlight>
                <a:srgbClr val="FFFFFF"/>
              </a:highlight>
              <a:latin typeface="Calibri"/>
              <a:ea typeface="Calibri"/>
              <a:cs typeface="Calibri"/>
              <a:sym typeface="Calibri"/>
            </a:endParaRPr>
          </a:p>
          <a:p>
            <a:pPr marL="457200" lvl="0" indent="-342900" algn="l" rtl="0">
              <a:lnSpc>
                <a:spcPct val="115000"/>
              </a:lnSpc>
              <a:spcBef>
                <a:spcPts val="1000"/>
              </a:spcBef>
              <a:spcAft>
                <a:spcPts val="0"/>
              </a:spcAft>
              <a:buClr>
                <a:srgbClr val="212121"/>
              </a:buClr>
              <a:buSzPts val="1800"/>
              <a:buFont typeface="Calibri"/>
              <a:buChar char="●"/>
            </a:pPr>
            <a:r>
              <a:rPr lang="es" sz="1800">
                <a:solidFill>
                  <a:srgbClr val="212121"/>
                </a:solidFill>
                <a:highlight>
                  <a:srgbClr val="FFFFFF"/>
                </a:highlight>
                <a:latin typeface="Calibri"/>
                <a:ea typeface="Calibri"/>
                <a:cs typeface="Calibri"/>
                <a:sym typeface="Calibri"/>
              </a:rPr>
              <a:t>Cuando la variable categórica es de tipo </a:t>
            </a:r>
            <a:r>
              <a:rPr lang="es" sz="1800" b="1">
                <a:solidFill>
                  <a:srgbClr val="212121"/>
                </a:solidFill>
                <a:highlight>
                  <a:srgbClr val="FFFFFF"/>
                </a:highlight>
                <a:latin typeface="Calibri"/>
                <a:ea typeface="Calibri"/>
                <a:cs typeface="Calibri"/>
                <a:sym typeface="Calibri"/>
              </a:rPr>
              <a:t>nominal</a:t>
            </a:r>
            <a:r>
              <a:rPr lang="es" sz="1800">
                <a:solidFill>
                  <a:srgbClr val="212121"/>
                </a:solidFill>
                <a:highlight>
                  <a:srgbClr val="FFFFFF"/>
                </a:highlight>
                <a:latin typeface="Calibri"/>
                <a:ea typeface="Calibri"/>
                <a:cs typeface="Calibri"/>
                <a:sym typeface="Calibri"/>
              </a:rPr>
              <a:t>, es decir, no tiene un orden debemos convertirlas en </a:t>
            </a:r>
            <a:r>
              <a:rPr lang="es" sz="1800" b="1">
                <a:solidFill>
                  <a:srgbClr val="212121"/>
                </a:solidFill>
                <a:highlight>
                  <a:srgbClr val="FFFFFF"/>
                </a:highlight>
                <a:latin typeface="Calibri"/>
                <a:ea typeface="Calibri"/>
                <a:cs typeface="Calibri"/>
                <a:sym typeface="Calibri"/>
              </a:rPr>
              <a:t>variables dummie</a:t>
            </a:r>
            <a:endParaRPr sz="1800" b="1">
              <a:solidFill>
                <a:srgbClr val="212121"/>
              </a:solidFill>
              <a:highlight>
                <a:srgbClr val="FFFFFF"/>
              </a:highlight>
              <a:latin typeface="Calibri"/>
              <a:ea typeface="Calibri"/>
              <a:cs typeface="Calibri"/>
              <a:sym typeface="Calibri"/>
            </a:endParaRPr>
          </a:p>
          <a:p>
            <a:pPr marL="457200" marR="0" lvl="0" indent="0" algn="l" rtl="0">
              <a:lnSpc>
                <a:spcPct val="100000"/>
              </a:lnSpc>
              <a:spcBef>
                <a:spcPts val="500"/>
              </a:spcBef>
              <a:spcAft>
                <a:spcPts val="0"/>
              </a:spcAft>
              <a:buNone/>
            </a:pPr>
            <a:endParaRPr sz="2000">
              <a:solidFill>
                <a:srgbClr val="3F3F3F"/>
              </a:solidFill>
              <a:latin typeface="Calibri"/>
              <a:ea typeface="Calibri"/>
              <a:cs typeface="Calibri"/>
              <a:sym typeface="Calibri"/>
            </a:endParaRPr>
          </a:p>
        </p:txBody>
      </p:sp>
      <p:sp>
        <p:nvSpPr>
          <p:cNvPr id="379" name="Google Shape;379;g118c520c789_0_388"/>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80" name="Google Shape;380;g118c520c789_0_388" descr="Imagen que contiene Logotipo&#10;&#10;Descripción generada automáticamente"/>
          <p:cNvPicPr preferRelativeResize="0"/>
          <p:nvPr/>
        </p:nvPicPr>
        <p:blipFill rotWithShape="1">
          <a:blip r:embed="rId5">
            <a:alphaModFix amt="50000"/>
          </a:blip>
          <a:srcRect/>
          <a:stretch/>
        </p:blipFill>
        <p:spPr>
          <a:xfrm>
            <a:off x="4201086" y="4274448"/>
            <a:ext cx="1677454" cy="620709"/>
          </a:xfrm>
          <a:prstGeom prst="rect">
            <a:avLst/>
          </a:prstGeom>
          <a:noFill/>
          <a:ln>
            <a:noFill/>
          </a:ln>
        </p:spPr>
      </p:pic>
      <p:pic>
        <p:nvPicPr>
          <p:cNvPr id="381" name="Google Shape;381;g118c520c789_0_388"/>
          <p:cNvPicPr preferRelativeResize="0"/>
          <p:nvPr/>
        </p:nvPicPr>
        <p:blipFill rotWithShape="1">
          <a:blip r:embed="rId6">
            <a:alphaModFix amt="51000"/>
          </a:blip>
          <a:srcRect/>
          <a:stretch/>
        </p:blipFill>
        <p:spPr>
          <a:xfrm>
            <a:off x="1136660" y="4344051"/>
            <a:ext cx="582237" cy="513667"/>
          </a:xfrm>
          <a:prstGeom prst="rect">
            <a:avLst/>
          </a:prstGeom>
          <a:noFill/>
          <a:ln>
            <a:noFill/>
          </a:ln>
        </p:spPr>
      </p:pic>
      <p:pic>
        <p:nvPicPr>
          <p:cNvPr id="382" name="Google Shape;382;g118c520c789_0_388"/>
          <p:cNvPicPr preferRelativeResize="0"/>
          <p:nvPr/>
        </p:nvPicPr>
        <p:blipFill rotWithShape="1">
          <a:blip r:embed="rId7">
            <a:alphaModFix amt="50000"/>
          </a:blip>
          <a:srcRect/>
          <a:stretch/>
        </p:blipFill>
        <p:spPr>
          <a:xfrm>
            <a:off x="2081486" y="4397573"/>
            <a:ext cx="1913515" cy="406622"/>
          </a:xfrm>
          <a:prstGeom prst="rect">
            <a:avLst/>
          </a:prstGeom>
          <a:noFill/>
          <a:ln>
            <a:noFill/>
          </a:ln>
        </p:spPr>
      </p:pic>
      <p:pic>
        <p:nvPicPr>
          <p:cNvPr id="383" name="Google Shape;383;g118c520c789_0_388"/>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384" name="Google Shape;384;g118c520c789_0_388" descr="Código QR&#10;&#10;Descripción generada automáticamente"/>
          <p:cNvPicPr preferRelativeResize="0"/>
          <p:nvPr/>
        </p:nvPicPr>
        <p:blipFill rotWithShape="1">
          <a:blip r:embed="rId7">
            <a:alphaModFix amt="35000"/>
          </a:blip>
          <a:srcRect/>
          <a:stretch/>
        </p:blipFill>
        <p:spPr>
          <a:xfrm>
            <a:off x="8285028" y="123231"/>
            <a:ext cx="718457" cy="1526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g118c520c789_0_396" descr="Patrón de fondo&#10;&#10;Descripción generada automáticamente"/>
          <p:cNvPicPr preferRelativeResize="0"/>
          <p:nvPr/>
        </p:nvPicPr>
        <p:blipFill rotWithShape="1">
          <a:blip r:embed="rId3">
            <a:alphaModFix/>
          </a:blip>
          <a:srcRect/>
          <a:stretch/>
        </p:blipFill>
        <p:spPr>
          <a:xfrm rot="10800000">
            <a:off x="71573" y="86635"/>
            <a:ext cx="992845" cy="1955209"/>
          </a:xfrm>
          <a:prstGeom prst="rect">
            <a:avLst/>
          </a:prstGeom>
          <a:noFill/>
          <a:ln>
            <a:noFill/>
          </a:ln>
        </p:spPr>
      </p:pic>
      <p:sp>
        <p:nvSpPr>
          <p:cNvPr id="390" name="Google Shape;390;g118c520c789_0_396"/>
          <p:cNvSpPr txBox="1"/>
          <p:nvPr/>
        </p:nvSpPr>
        <p:spPr>
          <a:xfrm>
            <a:off x="221400" y="799924"/>
            <a:ext cx="8850900" cy="4617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sz="1500" b="0" i="0" u="none" strike="noStrike" cap="none" dirty="0">
                <a:solidFill>
                  <a:schemeClr val="dk1"/>
                </a:solidFill>
                <a:latin typeface="Calibri"/>
                <a:ea typeface="Calibri"/>
                <a:cs typeface="Calibri"/>
                <a:sym typeface="Calibri"/>
              </a:rPr>
              <a:t>Variables dummies: Variable ficticias que solo puede tomar como valor 0 y 1. Se utiliza para indicar la presencia o ausencia de valores categóricos</a:t>
            </a:r>
            <a:endParaRPr sz="15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chemeClr val="dk1"/>
                </a:solidFill>
                <a:latin typeface="Calibri"/>
                <a:ea typeface="Calibri"/>
                <a:cs typeface="Calibri"/>
                <a:sym typeface="Calibri"/>
              </a:rPr>
              <a:t>Al tener una variable categórica nominal: se generan columnas de tal manera que cada columna es una categoría que tiene como valor 0 y 1</a:t>
            </a:r>
            <a:endParaRPr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chemeClr val="dk1"/>
                </a:solidFill>
                <a:latin typeface="Calibri"/>
                <a:ea typeface="Calibri"/>
                <a:cs typeface="Calibri"/>
                <a:sym typeface="Calibri"/>
              </a:rPr>
              <a:t>Ejemplo. Variable </a:t>
            </a:r>
            <a:r>
              <a:rPr lang="es" dirty="0">
                <a:solidFill>
                  <a:schemeClr val="dk1"/>
                </a:solidFill>
                <a:latin typeface="Calibri"/>
                <a:ea typeface="Calibri"/>
                <a:cs typeface="Calibri"/>
                <a:sym typeface="Calibri"/>
              </a:rPr>
              <a:t>Descripción </a:t>
            </a: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dirty="0">
                <a:solidFill>
                  <a:schemeClr val="dk1"/>
                </a:solidFill>
                <a:latin typeface="Calibri"/>
                <a:ea typeface="Calibri"/>
                <a:cs typeface="Calibri"/>
                <a:sym typeface="Calibri"/>
              </a:rPr>
              <a:t>en el dat</a:t>
            </a:r>
            <a:r>
              <a:rPr lang="es" dirty="0">
                <a:solidFill>
                  <a:schemeClr val="dk1"/>
                </a:solidFill>
                <a:latin typeface="Calibri"/>
                <a:ea typeface="Calibri"/>
                <a:cs typeface="Calibri"/>
                <a:sym typeface="Calibri"/>
              </a:rPr>
              <a:t>aset Clima</a:t>
            </a:r>
            <a:r>
              <a:rPr lang="es" sz="1400" b="0" i="0" u="none" strike="noStrike" cap="none" dirty="0">
                <a:solidFill>
                  <a:schemeClr val="dk1"/>
                </a:solidFill>
                <a:latin typeface="Calibri"/>
                <a:ea typeface="Calibri"/>
                <a:cs typeface="Calibri"/>
                <a:sym typeface="Calibri"/>
              </a:rPr>
              <a:t>:</a:t>
            </a: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i="1" dirty="0">
                <a:solidFill>
                  <a:schemeClr val="dk1"/>
                </a:solidFill>
                <a:latin typeface="Calibri"/>
                <a:ea typeface="Calibri"/>
                <a:cs typeface="Calibri"/>
                <a:sym typeface="Calibri"/>
              </a:rPr>
              <a:t>En la Notebook lo realizaremos </a:t>
            </a:r>
            <a:endParaRPr i="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 b="1" dirty="0">
                <a:solidFill>
                  <a:schemeClr val="dk1"/>
                </a:solidFill>
                <a:latin typeface="Calibri"/>
                <a:ea typeface="Calibri"/>
                <a:cs typeface="Calibri"/>
                <a:sym typeface="Calibri"/>
              </a:rPr>
              <a:t>Python</a:t>
            </a:r>
            <a:r>
              <a:rPr lang="es" dirty="0">
                <a:solidFill>
                  <a:schemeClr val="dk1"/>
                </a:solidFill>
                <a:latin typeface="Calibri"/>
                <a:ea typeface="Calibri"/>
                <a:cs typeface="Calibri"/>
                <a:sym typeface="Calibri"/>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s" dirty="0">
                <a:solidFill>
                  <a:schemeClr val="dk1"/>
                </a:solidFill>
                <a:latin typeface="Calibri"/>
                <a:ea typeface="Calibri"/>
                <a:cs typeface="Calibri"/>
                <a:sym typeface="Calibri"/>
              </a:rPr>
              <a:t>Función de pandas </a:t>
            </a:r>
            <a:r>
              <a:rPr lang="es" dirty="0">
                <a:solidFill>
                  <a:schemeClr val="dk1"/>
                </a:solidFill>
                <a:latin typeface="Book Antiqua"/>
                <a:ea typeface="Book Antiqua"/>
                <a:cs typeface="Book Antiqua"/>
                <a:sym typeface="Book Antiqua"/>
              </a:rPr>
              <a:t>get_</a:t>
            </a:r>
            <a:r>
              <a:rPr lang="es" i="1" dirty="0">
                <a:solidFill>
                  <a:schemeClr val="dk1"/>
                </a:solidFill>
                <a:latin typeface="Book Antiqua"/>
                <a:ea typeface="Book Antiqua"/>
                <a:cs typeface="Book Antiqua"/>
                <a:sym typeface="Book Antiqua"/>
              </a:rPr>
              <a:t>dummies</a:t>
            </a:r>
            <a:r>
              <a:rPr lang="es" dirty="0">
                <a:solidFill>
                  <a:schemeClr val="dk1"/>
                </a:solidFill>
                <a:latin typeface="Book Antiqua"/>
                <a:ea typeface="Book Antiqua"/>
                <a:cs typeface="Book Antiqua"/>
                <a:sym typeface="Book Antiqua"/>
              </a:rPr>
              <a:t> </a:t>
            </a:r>
            <a:endParaRPr dirty="0">
              <a:solidFill>
                <a:schemeClr val="dk1"/>
              </a:solidFill>
              <a:latin typeface="Book Antiqua"/>
              <a:ea typeface="Book Antiqua"/>
              <a:cs typeface="Book Antiqua"/>
              <a:sym typeface="Book Antiqua"/>
            </a:endParaRPr>
          </a:p>
          <a:p>
            <a:pPr marL="0" lvl="0" indent="0" algn="l" rtl="0">
              <a:spcBef>
                <a:spcPts val="0"/>
              </a:spcBef>
              <a:spcAft>
                <a:spcPts val="0"/>
              </a:spcAft>
              <a:buClr>
                <a:schemeClr val="dk1"/>
              </a:buClr>
              <a:buSzPts val="1100"/>
              <a:buFont typeface="Arial"/>
              <a:buNone/>
            </a:pPr>
            <a:r>
              <a:rPr lang="es" dirty="0">
                <a:solidFill>
                  <a:schemeClr val="dk1"/>
                </a:solidFill>
                <a:latin typeface="Calibri"/>
                <a:ea typeface="Calibri"/>
                <a:cs typeface="Calibri"/>
                <a:sym typeface="Calibri"/>
              </a:rPr>
              <a:t>o crear una función </a:t>
            </a: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 dirty="0">
                <a:solidFill>
                  <a:schemeClr val="dk1"/>
                </a:solidFill>
                <a:latin typeface="Calibri"/>
                <a:ea typeface="Calibri"/>
                <a:cs typeface="Calibri"/>
                <a:sym typeface="Calibri"/>
              </a:rPr>
              <a:t>(también hay implementación</a:t>
            </a:r>
            <a:endParaRPr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s" dirty="0">
                <a:solidFill>
                  <a:schemeClr val="dk1"/>
                </a:solidFill>
                <a:latin typeface="Calibri"/>
                <a:ea typeface="Calibri"/>
                <a:cs typeface="Calibri"/>
                <a:sym typeface="Calibri"/>
              </a:rPr>
              <a:t> de Scikit-learn: </a:t>
            </a:r>
            <a:r>
              <a:rPr lang="es" dirty="0">
                <a:solidFill>
                  <a:schemeClr val="dk1"/>
                </a:solidFill>
                <a:latin typeface="Book Antiqua"/>
                <a:ea typeface="Book Antiqua"/>
                <a:cs typeface="Book Antiqua"/>
                <a:sym typeface="Book Antiqua"/>
              </a:rPr>
              <a:t>OneHotEncoder</a:t>
            </a:r>
            <a:r>
              <a:rPr lang="es"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4000" b="0" i="0" u="none" strike="noStrike" cap="none" dirty="0">
              <a:solidFill>
                <a:schemeClr val="dk1"/>
              </a:solidFill>
              <a:latin typeface="Calibri"/>
              <a:ea typeface="Calibri"/>
              <a:cs typeface="Calibri"/>
              <a:sym typeface="Calibri"/>
            </a:endParaRPr>
          </a:p>
        </p:txBody>
      </p:sp>
      <p:sp>
        <p:nvSpPr>
          <p:cNvPr id="391" name="Google Shape;391;g118c520c789_0_396"/>
          <p:cNvSpPr txBox="1"/>
          <p:nvPr/>
        </p:nvSpPr>
        <p:spPr>
          <a:xfrm>
            <a:off x="221400" y="482208"/>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dirty="0">
                <a:solidFill>
                  <a:srgbClr val="7F4EBD"/>
                </a:solidFill>
                <a:latin typeface="Calibri"/>
                <a:ea typeface="Calibri"/>
                <a:cs typeface="Calibri"/>
                <a:sym typeface="Calibri"/>
              </a:rPr>
              <a:t>Variables dummies</a:t>
            </a:r>
            <a:endParaRPr dirty="0"/>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7F4EBD"/>
              </a:solidFill>
              <a:latin typeface="Calibri"/>
              <a:ea typeface="Calibri"/>
              <a:cs typeface="Calibri"/>
              <a:sym typeface="Calibri"/>
            </a:endParaRPr>
          </a:p>
        </p:txBody>
      </p:sp>
      <p:sp>
        <p:nvSpPr>
          <p:cNvPr id="392" name="Google Shape;392;g118c520c789_0_39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93" name="Google Shape;393;g118c520c789_0_396" descr="Imagen que contiene Logotipo&#10;&#10;Descripción generada automáticamente"/>
          <p:cNvPicPr preferRelativeResize="0"/>
          <p:nvPr/>
        </p:nvPicPr>
        <p:blipFill rotWithShape="1">
          <a:blip r:embed="rId4">
            <a:alphaModFix amt="50000"/>
          </a:blip>
          <a:srcRect/>
          <a:stretch/>
        </p:blipFill>
        <p:spPr>
          <a:xfrm>
            <a:off x="4201086" y="4274448"/>
            <a:ext cx="1677454" cy="620709"/>
          </a:xfrm>
          <a:prstGeom prst="rect">
            <a:avLst/>
          </a:prstGeom>
          <a:noFill/>
          <a:ln>
            <a:noFill/>
          </a:ln>
        </p:spPr>
      </p:pic>
      <p:pic>
        <p:nvPicPr>
          <p:cNvPr id="394" name="Google Shape;394;g118c520c789_0_396"/>
          <p:cNvPicPr preferRelativeResize="0"/>
          <p:nvPr/>
        </p:nvPicPr>
        <p:blipFill rotWithShape="1">
          <a:blip r:embed="rId5">
            <a:alphaModFix amt="51000"/>
          </a:blip>
          <a:srcRect/>
          <a:stretch/>
        </p:blipFill>
        <p:spPr>
          <a:xfrm>
            <a:off x="1136660" y="4344051"/>
            <a:ext cx="582237" cy="513667"/>
          </a:xfrm>
          <a:prstGeom prst="rect">
            <a:avLst/>
          </a:prstGeom>
          <a:noFill/>
          <a:ln>
            <a:noFill/>
          </a:ln>
        </p:spPr>
      </p:pic>
      <p:pic>
        <p:nvPicPr>
          <p:cNvPr id="395" name="Google Shape;395;g118c520c789_0_396"/>
          <p:cNvPicPr preferRelativeResize="0"/>
          <p:nvPr/>
        </p:nvPicPr>
        <p:blipFill rotWithShape="1">
          <a:blip r:embed="rId6">
            <a:alphaModFix amt="50000"/>
          </a:blip>
          <a:srcRect/>
          <a:stretch/>
        </p:blipFill>
        <p:spPr>
          <a:xfrm>
            <a:off x="2081486" y="4397573"/>
            <a:ext cx="1913515" cy="406622"/>
          </a:xfrm>
          <a:prstGeom prst="rect">
            <a:avLst/>
          </a:prstGeom>
          <a:noFill/>
          <a:ln>
            <a:noFill/>
          </a:ln>
        </p:spPr>
      </p:pic>
      <p:pic>
        <p:nvPicPr>
          <p:cNvPr id="396" name="Google Shape;396;g118c520c789_0_396"/>
          <p:cNvPicPr preferRelativeResize="0"/>
          <p:nvPr/>
        </p:nvPicPr>
        <p:blipFill rotWithShape="1">
          <a:blip r:embed="rId7">
            <a:alphaModFix amt="50000"/>
          </a:blip>
          <a:srcRect/>
          <a:stretch/>
        </p:blipFill>
        <p:spPr>
          <a:xfrm>
            <a:off x="6084625" y="4274448"/>
            <a:ext cx="1495334" cy="811134"/>
          </a:xfrm>
          <a:prstGeom prst="rect">
            <a:avLst/>
          </a:prstGeom>
          <a:noFill/>
          <a:ln>
            <a:noFill/>
          </a:ln>
        </p:spPr>
      </p:pic>
      <p:pic>
        <p:nvPicPr>
          <p:cNvPr id="397" name="Google Shape;397;g118c520c789_0_396" descr="Código QR&#10;&#10;Descripción generada automáticamente"/>
          <p:cNvPicPr preferRelativeResize="0"/>
          <p:nvPr/>
        </p:nvPicPr>
        <p:blipFill rotWithShape="1">
          <a:blip r:embed="rId6">
            <a:alphaModFix amt="35000"/>
          </a:blip>
          <a:srcRect/>
          <a:stretch/>
        </p:blipFill>
        <p:spPr>
          <a:xfrm>
            <a:off x="8285028" y="123231"/>
            <a:ext cx="718457" cy="152672"/>
          </a:xfrm>
          <a:prstGeom prst="rect">
            <a:avLst/>
          </a:prstGeom>
          <a:noFill/>
          <a:ln>
            <a:noFill/>
          </a:ln>
        </p:spPr>
      </p:pic>
      <p:pic>
        <p:nvPicPr>
          <p:cNvPr id="398" name="Google Shape;398;g118c520c789_0_396"/>
          <p:cNvPicPr preferRelativeResize="0"/>
          <p:nvPr/>
        </p:nvPicPr>
        <p:blipFill rotWithShape="1">
          <a:blip r:embed="rId8">
            <a:alphaModFix/>
          </a:blip>
          <a:srcRect l="48313" t="50395" r="19953" b="25823"/>
          <a:stretch/>
        </p:blipFill>
        <p:spPr>
          <a:xfrm>
            <a:off x="3032962" y="1994925"/>
            <a:ext cx="5591089" cy="2355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118c520c789_0_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166" name="Google Shape;166;g118c520c789_0_0" descr="Gráfico, Gráfico de líneas&#10;&#10;Descripción generada automáticamente"/>
          <p:cNvPicPr preferRelativeResize="0"/>
          <p:nvPr/>
        </p:nvPicPr>
        <p:blipFill rotWithShape="1">
          <a:blip r:embed="rId4">
            <a:alphaModFix amt="50000"/>
          </a:blip>
          <a:srcRect/>
          <a:stretch/>
        </p:blipFill>
        <p:spPr>
          <a:xfrm>
            <a:off x="7258047" y="4310706"/>
            <a:ext cx="1792773" cy="739216"/>
          </a:xfrm>
          <a:prstGeom prst="rect">
            <a:avLst/>
          </a:prstGeom>
          <a:noFill/>
          <a:ln>
            <a:noFill/>
          </a:ln>
        </p:spPr>
      </p:pic>
      <p:sp>
        <p:nvSpPr>
          <p:cNvPr id="167" name="Google Shape;167;g118c520c789_0_0"/>
          <p:cNvSpPr txBox="1"/>
          <p:nvPr/>
        </p:nvSpPr>
        <p:spPr>
          <a:xfrm>
            <a:off x="221400" y="115104"/>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Variables</a:t>
            </a:r>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7F4EBD"/>
              </a:solidFill>
              <a:latin typeface="Calibri"/>
              <a:ea typeface="Calibri"/>
              <a:cs typeface="Calibri"/>
              <a:sym typeface="Calibri"/>
            </a:endParaRPr>
          </a:p>
        </p:txBody>
      </p:sp>
      <p:sp>
        <p:nvSpPr>
          <p:cNvPr id="168" name="Google Shape;168;g118c520c789_0_0"/>
          <p:cNvSpPr/>
          <p:nvPr/>
        </p:nvSpPr>
        <p:spPr>
          <a:xfrm>
            <a:off x="293227" y="517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69" name="Google Shape;169;g118c520c789_0_0"/>
          <p:cNvSpPr txBox="1"/>
          <p:nvPr/>
        </p:nvSpPr>
        <p:spPr>
          <a:xfrm>
            <a:off x="1949670" y="934739"/>
            <a:ext cx="1839300" cy="708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Numéricas (Cuantitativas)</a:t>
            </a:r>
            <a:endParaRPr sz="2000" b="0" i="0" u="none" strike="noStrike" cap="none">
              <a:solidFill>
                <a:srgbClr val="3F3F3F"/>
              </a:solidFill>
              <a:latin typeface="Calibri"/>
              <a:ea typeface="Calibri"/>
              <a:cs typeface="Calibri"/>
              <a:sym typeface="Calibri"/>
            </a:endParaRPr>
          </a:p>
        </p:txBody>
      </p:sp>
      <p:sp>
        <p:nvSpPr>
          <p:cNvPr id="170" name="Google Shape;170;g118c520c789_0_0"/>
          <p:cNvSpPr txBox="1"/>
          <p:nvPr/>
        </p:nvSpPr>
        <p:spPr>
          <a:xfrm>
            <a:off x="6031086" y="2322487"/>
            <a:ext cx="3071700" cy="9543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0" i="0" u="none" strike="noStrike" cap="none">
                <a:solidFill>
                  <a:srgbClr val="3F3F3F"/>
                </a:solidFill>
                <a:latin typeface="Calibri"/>
                <a:ea typeface="Calibri"/>
                <a:cs typeface="Calibri"/>
                <a:sym typeface="Calibri"/>
              </a:rPr>
              <a:t>Tienen un orden. Para modelos:</a:t>
            </a:r>
            <a:endParaRPr sz="14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3F3F3F"/>
                </a:solidFill>
                <a:latin typeface="Calibri"/>
                <a:ea typeface="Calibri"/>
                <a:cs typeface="Calibri"/>
                <a:sym typeface="Calibri"/>
              </a:rPr>
              <a:t>Codificación con números en orden: (Ejemplo: Excelente -5, Muy bueno-4, Bueno-3, Regular-2, Malo-1</a:t>
            </a:r>
            <a:endParaRPr sz="1400" b="0" i="0" u="none" strike="noStrike" cap="none">
              <a:solidFill>
                <a:srgbClr val="3F3F3F"/>
              </a:solidFill>
              <a:latin typeface="Calibri"/>
              <a:ea typeface="Calibri"/>
              <a:cs typeface="Calibri"/>
              <a:sym typeface="Calibri"/>
            </a:endParaRPr>
          </a:p>
        </p:txBody>
      </p:sp>
      <p:sp>
        <p:nvSpPr>
          <p:cNvPr id="171" name="Google Shape;171;g118c520c789_0_0"/>
          <p:cNvSpPr txBox="1"/>
          <p:nvPr/>
        </p:nvSpPr>
        <p:spPr>
          <a:xfrm>
            <a:off x="6047669" y="3488804"/>
            <a:ext cx="3071700" cy="7389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3F3F3F"/>
                </a:solidFill>
                <a:latin typeface="Calibri"/>
                <a:ea typeface="Calibri"/>
                <a:cs typeface="Calibri"/>
                <a:sym typeface="Calibri"/>
              </a:rPr>
              <a:t>No tienen un orden. Para modelos: Codificación: Se deben crear Variables Dummies</a:t>
            </a:r>
            <a:endParaRPr sz="1400" b="0" i="0" u="none" strike="noStrike" cap="none">
              <a:solidFill>
                <a:srgbClr val="3F3F3F"/>
              </a:solidFill>
              <a:latin typeface="Calibri"/>
              <a:ea typeface="Calibri"/>
              <a:cs typeface="Calibri"/>
              <a:sym typeface="Calibri"/>
            </a:endParaRPr>
          </a:p>
        </p:txBody>
      </p:sp>
      <p:sp>
        <p:nvSpPr>
          <p:cNvPr id="172" name="Google Shape;172;g118c520c789_0_0"/>
          <p:cNvSpPr txBox="1"/>
          <p:nvPr/>
        </p:nvSpPr>
        <p:spPr>
          <a:xfrm>
            <a:off x="1949770" y="2938861"/>
            <a:ext cx="1839300" cy="708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Categóricas (Cualitativas)</a:t>
            </a:r>
            <a:endParaRPr sz="2000" b="0" i="0" u="none" strike="noStrike" cap="none">
              <a:solidFill>
                <a:srgbClr val="3F3F3F"/>
              </a:solidFill>
              <a:latin typeface="Calibri"/>
              <a:ea typeface="Calibri"/>
              <a:cs typeface="Calibri"/>
              <a:sym typeface="Calibri"/>
            </a:endParaRPr>
          </a:p>
        </p:txBody>
      </p:sp>
      <p:sp>
        <p:nvSpPr>
          <p:cNvPr id="173" name="Google Shape;173;g118c520c789_0_0"/>
          <p:cNvSpPr txBox="1"/>
          <p:nvPr/>
        </p:nvSpPr>
        <p:spPr>
          <a:xfrm>
            <a:off x="4065423" y="2571446"/>
            <a:ext cx="16893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Ordinales</a:t>
            </a:r>
            <a:endParaRPr/>
          </a:p>
        </p:txBody>
      </p:sp>
      <p:sp>
        <p:nvSpPr>
          <p:cNvPr id="174" name="Google Shape;174;g118c520c789_0_0"/>
          <p:cNvSpPr txBox="1"/>
          <p:nvPr/>
        </p:nvSpPr>
        <p:spPr>
          <a:xfrm>
            <a:off x="4073673" y="3658152"/>
            <a:ext cx="16893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Nominales</a:t>
            </a:r>
            <a:endParaRPr/>
          </a:p>
        </p:txBody>
      </p:sp>
      <p:cxnSp>
        <p:nvCxnSpPr>
          <p:cNvPr id="175" name="Google Shape;175;g118c520c789_0_0"/>
          <p:cNvCxnSpPr>
            <a:stCxn id="176" idx="3"/>
            <a:endCxn id="172" idx="0"/>
          </p:cNvCxnSpPr>
          <p:nvPr/>
        </p:nvCxnSpPr>
        <p:spPr>
          <a:xfrm>
            <a:off x="1765507" y="2260892"/>
            <a:ext cx="1104000" cy="678000"/>
          </a:xfrm>
          <a:prstGeom prst="straightConnector1">
            <a:avLst/>
          </a:prstGeom>
          <a:noFill/>
          <a:ln w="9525" cap="flat" cmpd="sng">
            <a:solidFill>
              <a:srgbClr val="3E6EC2"/>
            </a:solidFill>
            <a:prstDash val="solid"/>
            <a:round/>
            <a:headEnd type="none" w="sm" len="sm"/>
            <a:tailEnd type="none" w="sm" len="sm"/>
          </a:ln>
        </p:spPr>
      </p:cxnSp>
      <p:cxnSp>
        <p:nvCxnSpPr>
          <p:cNvPr id="177" name="Google Shape;177;g118c520c789_0_0"/>
          <p:cNvCxnSpPr>
            <a:stCxn id="176" idx="3"/>
            <a:endCxn id="169" idx="2"/>
          </p:cNvCxnSpPr>
          <p:nvPr/>
        </p:nvCxnSpPr>
        <p:spPr>
          <a:xfrm rot="10800000" flipH="1">
            <a:off x="1765507" y="1642592"/>
            <a:ext cx="1103700" cy="618300"/>
          </a:xfrm>
          <a:prstGeom prst="straightConnector1">
            <a:avLst/>
          </a:prstGeom>
          <a:noFill/>
          <a:ln w="9525" cap="flat" cmpd="sng">
            <a:solidFill>
              <a:srgbClr val="3E6EC2"/>
            </a:solidFill>
            <a:prstDash val="solid"/>
            <a:round/>
            <a:headEnd type="none" w="sm" len="sm"/>
            <a:tailEnd type="none" w="sm" len="sm"/>
          </a:ln>
        </p:spPr>
      </p:cxnSp>
      <p:cxnSp>
        <p:nvCxnSpPr>
          <p:cNvPr id="178" name="Google Shape;178;g118c520c789_0_0"/>
          <p:cNvCxnSpPr>
            <a:stCxn id="172" idx="3"/>
            <a:endCxn id="173" idx="1"/>
          </p:cNvCxnSpPr>
          <p:nvPr/>
        </p:nvCxnSpPr>
        <p:spPr>
          <a:xfrm rot="10800000" flipH="1">
            <a:off x="3789070" y="2771461"/>
            <a:ext cx="276300" cy="521400"/>
          </a:xfrm>
          <a:prstGeom prst="straightConnector1">
            <a:avLst/>
          </a:prstGeom>
          <a:noFill/>
          <a:ln w="9525" cap="flat" cmpd="sng">
            <a:solidFill>
              <a:srgbClr val="3E6EC2"/>
            </a:solidFill>
            <a:prstDash val="solid"/>
            <a:round/>
            <a:headEnd type="none" w="sm" len="sm"/>
            <a:tailEnd type="none" w="sm" len="sm"/>
          </a:ln>
        </p:spPr>
      </p:cxnSp>
      <p:cxnSp>
        <p:nvCxnSpPr>
          <p:cNvPr id="179" name="Google Shape;179;g118c520c789_0_0"/>
          <p:cNvCxnSpPr>
            <a:stCxn id="172" idx="3"/>
            <a:endCxn id="174" idx="1"/>
          </p:cNvCxnSpPr>
          <p:nvPr/>
        </p:nvCxnSpPr>
        <p:spPr>
          <a:xfrm>
            <a:off x="3789070" y="3292861"/>
            <a:ext cx="284700" cy="565500"/>
          </a:xfrm>
          <a:prstGeom prst="straightConnector1">
            <a:avLst/>
          </a:prstGeom>
          <a:noFill/>
          <a:ln w="9525" cap="flat" cmpd="sng">
            <a:solidFill>
              <a:srgbClr val="3E6EC2"/>
            </a:solidFill>
            <a:prstDash val="solid"/>
            <a:round/>
            <a:headEnd type="none" w="sm" len="sm"/>
            <a:tailEnd type="none" w="sm" len="sm"/>
          </a:ln>
        </p:spPr>
      </p:cxnSp>
      <p:sp>
        <p:nvSpPr>
          <p:cNvPr id="176" name="Google Shape;176;g118c520c789_0_0"/>
          <p:cNvSpPr txBox="1"/>
          <p:nvPr/>
        </p:nvSpPr>
        <p:spPr>
          <a:xfrm>
            <a:off x="76207" y="2060792"/>
            <a:ext cx="16893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Variables</a:t>
            </a:r>
            <a:endParaRPr sz="2000" b="0" i="0" u="none" strike="noStrike" cap="none">
              <a:solidFill>
                <a:srgbClr val="3F3F3F"/>
              </a:solidFill>
              <a:latin typeface="Calibri"/>
              <a:ea typeface="Calibri"/>
              <a:cs typeface="Calibri"/>
              <a:sym typeface="Calibri"/>
            </a:endParaRPr>
          </a:p>
        </p:txBody>
      </p:sp>
      <p:sp>
        <p:nvSpPr>
          <p:cNvPr id="180" name="Google Shape;180;g118c520c789_0_0"/>
          <p:cNvSpPr txBox="1"/>
          <p:nvPr/>
        </p:nvSpPr>
        <p:spPr>
          <a:xfrm>
            <a:off x="4056295" y="1462467"/>
            <a:ext cx="16893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Continua</a:t>
            </a:r>
            <a:endParaRPr sz="2000" b="0" i="0" u="none" strike="noStrike" cap="none">
              <a:solidFill>
                <a:srgbClr val="3F3F3F"/>
              </a:solidFill>
              <a:latin typeface="Calibri"/>
              <a:ea typeface="Calibri"/>
              <a:cs typeface="Calibri"/>
              <a:sym typeface="Calibri"/>
            </a:endParaRPr>
          </a:p>
        </p:txBody>
      </p:sp>
      <p:sp>
        <p:nvSpPr>
          <p:cNvPr id="181" name="Google Shape;181;g118c520c789_0_0"/>
          <p:cNvSpPr txBox="1"/>
          <p:nvPr/>
        </p:nvSpPr>
        <p:spPr>
          <a:xfrm>
            <a:off x="4083170" y="652881"/>
            <a:ext cx="16893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3F3F3F"/>
                </a:solidFill>
                <a:latin typeface="Calibri"/>
                <a:ea typeface="Calibri"/>
                <a:cs typeface="Calibri"/>
                <a:sym typeface="Calibri"/>
              </a:rPr>
              <a:t>Discreta</a:t>
            </a:r>
            <a:endParaRPr sz="2000" b="0" i="0" u="none" strike="noStrike" cap="none">
              <a:solidFill>
                <a:srgbClr val="3F3F3F"/>
              </a:solidFill>
              <a:latin typeface="Calibri"/>
              <a:ea typeface="Calibri"/>
              <a:cs typeface="Calibri"/>
              <a:sym typeface="Calibri"/>
            </a:endParaRPr>
          </a:p>
        </p:txBody>
      </p:sp>
      <p:cxnSp>
        <p:nvCxnSpPr>
          <p:cNvPr id="182" name="Google Shape;182;g118c520c789_0_0"/>
          <p:cNvCxnSpPr>
            <a:endCxn id="181" idx="1"/>
          </p:cNvCxnSpPr>
          <p:nvPr/>
        </p:nvCxnSpPr>
        <p:spPr>
          <a:xfrm rot="10800000" flipH="1">
            <a:off x="3788870" y="852981"/>
            <a:ext cx="294300" cy="436800"/>
          </a:xfrm>
          <a:prstGeom prst="straightConnector1">
            <a:avLst/>
          </a:prstGeom>
          <a:noFill/>
          <a:ln w="9525" cap="flat" cmpd="sng">
            <a:solidFill>
              <a:srgbClr val="3E6EC2"/>
            </a:solidFill>
            <a:prstDash val="solid"/>
            <a:round/>
            <a:headEnd type="none" w="sm" len="sm"/>
            <a:tailEnd type="none" w="sm" len="sm"/>
          </a:ln>
        </p:spPr>
      </p:cxnSp>
      <p:cxnSp>
        <p:nvCxnSpPr>
          <p:cNvPr id="183" name="Google Shape;183;g118c520c789_0_0"/>
          <p:cNvCxnSpPr>
            <a:stCxn id="169" idx="3"/>
            <a:endCxn id="180" idx="1"/>
          </p:cNvCxnSpPr>
          <p:nvPr/>
        </p:nvCxnSpPr>
        <p:spPr>
          <a:xfrm>
            <a:off x="3788970" y="1288739"/>
            <a:ext cx="267300" cy="373800"/>
          </a:xfrm>
          <a:prstGeom prst="straightConnector1">
            <a:avLst/>
          </a:prstGeom>
          <a:noFill/>
          <a:ln w="9525" cap="flat" cmpd="sng">
            <a:solidFill>
              <a:srgbClr val="3E6EC2"/>
            </a:solidFill>
            <a:prstDash val="solid"/>
            <a:round/>
            <a:headEnd type="none" w="sm" len="sm"/>
            <a:tailEnd type="none" w="sm" len="sm"/>
          </a:ln>
        </p:spPr>
      </p:cxnSp>
      <p:sp>
        <p:nvSpPr>
          <p:cNvPr id="184" name="Google Shape;184;g118c520c789_0_0"/>
          <p:cNvSpPr txBox="1"/>
          <p:nvPr/>
        </p:nvSpPr>
        <p:spPr>
          <a:xfrm>
            <a:off x="6012920" y="488871"/>
            <a:ext cx="3071700" cy="7389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3F3F3F"/>
                </a:solidFill>
                <a:latin typeface="Calibri"/>
                <a:ea typeface="Calibri"/>
                <a:cs typeface="Calibri"/>
                <a:sym typeface="Calibri"/>
              </a:rPr>
              <a:t>No puede tomar un valor entre dos consecutivos (ej: edad, cantidad de personas)</a:t>
            </a:r>
            <a:endParaRPr sz="1400" b="0" i="0" u="none" strike="noStrike" cap="none">
              <a:solidFill>
                <a:srgbClr val="3F3F3F"/>
              </a:solidFill>
              <a:latin typeface="Calibri"/>
              <a:ea typeface="Calibri"/>
              <a:cs typeface="Calibri"/>
              <a:sym typeface="Calibri"/>
            </a:endParaRPr>
          </a:p>
        </p:txBody>
      </p:sp>
      <p:sp>
        <p:nvSpPr>
          <p:cNvPr id="185" name="Google Shape;185;g118c520c789_0_0"/>
          <p:cNvSpPr txBox="1"/>
          <p:nvPr/>
        </p:nvSpPr>
        <p:spPr>
          <a:xfrm>
            <a:off x="6012920" y="1421526"/>
            <a:ext cx="3071700" cy="5232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3F3F3F"/>
                </a:solidFill>
                <a:latin typeface="Calibri"/>
                <a:ea typeface="Calibri"/>
                <a:cs typeface="Calibri"/>
                <a:sym typeface="Calibri"/>
              </a:rPr>
              <a:t>Puede tomar cualquier valor dentro de un intervalo (ej: peso, precio)</a:t>
            </a:r>
            <a:endParaRPr sz="1400" b="0" i="0" u="none" strike="noStrike" cap="none">
              <a:solidFill>
                <a:srgbClr val="3F3F3F"/>
              </a:solidFill>
              <a:latin typeface="Calibri"/>
              <a:ea typeface="Calibri"/>
              <a:cs typeface="Calibri"/>
              <a:sym typeface="Calibri"/>
            </a:endParaRPr>
          </a:p>
        </p:txBody>
      </p:sp>
      <p:cxnSp>
        <p:nvCxnSpPr>
          <p:cNvPr id="186" name="Google Shape;186;g118c520c789_0_0"/>
          <p:cNvCxnSpPr>
            <a:stCxn id="181" idx="3"/>
            <a:endCxn id="184" idx="1"/>
          </p:cNvCxnSpPr>
          <p:nvPr/>
        </p:nvCxnSpPr>
        <p:spPr>
          <a:xfrm>
            <a:off x="5772470" y="852981"/>
            <a:ext cx="240600" cy="5400"/>
          </a:xfrm>
          <a:prstGeom prst="straightConnector1">
            <a:avLst/>
          </a:prstGeom>
          <a:noFill/>
          <a:ln w="9525" cap="flat" cmpd="sng">
            <a:solidFill>
              <a:srgbClr val="3E6EC2"/>
            </a:solidFill>
            <a:prstDash val="solid"/>
            <a:round/>
            <a:headEnd type="none" w="sm" len="sm"/>
            <a:tailEnd type="triangle" w="med" len="med"/>
          </a:ln>
        </p:spPr>
      </p:cxnSp>
      <p:cxnSp>
        <p:nvCxnSpPr>
          <p:cNvPr id="187" name="Google Shape;187;g118c520c789_0_0"/>
          <p:cNvCxnSpPr/>
          <p:nvPr/>
        </p:nvCxnSpPr>
        <p:spPr>
          <a:xfrm>
            <a:off x="5792470" y="1691142"/>
            <a:ext cx="240600" cy="5400"/>
          </a:xfrm>
          <a:prstGeom prst="straightConnector1">
            <a:avLst/>
          </a:prstGeom>
          <a:noFill/>
          <a:ln w="9525" cap="flat" cmpd="sng">
            <a:solidFill>
              <a:srgbClr val="3E6EC2"/>
            </a:solidFill>
            <a:prstDash val="solid"/>
            <a:round/>
            <a:headEnd type="none" w="sm" len="sm"/>
            <a:tailEnd type="triangle" w="med" len="med"/>
          </a:ln>
        </p:spPr>
      </p:cxnSp>
      <p:cxnSp>
        <p:nvCxnSpPr>
          <p:cNvPr id="188" name="Google Shape;188;g118c520c789_0_0"/>
          <p:cNvCxnSpPr/>
          <p:nvPr/>
        </p:nvCxnSpPr>
        <p:spPr>
          <a:xfrm>
            <a:off x="5772421" y="2842434"/>
            <a:ext cx="240600" cy="5400"/>
          </a:xfrm>
          <a:prstGeom prst="straightConnector1">
            <a:avLst/>
          </a:prstGeom>
          <a:noFill/>
          <a:ln w="9525" cap="flat" cmpd="sng">
            <a:solidFill>
              <a:srgbClr val="3E6EC2"/>
            </a:solidFill>
            <a:prstDash val="solid"/>
            <a:round/>
            <a:headEnd type="none" w="sm" len="sm"/>
            <a:tailEnd type="triangle" w="med" len="med"/>
          </a:ln>
        </p:spPr>
      </p:cxnSp>
      <p:cxnSp>
        <p:nvCxnSpPr>
          <p:cNvPr id="189" name="Google Shape;189;g118c520c789_0_0"/>
          <p:cNvCxnSpPr/>
          <p:nvPr/>
        </p:nvCxnSpPr>
        <p:spPr>
          <a:xfrm>
            <a:off x="5772417" y="3959723"/>
            <a:ext cx="240600" cy="5400"/>
          </a:xfrm>
          <a:prstGeom prst="straightConnector1">
            <a:avLst/>
          </a:prstGeom>
          <a:noFill/>
          <a:ln w="9525" cap="flat" cmpd="sng">
            <a:solidFill>
              <a:srgbClr val="3E6EC2"/>
            </a:solidFill>
            <a:prstDash val="solid"/>
            <a:round/>
            <a:headEnd type="none" w="sm" len="sm"/>
            <a:tailEnd type="triangle" w="med" len="med"/>
          </a:ln>
        </p:spPr>
      </p:cxnSp>
      <p:sp>
        <p:nvSpPr>
          <p:cNvPr id="190" name="Google Shape;190;g118c520c789_0_0"/>
          <p:cNvSpPr txBox="1"/>
          <p:nvPr/>
        </p:nvSpPr>
        <p:spPr>
          <a:xfrm>
            <a:off x="0" y="4876983"/>
            <a:ext cx="88800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pic>
        <p:nvPicPr>
          <p:cNvPr id="191" name="Google Shape;191;g118c520c789_0_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92" name="Google Shape;192;g118c520c789_0_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93" name="Google Shape;193;g118c520c789_0_0"/>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194" name="Google Shape;194;g118c520c789_0_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95" name="Google Shape;195;g118c520c789_0_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7"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01" name="Google Shape;201;p7"/>
          <p:cNvSpPr txBox="1"/>
          <p:nvPr/>
        </p:nvSpPr>
        <p:spPr>
          <a:xfrm>
            <a:off x="181050" y="1117100"/>
            <a:ext cx="87819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1" i="0" u="none" strike="noStrike" cap="none">
                <a:solidFill>
                  <a:srgbClr val="3F3F3F"/>
                </a:solidFill>
                <a:latin typeface="Calibri"/>
                <a:ea typeface="Calibri"/>
                <a:cs typeface="Calibri"/>
                <a:sym typeface="Calibri"/>
              </a:rPr>
              <a:t>Supervisado</a:t>
            </a:r>
            <a:r>
              <a:rPr lang="es" sz="2200" b="0" i="0" u="none" strike="noStrike" cap="none">
                <a:solidFill>
                  <a:srgbClr val="3F3F3F"/>
                </a:solidFill>
                <a:latin typeface="Calibri"/>
                <a:ea typeface="Calibri"/>
                <a:cs typeface="Calibri"/>
                <a:sym typeface="Calibri"/>
              </a:rPr>
              <a:t>: Se dice que un modelo de ML es supervisado cuando, los datos con los que se entrena el modelo tienen los valores que queremos predecir, a estos se le dice que están etiquetados.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Por ejemplo, si queremos predecir cuántos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goles marcará nuestro equipo en base a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datos de partidos anteriores, estos datos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deben tener cuántos goles marcó nuestro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equipo en cada uno de ellos.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F3F3F"/>
              </a:solidFill>
              <a:latin typeface="Calibri"/>
              <a:ea typeface="Calibri"/>
              <a:cs typeface="Calibri"/>
              <a:sym typeface="Calibri"/>
            </a:endParaRPr>
          </a:p>
        </p:txBody>
      </p:sp>
      <p:pic>
        <p:nvPicPr>
          <p:cNvPr id="202" name="Google Shape;202;p7"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03" name="Google Shape;203;p7"/>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Tipos</a:t>
            </a:r>
            <a:endParaRPr sz="2400" b="0" i="0" u="none" strike="noStrike" cap="none">
              <a:solidFill>
                <a:srgbClr val="7F4EBD"/>
              </a:solidFill>
              <a:latin typeface="Calibri"/>
              <a:ea typeface="Calibri"/>
              <a:cs typeface="Calibri"/>
              <a:sym typeface="Calibri"/>
            </a:endParaRPr>
          </a:p>
        </p:txBody>
      </p:sp>
      <p:sp>
        <p:nvSpPr>
          <p:cNvPr id="204" name="Google Shape;204;p7"/>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05" name="Google Shape;205;p7"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06" name="Google Shape;206;p7"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07" name="Google Shape;207;p7"/>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08" name="Google Shape;208;p7"/>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09" name="Google Shape;209;p7"/>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210" name="Google Shape;210;p7"/>
          <p:cNvPicPr preferRelativeResize="0"/>
          <p:nvPr/>
        </p:nvPicPr>
        <p:blipFill rotWithShape="1">
          <a:blip r:embed="rId9">
            <a:alphaModFix/>
          </a:blip>
          <a:srcRect/>
          <a:stretch/>
        </p:blipFill>
        <p:spPr>
          <a:xfrm>
            <a:off x="5258051" y="2169425"/>
            <a:ext cx="3689499" cy="2174624"/>
          </a:xfrm>
          <a:prstGeom prst="rect">
            <a:avLst/>
          </a:prstGeom>
          <a:noFill/>
          <a:ln>
            <a:noFill/>
          </a:ln>
        </p:spPr>
      </p:pic>
      <p:sp>
        <p:nvSpPr>
          <p:cNvPr id="211" name="Google Shape;211;p7"/>
          <p:cNvSpPr/>
          <p:nvPr/>
        </p:nvSpPr>
        <p:spPr>
          <a:xfrm>
            <a:off x="5283425" y="2191975"/>
            <a:ext cx="839400" cy="266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7"/>
          <p:cNvSpPr txBox="1"/>
          <p:nvPr/>
        </p:nvSpPr>
        <p:spPr>
          <a:xfrm>
            <a:off x="5245550" y="2155550"/>
            <a:ext cx="1063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Datos de entrenamiento</a:t>
            </a:r>
            <a:endParaRPr sz="7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 Manzanas   Muffins</a:t>
            </a:r>
            <a:endParaRPr sz="700" b="0" i="0" u="none" strike="noStrike" cap="none">
              <a:solidFill>
                <a:srgbClr val="000000"/>
              </a:solidFill>
              <a:latin typeface="Calibri"/>
              <a:ea typeface="Calibri"/>
              <a:cs typeface="Calibri"/>
              <a:sym typeface="Calibri"/>
            </a:endParaRPr>
          </a:p>
        </p:txBody>
      </p:sp>
      <p:sp>
        <p:nvSpPr>
          <p:cNvPr id="213" name="Google Shape;213;p7"/>
          <p:cNvSpPr/>
          <p:nvPr/>
        </p:nvSpPr>
        <p:spPr>
          <a:xfrm>
            <a:off x="6849200" y="2698450"/>
            <a:ext cx="839400" cy="266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7"/>
          <p:cNvSpPr txBox="1"/>
          <p:nvPr/>
        </p:nvSpPr>
        <p:spPr>
          <a:xfrm>
            <a:off x="6776213" y="2639400"/>
            <a:ext cx="1063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Modelo de </a:t>
            </a:r>
            <a:endParaRPr sz="7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Machine Learning</a:t>
            </a:r>
            <a:endParaRPr sz="700" b="0" i="0" u="none" strike="noStrike" cap="none">
              <a:solidFill>
                <a:srgbClr val="000000"/>
              </a:solidFill>
              <a:latin typeface="Calibri"/>
              <a:ea typeface="Calibri"/>
              <a:cs typeface="Calibri"/>
              <a:sym typeface="Calibri"/>
            </a:endParaRPr>
          </a:p>
        </p:txBody>
      </p:sp>
      <p:sp>
        <p:nvSpPr>
          <p:cNvPr id="215" name="Google Shape;215;p7"/>
          <p:cNvSpPr/>
          <p:nvPr/>
        </p:nvSpPr>
        <p:spPr>
          <a:xfrm>
            <a:off x="7302175" y="3990875"/>
            <a:ext cx="582300" cy="240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7"/>
          <p:cNvSpPr txBox="1"/>
          <p:nvPr/>
        </p:nvSpPr>
        <p:spPr>
          <a:xfrm>
            <a:off x="7081025" y="3858600"/>
            <a:ext cx="1120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Nuevo dato desconocido por el modelo</a:t>
            </a:r>
            <a:endParaRPr sz="700" b="0" i="0" u="none" strike="noStrike" cap="none">
              <a:solidFill>
                <a:srgbClr val="000000"/>
              </a:solidFill>
              <a:latin typeface="Calibri"/>
              <a:ea typeface="Calibri"/>
              <a:cs typeface="Calibri"/>
              <a:sym typeface="Calibri"/>
            </a:endParaRPr>
          </a:p>
        </p:txBody>
      </p:sp>
      <p:sp>
        <p:nvSpPr>
          <p:cNvPr id="217" name="Google Shape;217;p7"/>
          <p:cNvSpPr/>
          <p:nvPr/>
        </p:nvSpPr>
        <p:spPr>
          <a:xfrm>
            <a:off x="8301550" y="3164725"/>
            <a:ext cx="582300" cy="240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7"/>
          <p:cNvSpPr txBox="1"/>
          <p:nvPr/>
        </p:nvSpPr>
        <p:spPr>
          <a:xfrm>
            <a:off x="8147587" y="3057975"/>
            <a:ext cx="774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Predicción: </a:t>
            </a:r>
            <a:endParaRPr sz="7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700"/>
              <a:buFont typeface="Arial"/>
              <a:buNone/>
            </a:pPr>
            <a:r>
              <a:rPr lang="es" sz="700" b="1" i="0" u="none" strike="noStrike" cap="none">
                <a:solidFill>
                  <a:srgbClr val="000000"/>
                </a:solidFill>
                <a:latin typeface="Calibri"/>
                <a:ea typeface="Calibri"/>
                <a:cs typeface="Calibri"/>
                <a:sym typeface="Calibri"/>
              </a:rPr>
              <a:t>Muffin</a:t>
            </a:r>
            <a:endParaRPr sz="700" b="1"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24" name="Google Shape;224;p8"/>
          <p:cNvSpPr txBox="1"/>
          <p:nvPr/>
        </p:nvSpPr>
        <p:spPr>
          <a:xfrm>
            <a:off x="513827" y="1463923"/>
            <a:ext cx="654755" cy="26619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1" i="0" u="none" strike="noStrike" cap="none">
                <a:solidFill>
                  <a:srgbClr val="000000"/>
                </a:solidFill>
                <a:latin typeface="Calibri"/>
                <a:ea typeface="Calibri"/>
                <a:cs typeface="Calibri"/>
                <a:sym typeface="Calibri"/>
              </a:rPr>
              <a:t>Perro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pic>
        <p:nvPicPr>
          <p:cNvPr id="225" name="Google Shape;225;p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26" name="Google Shape;226;p8"/>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supervisado</a:t>
            </a:r>
            <a:endParaRPr sz="2400" b="0" i="0" u="none" strike="noStrike" cap="none">
              <a:solidFill>
                <a:srgbClr val="7F4EBD"/>
              </a:solidFill>
              <a:latin typeface="Calibri"/>
              <a:ea typeface="Calibri"/>
              <a:cs typeface="Calibri"/>
              <a:sym typeface="Calibri"/>
            </a:endParaRPr>
          </a:p>
        </p:txBody>
      </p:sp>
      <p:sp>
        <p:nvSpPr>
          <p:cNvPr id="227" name="Google Shape;227;p8"/>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28" name="Google Shape;228;p8" descr="Diferentes tipos de perros y gatos de dibujos animados | Vector Premium"/>
          <p:cNvPicPr preferRelativeResize="0"/>
          <p:nvPr/>
        </p:nvPicPr>
        <p:blipFill rotWithShape="1">
          <a:blip r:embed="rId5">
            <a:alphaModFix/>
          </a:blip>
          <a:srcRect l="1911" t="13582" r="87108" b="64137"/>
          <a:stretch/>
        </p:blipFill>
        <p:spPr>
          <a:xfrm>
            <a:off x="497538" y="1760348"/>
            <a:ext cx="654755" cy="664308"/>
          </a:xfrm>
          <a:prstGeom prst="rect">
            <a:avLst/>
          </a:prstGeom>
          <a:noFill/>
          <a:ln>
            <a:noFill/>
          </a:ln>
        </p:spPr>
      </p:pic>
      <p:pic>
        <p:nvPicPr>
          <p:cNvPr id="229" name="Google Shape;229;p8" descr="Diferentes tipos de perros y gatos de dibujos animados | Vector Premium"/>
          <p:cNvPicPr preferRelativeResize="0"/>
          <p:nvPr/>
        </p:nvPicPr>
        <p:blipFill rotWithShape="1">
          <a:blip r:embed="rId5">
            <a:alphaModFix/>
          </a:blip>
          <a:srcRect l="11911" t="37012" r="78588" b="35346"/>
          <a:stretch/>
        </p:blipFill>
        <p:spPr>
          <a:xfrm>
            <a:off x="1190687" y="1684503"/>
            <a:ext cx="566482" cy="824088"/>
          </a:xfrm>
          <a:prstGeom prst="rect">
            <a:avLst/>
          </a:prstGeom>
          <a:noFill/>
          <a:ln>
            <a:noFill/>
          </a:ln>
        </p:spPr>
      </p:pic>
      <p:pic>
        <p:nvPicPr>
          <p:cNvPr id="230" name="Google Shape;230;p8" descr="Diferentes tipos de perros y gatos de dibujos animados | Vector Premium"/>
          <p:cNvPicPr preferRelativeResize="0"/>
          <p:nvPr/>
        </p:nvPicPr>
        <p:blipFill rotWithShape="1">
          <a:blip r:embed="rId5">
            <a:alphaModFix/>
          </a:blip>
          <a:srcRect l="19896" t="10127" r="70602" b="63560"/>
          <a:stretch/>
        </p:blipFill>
        <p:spPr>
          <a:xfrm>
            <a:off x="1712085" y="1700264"/>
            <a:ext cx="566482" cy="784475"/>
          </a:xfrm>
          <a:prstGeom prst="rect">
            <a:avLst/>
          </a:prstGeom>
          <a:noFill/>
          <a:ln>
            <a:noFill/>
          </a:ln>
        </p:spPr>
      </p:pic>
      <p:pic>
        <p:nvPicPr>
          <p:cNvPr id="231" name="Google Shape;231;p8" descr="Diferentes tipos de perros y gatos de dibujos animados | Vector Premium"/>
          <p:cNvPicPr preferRelativeResize="0"/>
          <p:nvPr/>
        </p:nvPicPr>
        <p:blipFill rotWithShape="1">
          <a:blip r:embed="rId5">
            <a:alphaModFix/>
          </a:blip>
          <a:srcRect l="36402" t="10127" r="52840" b="62231"/>
          <a:stretch/>
        </p:blipFill>
        <p:spPr>
          <a:xfrm>
            <a:off x="2285229" y="1700264"/>
            <a:ext cx="641429" cy="824088"/>
          </a:xfrm>
          <a:prstGeom prst="rect">
            <a:avLst/>
          </a:prstGeom>
          <a:noFill/>
          <a:ln>
            <a:noFill/>
          </a:ln>
        </p:spPr>
      </p:pic>
      <p:sp>
        <p:nvSpPr>
          <p:cNvPr id="232" name="Google Shape;232;p8"/>
          <p:cNvSpPr txBox="1"/>
          <p:nvPr/>
        </p:nvSpPr>
        <p:spPr>
          <a:xfrm>
            <a:off x="1734556" y="1467288"/>
            <a:ext cx="654755" cy="26619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1" i="0" u="none" strike="noStrike" cap="none">
                <a:solidFill>
                  <a:srgbClr val="000000"/>
                </a:solidFill>
                <a:latin typeface="Calibri"/>
                <a:ea typeface="Calibri"/>
                <a:cs typeface="Calibri"/>
                <a:sym typeface="Calibri"/>
              </a:rPr>
              <a:t>Perro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33" name="Google Shape;233;p8"/>
          <p:cNvSpPr txBox="1"/>
          <p:nvPr/>
        </p:nvSpPr>
        <p:spPr>
          <a:xfrm>
            <a:off x="2301038" y="1490373"/>
            <a:ext cx="654755" cy="26619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1" i="0" u="none" strike="noStrike" cap="none">
                <a:solidFill>
                  <a:srgbClr val="000000"/>
                </a:solidFill>
                <a:latin typeface="Calibri"/>
                <a:ea typeface="Calibri"/>
                <a:cs typeface="Calibri"/>
                <a:sym typeface="Calibri"/>
              </a:rPr>
              <a:t>Perro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pic>
        <p:nvPicPr>
          <p:cNvPr id="234" name="Google Shape;234;p8" descr="Diferentes tipos de perros y gatos de dibujos animados | Vector Premium"/>
          <p:cNvPicPr preferRelativeResize="0"/>
          <p:nvPr/>
        </p:nvPicPr>
        <p:blipFill rotWithShape="1">
          <a:blip r:embed="rId5">
            <a:alphaModFix/>
          </a:blip>
          <a:srcRect l="12135" t="14152" r="79156" b="62781"/>
          <a:stretch/>
        </p:blipFill>
        <p:spPr>
          <a:xfrm>
            <a:off x="1735681" y="2680341"/>
            <a:ext cx="549547" cy="727700"/>
          </a:xfrm>
          <a:prstGeom prst="rect">
            <a:avLst/>
          </a:prstGeom>
          <a:noFill/>
          <a:ln>
            <a:noFill/>
          </a:ln>
        </p:spPr>
      </p:pic>
      <p:pic>
        <p:nvPicPr>
          <p:cNvPr id="235" name="Google Shape;235;p8" descr="Diferentes tipos de perros y gatos de dibujos animados | Vector Premium"/>
          <p:cNvPicPr preferRelativeResize="0"/>
          <p:nvPr/>
        </p:nvPicPr>
        <p:blipFill rotWithShape="1">
          <a:blip r:embed="rId5">
            <a:alphaModFix/>
          </a:blip>
          <a:srcRect l="29174" t="13582" r="63339" b="62008"/>
          <a:stretch/>
        </p:blipFill>
        <p:spPr>
          <a:xfrm>
            <a:off x="2321052" y="2728702"/>
            <a:ext cx="446424" cy="727754"/>
          </a:xfrm>
          <a:prstGeom prst="rect">
            <a:avLst/>
          </a:prstGeom>
          <a:noFill/>
          <a:ln>
            <a:noFill/>
          </a:ln>
        </p:spPr>
      </p:pic>
      <p:pic>
        <p:nvPicPr>
          <p:cNvPr id="236" name="Google Shape;236;p8" descr="Diferentes tipos de perros y gatos de dibujos animados | Vector Premium"/>
          <p:cNvPicPr preferRelativeResize="0"/>
          <p:nvPr/>
        </p:nvPicPr>
        <p:blipFill rotWithShape="1">
          <a:blip r:embed="rId5">
            <a:alphaModFix/>
          </a:blip>
          <a:srcRect l="12135" t="69126" r="79156" b="7807"/>
          <a:stretch/>
        </p:blipFill>
        <p:spPr>
          <a:xfrm>
            <a:off x="1214211" y="2729917"/>
            <a:ext cx="519289" cy="687632"/>
          </a:xfrm>
          <a:prstGeom prst="rect">
            <a:avLst/>
          </a:prstGeom>
          <a:noFill/>
          <a:ln>
            <a:noFill/>
          </a:ln>
        </p:spPr>
      </p:pic>
      <p:pic>
        <p:nvPicPr>
          <p:cNvPr id="237" name="Google Shape;237;p8" descr="Diferentes tipos de perros y gatos de dibujos animados | Vector Premium"/>
          <p:cNvPicPr preferRelativeResize="0"/>
          <p:nvPr/>
        </p:nvPicPr>
        <p:blipFill rotWithShape="1">
          <a:blip r:embed="rId5">
            <a:alphaModFix/>
          </a:blip>
          <a:srcRect l="45835" t="68090" r="45456" b="8845"/>
          <a:stretch/>
        </p:blipFill>
        <p:spPr>
          <a:xfrm>
            <a:off x="584432" y="2729917"/>
            <a:ext cx="519289" cy="687632"/>
          </a:xfrm>
          <a:prstGeom prst="rect">
            <a:avLst/>
          </a:prstGeom>
          <a:noFill/>
          <a:ln>
            <a:noFill/>
          </a:ln>
        </p:spPr>
      </p:pic>
      <p:sp>
        <p:nvSpPr>
          <p:cNvPr id="238" name="Google Shape;238;p8"/>
          <p:cNvSpPr txBox="1"/>
          <p:nvPr/>
        </p:nvSpPr>
        <p:spPr>
          <a:xfrm>
            <a:off x="513827" y="2486326"/>
            <a:ext cx="654755" cy="26619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1" i="0" u="none" strike="noStrike" cap="none">
                <a:solidFill>
                  <a:srgbClr val="000000"/>
                </a:solidFill>
                <a:latin typeface="Calibri"/>
                <a:ea typeface="Calibri"/>
                <a:cs typeface="Calibri"/>
                <a:sym typeface="Calibri"/>
              </a:rPr>
              <a:t>Gato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39" name="Google Shape;239;p8"/>
          <p:cNvSpPr txBox="1"/>
          <p:nvPr/>
        </p:nvSpPr>
        <p:spPr>
          <a:xfrm>
            <a:off x="1146477" y="2491768"/>
            <a:ext cx="654755" cy="26619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1" i="0" u="none" strike="noStrike" cap="none">
                <a:solidFill>
                  <a:srgbClr val="000000"/>
                </a:solidFill>
                <a:latin typeface="Calibri"/>
                <a:ea typeface="Calibri"/>
                <a:cs typeface="Calibri"/>
                <a:sym typeface="Calibri"/>
              </a:rPr>
              <a:t>Gato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s" sz="2800" b="1" i="0" u="none" strike="noStrike" cap="none">
                <a:solidFill>
                  <a:srgbClr val="000000"/>
                </a:solidFill>
                <a:latin typeface="Calibri"/>
                <a:ea typeface="Calibri"/>
                <a:cs typeface="Calibri"/>
                <a:sym typeface="Calibri"/>
              </a:rPr>
              <a:t> </a:t>
            </a:r>
            <a:endParaRPr sz="2800" b="1" i="0" u="none" strike="noStrike" cap="none">
              <a:solidFill>
                <a:srgbClr val="3F3F3F"/>
              </a:solidFill>
              <a:latin typeface="Calibri"/>
              <a:ea typeface="Calibri"/>
              <a:cs typeface="Calibri"/>
              <a:sym typeface="Calibri"/>
            </a:endParaRPr>
          </a:p>
        </p:txBody>
      </p:sp>
      <p:sp>
        <p:nvSpPr>
          <p:cNvPr id="240" name="Google Shape;240;p8"/>
          <p:cNvSpPr txBox="1"/>
          <p:nvPr/>
        </p:nvSpPr>
        <p:spPr>
          <a:xfrm>
            <a:off x="1734556" y="2489691"/>
            <a:ext cx="654755" cy="26619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1" i="0" u="none" strike="noStrike" cap="none">
                <a:solidFill>
                  <a:srgbClr val="000000"/>
                </a:solidFill>
                <a:latin typeface="Calibri"/>
                <a:ea typeface="Calibri"/>
                <a:cs typeface="Calibri"/>
                <a:sym typeface="Calibri"/>
              </a:rPr>
              <a:t>Gato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41" name="Google Shape;241;p8"/>
          <p:cNvSpPr txBox="1"/>
          <p:nvPr/>
        </p:nvSpPr>
        <p:spPr>
          <a:xfrm>
            <a:off x="2301038" y="2512776"/>
            <a:ext cx="654755" cy="26619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1" i="0" u="none" strike="noStrike" cap="none">
                <a:solidFill>
                  <a:srgbClr val="000000"/>
                </a:solidFill>
                <a:latin typeface="Calibri"/>
                <a:ea typeface="Calibri"/>
                <a:cs typeface="Calibri"/>
                <a:sym typeface="Calibri"/>
              </a:rPr>
              <a:t>Gato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42" name="Google Shape;242;p8"/>
          <p:cNvSpPr/>
          <p:nvPr/>
        </p:nvSpPr>
        <p:spPr>
          <a:xfrm>
            <a:off x="3356759" y="2243636"/>
            <a:ext cx="1710946" cy="542326"/>
          </a:xfrm>
          <a:prstGeom prst="rightArrow">
            <a:avLst>
              <a:gd name="adj1" fmla="val 50000"/>
              <a:gd name="adj2" fmla="val 50000"/>
            </a:avLst>
          </a:prstGeom>
          <a:gradFill>
            <a:gsLst>
              <a:gs pos="0">
                <a:srgbClr val="99B5FF"/>
              </a:gs>
              <a:gs pos="35000">
                <a:srgbClr val="B9CBFF"/>
              </a:gs>
              <a:gs pos="100000">
                <a:srgbClr val="E2E9FF"/>
              </a:gs>
            </a:gsLst>
            <a:lin ang="16200000" scaled="0"/>
          </a:gradFill>
          <a:ln w="9525" cap="flat" cmpd="sng">
            <a:solidFill>
              <a:srgbClr val="3E6EC2"/>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chemeClr val="dk1"/>
                </a:solidFill>
                <a:latin typeface="Calibri"/>
                <a:ea typeface="Calibri"/>
                <a:cs typeface="Calibri"/>
                <a:sym typeface="Calibri"/>
              </a:rPr>
              <a:t>Entrenamiento</a:t>
            </a:r>
            <a:endParaRPr sz="1400" b="0" i="0" u="none" strike="noStrike" cap="none">
              <a:solidFill>
                <a:schemeClr val="dk1"/>
              </a:solidFill>
              <a:latin typeface="Calibri"/>
              <a:ea typeface="Calibri"/>
              <a:cs typeface="Calibri"/>
              <a:sym typeface="Calibri"/>
            </a:endParaRPr>
          </a:p>
        </p:txBody>
      </p:sp>
      <p:sp>
        <p:nvSpPr>
          <p:cNvPr id="243" name="Google Shape;243;p8"/>
          <p:cNvSpPr/>
          <p:nvPr/>
        </p:nvSpPr>
        <p:spPr>
          <a:xfrm>
            <a:off x="5094315" y="1931201"/>
            <a:ext cx="1495335" cy="1064141"/>
          </a:xfrm>
          <a:prstGeom prst="rect">
            <a:avLst/>
          </a:prstGeom>
          <a:gradFill>
            <a:gsLst>
              <a:gs pos="0">
                <a:srgbClr val="306CD7"/>
              </a:gs>
              <a:gs pos="100000">
                <a:srgbClr val="90B0FF"/>
              </a:gs>
            </a:gsLst>
            <a:lin ang="16200000" scaled="0"/>
          </a:gradFill>
          <a:ln w="9525" cap="flat" cmpd="sng">
            <a:solidFill>
              <a:srgbClr val="3E6EC2"/>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s" sz="2800" b="0" i="0" u="none" strike="noStrike" cap="none">
                <a:solidFill>
                  <a:schemeClr val="lt1"/>
                </a:solidFill>
                <a:latin typeface="Calibri"/>
                <a:ea typeface="Calibri"/>
                <a:cs typeface="Calibri"/>
                <a:sym typeface="Calibri"/>
              </a:rPr>
              <a:t>Modelo</a:t>
            </a:r>
            <a:endParaRPr sz="2800" b="0" i="0" u="none" strike="noStrike" cap="none">
              <a:solidFill>
                <a:schemeClr val="lt1"/>
              </a:solidFill>
              <a:latin typeface="Calibri"/>
              <a:ea typeface="Calibri"/>
              <a:cs typeface="Calibri"/>
              <a:sym typeface="Calibri"/>
            </a:endParaRPr>
          </a:p>
        </p:txBody>
      </p:sp>
      <p:pic>
        <p:nvPicPr>
          <p:cNvPr id="244" name="Google Shape;244;p8" descr="Diferentes tipos de perros y gatos de dibujos animados | Vector Premium"/>
          <p:cNvPicPr preferRelativeResize="0"/>
          <p:nvPr/>
        </p:nvPicPr>
        <p:blipFill rotWithShape="1">
          <a:blip r:embed="rId5">
            <a:alphaModFix/>
          </a:blip>
          <a:srcRect l="28985" t="44239" r="62116" b="37347"/>
          <a:stretch/>
        </p:blipFill>
        <p:spPr>
          <a:xfrm>
            <a:off x="5638651" y="3602979"/>
            <a:ext cx="530577" cy="548957"/>
          </a:xfrm>
          <a:prstGeom prst="rect">
            <a:avLst/>
          </a:prstGeom>
          <a:noFill/>
          <a:ln>
            <a:noFill/>
          </a:ln>
        </p:spPr>
      </p:pic>
      <p:sp>
        <p:nvSpPr>
          <p:cNvPr id="245" name="Google Shape;245;p8"/>
          <p:cNvSpPr/>
          <p:nvPr/>
        </p:nvSpPr>
        <p:spPr>
          <a:xfrm rot="-5400000">
            <a:off x="5659239" y="3127451"/>
            <a:ext cx="438600" cy="194010"/>
          </a:xfrm>
          <a:prstGeom prst="rightArrow">
            <a:avLst>
              <a:gd name="adj1" fmla="val 50000"/>
              <a:gd name="adj2" fmla="val 50000"/>
            </a:avLst>
          </a:prstGeom>
          <a:gradFill>
            <a:gsLst>
              <a:gs pos="0">
                <a:srgbClr val="99B5FF"/>
              </a:gs>
              <a:gs pos="35000">
                <a:srgbClr val="B9CBFF"/>
              </a:gs>
              <a:gs pos="100000">
                <a:srgbClr val="E2E9FF"/>
              </a:gs>
            </a:gsLst>
            <a:lin ang="16200000" scaled="0"/>
          </a:gradFill>
          <a:ln w="9525" cap="flat" cmpd="sng">
            <a:solidFill>
              <a:srgbClr val="3E6EC2"/>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6" name="Google Shape;246;p8"/>
          <p:cNvSpPr txBox="1"/>
          <p:nvPr/>
        </p:nvSpPr>
        <p:spPr>
          <a:xfrm>
            <a:off x="827751" y="3867192"/>
            <a:ext cx="2468717" cy="452914"/>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Calibri"/>
                <a:ea typeface="Calibri"/>
                <a:cs typeface="Calibri"/>
                <a:sym typeface="Calibri"/>
              </a:rPr>
              <a:t>Datos con etiquetas</a:t>
            </a: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47" name="Google Shape;247;p8"/>
          <p:cNvSpPr/>
          <p:nvPr/>
        </p:nvSpPr>
        <p:spPr>
          <a:xfrm>
            <a:off x="6668142" y="2363890"/>
            <a:ext cx="1158086" cy="207860"/>
          </a:xfrm>
          <a:prstGeom prst="rightArrow">
            <a:avLst>
              <a:gd name="adj1" fmla="val 50000"/>
              <a:gd name="adj2" fmla="val 50000"/>
            </a:avLst>
          </a:prstGeom>
          <a:gradFill>
            <a:gsLst>
              <a:gs pos="0">
                <a:srgbClr val="99B5FF"/>
              </a:gs>
              <a:gs pos="35000">
                <a:srgbClr val="B9CBFF"/>
              </a:gs>
              <a:gs pos="100000">
                <a:srgbClr val="E2E9FF"/>
              </a:gs>
            </a:gsLst>
            <a:lin ang="16200000" scaled="0"/>
          </a:gradFill>
          <a:ln w="9525" cap="flat" cmpd="sng">
            <a:solidFill>
              <a:srgbClr val="3E6EC2"/>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8" name="Google Shape;248;p8"/>
          <p:cNvSpPr/>
          <p:nvPr/>
        </p:nvSpPr>
        <p:spPr>
          <a:xfrm>
            <a:off x="92191" y="1029835"/>
            <a:ext cx="3221811" cy="2880217"/>
          </a:xfrm>
          <a:prstGeom prst="ellipse">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49" name="Google Shape;249;p8"/>
          <p:cNvSpPr txBox="1"/>
          <p:nvPr/>
        </p:nvSpPr>
        <p:spPr>
          <a:xfrm>
            <a:off x="1143440" y="1463309"/>
            <a:ext cx="654755" cy="26619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1" i="0" u="none" strike="noStrike" cap="none">
                <a:solidFill>
                  <a:srgbClr val="000000"/>
                </a:solidFill>
                <a:latin typeface="Calibri"/>
                <a:ea typeface="Calibri"/>
                <a:cs typeface="Calibri"/>
                <a:sym typeface="Calibri"/>
              </a:rPr>
              <a:t>Perro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50" name="Google Shape;250;p8"/>
          <p:cNvSpPr/>
          <p:nvPr/>
        </p:nvSpPr>
        <p:spPr>
          <a:xfrm>
            <a:off x="7856621" y="2040662"/>
            <a:ext cx="1194201" cy="967380"/>
          </a:xfrm>
          <a:prstGeom prst="ellipse">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51" name="Google Shape;251;p8"/>
          <p:cNvSpPr/>
          <p:nvPr/>
        </p:nvSpPr>
        <p:spPr>
          <a:xfrm>
            <a:off x="5500488" y="3485940"/>
            <a:ext cx="761609" cy="783033"/>
          </a:xfrm>
          <a:prstGeom prst="ellipse">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52" name="Google Shape;252;p8"/>
          <p:cNvSpPr txBox="1"/>
          <p:nvPr/>
        </p:nvSpPr>
        <p:spPr>
          <a:xfrm>
            <a:off x="7953313" y="2262742"/>
            <a:ext cx="1067116"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Calibri"/>
                <a:ea typeface="Calibri"/>
                <a:cs typeface="Calibri"/>
                <a:sym typeface="Calibri"/>
              </a:rPr>
              <a:t>Predicción</a:t>
            </a:r>
            <a:r>
              <a:rPr lang="es" sz="1600" b="1" i="0" u="none" strike="noStrike" cap="none">
                <a:solidFill>
                  <a:srgbClr val="000000"/>
                </a:solidFill>
                <a:latin typeface="Calibri"/>
                <a:ea typeface="Calibri"/>
                <a:cs typeface="Calibri"/>
                <a:sym typeface="Calibri"/>
              </a:rPr>
              <a:t>Perro</a:t>
            </a:r>
            <a:endParaRPr sz="1600" b="1" i="0" u="none" strike="noStrike" cap="none">
              <a:solidFill>
                <a:srgbClr val="000000"/>
              </a:solidFill>
              <a:latin typeface="Calibri"/>
              <a:ea typeface="Calibri"/>
              <a:cs typeface="Calibri"/>
              <a:sym typeface="Calibri"/>
            </a:endParaRPr>
          </a:p>
        </p:txBody>
      </p:sp>
      <p:pic>
        <p:nvPicPr>
          <p:cNvPr id="253" name="Google Shape;253;p8"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54" name="Google Shape;254;p8"/>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55" name="Google Shape;255;p8"/>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256" name="Google Shape;256;p8"/>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257" name="Google Shape;257;p8"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
        <p:nvSpPr>
          <p:cNvPr id="258" name="Google Shape;258;p8"/>
          <p:cNvSpPr txBox="1"/>
          <p:nvPr/>
        </p:nvSpPr>
        <p:spPr>
          <a:xfrm>
            <a:off x="6262097" y="3601163"/>
            <a:ext cx="2468717" cy="452914"/>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Calibri"/>
                <a:ea typeface="Calibri"/>
                <a:cs typeface="Calibri"/>
                <a:sym typeface="Calibri"/>
              </a:rPr>
              <a:t>Dato nuevo sin etiqueta</a:t>
            </a: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g118c520c789_0_522"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64" name="Google Shape;264;g118c520c789_0_522"/>
          <p:cNvSpPr txBox="1"/>
          <p:nvPr/>
        </p:nvSpPr>
        <p:spPr>
          <a:xfrm>
            <a:off x="181050" y="1117100"/>
            <a:ext cx="87819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1" i="0" u="none" strike="noStrike" cap="none">
                <a:solidFill>
                  <a:srgbClr val="3F3F3F"/>
                </a:solidFill>
                <a:latin typeface="Calibri"/>
                <a:ea typeface="Calibri"/>
                <a:cs typeface="Calibri"/>
                <a:sym typeface="Calibri"/>
              </a:rPr>
              <a:t>No supervisado</a:t>
            </a:r>
            <a:r>
              <a:rPr lang="es" sz="2200" b="0" i="0" u="none" strike="noStrike" cap="none">
                <a:solidFill>
                  <a:srgbClr val="3F3F3F"/>
                </a:solidFill>
                <a:latin typeface="Calibri"/>
                <a:ea typeface="Calibri"/>
                <a:cs typeface="Calibri"/>
                <a:sym typeface="Calibri"/>
              </a:rPr>
              <a:t>: Estos modelos se entrenan sin información sobre el atributo que se quiere predecir, por lo que la evaluación de su desempeño es más compleja. Sueles usarse para realizar agrupaciones o clusters y como métodos de reducción de dimensionalidad.</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Por ejemplo, cuando una compañía quiere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hacer grupos de clientes según sus gastos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mensuales, cantidades de compras,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visitas a la tienda, etc. </a:t>
            </a:r>
            <a:endParaRPr sz="2200" b="0" i="0" u="none" strike="noStrike" cap="none">
              <a:solidFill>
                <a:srgbClr val="3F3F3F"/>
              </a:solidFill>
              <a:latin typeface="Calibri"/>
              <a:ea typeface="Calibri"/>
              <a:cs typeface="Calibri"/>
              <a:sym typeface="Calibri"/>
            </a:endParaRPr>
          </a:p>
        </p:txBody>
      </p:sp>
      <p:pic>
        <p:nvPicPr>
          <p:cNvPr id="265" name="Google Shape;265;g118c520c789_0_522"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66" name="Google Shape;266;g118c520c789_0_522"/>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Tipos</a:t>
            </a:r>
            <a:endParaRPr sz="2400" b="0" i="0" u="none" strike="noStrike" cap="none">
              <a:solidFill>
                <a:srgbClr val="7F4EBD"/>
              </a:solidFill>
              <a:latin typeface="Calibri"/>
              <a:ea typeface="Calibri"/>
              <a:cs typeface="Calibri"/>
              <a:sym typeface="Calibri"/>
            </a:endParaRPr>
          </a:p>
        </p:txBody>
      </p:sp>
      <p:sp>
        <p:nvSpPr>
          <p:cNvPr id="267" name="Google Shape;267;g118c520c789_0_522"/>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68" name="Google Shape;268;g118c520c789_0_522"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69" name="Google Shape;269;g118c520c789_0_522"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70" name="Google Shape;270;g118c520c789_0_522"/>
          <p:cNvPicPr preferRelativeResize="0"/>
          <p:nvPr/>
        </p:nvPicPr>
        <p:blipFill rotWithShape="1">
          <a:blip r:embed="rId7">
            <a:alphaModFix amt="51000"/>
          </a:blip>
          <a:srcRect/>
          <a:stretch/>
        </p:blipFill>
        <p:spPr>
          <a:xfrm>
            <a:off x="1136660" y="4344051"/>
            <a:ext cx="582238" cy="513667"/>
          </a:xfrm>
          <a:prstGeom prst="rect">
            <a:avLst/>
          </a:prstGeom>
          <a:noFill/>
          <a:ln>
            <a:noFill/>
          </a:ln>
        </p:spPr>
      </p:pic>
      <p:pic>
        <p:nvPicPr>
          <p:cNvPr id="271" name="Google Shape;271;g118c520c789_0_522"/>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72" name="Google Shape;272;g118c520c789_0_522"/>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273" name="Google Shape;273;g118c520c789_0_522"/>
          <p:cNvPicPr preferRelativeResize="0"/>
          <p:nvPr/>
        </p:nvPicPr>
        <p:blipFill rotWithShape="1">
          <a:blip r:embed="rId9">
            <a:alphaModFix/>
          </a:blip>
          <a:srcRect t="941" b="941"/>
          <a:stretch/>
        </p:blipFill>
        <p:spPr>
          <a:xfrm>
            <a:off x="5229225" y="2196700"/>
            <a:ext cx="3504001" cy="1903776"/>
          </a:xfrm>
          <a:prstGeom prst="rect">
            <a:avLst/>
          </a:prstGeom>
          <a:noFill/>
          <a:ln>
            <a:noFill/>
          </a:ln>
        </p:spPr>
      </p:pic>
      <p:sp>
        <p:nvSpPr>
          <p:cNvPr id="274" name="Google Shape;274;g118c520c789_0_522"/>
          <p:cNvSpPr txBox="1"/>
          <p:nvPr/>
        </p:nvSpPr>
        <p:spPr>
          <a:xfrm>
            <a:off x="5289950" y="4024275"/>
            <a:ext cx="369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libri"/>
                <a:ea typeface="Calibri"/>
                <a:cs typeface="Calibri"/>
                <a:sym typeface="Calibri"/>
              </a:rPr>
              <a:t>Fuente: https://www.diegocalvo.es/aprendizaje-no-supervisado/</a:t>
            </a:r>
            <a:endParaRPr sz="10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80" name="Google Shape;280;p9"/>
          <p:cNvSpPr txBox="1"/>
          <p:nvPr/>
        </p:nvSpPr>
        <p:spPr>
          <a:xfrm>
            <a:off x="28650" y="964700"/>
            <a:ext cx="88698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100" b="0" i="0" u="none" strike="noStrike" cap="none">
                <a:solidFill>
                  <a:srgbClr val="3F3F3F"/>
                </a:solidFill>
                <a:latin typeface="Calibri"/>
                <a:ea typeface="Calibri"/>
                <a:cs typeface="Calibri"/>
                <a:sym typeface="Calibri"/>
              </a:rPr>
              <a:t>Los principales usos de los modelos supervisados son:</a:t>
            </a:r>
            <a:endParaRPr sz="2100" b="0" i="0" u="none" strike="noStrike" cap="none">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200"/>
              <a:buFont typeface="Arial"/>
              <a:buNone/>
            </a:pPr>
            <a:endParaRPr sz="2100" b="0" i="0" u="none" strike="noStrike" cap="none">
              <a:solidFill>
                <a:srgbClr val="3F3F3F"/>
              </a:solidFill>
              <a:latin typeface="Calibri"/>
              <a:ea typeface="Calibri"/>
              <a:cs typeface="Calibri"/>
              <a:sym typeface="Calibri"/>
            </a:endParaRPr>
          </a:p>
        </p:txBody>
      </p:sp>
      <p:pic>
        <p:nvPicPr>
          <p:cNvPr id="281" name="Google Shape;281;p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82" name="Google Shape;282;p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Supervisado - Tipos</a:t>
            </a:r>
            <a:endParaRPr sz="2400" b="0" i="0" u="none" strike="noStrike" cap="none">
              <a:solidFill>
                <a:srgbClr val="7F4EBD"/>
              </a:solidFill>
              <a:latin typeface="Calibri"/>
              <a:ea typeface="Calibri"/>
              <a:cs typeface="Calibri"/>
              <a:sym typeface="Calibri"/>
            </a:endParaRPr>
          </a:p>
        </p:txBody>
      </p:sp>
      <p:sp>
        <p:nvSpPr>
          <p:cNvPr id="283" name="Google Shape;283;p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84" name="Google Shape;284;p9"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85" name="Google Shape;285;p9"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86" name="Google Shape;286;p9"/>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87" name="Google Shape;287;p9"/>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88" name="Google Shape;288;p9"/>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289" name="Google Shape;289;p9"/>
          <p:cNvPicPr preferRelativeResize="0"/>
          <p:nvPr/>
        </p:nvPicPr>
        <p:blipFill rotWithShape="1">
          <a:blip r:embed="rId9">
            <a:alphaModFix/>
          </a:blip>
          <a:srcRect/>
          <a:stretch/>
        </p:blipFill>
        <p:spPr>
          <a:xfrm>
            <a:off x="5117198" y="1590275"/>
            <a:ext cx="3956394" cy="2129210"/>
          </a:xfrm>
          <a:prstGeom prst="rect">
            <a:avLst/>
          </a:prstGeom>
          <a:noFill/>
          <a:ln>
            <a:noFill/>
          </a:ln>
        </p:spPr>
      </p:pic>
      <p:sp>
        <p:nvSpPr>
          <p:cNvPr id="290" name="Google Shape;290;p9"/>
          <p:cNvSpPr/>
          <p:nvPr/>
        </p:nvSpPr>
        <p:spPr>
          <a:xfrm>
            <a:off x="5242450" y="3347125"/>
            <a:ext cx="3656100" cy="438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9"/>
          <p:cNvSpPr txBox="1"/>
          <p:nvPr/>
        </p:nvSpPr>
        <p:spPr>
          <a:xfrm>
            <a:off x="5408107" y="3318676"/>
            <a:ext cx="37152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0" i="0" u="none" strike="noStrike" cap="none">
                <a:solidFill>
                  <a:srgbClr val="7F4EBD"/>
                </a:solidFill>
                <a:latin typeface="Calibri"/>
                <a:ea typeface="Calibri"/>
                <a:cs typeface="Calibri"/>
                <a:sym typeface="Calibri"/>
              </a:rPr>
              <a:t>Clasificación                 Regresión</a:t>
            </a:r>
            <a:endParaRPr sz="1900" b="0" i="0" u="none" strike="noStrike" cap="none">
              <a:solidFill>
                <a:srgbClr val="7F4EBD"/>
              </a:solidFill>
              <a:latin typeface="Calibri"/>
              <a:ea typeface="Calibri"/>
              <a:cs typeface="Calibri"/>
              <a:sym typeface="Calibri"/>
            </a:endParaRPr>
          </a:p>
        </p:txBody>
      </p:sp>
      <p:sp>
        <p:nvSpPr>
          <p:cNvPr id="292" name="Google Shape;292;p9"/>
          <p:cNvSpPr txBox="1"/>
          <p:nvPr/>
        </p:nvSpPr>
        <p:spPr>
          <a:xfrm>
            <a:off x="4644975" y="3718527"/>
            <a:ext cx="4762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libri"/>
                <a:ea typeface="Calibri"/>
                <a:cs typeface="Calibri"/>
                <a:sym typeface="Calibri"/>
              </a:rPr>
              <a:t>Fuente: https://www.javatpoint.com/regression-vs-classification-in-machine-learning</a:t>
            </a:r>
            <a:endParaRPr sz="1000" b="0" i="0" u="none" strike="noStrike" cap="none">
              <a:solidFill>
                <a:srgbClr val="000000"/>
              </a:solidFill>
              <a:latin typeface="Calibri"/>
              <a:ea typeface="Calibri"/>
              <a:cs typeface="Calibri"/>
              <a:sym typeface="Calibri"/>
            </a:endParaRPr>
          </a:p>
        </p:txBody>
      </p:sp>
      <p:sp>
        <p:nvSpPr>
          <p:cNvPr id="293" name="Google Shape;293;p9"/>
          <p:cNvSpPr txBox="1"/>
          <p:nvPr/>
        </p:nvSpPr>
        <p:spPr>
          <a:xfrm>
            <a:off x="0" y="1350475"/>
            <a:ext cx="5255700" cy="2775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3F3F3F"/>
              </a:buClr>
              <a:buSzPts val="2000"/>
              <a:buFont typeface="Calibri"/>
              <a:buChar char="●"/>
            </a:pPr>
            <a:r>
              <a:rPr lang="es" sz="2000" b="1">
                <a:solidFill>
                  <a:srgbClr val="3F3F3F"/>
                </a:solidFill>
                <a:latin typeface="Calibri"/>
                <a:ea typeface="Calibri"/>
                <a:cs typeface="Calibri"/>
                <a:sym typeface="Calibri"/>
              </a:rPr>
              <a:t>Clasificación</a:t>
            </a:r>
            <a:r>
              <a:rPr lang="es" sz="2000">
                <a:solidFill>
                  <a:srgbClr val="3F3F3F"/>
                </a:solidFill>
                <a:latin typeface="Calibri"/>
                <a:ea typeface="Calibri"/>
                <a:cs typeface="Calibri"/>
                <a:sym typeface="Calibri"/>
              </a:rPr>
              <a:t>: Cuando la variable a predecir es una clase (variable categórica), por ejemplo: Enfermo o no enfermo, la raza de la foto de un animal, etc. </a:t>
            </a:r>
            <a:endParaRPr sz="2000">
              <a:solidFill>
                <a:srgbClr val="3F3F3F"/>
              </a:solidFill>
              <a:latin typeface="Calibri"/>
              <a:ea typeface="Calibri"/>
              <a:cs typeface="Calibri"/>
              <a:sym typeface="Calibri"/>
            </a:endParaRPr>
          </a:p>
          <a:p>
            <a:pPr marL="457200" lvl="0" indent="-355600" algn="l" rtl="0">
              <a:spcBef>
                <a:spcPts val="1000"/>
              </a:spcBef>
              <a:spcAft>
                <a:spcPts val="0"/>
              </a:spcAft>
              <a:buClr>
                <a:srgbClr val="3F3F3F"/>
              </a:buClr>
              <a:buSzPts val="2000"/>
              <a:buFont typeface="Calibri"/>
              <a:buChar char="●"/>
            </a:pPr>
            <a:r>
              <a:rPr lang="es" sz="2000" b="1">
                <a:solidFill>
                  <a:srgbClr val="3F3F3F"/>
                </a:solidFill>
                <a:latin typeface="Calibri"/>
                <a:ea typeface="Calibri"/>
                <a:cs typeface="Calibri"/>
                <a:sym typeface="Calibri"/>
              </a:rPr>
              <a:t>Regresión</a:t>
            </a:r>
            <a:r>
              <a:rPr lang="es" sz="2000">
                <a:solidFill>
                  <a:srgbClr val="3F3F3F"/>
                </a:solidFill>
                <a:latin typeface="Calibri"/>
                <a:ea typeface="Calibri"/>
                <a:cs typeface="Calibri"/>
                <a:sym typeface="Calibri"/>
              </a:rPr>
              <a:t>: Cuando la variable a predecir </a:t>
            </a:r>
            <a:endParaRPr sz="2000">
              <a:solidFill>
                <a:srgbClr val="3F3F3F"/>
              </a:solidFill>
              <a:latin typeface="Calibri"/>
              <a:ea typeface="Calibri"/>
              <a:cs typeface="Calibri"/>
              <a:sym typeface="Calibri"/>
            </a:endParaRPr>
          </a:p>
          <a:p>
            <a:pPr marL="457200" lvl="0" indent="0" algn="l" rtl="0">
              <a:spcBef>
                <a:spcPts val="0"/>
              </a:spcBef>
              <a:spcAft>
                <a:spcPts val="0"/>
              </a:spcAft>
              <a:buNone/>
            </a:pPr>
            <a:r>
              <a:rPr lang="es" sz="2000">
                <a:solidFill>
                  <a:srgbClr val="3F3F3F"/>
                </a:solidFill>
                <a:latin typeface="Calibri"/>
                <a:ea typeface="Calibri"/>
                <a:cs typeface="Calibri"/>
                <a:sym typeface="Calibri"/>
              </a:rPr>
              <a:t>es un valor (numérica), por ejemplo: </a:t>
            </a:r>
            <a:endParaRPr sz="2000">
              <a:solidFill>
                <a:srgbClr val="3F3F3F"/>
              </a:solidFill>
              <a:latin typeface="Calibri"/>
              <a:ea typeface="Calibri"/>
              <a:cs typeface="Calibri"/>
              <a:sym typeface="Calibri"/>
            </a:endParaRPr>
          </a:p>
          <a:p>
            <a:pPr marL="457200" lvl="0" indent="0" algn="l" rtl="0">
              <a:spcBef>
                <a:spcPts val="0"/>
              </a:spcBef>
              <a:spcAft>
                <a:spcPts val="0"/>
              </a:spcAft>
              <a:buNone/>
            </a:pPr>
            <a:r>
              <a:rPr lang="es" sz="2000">
                <a:solidFill>
                  <a:srgbClr val="3F3F3F"/>
                </a:solidFill>
                <a:latin typeface="Calibri"/>
                <a:ea typeface="Calibri"/>
                <a:cs typeface="Calibri"/>
                <a:sym typeface="Calibri"/>
              </a:rPr>
              <a:t>Precio de un objeto, nota de un estudiante, </a:t>
            </a:r>
            <a:endParaRPr sz="2000">
              <a:solidFill>
                <a:srgbClr val="3F3F3F"/>
              </a:solidFill>
              <a:latin typeface="Calibri"/>
              <a:ea typeface="Calibri"/>
              <a:cs typeface="Calibri"/>
              <a:sym typeface="Calibri"/>
            </a:endParaRPr>
          </a:p>
          <a:p>
            <a:pPr marL="457200" lvl="0" indent="0" algn="l" rtl="0">
              <a:spcBef>
                <a:spcPts val="0"/>
              </a:spcBef>
              <a:spcAft>
                <a:spcPts val="0"/>
              </a:spcAft>
              <a:buNone/>
            </a:pPr>
            <a:r>
              <a:rPr lang="es" sz="2000">
                <a:solidFill>
                  <a:srgbClr val="3F3F3F"/>
                </a:solidFill>
                <a:latin typeface="Calibri"/>
                <a:ea typeface="Calibri"/>
                <a:cs typeface="Calibri"/>
                <a:sym typeface="Calibri"/>
              </a:rPr>
              <a:t>probabilidad de lluvia, etc.</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1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299" name="Google Shape;299;p1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00" name="Google Shape;300;p10"/>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Clasificación - Regresión</a:t>
            </a:r>
            <a:endParaRPr sz="2400" b="0" i="0" u="none" strike="noStrike" cap="none">
              <a:solidFill>
                <a:srgbClr val="7F4EBD"/>
              </a:solidFill>
              <a:latin typeface="Calibri"/>
              <a:ea typeface="Calibri"/>
              <a:cs typeface="Calibri"/>
              <a:sym typeface="Calibri"/>
            </a:endParaRPr>
          </a:p>
        </p:txBody>
      </p:sp>
      <p:sp>
        <p:nvSpPr>
          <p:cNvPr id="301" name="Google Shape;301;p1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02" name="Google Shape;302;p10"/>
          <p:cNvPicPr preferRelativeResize="0"/>
          <p:nvPr/>
        </p:nvPicPr>
        <p:blipFill rotWithShape="1">
          <a:blip r:embed="rId5">
            <a:alphaModFix/>
          </a:blip>
          <a:srcRect/>
          <a:stretch/>
        </p:blipFill>
        <p:spPr>
          <a:xfrm>
            <a:off x="1028391" y="1221623"/>
            <a:ext cx="2848472" cy="2848472"/>
          </a:xfrm>
          <a:prstGeom prst="rect">
            <a:avLst/>
          </a:prstGeom>
          <a:noFill/>
          <a:ln>
            <a:noFill/>
          </a:ln>
        </p:spPr>
      </p:pic>
      <p:pic>
        <p:nvPicPr>
          <p:cNvPr id="303" name="Google Shape;303;p10"/>
          <p:cNvPicPr preferRelativeResize="0"/>
          <p:nvPr/>
        </p:nvPicPr>
        <p:blipFill rotWithShape="1">
          <a:blip r:embed="rId6">
            <a:alphaModFix/>
          </a:blip>
          <a:srcRect/>
          <a:stretch/>
        </p:blipFill>
        <p:spPr>
          <a:xfrm>
            <a:off x="5113029" y="1148628"/>
            <a:ext cx="2972064" cy="2972064"/>
          </a:xfrm>
          <a:prstGeom prst="rect">
            <a:avLst/>
          </a:prstGeom>
          <a:noFill/>
          <a:ln>
            <a:noFill/>
          </a:ln>
        </p:spPr>
      </p:pic>
      <p:sp>
        <p:nvSpPr>
          <p:cNvPr id="304" name="Google Shape;304;p10"/>
          <p:cNvSpPr txBox="1"/>
          <p:nvPr/>
        </p:nvSpPr>
        <p:spPr>
          <a:xfrm>
            <a:off x="4358924" y="3878615"/>
            <a:ext cx="4946733" cy="33852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libri"/>
                <a:ea typeface="Calibri"/>
                <a:cs typeface="Calibri"/>
                <a:sym typeface="Calibri"/>
              </a:rPr>
              <a:t>Fuente:https://www.juanbarrios.com/inteligencia-artificial-y-machine-learning-para-todos</a:t>
            </a:r>
            <a:endParaRPr sz="1400" b="0" i="0" u="none" strike="noStrike" cap="none">
              <a:solidFill>
                <a:srgbClr val="000000"/>
              </a:solidFill>
              <a:latin typeface="Arial"/>
              <a:ea typeface="Arial"/>
              <a:cs typeface="Arial"/>
              <a:sym typeface="Arial"/>
            </a:endParaRPr>
          </a:p>
        </p:txBody>
      </p:sp>
      <p:sp>
        <p:nvSpPr>
          <p:cNvPr id="305" name="Google Shape;305;p10"/>
          <p:cNvSpPr txBox="1"/>
          <p:nvPr/>
        </p:nvSpPr>
        <p:spPr>
          <a:xfrm>
            <a:off x="5461186" y="1017389"/>
            <a:ext cx="274221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Calibri"/>
                <a:ea typeface="Calibri"/>
                <a:cs typeface="Calibri"/>
                <a:sym typeface="Calibri"/>
              </a:rPr>
              <a:t>Etiqueta cuantitativa</a:t>
            </a:r>
            <a:endParaRPr sz="1800" b="0" i="0" u="none" strike="noStrike" cap="none">
              <a:solidFill>
                <a:srgbClr val="000000"/>
              </a:solidFill>
              <a:latin typeface="Calibri"/>
              <a:ea typeface="Calibri"/>
              <a:cs typeface="Calibri"/>
              <a:sym typeface="Calibri"/>
            </a:endParaRPr>
          </a:p>
        </p:txBody>
      </p:sp>
      <p:sp>
        <p:nvSpPr>
          <p:cNvPr id="306" name="Google Shape;306;p10"/>
          <p:cNvSpPr txBox="1"/>
          <p:nvPr/>
        </p:nvSpPr>
        <p:spPr>
          <a:xfrm>
            <a:off x="1383483" y="1019081"/>
            <a:ext cx="274221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rgbClr val="000000"/>
                </a:solidFill>
                <a:latin typeface="Calibri"/>
                <a:ea typeface="Calibri"/>
                <a:cs typeface="Calibri"/>
                <a:sym typeface="Calibri"/>
              </a:rPr>
              <a:t>Etiqueta cualitativa</a:t>
            </a:r>
            <a:endParaRPr sz="1800" b="0" i="0" u="none" strike="noStrike" cap="none">
              <a:solidFill>
                <a:srgbClr val="000000"/>
              </a:solidFill>
              <a:latin typeface="Calibri"/>
              <a:ea typeface="Calibri"/>
              <a:cs typeface="Calibri"/>
              <a:sym typeface="Calibri"/>
            </a:endParaRPr>
          </a:p>
        </p:txBody>
      </p:sp>
      <p:pic>
        <p:nvPicPr>
          <p:cNvPr id="307" name="Google Shape;307;p10" descr="Imagen que contiene Logotipo&#10;&#10;Descripción generada automáticamente"/>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308" name="Google Shape;308;p10"/>
          <p:cNvPicPr preferRelativeResize="0"/>
          <p:nvPr/>
        </p:nvPicPr>
        <p:blipFill rotWithShape="1">
          <a:blip r:embed="rId8">
            <a:alphaModFix amt="51000"/>
          </a:blip>
          <a:srcRect/>
          <a:stretch/>
        </p:blipFill>
        <p:spPr>
          <a:xfrm>
            <a:off x="1136660" y="4344051"/>
            <a:ext cx="582236" cy="513665"/>
          </a:xfrm>
          <a:prstGeom prst="rect">
            <a:avLst/>
          </a:prstGeom>
          <a:noFill/>
          <a:ln>
            <a:noFill/>
          </a:ln>
        </p:spPr>
      </p:pic>
      <p:pic>
        <p:nvPicPr>
          <p:cNvPr id="309" name="Google Shape;309;p10"/>
          <p:cNvPicPr preferRelativeResize="0"/>
          <p:nvPr/>
        </p:nvPicPr>
        <p:blipFill rotWithShape="1">
          <a:blip r:embed="rId9">
            <a:alphaModFix amt="50000"/>
          </a:blip>
          <a:srcRect/>
          <a:stretch/>
        </p:blipFill>
        <p:spPr>
          <a:xfrm>
            <a:off x="2081486" y="4397573"/>
            <a:ext cx="1913515" cy="406622"/>
          </a:xfrm>
          <a:prstGeom prst="rect">
            <a:avLst/>
          </a:prstGeom>
          <a:noFill/>
          <a:ln>
            <a:noFill/>
          </a:ln>
        </p:spPr>
      </p:pic>
      <p:pic>
        <p:nvPicPr>
          <p:cNvPr id="310" name="Google Shape;310;p10"/>
          <p:cNvPicPr preferRelativeResize="0"/>
          <p:nvPr/>
        </p:nvPicPr>
        <p:blipFill rotWithShape="1">
          <a:blip r:embed="rId10">
            <a:alphaModFix amt="50000"/>
          </a:blip>
          <a:srcRect/>
          <a:stretch/>
        </p:blipFill>
        <p:spPr>
          <a:xfrm>
            <a:off x="6084625" y="4274448"/>
            <a:ext cx="1495334" cy="811134"/>
          </a:xfrm>
          <a:prstGeom prst="rect">
            <a:avLst/>
          </a:prstGeom>
          <a:noFill/>
          <a:ln>
            <a:noFill/>
          </a:ln>
        </p:spPr>
      </p:pic>
      <p:pic>
        <p:nvPicPr>
          <p:cNvPr id="311" name="Google Shape;311;p10" descr="Código QR&#10;&#10;Descripción generada automáticamente"/>
          <p:cNvPicPr preferRelativeResize="0"/>
          <p:nvPr/>
        </p:nvPicPr>
        <p:blipFill rotWithShape="1">
          <a:blip r:embed="rId9">
            <a:alphaModFix amt="35000"/>
          </a:blip>
          <a:srcRect/>
          <a:stretch/>
        </p:blipFill>
        <p:spPr>
          <a:xfrm>
            <a:off x="8285028" y="123231"/>
            <a:ext cx="718457" cy="1526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gd1fcbe53cf_0_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317" name="Google Shape;317;gd1fcbe53cf_0_0"/>
          <p:cNvSpPr txBox="1"/>
          <p:nvPr/>
        </p:nvSpPr>
        <p:spPr>
          <a:xfrm>
            <a:off x="181050" y="1032876"/>
            <a:ext cx="6864300" cy="555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1"/>
                </a:solidFill>
                <a:latin typeface="Calibri"/>
                <a:ea typeface="Calibri"/>
                <a:cs typeface="Calibri"/>
                <a:sym typeface="Calibri"/>
              </a:rPr>
              <a:t>En todo modelo de Machine Learning hay algunos </a:t>
            </a:r>
            <a:r>
              <a:rPr lang="es" sz="1400" b="1" i="0" u="none" strike="noStrike" cap="none">
                <a:solidFill>
                  <a:schemeClr val="dk1"/>
                </a:solidFill>
                <a:latin typeface="Calibri"/>
                <a:ea typeface="Calibri"/>
                <a:cs typeface="Calibri"/>
                <a:sym typeface="Calibri"/>
              </a:rPr>
              <a:t>pasos comunes</a:t>
            </a:r>
            <a:r>
              <a:rPr lang="es" sz="1400" b="0" i="0" u="none" strike="noStrike" cap="none">
                <a:solidFill>
                  <a:schemeClr val="dk1"/>
                </a:solidFill>
                <a:latin typeface="Calibri"/>
                <a:ea typeface="Calibri"/>
                <a:cs typeface="Calibri"/>
                <a:sym typeface="Calibri"/>
              </a:rPr>
              <a:t> que nos sirven de guia:</a:t>
            </a:r>
            <a:endParaRPr sz="14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Calibri"/>
              <a:ea typeface="Calibri"/>
              <a:cs typeface="Calibri"/>
              <a:sym typeface="Calibri"/>
            </a:endParaRPr>
          </a:p>
        </p:txBody>
      </p:sp>
      <p:pic>
        <p:nvPicPr>
          <p:cNvPr id="318" name="Google Shape;318;gd1fcbe53cf_0_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19" name="Google Shape;319;gd1fcbe53cf_0_0"/>
          <p:cNvSpPr txBox="1"/>
          <p:nvPr/>
        </p:nvSpPr>
        <p:spPr>
          <a:xfrm>
            <a:off x="221400" y="460040"/>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Pasos </a:t>
            </a:r>
            <a:endParaRPr sz="2400" b="0" i="0" u="none" strike="noStrike" cap="none">
              <a:solidFill>
                <a:srgbClr val="7F4EBD"/>
              </a:solidFill>
              <a:latin typeface="Calibri"/>
              <a:ea typeface="Calibri"/>
              <a:cs typeface="Calibri"/>
              <a:sym typeface="Calibri"/>
            </a:endParaRPr>
          </a:p>
        </p:txBody>
      </p:sp>
      <p:sp>
        <p:nvSpPr>
          <p:cNvPr id="320" name="Google Shape;320;gd1fcbe53cf_0_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21" name="Google Shape;321;gd1fcbe53cf_0_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322" name="Google Shape;322;gd1fcbe53cf_0_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23" name="Google Shape;323;gd1fcbe53cf_0_0"/>
          <p:cNvPicPr preferRelativeResize="0"/>
          <p:nvPr/>
        </p:nvPicPr>
        <p:blipFill rotWithShape="1">
          <a:blip r:embed="rId7">
            <a:alphaModFix amt="51000"/>
          </a:blip>
          <a:srcRect/>
          <a:stretch/>
        </p:blipFill>
        <p:spPr>
          <a:xfrm>
            <a:off x="1136660" y="4344051"/>
            <a:ext cx="582238" cy="513667"/>
          </a:xfrm>
          <a:prstGeom prst="rect">
            <a:avLst/>
          </a:prstGeom>
          <a:noFill/>
          <a:ln>
            <a:noFill/>
          </a:ln>
        </p:spPr>
      </p:pic>
      <p:pic>
        <p:nvPicPr>
          <p:cNvPr id="324" name="Google Shape;324;gd1fcbe53cf_0_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325" name="Google Shape;325;gd1fcbe53cf_0_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326" name="Google Shape;326;gd1fcbe53cf_0_0"/>
          <p:cNvSpPr txBox="1"/>
          <p:nvPr/>
        </p:nvSpPr>
        <p:spPr>
          <a:xfrm>
            <a:off x="160001" y="1327330"/>
            <a:ext cx="5979900" cy="3510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600"/>
              </a:spcBef>
              <a:spcAft>
                <a:spcPts val="0"/>
              </a:spcAft>
              <a:buClr>
                <a:schemeClr val="dk1"/>
              </a:buClr>
              <a:buSzPts val="1400"/>
              <a:buFont typeface="Calibri"/>
              <a:buChar char="●"/>
            </a:pPr>
            <a:r>
              <a:rPr lang="es" sz="1400" b="1" i="0" u="none" strike="noStrike" cap="none">
                <a:solidFill>
                  <a:schemeClr val="dk1"/>
                </a:solidFill>
                <a:highlight>
                  <a:srgbClr val="FFFFFF"/>
                </a:highlight>
                <a:latin typeface="Calibri"/>
                <a:ea typeface="Calibri"/>
                <a:cs typeface="Calibri"/>
                <a:sym typeface="Calibri"/>
              </a:rPr>
              <a:t>Definición del problema</a:t>
            </a:r>
            <a:r>
              <a:rPr lang="es" sz="1400" b="0" i="0" u="none" strike="noStrike" cap="none">
                <a:solidFill>
                  <a:schemeClr val="dk1"/>
                </a:solidFill>
                <a:highlight>
                  <a:srgbClr val="FFFFFF"/>
                </a:highlight>
                <a:latin typeface="Calibri"/>
                <a:ea typeface="Calibri"/>
                <a:cs typeface="Calibri"/>
                <a:sym typeface="Calibri"/>
              </a:rPr>
              <a:t>: Siempre que se va a realizar un proyecto de ML es para resolver un problema específico, por ende, primero debemos de realizarnos una pregunta la cual buscaremos resolver.</a:t>
            </a: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1200"/>
              </a:spcBef>
              <a:spcAft>
                <a:spcPts val="0"/>
              </a:spcAft>
              <a:buClr>
                <a:schemeClr val="dk1"/>
              </a:buClr>
              <a:buSzPts val="1400"/>
              <a:buFont typeface="Calibri"/>
              <a:buChar char="●"/>
            </a:pPr>
            <a:r>
              <a:rPr lang="es" sz="1400" b="1" i="0" u="none" strike="noStrike" cap="none">
                <a:solidFill>
                  <a:schemeClr val="dk1"/>
                </a:solidFill>
                <a:highlight>
                  <a:srgbClr val="FFFFFF"/>
                </a:highlight>
                <a:latin typeface="Calibri"/>
                <a:ea typeface="Calibri"/>
                <a:cs typeface="Calibri"/>
                <a:sym typeface="Calibri"/>
              </a:rPr>
              <a:t>Buscar los datos</a:t>
            </a:r>
            <a:r>
              <a:rPr lang="es" sz="1400" b="0" i="0" u="none" strike="noStrike" cap="none">
                <a:solidFill>
                  <a:schemeClr val="dk1"/>
                </a:solidFill>
                <a:highlight>
                  <a:srgbClr val="FFFFFF"/>
                </a:highlight>
                <a:latin typeface="Calibri"/>
                <a:ea typeface="Calibri"/>
                <a:cs typeface="Calibri"/>
                <a:sym typeface="Calibri"/>
              </a:rPr>
              <a:t>: Por lo general debemos definir qué datos necesitamos y de dónde los podemos encontrar. Hoy en día hay muchos datos libres, sean generados por organismos gubernamentales u ONG, o en algunos casos incluso empresas privadas.</a:t>
            </a: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1200"/>
              </a:spcBef>
              <a:spcAft>
                <a:spcPts val="0"/>
              </a:spcAft>
              <a:buClr>
                <a:schemeClr val="dk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Análisis exploratorio de datos</a:t>
            </a:r>
            <a:r>
              <a:rPr lang="es" sz="1400" b="0" i="0" u="none" strike="noStrike" cap="none">
                <a:solidFill>
                  <a:srgbClr val="212121"/>
                </a:solidFill>
                <a:highlight>
                  <a:srgbClr val="FFFFFF"/>
                </a:highlight>
                <a:latin typeface="Calibri"/>
                <a:ea typeface="Calibri"/>
                <a:cs typeface="Calibri"/>
                <a:sym typeface="Calibri"/>
              </a:rPr>
              <a:t>: Durante esta etapa se </a:t>
            </a:r>
            <a:r>
              <a:rPr lang="es" sz="1400" b="0" i="1" u="none" strike="noStrike" cap="none">
                <a:solidFill>
                  <a:srgbClr val="212121"/>
                </a:solidFill>
                <a:highlight>
                  <a:srgbClr val="FFFFFF"/>
                </a:highlight>
                <a:latin typeface="Calibri"/>
                <a:ea typeface="Calibri"/>
                <a:cs typeface="Calibri"/>
                <a:sym typeface="Calibri"/>
              </a:rPr>
              <a:t>limpian</a:t>
            </a:r>
            <a:r>
              <a:rPr lang="es" sz="1400" b="0" i="0" u="none" strike="noStrike" cap="none">
                <a:solidFill>
                  <a:srgbClr val="212121"/>
                </a:solidFill>
                <a:highlight>
                  <a:srgbClr val="FFFFFF"/>
                </a:highlight>
                <a:latin typeface="Calibri"/>
                <a:ea typeface="Calibri"/>
                <a:cs typeface="Calibri"/>
                <a:sym typeface="Calibri"/>
              </a:rPr>
              <a:t> los datos y se realiza una exploración de los mismos, buscando características y relaciones que nos ayuden a seleccionar qué variables usar o que modelo usar.</a:t>
            </a:r>
            <a:endParaRPr sz="1400" b="0" i="0" u="none" strike="noStrike" cap="none">
              <a:solidFill>
                <a:srgbClr val="000000"/>
              </a:solidFill>
              <a:latin typeface="Arial"/>
              <a:ea typeface="Arial"/>
              <a:cs typeface="Arial"/>
              <a:sym typeface="Arial"/>
            </a:endParaRPr>
          </a:p>
          <a:p>
            <a:pPr marL="457200" marR="0" lvl="0" indent="-228600" algn="l" rtl="0">
              <a:lnSpc>
                <a:spcPct val="115000"/>
              </a:lnSpc>
              <a:spcBef>
                <a:spcPts val="60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27" name="Google Shape;327;gd1fcbe53cf_0_0"/>
          <p:cNvSpPr/>
          <p:nvPr/>
        </p:nvSpPr>
        <p:spPr>
          <a:xfrm>
            <a:off x="7148975" y="13606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Preguntar</a:t>
            </a:r>
            <a:endParaRPr sz="1000" b="0" i="0" u="none" strike="noStrike" cap="none">
              <a:solidFill>
                <a:srgbClr val="000000"/>
              </a:solidFill>
              <a:latin typeface="Arial"/>
              <a:ea typeface="Arial"/>
              <a:cs typeface="Arial"/>
              <a:sym typeface="Arial"/>
            </a:endParaRPr>
          </a:p>
        </p:txBody>
      </p:sp>
      <p:sp>
        <p:nvSpPr>
          <p:cNvPr id="328" name="Google Shape;328;gd1fcbe53cf_0_0"/>
          <p:cNvSpPr/>
          <p:nvPr/>
        </p:nvSpPr>
        <p:spPr>
          <a:xfrm>
            <a:off x="7849025" y="20298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Buscar datos</a:t>
            </a:r>
            <a:endParaRPr sz="1000" b="0" i="0" u="none" strike="noStrike" cap="none">
              <a:solidFill>
                <a:srgbClr val="000000"/>
              </a:solidFill>
              <a:latin typeface="Arial"/>
              <a:ea typeface="Arial"/>
              <a:cs typeface="Arial"/>
              <a:sym typeface="Arial"/>
            </a:endParaRPr>
          </a:p>
        </p:txBody>
      </p:sp>
      <p:sp>
        <p:nvSpPr>
          <p:cNvPr id="329" name="Google Shape;329;gd1fcbe53cf_0_0"/>
          <p:cNvSpPr/>
          <p:nvPr/>
        </p:nvSpPr>
        <p:spPr>
          <a:xfrm>
            <a:off x="7849025" y="3441188"/>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Separar datos</a:t>
            </a:r>
            <a:endParaRPr sz="900"/>
          </a:p>
        </p:txBody>
      </p:sp>
      <p:sp>
        <p:nvSpPr>
          <p:cNvPr id="330" name="Google Shape;330;gd1fcbe53cf_0_0"/>
          <p:cNvSpPr/>
          <p:nvPr/>
        </p:nvSpPr>
        <p:spPr>
          <a:xfrm>
            <a:off x="7849025" y="27355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AED</a:t>
            </a:r>
            <a:endParaRPr sz="1000" b="0" i="0" u="none" strike="noStrike" cap="none">
              <a:solidFill>
                <a:srgbClr val="000000"/>
              </a:solidFill>
              <a:latin typeface="Arial"/>
              <a:ea typeface="Arial"/>
              <a:cs typeface="Arial"/>
              <a:sym typeface="Arial"/>
            </a:endParaRPr>
          </a:p>
        </p:txBody>
      </p:sp>
      <p:sp>
        <p:nvSpPr>
          <p:cNvPr id="331" name="Google Shape;331;gd1fcbe53cf_0_0"/>
          <p:cNvSpPr/>
          <p:nvPr/>
        </p:nvSpPr>
        <p:spPr>
          <a:xfrm>
            <a:off x="6644963" y="34412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a:t>Entrena- miento</a:t>
            </a:r>
            <a:endParaRPr sz="1000"/>
          </a:p>
        </p:txBody>
      </p:sp>
      <p:sp>
        <p:nvSpPr>
          <p:cNvPr id="332" name="Google Shape;332;gd1fcbe53cf_0_0"/>
          <p:cNvSpPr/>
          <p:nvPr/>
        </p:nvSpPr>
        <p:spPr>
          <a:xfrm>
            <a:off x="6644950" y="275427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a:t>Prueba</a:t>
            </a:r>
            <a:endParaRPr sz="1000"/>
          </a:p>
        </p:txBody>
      </p:sp>
      <p:sp>
        <p:nvSpPr>
          <p:cNvPr id="333" name="Google Shape;333;gd1fcbe53cf_0_0"/>
          <p:cNvSpPr/>
          <p:nvPr/>
        </p:nvSpPr>
        <p:spPr>
          <a:xfrm>
            <a:off x="6629463" y="205742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a:t>Producci</a:t>
            </a:r>
            <a:r>
              <a:rPr lang="es" sz="1000" b="0" i="0" u="none" strike="noStrike" cap="none">
                <a:solidFill>
                  <a:srgbClr val="000000"/>
                </a:solidFill>
                <a:latin typeface="Arial"/>
                <a:ea typeface="Arial"/>
                <a:cs typeface="Arial"/>
                <a:sym typeface="Arial"/>
              </a:rPr>
              <a:t>-ón</a:t>
            </a:r>
            <a:endParaRPr sz="1000" b="0" i="0" u="none" strike="noStrike" cap="none">
              <a:solidFill>
                <a:srgbClr val="000000"/>
              </a:solidFill>
              <a:latin typeface="Arial"/>
              <a:ea typeface="Arial"/>
              <a:cs typeface="Arial"/>
              <a:sym typeface="Arial"/>
            </a:endParaRPr>
          </a:p>
        </p:txBody>
      </p:sp>
      <p:cxnSp>
        <p:nvCxnSpPr>
          <p:cNvPr id="334" name="Google Shape;334;gd1fcbe53cf_0_0"/>
          <p:cNvCxnSpPr>
            <a:stCxn id="328" idx="2"/>
            <a:endCxn id="330" idx="0"/>
          </p:cNvCxnSpPr>
          <p:nvPr/>
        </p:nvCxnSpPr>
        <p:spPr>
          <a:xfrm>
            <a:off x="8256125" y="2468400"/>
            <a:ext cx="0" cy="267000"/>
          </a:xfrm>
          <a:prstGeom prst="straightConnector1">
            <a:avLst/>
          </a:prstGeom>
          <a:noFill/>
          <a:ln w="9525" cap="flat" cmpd="sng">
            <a:solidFill>
              <a:schemeClr val="dk2"/>
            </a:solidFill>
            <a:prstDash val="solid"/>
            <a:round/>
            <a:headEnd type="none" w="sm" len="sm"/>
            <a:tailEnd type="stealth" w="med" len="med"/>
          </a:ln>
        </p:spPr>
      </p:cxnSp>
      <p:cxnSp>
        <p:nvCxnSpPr>
          <p:cNvPr id="335" name="Google Shape;335;gd1fcbe53cf_0_0"/>
          <p:cNvCxnSpPr>
            <a:stCxn id="330" idx="2"/>
            <a:endCxn id="329" idx="0"/>
          </p:cNvCxnSpPr>
          <p:nvPr/>
        </p:nvCxnSpPr>
        <p:spPr>
          <a:xfrm>
            <a:off x="8256125" y="3174100"/>
            <a:ext cx="0" cy="267000"/>
          </a:xfrm>
          <a:prstGeom prst="straightConnector1">
            <a:avLst/>
          </a:prstGeom>
          <a:noFill/>
          <a:ln w="9525" cap="flat" cmpd="sng">
            <a:solidFill>
              <a:schemeClr val="dk2"/>
            </a:solidFill>
            <a:prstDash val="solid"/>
            <a:round/>
            <a:headEnd type="none" w="sm" len="sm"/>
            <a:tailEnd type="stealth" w="med" len="med"/>
          </a:ln>
        </p:spPr>
      </p:cxnSp>
      <p:cxnSp>
        <p:nvCxnSpPr>
          <p:cNvPr id="336" name="Google Shape;336;gd1fcbe53cf_0_0"/>
          <p:cNvCxnSpPr>
            <a:stCxn id="330" idx="3"/>
            <a:endCxn id="328" idx="3"/>
          </p:cNvCxnSpPr>
          <p:nvPr/>
        </p:nvCxnSpPr>
        <p:spPr>
          <a:xfrm rot="10800000" flipH="1">
            <a:off x="8663225" y="2249200"/>
            <a:ext cx="600" cy="705600"/>
          </a:xfrm>
          <a:prstGeom prst="curvedConnector3">
            <a:avLst>
              <a:gd name="adj1" fmla="val 39687500"/>
            </a:avLst>
          </a:prstGeom>
          <a:noFill/>
          <a:ln w="9525" cap="flat" cmpd="sng">
            <a:solidFill>
              <a:schemeClr val="dk2"/>
            </a:solidFill>
            <a:prstDash val="solid"/>
            <a:round/>
            <a:headEnd type="none" w="sm" len="sm"/>
            <a:tailEnd type="stealth" w="med" len="med"/>
          </a:ln>
        </p:spPr>
      </p:cxnSp>
      <p:cxnSp>
        <p:nvCxnSpPr>
          <p:cNvPr id="337" name="Google Shape;337;gd1fcbe53cf_0_0"/>
          <p:cNvCxnSpPr>
            <a:stCxn id="327" idx="3"/>
            <a:endCxn id="328" idx="0"/>
          </p:cNvCxnSpPr>
          <p:nvPr/>
        </p:nvCxnSpPr>
        <p:spPr>
          <a:xfrm>
            <a:off x="7963175" y="1579900"/>
            <a:ext cx="293100" cy="450000"/>
          </a:xfrm>
          <a:prstGeom prst="curvedConnector2">
            <a:avLst/>
          </a:prstGeom>
          <a:noFill/>
          <a:ln w="9525" cap="flat" cmpd="sng">
            <a:solidFill>
              <a:schemeClr val="dk2"/>
            </a:solidFill>
            <a:prstDash val="solid"/>
            <a:round/>
            <a:headEnd type="stealth" w="med" len="med"/>
            <a:tailEnd type="stealth" w="med" len="med"/>
          </a:ln>
        </p:spPr>
      </p:cxnSp>
      <p:cxnSp>
        <p:nvCxnSpPr>
          <p:cNvPr id="338" name="Google Shape;338;gd1fcbe53cf_0_0"/>
          <p:cNvCxnSpPr>
            <a:stCxn id="327" idx="1"/>
            <a:endCxn id="333" idx="0"/>
          </p:cNvCxnSpPr>
          <p:nvPr/>
        </p:nvCxnSpPr>
        <p:spPr>
          <a:xfrm flipH="1">
            <a:off x="7036475" y="1579900"/>
            <a:ext cx="112500" cy="477600"/>
          </a:xfrm>
          <a:prstGeom prst="curvedConnector2">
            <a:avLst/>
          </a:prstGeom>
          <a:noFill/>
          <a:ln w="9525" cap="flat" cmpd="sng">
            <a:solidFill>
              <a:schemeClr val="dk2"/>
            </a:solidFill>
            <a:prstDash val="solid"/>
            <a:round/>
            <a:headEnd type="stealth" w="med" len="med"/>
            <a:tailEnd type="none" w="sm" len="sm"/>
          </a:ln>
        </p:spPr>
      </p:cxnSp>
      <p:cxnSp>
        <p:nvCxnSpPr>
          <p:cNvPr id="339" name="Google Shape;339;gd1fcbe53cf_0_0"/>
          <p:cNvCxnSpPr>
            <a:stCxn id="329" idx="1"/>
            <a:endCxn id="331" idx="3"/>
          </p:cNvCxnSpPr>
          <p:nvPr/>
        </p:nvCxnSpPr>
        <p:spPr>
          <a:xfrm rot="10800000">
            <a:off x="7459025" y="3660488"/>
            <a:ext cx="390000" cy="0"/>
          </a:xfrm>
          <a:prstGeom prst="straightConnector1">
            <a:avLst/>
          </a:prstGeom>
          <a:noFill/>
          <a:ln w="9525" cap="flat" cmpd="sng">
            <a:solidFill>
              <a:schemeClr val="dk2"/>
            </a:solidFill>
            <a:prstDash val="solid"/>
            <a:round/>
            <a:headEnd type="stealth" w="med" len="med"/>
            <a:tailEnd type="stealth" w="med" len="med"/>
          </a:ln>
        </p:spPr>
      </p:cxnSp>
      <p:cxnSp>
        <p:nvCxnSpPr>
          <p:cNvPr id="340" name="Google Shape;340;gd1fcbe53cf_0_0"/>
          <p:cNvCxnSpPr>
            <a:stCxn id="331" idx="0"/>
            <a:endCxn id="332" idx="2"/>
          </p:cNvCxnSpPr>
          <p:nvPr/>
        </p:nvCxnSpPr>
        <p:spPr>
          <a:xfrm rot="10800000">
            <a:off x="7052063" y="3192800"/>
            <a:ext cx="0" cy="248400"/>
          </a:xfrm>
          <a:prstGeom prst="straightConnector1">
            <a:avLst/>
          </a:prstGeom>
          <a:noFill/>
          <a:ln w="9525" cap="flat" cmpd="sng">
            <a:solidFill>
              <a:schemeClr val="dk2"/>
            </a:solidFill>
            <a:prstDash val="solid"/>
            <a:round/>
            <a:headEnd type="stealth" w="med" len="med"/>
            <a:tailEnd type="stealth" w="med" len="med"/>
          </a:ln>
        </p:spPr>
      </p:cxnSp>
      <p:cxnSp>
        <p:nvCxnSpPr>
          <p:cNvPr id="341" name="Google Shape;341;gd1fcbe53cf_0_0"/>
          <p:cNvCxnSpPr>
            <a:stCxn id="332" idx="0"/>
            <a:endCxn id="333" idx="2"/>
          </p:cNvCxnSpPr>
          <p:nvPr/>
        </p:nvCxnSpPr>
        <p:spPr>
          <a:xfrm rot="10800000">
            <a:off x="7036450" y="2495975"/>
            <a:ext cx="15600" cy="258300"/>
          </a:xfrm>
          <a:prstGeom prst="straightConnector1">
            <a:avLst/>
          </a:prstGeom>
          <a:noFill/>
          <a:ln w="9525" cap="flat" cmpd="sng">
            <a:solidFill>
              <a:schemeClr val="dk2"/>
            </a:solidFill>
            <a:prstDash val="solid"/>
            <a:round/>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gd1fcbe53cf_0_12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347" name="Google Shape;347;gd1fcbe53cf_0_120"/>
          <p:cNvSpPr txBox="1"/>
          <p:nvPr/>
        </p:nvSpPr>
        <p:spPr>
          <a:xfrm>
            <a:off x="151450" y="994900"/>
            <a:ext cx="6353700" cy="3287100"/>
          </a:xfrm>
          <a:prstGeom prst="rect">
            <a:avLst/>
          </a:prstGeom>
          <a:noFill/>
          <a:ln>
            <a:noFill/>
          </a:ln>
        </p:spPr>
        <p:txBody>
          <a:bodyPr spcFirstLastPara="1" wrap="square" lIns="68575" tIns="34275" rIns="68575" bIns="34275" anchor="t" anchorCtr="0">
            <a:noAutofit/>
          </a:bodyPr>
          <a:lstStyle/>
          <a:p>
            <a:pPr marL="457200" marR="0" lvl="0" indent="-228600" algn="l" rtl="0">
              <a:lnSpc>
                <a:spcPct val="115000"/>
              </a:lnSpc>
              <a:spcBef>
                <a:spcPts val="0"/>
              </a:spcBef>
              <a:spcAft>
                <a:spcPts val="0"/>
              </a:spcAft>
              <a:buClr>
                <a:srgbClr val="212121"/>
              </a:buClr>
              <a:buSzPts val="1400"/>
              <a:buFont typeface="Calibri"/>
              <a:buNone/>
            </a:pPr>
            <a:endParaRPr sz="1400" b="0" i="0" u="none" strike="noStrike" cap="none">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Dividir los datos de entrenamiento y prueba</a:t>
            </a:r>
            <a:r>
              <a:rPr lang="es" sz="1400" b="0" i="0" u="none" strike="noStrike" cap="none">
                <a:solidFill>
                  <a:srgbClr val="212121"/>
                </a:solidFill>
                <a:highlight>
                  <a:srgbClr val="FFFFFF"/>
                </a:highlight>
                <a:latin typeface="Calibri"/>
                <a:ea typeface="Calibri"/>
                <a:cs typeface="Calibri"/>
                <a:sym typeface="Calibri"/>
              </a:rPr>
              <a:t>. Esta división es de vital importancia para poder definir si el modelo tiene un buen rendimiento o no.</a:t>
            </a:r>
            <a:endParaRPr sz="1400" b="0" i="0" u="none" strike="noStrike" cap="none">
              <a:solidFill>
                <a:srgbClr val="000000"/>
              </a:solidFill>
              <a:latin typeface="Arial"/>
              <a:ea typeface="Arial"/>
              <a:cs typeface="Arial"/>
              <a:sym typeface="Arial"/>
            </a:endParaRPr>
          </a:p>
          <a:p>
            <a:pPr marL="457200" marR="0" lvl="0" indent="-228600" algn="l" rtl="0">
              <a:lnSpc>
                <a:spcPct val="115000"/>
              </a:lnSpc>
              <a:spcBef>
                <a:spcPts val="0"/>
              </a:spcBef>
              <a:spcAft>
                <a:spcPts val="0"/>
              </a:spcAft>
              <a:buClr>
                <a:srgbClr val="212121"/>
              </a:buClr>
              <a:buSzPts val="1400"/>
              <a:buFont typeface="Calibri"/>
              <a:buNone/>
            </a:pPr>
            <a:endParaRPr sz="1400" b="0" i="0" u="none" strike="noStrike" cap="none">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Entrenamiento del modelo</a:t>
            </a:r>
            <a:r>
              <a:rPr lang="es" sz="1400" b="0" i="0" u="none" strike="noStrike" cap="none">
                <a:solidFill>
                  <a:srgbClr val="212121"/>
                </a:solidFill>
                <a:highlight>
                  <a:srgbClr val="FFFFFF"/>
                </a:highlight>
                <a:latin typeface="Calibri"/>
                <a:ea typeface="Calibri"/>
                <a:cs typeface="Calibri"/>
                <a:sym typeface="Calibri"/>
              </a:rPr>
              <a:t>: En esta etapa se </a:t>
            </a:r>
            <a:r>
              <a:rPr lang="es" sz="1400" b="1" i="0" u="none" strike="noStrike" cap="none">
                <a:solidFill>
                  <a:srgbClr val="212121"/>
                </a:solidFill>
                <a:highlight>
                  <a:srgbClr val="FFFFFF"/>
                </a:highlight>
                <a:latin typeface="Calibri"/>
                <a:ea typeface="Calibri"/>
                <a:cs typeface="Calibri"/>
                <a:sym typeface="Calibri"/>
              </a:rPr>
              <a:t>entrenan</a:t>
            </a:r>
            <a:r>
              <a:rPr lang="es" sz="1400" b="0" i="0" u="none" strike="noStrike" cap="none">
                <a:solidFill>
                  <a:srgbClr val="212121"/>
                </a:solidFill>
                <a:highlight>
                  <a:srgbClr val="FFFFFF"/>
                </a:highlight>
                <a:latin typeface="Calibri"/>
                <a:ea typeface="Calibri"/>
                <a:cs typeface="Calibri"/>
                <a:sym typeface="Calibri"/>
              </a:rPr>
              <a:t> diferentes de modelos y se </a:t>
            </a:r>
            <a:r>
              <a:rPr lang="es" sz="1400" b="1" i="0" u="none" strike="noStrike" cap="none">
                <a:solidFill>
                  <a:srgbClr val="212121"/>
                </a:solidFill>
                <a:highlight>
                  <a:srgbClr val="FFFFFF"/>
                </a:highlight>
                <a:latin typeface="Calibri"/>
                <a:ea typeface="Calibri"/>
                <a:cs typeface="Calibri"/>
                <a:sym typeface="Calibri"/>
              </a:rPr>
              <a:t>prueban</a:t>
            </a:r>
            <a:r>
              <a:rPr lang="es" sz="1400" b="0" i="0" u="none" strike="noStrike" cap="none">
                <a:solidFill>
                  <a:srgbClr val="212121"/>
                </a:solidFill>
                <a:highlight>
                  <a:srgbClr val="FFFFFF"/>
                </a:highlight>
                <a:latin typeface="Calibri"/>
                <a:ea typeface="Calibri"/>
                <a:cs typeface="Calibri"/>
                <a:sym typeface="Calibri"/>
              </a:rPr>
              <a:t> tomando en cuenta alguna métrica previamente definida, seleccionando el modelo que mejor desempeño tenga.</a:t>
            </a:r>
            <a:endParaRPr sz="1400" b="0" i="0" u="none" strike="noStrike" cap="none">
              <a:solidFill>
                <a:srgbClr val="212121"/>
              </a:solidFill>
              <a:highlight>
                <a:srgbClr val="FFFFFF"/>
              </a:highlight>
              <a:latin typeface="Calibri"/>
              <a:ea typeface="Calibri"/>
              <a:cs typeface="Calibri"/>
              <a:sym typeface="Calibri"/>
            </a:endParaRPr>
          </a:p>
          <a:p>
            <a:pPr marL="457200" marR="0" lvl="0" indent="-228600" algn="l" rtl="0">
              <a:lnSpc>
                <a:spcPct val="115000"/>
              </a:lnSpc>
              <a:spcBef>
                <a:spcPts val="0"/>
              </a:spcBef>
              <a:spcAft>
                <a:spcPts val="0"/>
              </a:spcAft>
              <a:buClr>
                <a:srgbClr val="212121"/>
              </a:buClr>
              <a:buSzPts val="1400"/>
              <a:buFont typeface="Calibri"/>
              <a:buNone/>
            </a:pPr>
            <a:endParaRPr sz="1400" b="1" i="0" u="none" strike="noStrike" cap="none">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Puesta en producción</a:t>
            </a:r>
            <a:r>
              <a:rPr lang="es" sz="1400" b="0" i="0" u="none" strike="noStrike" cap="none">
                <a:solidFill>
                  <a:srgbClr val="212121"/>
                </a:solidFill>
                <a:highlight>
                  <a:srgbClr val="FFFFFF"/>
                </a:highlight>
                <a:latin typeface="Calibri"/>
                <a:ea typeface="Calibri"/>
                <a:cs typeface="Calibri"/>
                <a:sym typeface="Calibri"/>
              </a:rPr>
              <a:t>: Finalmente se realiza la puesta en producción, este paso depende de qué clase de proyecto sea, puede que en algunos casos, colocar en producción solo signifique generar las predicciones para alguna colección de datos, o puede ser implementarlo en un sistema que reciba datos periódicamente.</a:t>
            </a:r>
            <a:endParaRPr sz="1400" b="0" i="0" u="none" strike="noStrike" cap="none">
              <a:solidFill>
                <a:srgbClr val="212121"/>
              </a:solidFill>
              <a:highlight>
                <a:srgbClr val="FFFFFF"/>
              </a:highlight>
              <a:latin typeface="Calibri"/>
              <a:ea typeface="Calibri"/>
              <a:cs typeface="Calibri"/>
              <a:sym typeface="Calibri"/>
            </a:endParaRPr>
          </a:p>
          <a:p>
            <a:pPr marL="0" marR="0" lvl="0" indent="0" algn="l" rtl="0">
              <a:lnSpc>
                <a:spcPct val="100000"/>
              </a:lnSpc>
              <a:spcBef>
                <a:spcPts val="500"/>
              </a:spcBef>
              <a:spcAft>
                <a:spcPts val="0"/>
              </a:spcAft>
              <a:buClr>
                <a:srgbClr val="000000"/>
              </a:buClr>
              <a:buSzPts val="1400"/>
              <a:buFont typeface="Arial"/>
              <a:buNone/>
            </a:pPr>
            <a:endParaRPr sz="1400" b="0" i="0" u="none" strike="noStrike" cap="none">
              <a:solidFill>
                <a:srgbClr val="3F3F3F"/>
              </a:solidFill>
              <a:latin typeface="Calibri"/>
              <a:ea typeface="Calibri"/>
              <a:cs typeface="Calibri"/>
              <a:sym typeface="Calibri"/>
            </a:endParaRPr>
          </a:p>
        </p:txBody>
      </p:sp>
      <p:pic>
        <p:nvPicPr>
          <p:cNvPr id="348" name="Google Shape;348;gd1fcbe53cf_0_12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49" name="Google Shape;349;gd1fcbe53cf_0_120"/>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Pasos </a:t>
            </a:r>
            <a:endParaRPr sz="2400" b="0" i="0" u="none" strike="noStrike" cap="none">
              <a:solidFill>
                <a:srgbClr val="7F4EBD"/>
              </a:solidFill>
              <a:latin typeface="Calibri"/>
              <a:ea typeface="Calibri"/>
              <a:cs typeface="Calibri"/>
              <a:sym typeface="Calibri"/>
            </a:endParaRPr>
          </a:p>
        </p:txBody>
      </p:sp>
      <p:sp>
        <p:nvSpPr>
          <p:cNvPr id="350" name="Google Shape;350;gd1fcbe53cf_0_12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51" name="Google Shape;351;gd1fcbe53cf_0_12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352" name="Google Shape;352;gd1fcbe53cf_0_12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53" name="Google Shape;353;gd1fcbe53cf_0_120"/>
          <p:cNvPicPr preferRelativeResize="0"/>
          <p:nvPr/>
        </p:nvPicPr>
        <p:blipFill rotWithShape="1">
          <a:blip r:embed="rId7">
            <a:alphaModFix amt="51000"/>
          </a:blip>
          <a:srcRect/>
          <a:stretch/>
        </p:blipFill>
        <p:spPr>
          <a:xfrm>
            <a:off x="1136660" y="4344051"/>
            <a:ext cx="582238" cy="513667"/>
          </a:xfrm>
          <a:prstGeom prst="rect">
            <a:avLst/>
          </a:prstGeom>
          <a:noFill/>
          <a:ln>
            <a:noFill/>
          </a:ln>
        </p:spPr>
      </p:pic>
      <p:pic>
        <p:nvPicPr>
          <p:cNvPr id="354" name="Google Shape;354;gd1fcbe53cf_0_12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355" name="Google Shape;355;gd1fcbe53cf_0_12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356" name="Google Shape;356;gd1fcbe53cf_0_120"/>
          <p:cNvSpPr/>
          <p:nvPr/>
        </p:nvSpPr>
        <p:spPr>
          <a:xfrm>
            <a:off x="7148975" y="13606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Preguntar</a:t>
            </a:r>
            <a:endParaRPr sz="1000" b="0" i="0" u="none" strike="noStrike" cap="none">
              <a:solidFill>
                <a:srgbClr val="000000"/>
              </a:solidFill>
              <a:latin typeface="Arial"/>
              <a:ea typeface="Arial"/>
              <a:cs typeface="Arial"/>
              <a:sym typeface="Arial"/>
            </a:endParaRPr>
          </a:p>
        </p:txBody>
      </p:sp>
      <p:sp>
        <p:nvSpPr>
          <p:cNvPr id="357" name="Google Shape;357;gd1fcbe53cf_0_120"/>
          <p:cNvSpPr/>
          <p:nvPr/>
        </p:nvSpPr>
        <p:spPr>
          <a:xfrm>
            <a:off x="7849025" y="20298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Buscar datos</a:t>
            </a:r>
            <a:endParaRPr sz="1000" b="0" i="0" u="none" strike="noStrike" cap="none">
              <a:solidFill>
                <a:srgbClr val="000000"/>
              </a:solidFill>
              <a:latin typeface="Arial"/>
              <a:ea typeface="Arial"/>
              <a:cs typeface="Arial"/>
              <a:sym typeface="Arial"/>
            </a:endParaRPr>
          </a:p>
        </p:txBody>
      </p:sp>
      <p:sp>
        <p:nvSpPr>
          <p:cNvPr id="358" name="Google Shape;358;gd1fcbe53cf_0_120"/>
          <p:cNvSpPr/>
          <p:nvPr/>
        </p:nvSpPr>
        <p:spPr>
          <a:xfrm>
            <a:off x="7849025" y="3441188"/>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Separar datos</a:t>
            </a:r>
            <a:endParaRPr sz="900"/>
          </a:p>
        </p:txBody>
      </p:sp>
      <p:sp>
        <p:nvSpPr>
          <p:cNvPr id="359" name="Google Shape;359;gd1fcbe53cf_0_120"/>
          <p:cNvSpPr/>
          <p:nvPr/>
        </p:nvSpPr>
        <p:spPr>
          <a:xfrm>
            <a:off x="7849025" y="27355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AED</a:t>
            </a:r>
            <a:endParaRPr sz="1000" b="0" i="0" u="none" strike="noStrike" cap="none">
              <a:solidFill>
                <a:srgbClr val="000000"/>
              </a:solidFill>
              <a:latin typeface="Arial"/>
              <a:ea typeface="Arial"/>
              <a:cs typeface="Arial"/>
              <a:sym typeface="Arial"/>
            </a:endParaRPr>
          </a:p>
        </p:txBody>
      </p:sp>
      <p:sp>
        <p:nvSpPr>
          <p:cNvPr id="360" name="Google Shape;360;gd1fcbe53cf_0_120"/>
          <p:cNvSpPr/>
          <p:nvPr/>
        </p:nvSpPr>
        <p:spPr>
          <a:xfrm>
            <a:off x="6644963" y="34412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a:t>Entrena- miento</a:t>
            </a:r>
            <a:endParaRPr sz="1000"/>
          </a:p>
        </p:txBody>
      </p:sp>
      <p:sp>
        <p:nvSpPr>
          <p:cNvPr id="361" name="Google Shape;361;gd1fcbe53cf_0_120"/>
          <p:cNvSpPr/>
          <p:nvPr/>
        </p:nvSpPr>
        <p:spPr>
          <a:xfrm>
            <a:off x="6644950" y="275427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a:t>Prueba</a:t>
            </a:r>
            <a:endParaRPr sz="1000"/>
          </a:p>
        </p:txBody>
      </p:sp>
      <p:sp>
        <p:nvSpPr>
          <p:cNvPr id="362" name="Google Shape;362;gd1fcbe53cf_0_120"/>
          <p:cNvSpPr/>
          <p:nvPr/>
        </p:nvSpPr>
        <p:spPr>
          <a:xfrm>
            <a:off x="6629463" y="205742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a:t>Producci</a:t>
            </a:r>
            <a:r>
              <a:rPr lang="es" sz="1000" b="0" i="0" u="none" strike="noStrike" cap="none">
                <a:solidFill>
                  <a:srgbClr val="000000"/>
                </a:solidFill>
                <a:latin typeface="Arial"/>
                <a:ea typeface="Arial"/>
                <a:cs typeface="Arial"/>
                <a:sym typeface="Arial"/>
              </a:rPr>
              <a:t>-ón</a:t>
            </a:r>
            <a:endParaRPr sz="1000" b="0" i="0" u="none" strike="noStrike" cap="none">
              <a:solidFill>
                <a:srgbClr val="000000"/>
              </a:solidFill>
              <a:latin typeface="Arial"/>
              <a:ea typeface="Arial"/>
              <a:cs typeface="Arial"/>
              <a:sym typeface="Arial"/>
            </a:endParaRPr>
          </a:p>
        </p:txBody>
      </p:sp>
      <p:cxnSp>
        <p:nvCxnSpPr>
          <p:cNvPr id="363" name="Google Shape;363;gd1fcbe53cf_0_120"/>
          <p:cNvCxnSpPr>
            <a:stCxn id="357" idx="2"/>
            <a:endCxn id="359" idx="0"/>
          </p:cNvCxnSpPr>
          <p:nvPr/>
        </p:nvCxnSpPr>
        <p:spPr>
          <a:xfrm>
            <a:off x="8256125" y="2468400"/>
            <a:ext cx="0" cy="267000"/>
          </a:xfrm>
          <a:prstGeom prst="straightConnector1">
            <a:avLst/>
          </a:prstGeom>
          <a:noFill/>
          <a:ln w="9525" cap="flat" cmpd="sng">
            <a:solidFill>
              <a:schemeClr val="dk2"/>
            </a:solidFill>
            <a:prstDash val="solid"/>
            <a:round/>
            <a:headEnd type="none" w="sm" len="sm"/>
            <a:tailEnd type="stealth" w="med" len="med"/>
          </a:ln>
        </p:spPr>
      </p:cxnSp>
      <p:cxnSp>
        <p:nvCxnSpPr>
          <p:cNvPr id="364" name="Google Shape;364;gd1fcbe53cf_0_120"/>
          <p:cNvCxnSpPr>
            <a:stCxn id="359" idx="2"/>
            <a:endCxn id="358" idx="0"/>
          </p:cNvCxnSpPr>
          <p:nvPr/>
        </p:nvCxnSpPr>
        <p:spPr>
          <a:xfrm>
            <a:off x="8256125" y="3174100"/>
            <a:ext cx="0" cy="267000"/>
          </a:xfrm>
          <a:prstGeom prst="straightConnector1">
            <a:avLst/>
          </a:prstGeom>
          <a:noFill/>
          <a:ln w="9525" cap="flat" cmpd="sng">
            <a:solidFill>
              <a:schemeClr val="dk2"/>
            </a:solidFill>
            <a:prstDash val="solid"/>
            <a:round/>
            <a:headEnd type="none" w="sm" len="sm"/>
            <a:tailEnd type="stealth" w="med" len="med"/>
          </a:ln>
        </p:spPr>
      </p:cxnSp>
      <p:cxnSp>
        <p:nvCxnSpPr>
          <p:cNvPr id="365" name="Google Shape;365;gd1fcbe53cf_0_120"/>
          <p:cNvCxnSpPr>
            <a:stCxn id="359" idx="3"/>
            <a:endCxn id="357" idx="3"/>
          </p:cNvCxnSpPr>
          <p:nvPr/>
        </p:nvCxnSpPr>
        <p:spPr>
          <a:xfrm rot="10800000" flipH="1">
            <a:off x="8663225" y="2249200"/>
            <a:ext cx="600" cy="705600"/>
          </a:xfrm>
          <a:prstGeom prst="curvedConnector3">
            <a:avLst>
              <a:gd name="adj1" fmla="val 39687500"/>
            </a:avLst>
          </a:prstGeom>
          <a:noFill/>
          <a:ln w="9525" cap="flat" cmpd="sng">
            <a:solidFill>
              <a:schemeClr val="dk2"/>
            </a:solidFill>
            <a:prstDash val="solid"/>
            <a:round/>
            <a:headEnd type="none" w="sm" len="sm"/>
            <a:tailEnd type="stealth" w="med" len="med"/>
          </a:ln>
        </p:spPr>
      </p:cxnSp>
      <p:cxnSp>
        <p:nvCxnSpPr>
          <p:cNvPr id="366" name="Google Shape;366;gd1fcbe53cf_0_120"/>
          <p:cNvCxnSpPr>
            <a:stCxn id="356" idx="3"/>
            <a:endCxn id="357" idx="0"/>
          </p:cNvCxnSpPr>
          <p:nvPr/>
        </p:nvCxnSpPr>
        <p:spPr>
          <a:xfrm>
            <a:off x="7963175" y="1579900"/>
            <a:ext cx="293100" cy="450000"/>
          </a:xfrm>
          <a:prstGeom prst="curvedConnector2">
            <a:avLst/>
          </a:prstGeom>
          <a:noFill/>
          <a:ln w="9525" cap="flat" cmpd="sng">
            <a:solidFill>
              <a:schemeClr val="dk2"/>
            </a:solidFill>
            <a:prstDash val="solid"/>
            <a:round/>
            <a:headEnd type="stealth" w="med" len="med"/>
            <a:tailEnd type="stealth" w="med" len="med"/>
          </a:ln>
        </p:spPr>
      </p:cxnSp>
      <p:cxnSp>
        <p:nvCxnSpPr>
          <p:cNvPr id="367" name="Google Shape;367;gd1fcbe53cf_0_120"/>
          <p:cNvCxnSpPr>
            <a:stCxn id="356" idx="1"/>
            <a:endCxn id="362" idx="0"/>
          </p:cNvCxnSpPr>
          <p:nvPr/>
        </p:nvCxnSpPr>
        <p:spPr>
          <a:xfrm flipH="1">
            <a:off x="7036475" y="1579900"/>
            <a:ext cx="112500" cy="477600"/>
          </a:xfrm>
          <a:prstGeom prst="curvedConnector2">
            <a:avLst/>
          </a:prstGeom>
          <a:noFill/>
          <a:ln w="9525" cap="flat" cmpd="sng">
            <a:solidFill>
              <a:schemeClr val="dk2"/>
            </a:solidFill>
            <a:prstDash val="solid"/>
            <a:round/>
            <a:headEnd type="stealth" w="med" len="med"/>
            <a:tailEnd type="none" w="sm" len="sm"/>
          </a:ln>
        </p:spPr>
      </p:cxnSp>
      <p:cxnSp>
        <p:nvCxnSpPr>
          <p:cNvPr id="368" name="Google Shape;368;gd1fcbe53cf_0_120"/>
          <p:cNvCxnSpPr>
            <a:stCxn id="358" idx="1"/>
            <a:endCxn id="360" idx="3"/>
          </p:cNvCxnSpPr>
          <p:nvPr/>
        </p:nvCxnSpPr>
        <p:spPr>
          <a:xfrm rot="10800000">
            <a:off x="7459025" y="3660488"/>
            <a:ext cx="390000" cy="0"/>
          </a:xfrm>
          <a:prstGeom prst="straightConnector1">
            <a:avLst/>
          </a:prstGeom>
          <a:noFill/>
          <a:ln w="9525" cap="flat" cmpd="sng">
            <a:solidFill>
              <a:schemeClr val="dk2"/>
            </a:solidFill>
            <a:prstDash val="solid"/>
            <a:round/>
            <a:headEnd type="stealth" w="med" len="med"/>
            <a:tailEnd type="stealth" w="med" len="med"/>
          </a:ln>
        </p:spPr>
      </p:cxnSp>
      <p:cxnSp>
        <p:nvCxnSpPr>
          <p:cNvPr id="369" name="Google Shape;369;gd1fcbe53cf_0_120"/>
          <p:cNvCxnSpPr>
            <a:stCxn id="360" idx="0"/>
            <a:endCxn id="361" idx="2"/>
          </p:cNvCxnSpPr>
          <p:nvPr/>
        </p:nvCxnSpPr>
        <p:spPr>
          <a:xfrm rot="10800000">
            <a:off x="7052063" y="3192800"/>
            <a:ext cx="0" cy="248400"/>
          </a:xfrm>
          <a:prstGeom prst="straightConnector1">
            <a:avLst/>
          </a:prstGeom>
          <a:noFill/>
          <a:ln w="9525" cap="flat" cmpd="sng">
            <a:solidFill>
              <a:schemeClr val="dk2"/>
            </a:solidFill>
            <a:prstDash val="solid"/>
            <a:round/>
            <a:headEnd type="stealth" w="med" len="med"/>
            <a:tailEnd type="stealth" w="med" len="med"/>
          </a:ln>
        </p:spPr>
      </p:cxnSp>
      <p:cxnSp>
        <p:nvCxnSpPr>
          <p:cNvPr id="370" name="Google Shape;370;gd1fcbe53cf_0_120"/>
          <p:cNvCxnSpPr>
            <a:stCxn id="361" idx="0"/>
            <a:endCxn id="362" idx="2"/>
          </p:cNvCxnSpPr>
          <p:nvPr/>
        </p:nvCxnSpPr>
        <p:spPr>
          <a:xfrm rot="10800000">
            <a:off x="7036450" y="2495975"/>
            <a:ext cx="15600" cy="258300"/>
          </a:xfrm>
          <a:prstGeom prst="straightConnector1">
            <a:avLst/>
          </a:prstGeom>
          <a:noFill/>
          <a:ln w="9525" cap="flat" cmpd="sng">
            <a:solidFill>
              <a:schemeClr val="dk2"/>
            </a:solidFill>
            <a:prstDash val="solid"/>
            <a:round/>
            <a:headEnd type="none" w="sm" len="sm"/>
            <a:tailEnd type="stealth" w="med" len="med"/>
          </a:ln>
        </p:spPr>
      </p:cxn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923</Words>
  <Application>Microsoft Office PowerPoint</Application>
  <PresentationFormat>Presentación en pantalla (16:9)</PresentationFormat>
  <Paragraphs>141</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11</vt:i4>
      </vt:variant>
    </vt:vector>
  </HeadingPairs>
  <TitlesOfParts>
    <vt:vector size="16" baseType="lpstr">
      <vt:lpstr>Book Antiqua</vt:lpstr>
      <vt:lpstr>Calibri</vt:lpstr>
      <vt:lpstr>Arial</vt:lpstr>
      <vt:lpstr>Tema de Office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dc:creator>
  <cp:lastModifiedBy>Valeria Bellino</cp:lastModifiedBy>
  <cp:revision>2</cp:revision>
  <dcterms:modified xsi:type="dcterms:W3CDTF">2022-03-13T14:08:59Z</dcterms:modified>
</cp:coreProperties>
</file>