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73" r:id="rId3"/>
    <p:sldId id="257" r:id="rId4"/>
    <p:sldId id="258" r:id="rId5"/>
    <p:sldId id="259" r:id="rId6"/>
    <p:sldId id="260" r:id="rId7"/>
    <p:sldId id="261" r:id="rId8"/>
    <p:sldId id="262" r:id="rId9"/>
    <p:sldId id="271" r:id="rId10"/>
    <p:sldId id="272" r:id="rId11"/>
    <p:sldId id="263" r:id="rId12"/>
    <p:sldId id="275" r:id="rId13"/>
    <p:sldId id="265" r:id="rId14"/>
    <p:sldId id="267" r:id="rId15"/>
    <p:sldId id="266" r:id="rId16"/>
  </p:sldIdLst>
  <p:sldSz cx="9144000" cy="5143500" type="screen16x9"/>
  <p:notesSz cx="6858000" cy="9144000"/>
  <p:embeddedFontLst>
    <p:embeddedFont>
      <p:font typeface="Book Antiqua" panose="02040602050305030304" pitchFamily="18" charset="0"/>
      <p:regular r:id="rId18"/>
      <p:bold r:id="rId19"/>
      <p:italic r:id="rId20"/>
      <p:boldItalic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f6YXA9bSuR/xY4TG3XhJJrXZj8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951D46-3BAB-4D56-A2BE-0EB63F9EA6B2}">
  <a:tblStyle styleId="{4B951D46-3BAB-4D56-A2BE-0EB63F9EA6B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03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d1fcbe53cf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8" name="Google Shape;378;gd1fcbe53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347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861354a2f_0_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g11861354a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861354a2f_0_1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g11861354a2f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2290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861354a2f_0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g11861354a2f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861354a2f_0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g11861354a2f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7" name="Google Shape;40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1fcbe53c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8" name="Google Shape;348;gd1fcbe53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718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2"/>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 name="Google Shape;14;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0" name="Google Shape;30;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 name="Google Shape;33;p25"/>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34" name="Google Shape;34;p25"/>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5" name="Google Shape;35;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 name="Google Shape;36;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 name="Google Shape;37;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8"/>
        <p:cNvGrpSpPr/>
        <p:nvPr/>
      </p:nvGrpSpPr>
      <p:grpSpPr>
        <a:xfrm>
          <a:off x="0" y="0"/>
          <a:ext cx="0" cy="0"/>
          <a:chOff x="0" y="0"/>
          <a:chExt cx="0" cy="0"/>
        </a:xfrm>
      </p:grpSpPr>
      <p:sp>
        <p:nvSpPr>
          <p:cNvPr id="39" name="Google Shape;39;p26"/>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0" name="Google Shape;40;p26"/>
          <p:cNvSpPr>
            <a:spLocks noGrp="1"/>
          </p:cNvSpPr>
          <p:nvPr>
            <p:ph type="pic" idx="2"/>
          </p:nvPr>
        </p:nvSpPr>
        <p:spPr>
          <a:xfrm>
            <a:off x="3887391" y="740569"/>
            <a:ext cx="4629300" cy="3655200"/>
          </a:xfrm>
          <a:prstGeom prst="rect">
            <a:avLst/>
          </a:prstGeom>
          <a:noFill/>
          <a:ln>
            <a:noFill/>
          </a:ln>
        </p:spPr>
      </p:sp>
      <p:sp>
        <p:nvSpPr>
          <p:cNvPr id="41" name="Google Shape;41;p26"/>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42" name="Google Shape;42;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4" name="Google Shape;44;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27"/>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8" name="Google Shape;48;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9" name="Google Shape;49;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0" name="Google Shape;50;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51"/>
        <p:cNvGrpSpPr/>
        <p:nvPr/>
      </p:nvGrpSpPr>
      <p:grpSpPr>
        <a:xfrm>
          <a:off x="0" y="0"/>
          <a:ext cx="0" cy="0"/>
          <a:chOff x="0" y="0"/>
          <a:chExt cx="0" cy="0"/>
        </a:xfrm>
      </p:grpSpPr>
      <p:sp>
        <p:nvSpPr>
          <p:cNvPr id="52" name="Google Shape;52;p28"/>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28"/>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4" name="Google Shape;54;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5" name="Google Shape;55;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2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7.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7.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jpg"/><Relationship Id="rId4" Type="http://schemas.openxmlformats.org/officeDocument/2006/relationships/image" Target="../media/image7.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phet.colorado.edu/sims/html/least-squares-regression/latest/least-squares-regression_es.html" TargetMode="External"/><Relationship Id="rId5" Type="http://schemas.openxmlformats.org/officeDocument/2006/relationships/image" Target="../media/image14.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7.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 descr="Forma, Rectángulo&#10;&#10;Descripción generada automáticamente"/>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62" name="Google Shape;62;p1"/>
          <p:cNvSpPr txBox="1"/>
          <p:nvPr/>
        </p:nvSpPr>
        <p:spPr>
          <a:xfrm>
            <a:off x="0" y="642954"/>
            <a:ext cx="9144000" cy="694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 sz="4000" b="0" i="0" u="none" strike="noStrike" cap="none">
                <a:solidFill>
                  <a:schemeClr val="lt1"/>
                </a:solidFill>
                <a:latin typeface="Calibri"/>
                <a:ea typeface="Calibri"/>
                <a:cs typeface="Calibri"/>
                <a:sym typeface="Calibri"/>
              </a:rPr>
              <a:t>Ciencia de Datos</a:t>
            </a:r>
            <a:endParaRPr sz="4000" b="0" i="0" u="none" strike="noStrike" cap="none">
              <a:solidFill>
                <a:schemeClr val="lt1"/>
              </a:solidFill>
              <a:latin typeface="Calibri"/>
              <a:ea typeface="Calibri"/>
              <a:cs typeface="Calibri"/>
              <a:sym typeface="Calibri"/>
            </a:endParaRPr>
          </a:p>
        </p:txBody>
      </p:sp>
      <p:sp>
        <p:nvSpPr>
          <p:cNvPr id="63" name="Google Shape;63;p1"/>
          <p:cNvSpPr txBox="1"/>
          <p:nvPr/>
        </p:nvSpPr>
        <p:spPr>
          <a:xfrm>
            <a:off x="2929662" y="1487752"/>
            <a:ext cx="3284700" cy="392400"/>
          </a:xfrm>
          <a:prstGeom prst="rect">
            <a:avLst/>
          </a:prstGeom>
          <a:noFill/>
          <a:ln>
            <a:noFill/>
          </a:ln>
        </p:spPr>
        <p:txBody>
          <a:bodyPr spcFirstLastPara="1" wrap="square" lIns="68575" tIns="34275" rIns="68575" bIns="34275" anchor="t" anchorCtr="0">
            <a:noAutofit/>
          </a:bodyPr>
          <a:lstStyle/>
          <a:p>
            <a:pPr marL="342900" marR="0" lvl="0" indent="-342900" algn="ctr" rtl="0">
              <a:lnSpc>
                <a:spcPct val="100000"/>
              </a:lnSpc>
              <a:spcBef>
                <a:spcPts val="0"/>
              </a:spcBef>
              <a:spcAft>
                <a:spcPts val="0"/>
              </a:spcAft>
              <a:buClr>
                <a:schemeClr val="lt1"/>
              </a:buClr>
              <a:buSzPts val="2400"/>
              <a:buFont typeface="Arial"/>
              <a:buChar char="•"/>
            </a:pPr>
            <a:r>
              <a:rPr lang="es" sz="2400" b="1" i="0" u="none" strike="noStrike" cap="none">
                <a:solidFill>
                  <a:schemeClr val="lt1"/>
                </a:solidFill>
                <a:latin typeface="Calibri"/>
                <a:ea typeface="Calibri"/>
                <a:cs typeface="Calibri"/>
                <a:sym typeface="Calibri"/>
              </a:rPr>
              <a:t>Módulo 2</a:t>
            </a:r>
            <a:endParaRPr sz="2400" b="1" i="0" u="none" strike="noStrike" cap="none">
              <a:solidFill>
                <a:schemeClr val="lt1"/>
              </a:solidFill>
              <a:latin typeface="Calibri"/>
              <a:ea typeface="Calibri"/>
              <a:cs typeface="Calibri"/>
              <a:sym typeface="Calibri"/>
            </a:endParaRPr>
          </a:p>
        </p:txBody>
      </p:sp>
      <p:sp>
        <p:nvSpPr>
          <p:cNvPr id="64" name="Google Shape;64;p1"/>
          <p:cNvSpPr txBox="1"/>
          <p:nvPr/>
        </p:nvSpPr>
        <p:spPr>
          <a:xfrm>
            <a:off x="0" y="2398654"/>
            <a:ext cx="9144000" cy="6207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EEBD33"/>
                </a:solidFill>
                <a:latin typeface="Calibri"/>
                <a:ea typeface="Calibri"/>
                <a:cs typeface="Calibri"/>
                <a:sym typeface="Calibri"/>
              </a:rPr>
              <a:t>Regresi</a:t>
            </a:r>
            <a:r>
              <a:rPr lang="es" sz="2500">
                <a:solidFill>
                  <a:srgbClr val="EEBD33"/>
                </a:solidFill>
                <a:latin typeface="Calibri"/>
                <a:ea typeface="Calibri"/>
                <a:cs typeface="Calibri"/>
                <a:sym typeface="Calibri"/>
              </a:rPr>
              <a:t>ón lineal</a:t>
            </a:r>
            <a:endParaRPr sz="2500" b="0" i="0" u="none" strike="noStrike" cap="none">
              <a:solidFill>
                <a:srgbClr val="EEBD33"/>
              </a:solidFill>
              <a:latin typeface="Calibri"/>
              <a:ea typeface="Calibri"/>
              <a:cs typeface="Calibri"/>
              <a:sym typeface="Calibri"/>
            </a:endParaRPr>
          </a:p>
        </p:txBody>
      </p:sp>
      <p:pic>
        <p:nvPicPr>
          <p:cNvPr id="65" name="Google Shape;65;p1" descr="Imagen que contiene Logotipo&#10;&#10;Descripción generada automáticamente"/>
          <p:cNvPicPr preferRelativeResize="0"/>
          <p:nvPr/>
        </p:nvPicPr>
        <p:blipFill rotWithShape="1">
          <a:blip r:embed="rId4">
            <a:alphaModFix/>
          </a:blip>
          <a:srcRect/>
          <a:stretch/>
        </p:blipFill>
        <p:spPr>
          <a:xfrm>
            <a:off x="4277286" y="3969648"/>
            <a:ext cx="1677454" cy="620709"/>
          </a:xfrm>
          <a:prstGeom prst="rect">
            <a:avLst/>
          </a:prstGeom>
          <a:noFill/>
          <a:ln>
            <a:noFill/>
          </a:ln>
        </p:spPr>
      </p:pic>
      <p:pic>
        <p:nvPicPr>
          <p:cNvPr id="66" name="Google Shape;66;p1" descr="Logotipo&#10;&#10;Descripción generada automáticamente"/>
          <p:cNvPicPr preferRelativeResize="0"/>
          <p:nvPr/>
        </p:nvPicPr>
        <p:blipFill rotWithShape="1">
          <a:blip r:embed="rId5">
            <a:alphaModFix/>
          </a:blip>
          <a:srcRect/>
          <a:stretch/>
        </p:blipFill>
        <p:spPr>
          <a:xfrm>
            <a:off x="1277635" y="4039251"/>
            <a:ext cx="582236" cy="513665"/>
          </a:xfrm>
          <a:prstGeom prst="rect">
            <a:avLst/>
          </a:prstGeom>
          <a:noFill/>
          <a:ln>
            <a:noFill/>
          </a:ln>
        </p:spPr>
      </p:pic>
      <p:pic>
        <p:nvPicPr>
          <p:cNvPr id="67" name="Google Shape;67;p1" descr="Imagen que contiene texto, dibujo&#10;&#10;Descripción generada automáticamente"/>
          <p:cNvPicPr preferRelativeResize="0"/>
          <p:nvPr/>
        </p:nvPicPr>
        <p:blipFill rotWithShape="1">
          <a:blip r:embed="rId6">
            <a:alphaModFix/>
          </a:blip>
          <a:srcRect/>
          <a:stretch/>
        </p:blipFill>
        <p:spPr>
          <a:xfrm>
            <a:off x="2157686" y="4092773"/>
            <a:ext cx="1913515" cy="406622"/>
          </a:xfrm>
          <a:prstGeom prst="rect">
            <a:avLst/>
          </a:prstGeom>
          <a:noFill/>
          <a:ln>
            <a:noFill/>
          </a:ln>
        </p:spPr>
      </p:pic>
      <p:pic>
        <p:nvPicPr>
          <p:cNvPr id="68" name="Google Shape;68;p1" descr="Imagen que contiene Texto&#10;&#10;Descripción generada automáticamente"/>
          <p:cNvPicPr preferRelativeResize="0"/>
          <p:nvPr/>
        </p:nvPicPr>
        <p:blipFill rotWithShape="1">
          <a:blip r:embed="rId7">
            <a:alphaModFix/>
          </a:blip>
          <a:srcRect/>
          <a:stretch/>
        </p:blipFill>
        <p:spPr>
          <a:xfrm>
            <a:off x="6160825" y="3969648"/>
            <a:ext cx="1495334" cy="8111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gd1fcbe53cf_0_120"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381" name="Google Shape;381;gd1fcbe53cf_0_120"/>
          <p:cNvSpPr txBox="1"/>
          <p:nvPr/>
        </p:nvSpPr>
        <p:spPr>
          <a:xfrm>
            <a:off x="151450" y="994900"/>
            <a:ext cx="6353700" cy="3287100"/>
          </a:xfrm>
          <a:prstGeom prst="rect">
            <a:avLst/>
          </a:prstGeom>
          <a:noFill/>
          <a:ln>
            <a:noFill/>
          </a:ln>
        </p:spPr>
        <p:txBody>
          <a:bodyPr spcFirstLastPara="1" wrap="square" lIns="68575" tIns="34275" rIns="68575" bIns="34275" anchor="t" anchorCtr="0">
            <a:noAutofit/>
          </a:bodyPr>
          <a:lstStyle/>
          <a:p>
            <a:pPr marL="457200" marR="0" lvl="0" indent="-228600" algn="l" rtl="0">
              <a:lnSpc>
                <a:spcPct val="115000"/>
              </a:lnSpc>
              <a:spcBef>
                <a:spcPts val="0"/>
              </a:spcBef>
              <a:spcAft>
                <a:spcPts val="0"/>
              </a:spcAft>
              <a:buClr>
                <a:srgbClr val="212121"/>
              </a:buClr>
              <a:buSzPts val="1400"/>
              <a:buFont typeface="Calibri"/>
              <a:buNone/>
            </a:pPr>
            <a:endParaRPr sz="1400" b="0" i="0" u="none" strike="noStrike" cap="none">
              <a:solidFill>
                <a:srgbClr val="212121"/>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Clr>
                <a:srgbClr val="212121"/>
              </a:buClr>
              <a:buSzPts val="1400"/>
              <a:buFont typeface="Calibri"/>
              <a:buChar char="●"/>
            </a:pPr>
            <a:r>
              <a:rPr lang="es" sz="1400" b="1" i="0" u="none" strike="noStrike" cap="none">
                <a:solidFill>
                  <a:srgbClr val="212121"/>
                </a:solidFill>
                <a:highlight>
                  <a:srgbClr val="FFFFFF"/>
                </a:highlight>
                <a:latin typeface="Calibri"/>
                <a:ea typeface="Calibri"/>
                <a:cs typeface="Calibri"/>
                <a:sym typeface="Calibri"/>
              </a:rPr>
              <a:t>Dividir los datos de entrenamiento y prueba</a:t>
            </a:r>
            <a:r>
              <a:rPr lang="es" sz="1400" b="0" i="0" u="none" strike="noStrike" cap="none">
                <a:solidFill>
                  <a:srgbClr val="212121"/>
                </a:solidFill>
                <a:highlight>
                  <a:srgbClr val="FFFFFF"/>
                </a:highlight>
                <a:latin typeface="Calibri"/>
                <a:ea typeface="Calibri"/>
                <a:cs typeface="Calibri"/>
                <a:sym typeface="Calibri"/>
              </a:rPr>
              <a:t>. Esta división es de vital importancia para poder definir si el modelo tiene un buen rendimiento o no.</a:t>
            </a:r>
            <a:endParaRPr/>
          </a:p>
          <a:p>
            <a:pPr marL="457200" marR="0" lvl="0" indent="-228600" algn="l" rtl="0">
              <a:lnSpc>
                <a:spcPct val="115000"/>
              </a:lnSpc>
              <a:spcBef>
                <a:spcPts val="0"/>
              </a:spcBef>
              <a:spcAft>
                <a:spcPts val="0"/>
              </a:spcAft>
              <a:buClr>
                <a:srgbClr val="212121"/>
              </a:buClr>
              <a:buSzPts val="1400"/>
              <a:buFont typeface="Calibri"/>
              <a:buNone/>
            </a:pPr>
            <a:endParaRPr sz="1400" b="0" i="0" u="none" strike="noStrike" cap="none">
              <a:solidFill>
                <a:srgbClr val="212121"/>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Clr>
                <a:srgbClr val="212121"/>
              </a:buClr>
              <a:buSzPts val="1400"/>
              <a:buFont typeface="Calibri"/>
              <a:buChar char="●"/>
            </a:pPr>
            <a:r>
              <a:rPr lang="es" sz="1400" b="1" i="0" u="none" strike="noStrike" cap="none">
                <a:solidFill>
                  <a:srgbClr val="212121"/>
                </a:solidFill>
                <a:highlight>
                  <a:srgbClr val="FFFFFF"/>
                </a:highlight>
                <a:latin typeface="Calibri"/>
                <a:ea typeface="Calibri"/>
                <a:cs typeface="Calibri"/>
                <a:sym typeface="Calibri"/>
              </a:rPr>
              <a:t>Entrenamiento del modelo</a:t>
            </a:r>
            <a:r>
              <a:rPr lang="es" sz="1400" b="0" i="0" u="none" strike="noStrike" cap="none">
                <a:solidFill>
                  <a:srgbClr val="212121"/>
                </a:solidFill>
                <a:highlight>
                  <a:srgbClr val="FFFFFF"/>
                </a:highlight>
                <a:latin typeface="Calibri"/>
                <a:ea typeface="Calibri"/>
                <a:cs typeface="Calibri"/>
                <a:sym typeface="Calibri"/>
              </a:rPr>
              <a:t>: En esta etapa se </a:t>
            </a:r>
            <a:r>
              <a:rPr lang="es" sz="1400" b="1" i="0" u="none" strike="noStrike" cap="none">
                <a:solidFill>
                  <a:srgbClr val="212121"/>
                </a:solidFill>
                <a:highlight>
                  <a:srgbClr val="FFFFFF"/>
                </a:highlight>
                <a:latin typeface="Calibri"/>
                <a:ea typeface="Calibri"/>
                <a:cs typeface="Calibri"/>
                <a:sym typeface="Calibri"/>
              </a:rPr>
              <a:t>entrenan</a:t>
            </a:r>
            <a:r>
              <a:rPr lang="es" sz="1400" b="0" i="0" u="none" strike="noStrike" cap="none">
                <a:solidFill>
                  <a:srgbClr val="212121"/>
                </a:solidFill>
                <a:highlight>
                  <a:srgbClr val="FFFFFF"/>
                </a:highlight>
                <a:latin typeface="Calibri"/>
                <a:ea typeface="Calibri"/>
                <a:cs typeface="Calibri"/>
                <a:sym typeface="Calibri"/>
              </a:rPr>
              <a:t> diferentes de modelos y se </a:t>
            </a:r>
            <a:r>
              <a:rPr lang="es" sz="1400" b="1" i="0" u="none" strike="noStrike" cap="none">
                <a:solidFill>
                  <a:srgbClr val="212121"/>
                </a:solidFill>
                <a:highlight>
                  <a:srgbClr val="FFFFFF"/>
                </a:highlight>
                <a:latin typeface="Calibri"/>
                <a:ea typeface="Calibri"/>
                <a:cs typeface="Calibri"/>
                <a:sym typeface="Calibri"/>
              </a:rPr>
              <a:t>prueban</a:t>
            </a:r>
            <a:r>
              <a:rPr lang="es" sz="1400" b="0" i="0" u="none" strike="noStrike" cap="none">
                <a:solidFill>
                  <a:srgbClr val="212121"/>
                </a:solidFill>
                <a:highlight>
                  <a:srgbClr val="FFFFFF"/>
                </a:highlight>
                <a:latin typeface="Calibri"/>
                <a:ea typeface="Calibri"/>
                <a:cs typeface="Calibri"/>
                <a:sym typeface="Calibri"/>
              </a:rPr>
              <a:t> tomando en cuenta alguna métrica previamente definida, seleccionando el modelo que mejor desempeño tenga.</a:t>
            </a:r>
            <a:endParaRPr sz="1400" b="0" i="0" u="none" strike="noStrike" cap="none">
              <a:solidFill>
                <a:srgbClr val="212121"/>
              </a:solidFill>
              <a:highlight>
                <a:srgbClr val="FFFFFF"/>
              </a:highlight>
              <a:latin typeface="Calibri"/>
              <a:ea typeface="Calibri"/>
              <a:cs typeface="Calibri"/>
              <a:sym typeface="Calibri"/>
            </a:endParaRPr>
          </a:p>
          <a:p>
            <a:pPr marL="457200" marR="0" lvl="0" indent="-228600" algn="l" rtl="0">
              <a:lnSpc>
                <a:spcPct val="115000"/>
              </a:lnSpc>
              <a:spcBef>
                <a:spcPts val="0"/>
              </a:spcBef>
              <a:spcAft>
                <a:spcPts val="0"/>
              </a:spcAft>
              <a:buClr>
                <a:srgbClr val="212121"/>
              </a:buClr>
              <a:buSzPts val="1400"/>
              <a:buFont typeface="Calibri"/>
              <a:buNone/>
            </a:pPr>
            <a:endParaRPr sz="1400" b="1" i="0" u="none" strike="noStrike" cap="none">
              <a:solidFill>
                <a:srgbClr val="212121"/>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Clr>
                <a:srgbClr val="212121"/>
              </a:buClr>
              <a:buSzPts val="1400"/>
              <a:buFont typeface="Calibri"/>
              <a:buChar char="●"/>
            </a:pPr>
            <a:r>
              <a:rPr lang="es" sz="1400" b="1" i="0" u="none" strike="noStrike" cap="none">
                <a:solidFill>
                  <a:srgbClr val="212121"/>
                </a:solidFill>
                <a:highlight>
                  <a:srgbClr val="FFFFFF"/>
                </a:highlight>
                <a:latin typeface="Calibri"/>
                <a:ea typeface="Calibri"/>
                <a:cs typeface="Calibri"/>
                <a:sym typeface="Calibri"/>
              </a:rPr>
              <a:t>Puesta en producción</a:t>
            </a:r>
            <a:r>
              <a:rPr lang="es" sz="1400" b="0" i="0" u="none" strike="noStrike" cap="none">
                <a:solidFill>
                  <a:srgbClr val="212121"/>
                </a:solidFill>
                <a:highlight>
                  <a:srgbClr val="FFFFFF"/>
                </a:highlight>
                <a:latin typeface="Calibri"/>
                <a:ea typeface="Calibri"/>
                <a:cs typeface="Calibri"/>
                <a:sym typeface="Calibri"/>
              </a:rPr>
              <a:t>: Finalmente se realiza la puesta en producción, este paso depende de qué clase de proyecto sea, puede que en algunos casos, colocar en producción solo signifique generar las predicciones para alguna colección de datos, o puede ser implementarlo en un sistema que reciba datos periódicamente.</a:t>
            </a:r>
            <a:endParaRPr sz="1400" b="0" i="0" u="none" strike="noStrike" cap="none">
              <a:solidFill>
                <a:srgbClr val="212121"/>
              </a:solidFill>
              <a:highlight>
                <a:srgbClr val="FFFFFF"/>
              </a:highlight>
              <a:latin typeface="Calibri"/>
              <a:ea typeface="Calibri"/>
              <a:cs typeface="Calibri"/>
              <a:sym typeface="Calibri"/>
            </a:endParaRPr>
          </a:p>
          <a:p>
            <a:pPr marL="0" marR="0" lvl="0" indent="0" algn="l" rtl="0">
              <a:lnSpc>
                <a:spcPct val="100000"/>
              </a:lnSpc>
              <a:spcBef>
                <a:spcPts val="500"/>
              </a:spcBef>
              <a:spcAft>
                <a:spcPts val="0"/>
              </a:spcAft>
              <a:buClr>
                <a:srgbClr val="000000"/>
              </a:buClr>
              <a:buSzPts val="1400"/>
              <a:buFont typeface="Arial"/>
              <a:buNone/>
            </a:pPr>
            <a:endParaRPr sz="1400" b="0" i="0" u="none" strike="noStrike" cap="none">
              <a:solidFill>
                <a:srgbClr val="3F3F3F"/>
              </a:solidFill>
              <a:latin typeface="Calibri"/>
              <a:ea typeface="Calibri"/>
              <a:cs typeface="Calibri"/>
              <a:sym typeface="Calibri"/>
            </a:endParaRPr>
          </a:p>
        </p:txBody>
      </p:sp>
      <p:pic>
        <p:nvPicPr>
          <p:cNvPr id="382" name="Google Shape;382;gd1fcbe53cf_0_120"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383" name="Google Shape;383;gd1fcbe53cf_0_120"/>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 Pasos </a:t>
            </a:r>
            <a:endParaRPr sz="2400" b="0" i="0" u="none" strike="noStrike" cap="none">
              <a:solidFill>
                <a:srgbClr val="7F4EBD"/>
              </a:solidFill>
              <a:latin typeface="Calibri"/>
              <a:ea typeface="Calibri"/>
              <a:cs typeface="Calibri"/>
              <a:sym typeface="Calibri"/>
            </a:endParaRPr>
          </a:p>
        </p:txBody>
      </p:sp>
      <p:sp>
        <p:nvSpPr>
          <p:cNvPr id="384" name="Google Shape;384;gd1fcbe53cf_0_120"/>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85" name="Google Shape;385;gd1fcbe53cf_0_120"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386" name="Google Shape;386;gd1fcbe53cf_0_120"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387" name="Google Shape;387;gd1fcbe53cf_0_120"/>
          <p:cNvPicPr preferRelativeResize="0"/>
          <p:nvPr/>
        </p:nvPicPr>
        <p:blipFill rotWithShape="1">
          <a:blip r:embed="rId7">
            <a:alphaModFix amt="51000"/>
          </a:blip>
          <a:srcRect/>
          <a:stretch/>
        </p:blipFill>
        <p:spPr>
          <a:xfrm>
            <a:off x="1136660" y="4344051"/>
            <a:ext cx="582238" cy="513667"/>
          </a:xfrm>
          <a:prstGeom prst="rect">
            <a:avLst/>
          </a:prstGeom>
          <a:noFill/>
          <a:ln>
            <a:noFill/>
          </a:ln>
        </p:spPr>
      </p:pic>
      <p:pic>
        <p:nvPicPr>
          <p:cNvPr id="388" name="Google Shape;388;gd1fcbe53cf_0_120"/>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389" name="Google Shape;389;gd1fcbe53cf_0_120"/>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42" name="Google Shape;361;gd1fcbe53cf_0_0">
            <a:extLst>
              <a:ext uri="{FF2B5EF4-FFF2-40B4-BE49-F238E27FC236}">
                <a16:creationId xmlns:a16="http://schemas.microsoft.com/office/drawing/2014/main" id="{093F4759-F8BA-4949-9D7C-5259D088E9AB}"/>
              </a:ext>
            </a:extLst>
          </p:cNvPr>
          <p:cNvSpPr/>
          <p:nvPr/>
        </p:nvSpPr>
        <p:spPr>
          <a:xfrm>
            <a:off x="7148975" y="13606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a:t>Preguntar</a:t>
            </a:r>
            <a:endParaRPr sz="1000"/>
          </a:p>
        </p:txBody>
      </p:sp>
      <p:sp>
        <p:nvSpPr>
          <p:cNvPr id="43" name="Google Shape;362;gd1fcbe53cf_0_0">
            <a:extLst>
              <a:ext uri="{FF2B5EF4-FFF2-40B4-BE49-F238E27FC236}">
                <a16:creationId xmlns:a16="http://schemas.microsoft.com/office/drawing/2014/main" id="{54F3BCA5-0262-4427-8B76-2437E81A008E}"/>
              </a:ext>
            </a:extLst>
          </p:cNvPr>
          <p:cNvSpPr/>
          <p:nvPr/>
        </p:nvSpPr>
        <p:spPr>
          <a:xfrm>
            <a:off x="7849025" y="20298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dirty="0"/>
              <a:t>Buscar datos</a:t>
            </a:r>
            <a:endParaRPr sz="1000" dirty="0"/>
          </a:p>
        </p:txBody>
      </p:sp>
      <p:sp>
        <p:nvSpPr>
          <p:cNvPr id="44" name="Google Shape;363;gd1fcbe53cf_0_0">
            <a:extLst>
              <a:ext uri="{FF2B5EF4-FFF2-40B4-BE49-F238E27FC236}">
                <a16:creationId xmlns:a16="http://schemas.microsoft.com/office/drawing/2014/main" id="{4EB201DF-632D-4D09-A1D9-49E216BB42F2}"/>
              </a:ext>
            </a:extLst>
          </p:cNvPr>
          <p:cNvSpPr/>
          <p:nvPr/>
        </p:nvSpPr>
        <p:spPr>
          <a:xfrm>
            <a:off x="7849025" y="275825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dirty="0"/>
              <a:t>AED</a:t>
            </a:r>
            <a:endParaRPr sz="1000" dirty="0"/>
          </a:p>
        </p:txBody>
      </p:sp>
      <p:sp>
        <p:nvSpPr>
          <p:cNvPr id="45" name="Google Shape;364;gd1fcbe53cf_0_0">
            <a:extLst>
              <a:ext uri="{FF2B5EF4-FFF2-40B4-BE49-F238E27FC236}">
                <a16:creationId xmlns:a16="http://schemas.microsoft.com/office/drawing/2014/main" id="{9B7F43DE-019A-4DA7-B01C-529484D96B0C}"/>
              </a:ext>
            </a:extLst>
          </p:cNvPr>
          <p:cNvSpPr/>
          <p:nvPr/>
        </p:nvSpPr>
        <p:spPr>
          <a:xfrm>
            <a:off x="7849025" y="3441200"/>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a:t>Separar datos</a:t>
            </a:r>
            <a:endParaRPr sz="1000"/>
          </a:p>
        </p:txBody>
      </p:sp>
      <p:sp>
        <p:nvSpPr>
          <p:cNvPr id="46" name="Google Shape;365;gd1fcbe53cf_0_0">
            <a:extLst>
              <a:ext uri="{FF2B5EF4-FFF2-40B4-BE49-F238E27FC236}">
                <a16:creationId xmlns:a16="http://schemas.microsoft.com/office/drawing/2014/main" id="{FDD9ABB4-BDDC-4232-A1D3-A5E1588B9AB4}"/>
              </a:ext>
            </a:extLst>
          </p:cNvPr>
          <p:cNvSpPr/>
          <p:nvPr/>
        </p:nvSpPr>
        <p:spPr>
          <a:xfrm>
            <a:off x="6644963" y="3441200"/>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dirty="0"/>
              <a:t>Entrena- miento</a:t>
            </a:r>
            <a:endParaRPr sz="1000" dirty="0"/>
          </a:p>
        </p:txBody>
      </p:sp>
      <p:sp>
        <p:nvSpPr>
          <p:cNvPr id="47" name="Google Shape;366;gd1fcbe53cf_0_0">
            <a:extLst>
              <a:ext uri="{FF2B5EF4-FFF2-40B4-BE49-F238E27FC236}">
                <a16:creationId xmlns:a16="http://schemas.microsoft.com/office/drawing/2014/main" id="{ADE9E0DA-0DE4-4DE7-8C5F-C9A436FB3440}"/>
              </a:ext>
            </a:extLst>
          </p:cNvPr>
          <p:cNvSpPr/>
          <p:nvPr/>
        </p:nvSpPr>
        <p:spPr>
          <a:xfrm>
            <a:off x="6644950" y="2754275"/>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a:t>Prueba</a:t>
            </a:r>
            <a:endParaRPr sz="1000"/>
          </a:p>
        </p:txBody>
      </p:sp>
      <p:sp>
        <p:nvSpPr>
          <p:cNvPr id="48" name="Google Shape;367;gd1fcbe53cf_0_0">
            <a:extLst>
              <a:ext uri="{FF2B5EF4-FFF2-40B4-BE49-F238E27FC236}">
                <a16:creationId xmlns:a16="http://schemas.microsoft.com/office/drawing/2014/main" id="{958F5A9E-D3A9-49F0-8584-344B05875CAB}"/>
              </a:ext>
            </a:extLst>
          </p:cNvPr>
          <p:cNvSpPr/>
          <p:nvPr/>
        </p:nvSpPr>
        <p:spPr>
          <a:xfrm>
            <a:off x="6629463" y="205742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Producci-ón</a:t>
            </a:r>
            <a:endParaRPr sz="1000" b="0" i="0" u="none" strike="noStrike" cap="none">
              <a:solidFill>
                <a:srgbClr val="000000"/>
              </a:solidFill>
              <a:latin typeface="Arial"/>
              <a:ea typeface="Arial"/>
              <a:cs typeface="Arial"/>
              <a:sym typeface="Arial"/>
            </a:endParaRPr>
          </a:p>
        </p:txBody>
      </p:sp>
      <p:cxnSp>
        <p:nvCxnSpPr>
          <p:cNvPr id="49" name="Google Shape;368;gd1fcbe53cf_0_0">
            <a:extLst>
              <a:ext uri="{FF2B5EF4-FFF2-40B4-BE49-F238E27FC236}">
                <a16:creationId xmlns:a16="http://schemas.microsoft.com/office/drawing/2014/main" id="{F73ECF9C-8CC0-4475-85F3-E6FB079781F2}"/>
              </a:ext>
            </a:extLst>
          </p:cNvPr>
          <p:cNvCxnSpPr>
            <a:cxnSpLocks/>
            <a:stCxn id="44" idx="2"/>
            <a:endCxn id="45" idx="0"/>
          </p:cNvCxnSpPr>
          <p:nvPr/>
        </p:nvCxnSpPr>
        <p:spPr>
          <a:xfrm>
            <a:off x="8256125" y="3196855"/>
            <a:ext cx="0" cy="244345"/>
          </a:xfrm>
          <a:prstGeom prst="straightConnector1">
            <a:avLst/>
          </a:prstGeom>
          <a:noFill/>
          <a:ln w="9525" cap="flat" cmpd="sng">
            <a:solidFill>
              <a:schemeClr val="dk2"/>
            </a:solidFill>
            <a:prstDash val="solid"/>
            <a:round/>
            <a:headEnd type="none" w="sm" len="sm"/>
            <a:tailEnd type="stealth" w="med" len="med"/>
          </a:ln>
        </p:spPr>
      </p:cxnSp>
      <p:cxnSp>
        <p:nvCxnSpPr>
          <p:cNvPr id="50" name="Google Shape;369;gd1fcbe53cf_0_0">
            <a:extLst>
              <a:ext uri="{FF2B5EF4-FFF2-40B4-BE49-F238E27FC236}">
                <a16:creationId xmlns:a16="http://schemas.microsoft.com/office/drawing/2014/main" id="{8AF7C764-571F-42EC-8EE9-76BE64293D34}"/>
              </a:ext>
            </a:extLst>
          </p:cNvPr>
          <p:cNvCxnSpPr>
            <a:cxnSpLocks/>
            <a:stCxn id="43" idx="2"/>
            <a:endCxn id="44" idx="0"/>
          </p:cNvCxnSpPr>
          <p:nvPr/>
        </p:nvCxnSpPr>
        <p:spPr>
          <a:xfrm>
            <a:off x="8256125" y="2468400"/>
            <a:ext cx="0" cy="289855"/>
          </a:xfrm>
          <a:prstGeom prst="straightConnector1">
            <a:avLst/>
          </a:prstGeom>
          <a:noFill/>
          <a:ln w="9525" cap="flat" cmpd="sng">
            <a:solidFill>
              <a:schemeClr val="dk2"/>
            </a:solidFill>
            <a:prstDash val="solid"/>
            <a:round/>
            <a:headEnd type="none" w="sm" len="sm"/>
            <a:tailEnd type="stealth" w="med" len="med"/>
          </a:ln>
        </p:spPr>
      </p:cxnSp>
      <p:cxnSp>
        <p:nvCxnSpPr>
          <p:cNvPr id="51" name="Google Shape;370;gd1fcbe53cf_0_0">
            <a:extLst>
              <a:ext uri="{FF2B5EF4-FFF2-40B4-BE49-F238E27FC236}">
                <a16:creationId xmlns:a16="http://schemas.microsoft.com/office/drawing/2014/main" id="{46861BEB-610F-4BB8-818E-63636FFBC69A}"/>
              </a:ext>
            </a:extLst>
          </p:cNvPr>
          <p:cNvCxnSpPr>
            <a:stCxn id="44" idx="3"/>
            <a:endCxn id="43" idx="3"/>
          </p:cNvCxnSpPr>
          <p:nvPr/>
        </p:nvCxnSpPr>
        <p:spPr>
          <a:xfrm flipV="1">
            <a:off x="8663225" y="2249100"/>
            <a:ext cx="12700" cy="728455"/>
          </a:xfrm>
          <a:prstGeom prst="curvedConnector3">
            <a:avLst>
              <a:gd name="adj1" fmla="val 1800000"/>
            </a:avLst>
          </a:prstGeom>
          <a:noFill/>
          <a:ln w="9525" cap="flat" cmpd="sng">
            <a:solidFill>
              <a:schemeClr val="dk2"/>
            </a:solidFill>
            <a:prstDash val="solid"/>
            <a:round/>
            <a:headEnd type="none" w="sm" len="sm"/>
            <a:tailEnd type="stealth" w="med" len="med"/>
          </a:ln>
        </p:spPr>
      </p:cxnSp>
      <p:cxnSp>
        <p:nvCxnSpPr>
          <p:cNvPr id="52" name="Google Shape;371;gd1fcbe53cf_0_0">
            <a:extLst>
              <a:ext uri="{FF2B5EF4-FFF2-40B4-BE49-F238E27FC236}">
                <a16:creationId xmlns:a16="http://schemas.microsoft.com/office/drawing/2014/main" id="{2782C670-79CB-46EE-9CE3-D816F14A871C}"/>
              </a:ext>
            </a:extLst>
          </p:cNvPr>
          <p:cNvCxnSpPr>
            <a:stCxn id="42" idx="3"/>
            <a:endCxn id="43" idx="0"/>
          </p:cNvCxnSpPr>
          <p:nvPr/>
        </p:nvCxnSpPr>
        <p:spPr>
          <a:xfrm>
            <a:off x="7963175" y="1579900"/>
            <a:ext cx="293100" cy="450000"/>
          </a:xfrm>
          <a:prstGeom prst="curvedConnector2">
            <a:avLst/>
          </a:prstGeom>
          <a:noFill/>
          <a:ln w="9525" cap="flat" cmpd="sng">
            <a:solidFill>
              <a:schemeClr val="dk2"/>
            </a:solidFill>
            <a:prstDash val="solid"/>
            <a:round/>
            <a:headEnd type="stealth" w="med" len="med"/>
            <a:tailEnd type="stealth" w="med" len="med"/>
          </a:ln>
        </p:spPr>
      </p:cxnSp>
      <p:cxnSp>
        <p:nvCxnSpPr>
          <p:cNvPr id="53" name="Google Shape;372;gd1fcbe53cf_0_0">
            <a:extLst>
              <a:ext uri="{FF2B5EF4-FFF2-40B4-BE49-F238E27FC236}">
                <a16:creationId xmlns:a16="http://schemas.microsoft.com/office/drawing/2014/main" id="{B0110FCC-6724-41A9-9496-68CCD978FE27}"/>
              </a:ext>
            </a:extLst>
          </p:cNvPr>
          <p:cNvCxnSpPr>
            <a:stCxn id="42" idx="1"/>
            <a:endCxn id="48" idx="0"/>
          </p:cNvCxnSpPr>
          <p:nvPr/>
        </p:nvCxnSpPr>
        <p:spPr>
          <a:xfrm flipH="1">
            <a:off x="7036475" y="1579900"/>
            <a:ext cx="112500" cy="477600"/>
          </a:xfrm>
          <a:prstGeom prst="curvedConnector2">
            <a:avLst/>
          </a:prstGeom>
          <a:noFill/>
          <a:ln w="9525" cap="flat" cmpd="sng">
            <a:solidFill>
              <a:schemeClr val="dk2"/>
            </a:solidFill>
            <a:prstDash val="solid"/>
            <a:round/>
            <a:headEnd type="stealth" w="med" len="med"/>
            <a:tailEnd type="none" w="sm" len="sm"/>
          </a:ln>
        </p:spPr>
      </p:cxnSp>
      <p:cxnSp>
        <p:nvCxnSpPr>
          <p:cNvPr id="54" name="Google Shape;373;gd1fcbe53cf_0_0">
            <a:extLst>
              <a:ext uri="{FF2B5EF4-FFF2-40B4-BE49-F238E27FC236}">
                <a16:creationId xmlns:a16="http://schemas.microsoft.com/office/drawing/2014/main" id="{D333973A-F8A5-4AC7-A20A-D54396E57B89}"/>
              </a:ext>
            </a:extLst>
          </p:cNvPr>
          <p:cNvCxnSpPr>
            <a:cxnSpLocks/>
            <a:stCxn id="45" idx="1"/>
            <a:endCxn id="46" idx="3"/>
          </p:cNvCxnSpPr>
          <p:nvPr/>
        </p:nvCxnSpPr>
        <p:spPr>
          <a:xfrm flipH="1">
            <a:off x="7459163" y="3660500"/>
            <a:ext cx="389862" cy="0"/>
          </a:xfrm>
          <a:prstGeom prst="straightConnector1">
            <a:avLst/>
          </a:prstGeom>
          <a:noFill/>
          <a:ln w="9525" cap="flat" cmpd="sng">
            <a:solidFill>
              <a:schemeClr val="dk2"/>
            </a:solidFill>
            <a:prstDash val="solid"/>
            <a:round/>
            <a:headEnd type="stealth" w="med" len="med"/>
            <a:tailEnd type="stealth" w="med" len="med"/>
          </a:ln>
        </p:spPr>
      </p:cxnSp>
      <p:cxnSp>
        <p:nvCxnSpPr>
          <p:cNvPr id="55" name="Google Shape;374;gd1fcbe53cf_0_0">
            <a:extLst>
              <a:ext uri="{FF2B5EF4-FFF2-40B4-BE49-F238E27FC236}">
                <a16:creationId xmlns:a16="http://schemas.microsoft.com/office/drawing/2014/main" id="{1A3F0A78-20F8-457D-98ED-FC245B0050BF}"/>
              </a:ext>
            </a:extLst>
          </p:cNvPr>
          <p:cNvCxnSpPr>
            <a:stCxn id="46" idx="0"/>
            <a:endCxn id="47" idx="2"/>
          </p:cNvCxnSpPr>
          <p:nvPr/>
        </p:nvCxnSpPr>
        <p:spPr>
          <a:xfrm rot="10800000">
            <a:off x="7052063" y="3192800"/>
            <a:ext cx="0" cy="248400"/>
          </a:xfrm>
          <a:prstGeom prst="straightConnector1">
            <a:avLst/>
          </a:prstGeom>
          <a:noFill/>
          <a:ln w="9525" cap="flat" cmpd="sng">
            <a:solidFill>
              <a:schemeClr val="dk2"/>
            </a:solidFill>
            <a:prstDash val="solid"/>
            <a:round/>
            <a:headEnd type="stealth" w="med" len="med"/>
            <a:tailEnd type="stealth" w="med" len="med"/>
          </a:ln>
        </p:spPr>
      </p:cxnSp>
      <p:cxnSp>
        <p:nvCxnSpPr>
          <p:cNvPr id="56" name="Google Shape;375;gd1fcbe53cf_0_0">
            <a:extLst>
              <a:ext uri="{FF2B5EF4-FFF2-40B4-BE49-F238E27FC236}">
                <a16:creationId xmlns:a16="http://schemas.microsoft.com/office/drawing/2014/main" id="{405CD880-FCEB-478F-8A00-B3B69B262AA8}"/>
              </a:ext>
            </a:extLst>
          </p:cNvPr>
          <p:cNvCxnSpPr>
            <a:stCxn id="47" idx="0"/>
            <a:endCxn id="48" idx="2"/>
          </p:cNvCxnSpPr>
          <p:nvPr/>
        </p:nvCxnSpPr>
        <p:spPr>
          <a:xfrm rot="10800000">
            <a:off x="7036450" y="2495975"/>
            <a:ext cx="15600" cy="258300"/>
          </a:xfrm>
          <a:prstGeom prst="straightConnector1">
            <a:avLst/>
          </a:prstGeom>
          <a:noFill/>
          <a:ln w="9525" cap="flat" cmpd="sng">
            <a:solidFill>
              <a:schemeClr val="dk2"/>
            </a:solidFill>
            <a:prstDash val="solid"/>
            <a:round/>
            <a:headEnd type="none" w="sm" len="sm"/>
            <a:tailEnd type="stealth" w="med" len="med"/>
          </a:ln>
        </p:spPr>
      </p:cxnSp>
    </p:spTree>
    <p:extLst>
      <p:ext uri="{BB962C8B-B14F-4D97-AF65-F5344CB8AC3E}">
        <p14:creationId xmlns:p14="http://schemas.microsoft.com/office/powerpoint/2010/main" val="8241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g11861354a2f_0_166"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77" name="Google Shape;177;g11861354a2f_0_166"/>
          <p:cNvSpPr txBox="1"/>
          <p:nvPr/>
        </p:nvSpPr>
        <p:spPr>
          <a:xfrm>
            <a:off x="151450" y="946772"/>
            <a:ext cx="8685000" cy="1284494"/>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600"/>
              </a:spcBef>
              <a:spcAft>
                <a:spcPts val="0"/>
              </a:spcAft>
              <a:buClr>
                <a:schemeClr val="dk1"/>
              </a:buClr>
              <a:buSzPts val="1100"/>
              <a:buFont typeface="Arial"/>
              <a:buNone/>
            </a:pPr>
            <a:r>
              <a:rPr lang="es" b="0" i="0" u="none" strike="noStrike" cap="none" dirty="0">
                <a:solidFill>
                  <a:srgbClr val="212121"/>
                </a:solidFill>
                <a:highlight>
                  <a:srgbClr val="FFFFFF"/>
                </a:highlight>
                <a:latin typeface="Calibri"/>
                <a:ea typeface="Calibri"/>
                <a:cs typeface="Calibri"/>
                <a:sym typeface="Calibri"/>
              </a:rPr>
              <a:t>Al entrenar un modelo de aprendizaje automático debemos poder </a:t>
            </a:r>
            <a:r>
              <a:rPr lang="es" b="1" i="0" u="none" strike="noStrike" cap="none" dirty="0">
                <a:solidFill>
                  <a:srgbClr val="212121"/>
                </a:solidFill>
                <a:highlight>
                  <a:srgbClr val="FFFFFF"/>
                </a:highlight>
                <a:latin typeface="Calibri"/>
                <a:ea typeface="Calibri"/>
                <a:cs typeface="Calibri"/>
                <a:sym typeface="Calibri"/>
              </a:rPr>
              <a:t>evaluarlo</a:t>
            </a:r>
            <a:r>
              <a:rPr lang="es" b="0" i="0" u="none" strike="noStrike" cap="none" dirty="0">
                <a:solidFill>
                  <a:srgbClr val="212121"/>
                </a:solidFill>
                <a:highlight>
                  <a:srgbClr val="FFFFFF"/>
                </a:highlight>
                <a:latin typeface="Calibri"/>
                <a:ea typeface="Calibri"/>
                <a:cs typeface="Calibri"/>
                <a:sym typeface="Calibri"/>
              </a:rPr>
              <a:t> para saber que tan bueno se comportara, para esto debemos </a:t>
            </a:r>
            <a:r>
              <a:rPr lang="es" b="0" i="0" u="sng" strike="noStrike" cap="none" dirty="0">
                <a:solidFill>
                  <a:srgbClr val="212121"/>
                </a:solidFill>
                <a:highlight>
                  <a:srgbClr val="FFFFFF"/>
                </a:highlight>
                <a:latin typeface="Calibri"/>
                <a:ea typeface="Calibri"/>
                <a:cs typeface="Calibri"/>
                <a:sym typeface="Calibri"/>
              </a:rPr>
              <a:t>simular</a:t>
            </a:r>
            <a:r>
              <a:rPr lang="es" b="0" i="0" u="none" strike="noStrike" cap="none" dirty="0">
                <a:solidFill>
                  <a:srgbClr val="212121"/>
                </a:solidFill>
                <a:highlight>
                  <a:srgbClr val="FFFFFF"/>
                </a:highlight>
                <a:latin typeface="Calibri"/>
                <a:ea typeface="Calibri"/>
                <a:cs typeface="Calibri"/>
                <a:sym typeface="Calibri"/>
              </a:rPr>
              <a:t> su comportamiento cuando sea puesto en producción, esto lo logramos haciendo que genere estimaciones de datos que nunca antes haya visto el modelo, si, probamos el modelo con datos que fueron usados para entrenar es lo que se llama filtración de datos (data leak) y es considerado uno de los errores más grandes, pues, estaremos diciendo que nuestro modelo tiene un rendimiento que no necesariamente es cierto.</a:t>
            </a:r>
            <a:endParaRPr b="0" i="0" u="none" strike="noStrike" cap="none" dirty="0">
              <a:solidFill>
                <a:srgbClr val="212121"/>
              </a:solidFill>
              <a:highlight>
                <a:srgbClr val="FFFFFF"/>
              </a:highlight>
              <a:latin typeface="Calibri"/>
              <a:ea typeface="Calibri"/>
              <a:cs typeface="Calibri"/>
              <a:sym typeface="Calibri"/>
            </a:endParaRPr>
          </a:p>
        </p:txBody>
      </p:sp>
      <p:pic>
        <p:nvPicPr>
          <p:cNvPr id="178" name="Google Shape;178;g11861354a2f_0_16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79" name="Google Shape;179;g11861354a2f_0_166"/>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 Pasos </a:t>
            </a:r>
            <a:endParaRPr sz="2400" b="0" i="0" u="none" strike="noStrike" cap="none">
              <a:solidFill>
                <a:srgbClr val="7F4EBD"/>
              </a:solidFill>
              <a:latin typeface="Calibri"/>
              <a:ea typeface="Calibri"/>
              <a:cs typeface="Calibri"/>
              <a:sym typeface="Calibri"/>
            </a:endParaRPr>
          </a:p>
        </p:txBody>
      </p:sp>
      <p:sp>
        <p:nvSpPr>
          <p:cNvPr id="180" name="Google Shape;180;g11861354a2f_0_166"/>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81" name="Google Shape;181;g11861354a2f_0_166" descr="Código QR&#10;&#10;Descripción generada automáticamente"/>
          <p:cNvPicPr preferRelativeResize="0"/>
          <p:nvPr/>
        </p:nvPicPr>
        <p:blipFill rotWithShape="1">
          <a:blip r:embed="rId5">
            <a:alphaModFix amt="35000"/>
          </a:blip>
          <a:srcRect/>
          <a:stretch/>
        </p:blipFill>
        <p:spPr>
          <a:xfrm>
            <a:off x="8285028" y="75105"/>
            <a:ext cx="718457" cy="152672"/>
          </a:xfrm>
          <a:prstGeom prst="rect">
            <a:avLst/>
          </a:prstGeom>
          <a:noFill/>
          <a:ln>
            <a:noFill/>
          </a:ln>
        </p:spPr>
      </p:pic>
      <p:pic>
        <p:nvPicPr>
          <p:cNvPr id="182" name="Google Shape;182;g11861354a2f_0_166"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83" name="Google Shape;183;g11861354a2f_0_166"/>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184" name="Google Shape;184;g11861354a2f_0_166"/>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85" name="Google Shape;185;g11861354a2f_0_166"/>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192" name="Google Shape;192;g11861354a2f_0_166"/>
          <p:cNvSpPr txBox="1"/>
          <p:nvPr/>
        </p:nvSpPr>
        <p:spPr>
          <a:xfrm>
            <a:off x="221400" y="494240"/>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p:txBody>
      </p:sp>
      <p:grpSp>
        <p:nvGrpSpPr>
          <p:cNvPr id="21" name="Grupo 20">
            <a:extLst>
              <a:ext uri="{FF2B5EF4-FFF2-40B4-BE49-F238E27FC236}">
                <a16:creationId xmlns:a16="http://schemas.microsoft.com/office/drawing/2014/main" id="{96A63D40-FA81-4F03-8D17-D94F5B68E329}"/>
              </a:ext>
            </a:extLst>
          </p:cNvPr>
          <p:cNvGrpSpPr/>
          <p:nvPr/>
        </p:nvGrpSpPr>
        <p:grpSpPr>
          <a:xfrm>
            <a:off x="6142823" y="2485355"/>
            <a:ext cx="2501450" cy="1317275"/>
            <a:chOff x="6084625" y="2671675"/>
            <a:chExt cx="2501450" cy="1317275"/>
          </a:xfrm>
        </p:grpSpPr>
        <p:sp>
          <p:nvSpPr>
            <p:cNvPr id="22" name="Google Shape;186;g11861354a2f_0_166">
              <a:extLst>
                <a:ext uri="{FF2B5EF4-FFF2-40B4-BE49-F238E27FC236}">
                  <a16:creationId xmlns:a16="http://schemas.microsoft.com/office/drawing/2014/main" id="{3705A700-8E13-4DDC-90F3-CB6919FA84A8}"/>
                </a:ext>
              </a:extLst>
            </p:cNvPr>
            <p:cNvSpPr/>
            <p:nvPr/>
          </p:nvSpPr>
          <p:spPr>
            <a:xfrm>
              <a:off x="6084625" y="2671675"/>
              <a:ext cx="2501400" cy="5136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Datos completo</a:t>
              </a:r>
              <a:endParaRPr sz="1400" b="0" i="0" u="none" strike="noStrike" cap="none">
                <a:solidFill>
                  <a:srgbClr val="000000"/>
                </a:solidFill>
                <a:latin typeface="Arial"/>
                <a:ea typeface="Arial"/>
                <a:cs typeface="Arial"/>
                <a:sym typeface="Arial"/>
              </a:endParaRPr>
            </a:p>
          </p:txBody>
        </p:sp>
        <p:sp>
          <p:nvSpPr>
            <p:cNvPr id="23" name="Google Shape;187;g11861354a2f_0_166">
              <a:extLst>
                <a:ext uri="{FF2B5EF4-FFF2-40B4-BE49-F238E27FC236}">
                  <a16:creationId xmlns:a16="http://schemas.microsoft.com/office/drawing/2014/main" id="{E1FB6A6E-5602-49EA-A825-825409F60389}"/>
                </a:ext>
              </a:extLst>
            </p:cNvPr>
            <p:cNvSpPr/>
            <p:nvPr/>
          </p:nvSpPr>
          <p:spPr>
            <a:xfrm>
              <a:off x="6106850" y="3475350"/>
              <a:ext cx="1677600" cy="5136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Entrenamiento</a:t>
              </a:r>
              <a:endParaRPr sz="1400" b="0" i="0" u="none" strike="noStrike" cap="none">
                <a:solidFill>
                  <a:srgbClr val="000000"/>
                </a:solidFill>
                <a:latin typeface="Arial"/>
                <a:ea typeface="Arial"/>
                <a:cs typeface="Arial"/>
                <a:sym typeface="Arial"/>
              </a:endParaRPr>
            </a:p>
          </p:txBody>
        </p:sp>
        <p:sp>
          <p:nvSpPr>
            <p:cNvPr id="24" name="Google Shape;188;g11861354a2f_0_166">
              <a:extLst>
                <a:ext uri="{FF2B5EF4-FFF2-40B4-BE49-F238E27FC236}">
                  <a16:creationId xmlns:a16="http://schemas.microsoft.com/office/drawing/2014/main" id="{FAD93300-B963-455A-A9E7-9FA162B91686}"/>
                </a:ext>
              </a:extLst>
            </p:cNvPr>
            <p:cNvSpPr/>
            <p:nvPr/>
          </p:nvSpPr>
          <p:spPr>
            <a:xfrm>
              <a:off x="7823775" y="3475350"/>
              <a:ext cx="762300" cy="5136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Validación</a:t>
              </a:r>
              <a:endParaRPr sz="1000" b="0" i="0" u="none" strike="noStrike" cap="none">
                <a:solidFill>
                  <a:srgbClr val="000000"/>
                </a:solidFill>
                <a:latin typeface="Arial"/>
                <a:ea typeface="Arial"/>
                <a:cs typeface="Arial"/>
                <a:sym typeface="Arial"/>
              </a:endParaRPr>
            </a:p>
          </p:txBody>
        </p:sp>
        <p:cxnSp>
          <p:nvCxnSpPr>
            <p:cNvPr id="25" name="Google Shape;190;g11861354a2f_0_166">
              <a:extLst>
                <a:ext uri="{FF2B5EF4-FFF2-40B4-BE49-F238E27FC236}">
                  <a16:creationId xmlns:a16="http://schemas.microsoft.com/office/drawing/2014/main" id="{F1B23F35-534E-4F59-8E56-572110915642}"/>
                </a:ext>
              </a:extLst>
            </p:cNvPr>
            <p:cNvCxnSpPr>
              <a:stCxn id="22" idx="2"/>
              <a:endCxn id="23" idx="0"/>
            </p:cNvCxnSpPr>
            <p:nvPr/>
          </p:nvCxnSpPr>
          <p:spPr>
            <a:xfrm rot="5400000">
              <a:off x="6995425" y="3135475"/>
              <a:ext cx="290100" cy="389700"/>
            </a:xfrm>
            <a:prstGeom prst="bentConnector3">
              <a:avLst>
                <a:gd name="adj1" fmla="val 49996"/>
              </a:avLst>
            </a:prstGeom>
            <a:noFill/>
            <a:ln w="9525" cap="flat" cmpd="sng">
              <a:solidFill>
                <a:schemeClr val="dk2"/>
              </a:solidFill>
              <a:prstDash val="solid"/>
              <a:round/>
              <a:headEnd type="none" w="sm" len="sm"/>
              <a:tailEnd type="stealth" w="med" len="med"/>
            </a:ln>
          </p:spPr>
        </p:cxnSp>
        <p:cxnSp>
          <p:nvCxnSpPr>
            <p:cNvPr id="26" name="Google Shape;191;g11861354a2f_0_166">
              <a:extLst>
                <a:ext uri="{FF2B5EF4-FFF2-40B4-BE49-F238E27FC236}">
                  <a16:creationId xmlns:a16="http://schemas.microsoft.com/office/drawing/2014/main" id="{A154A0C3-712B-4122-A628-FE04D5615731}"/>
                </a:ext>
              </a:extLst>
            </p:cNvPr>
            <p:cNvCxnSpPr>
              <a:stCxn id="22" idx="2"/>
              <a:endCxn id="24" idx="0"/>
            </p:cNvCxnSpPr>
            <p:nvPr/>
          </p:nvCxnSpPr>
          <p:spPr>
            <a:xfrm rot="-5400000" flipH="1">
              <a:off x="7625125" y="2895475"/>
              <a:ext cx="290100" cy="869700"/>
            </a:xfrm>
            <a:prstGeom prst="bentConnector3">
              <a:avLst>
                <a:gd name="adj1" fmla="val 49996"/>
              </a:avLst>
            </a:prstGeom>
            <a:noFill/>
            <a:ln w="9525" cap="flat" cmpd="sng">
              <a:solidFill>
                <a:schemeClr val="dk2"/>
              </a:solidFill>
              <a:prstDash val="solid"/>
              <a:round/>
              <a:headEnd type="none" w="sm" len="sm"/>
              <a:tailEnd type="stealth" w="med" len="med"/>
            </a:ln>
          </p:spPr>
        </p:cxnSp>
      </p:grpSp>
      <p:sp>
        <p:nvSpPr>
          <p:cNvPr id="28" name="CuadroTexto 27">
            <a:extLst>
              <a:ext uri="{FF2B5EF4-FFF2-40B4-BE49-F238E27FC236}">
                <a16:creationId xmlns:a16="http://schemas.microsoft.com/office/drawing/2014/main" id="{077FD12F-0F75-4285-9BA6-39F741A91B02}"/>
              </a:ext>
            </a:extLst>
          </p:cNvPr>
          <p:cNvSpPr txBox="1"/>
          <p:nvPr/>
        </p:nvSpPr>
        <p:spPr>
          <a:xfrm>
            <a:off x="126143" y="2095928"/>
            <a:ext cx="5958481" cy="2246769"/>
          </a:xfrm>
          <a:prstGeom prst="rect">
            <a:avLst/>
          </a:prstGeom>
          <a:noFill/>
        </p:spPr>
        <p:txBody>
          <a:bodyPr wrap="square">
            <a:spAutoFit/>
          </a:bodyPr>
          <a:lstStyle/>
          <a:p>
            <a:pPr marL="0" marR="0" lvl="0" indent="0" algn="just" rtl="0">
              <a:lnSpc>
                <a:spcPct val="100000"/>
              </a:lnSpc>
              <a:spcBef>
                <a:spcPts val="600"/>
              </a:spcBef>
              <a:spcAft>
                <a:spcPts val="0"/>
              </a:spcAft>
              <a:buClr>
                <a:schemeClr val="dk1"/>
              </a:buClr>
              <a:buSzPts val="1100"/>
              <a:buFont typeface="Arial"/>
              <a:buNone/>
            </a:pPr>
            <a:r>
              <a:rPr lang="es-AR" b="0" i="0" u="none" strike="noStrike" cap="none" dirty="0">
                <a:solidFill>
                  <a:srgbClr val="212121"/>
                </a:solidFill>
                <a:highlight>
                  <a:srgbClr val="FFFFFF"/>
                </a:highlight>
                <a:latin typeface="Calibri"/>
                <a:ea typeface="Calibri"/>
                <a:cs typeface="Calibri"/>
                <a:sym typeface="Calibri"/>
              </a:rPr>
              <a:t>Por eso, lo primero que debemos hacer es </a:t>
            </a:r>
            <a:r>
              <a:rPr lang="es-AR" b="1" i="0" u="none" strike="noStrike" cap="none" dirty="0">
                <a:solidFill>
                  <a:srgbClr val="212121"/>
                </a:solidFill>
                <a:highlight>
                  <a:srgbClr val="FFFFFF"/>
                </a:highlight>
                <a:latin typeface="Calibri"/>
                <a:ea typeface="Calibri"/>
                <a:cs typeface="Calibri"/>
                <a:sym typeface="Calibri"/>
              </a:rPr>
              <a:t>dividir los datos en dos conjuntos</a:t>
            </a:r>
            <a:r>
              <a:rPr lang="es-AR" b="0" i="0" u="none" strike="noStrike" cap="none" dirty="0">
                <a:solidFill>
                  <a:srgbClr val="212121"/>
                </a:solidFill>
                <a:highlight>
                  <a:srgbClr val="FFFFFF"/>
                </a:highlight>
                <a:latin typeface="Calibri"/>
                <a:ea typeface="Calibri"/>
                <a:cs typeface="Calibri"/>
                <a:sym typeface="Calibri"/>
              </a:rPr>
              <a:t>, de entrenamiento y validación o prueba, la cantidad de datos que coloquemos en cada conjunto suele estar dada por un porcentaje del total de datos, y depende principalmente de cuantos datos tengamos, el conjunto de entrenamiento suele tener la mayoría de los datos, ya que, en general, los modelos de aprendizaje profundo necesitan una gran cantidad de datos para tener un buen desempeño. sin embargo, también debemos dejar una cantidad razonable de datos en el conjunto de validación para poder tener una aproximación realista del rendimiento del modelo. Generalmente las proporciones suelen ser de 75% de los datos para entrenar y 25% para validar.</a:t>
            </a:r>
            <a:endParaRPr lang="es-AR" b="0" i="0" u="none" strike="noStrike" cap="none" dirty="0">
              <a:solidFill>
                <a:srgbClr val="3F3F3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g11861354a2f_0_186" descr="Patrón de fondo&#10;&#10;Descripción generada automáticamente"/>
          <p:cNvPicPr preferRelativeResize="0"/>
          <p:nvPr/>
        </p:nvPicPr>
        <p:blipFill rotWithShape="1">
          <a:blip r:embed="rId3">
            <a:alphaModFix/>
          </a:blip>
          <a:srcRect/>
          <a:stretch/>
        </p:blipFill>
        <p:spPr>
          <a:xfrm rot="10800000">
            <a:off x="99792" y="47371"/>
            <a:ext cx="992845" cy="1955209"/>
          </a:xfrm>
          <a:prstGeom prst="rect">
            <a:avLst/>
          </a:prstGeom>
          <a:noFill/>
          <a:ln>
            <a:noFill/>
          </a:ln>
        </p:spPr>
      </p:pic>
      <p:pic>
        <p:nvPicPr>
          <p:cNvPr id="198" name="Google Shape;198;g11861354a2f_0_18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02" name="Google Shape;202;g11861354a2f_0_186"/>
          <p:cNvSpPr txBox="1"/>
          <p:nvPr/>
        </p:nvSpPr>
        <p:spPr>
          <a:xfrm>
            <a:off x="99792" y="108183"/>
            <a:ext cx="55068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Definición Datos X e y</a:t>
            </a:r>
            <a:endParaRPr sz="2400" b="0" i="0" u="none" strike="noStrike" cap="none">
              <a:solidFill>
                <a:srgbClr val="7F4EBD"/>
              </a:solidFill>
              <a:latin typeface="Calibri"/>
              <a:ea typeface="Calibri"/>
              <a:cs typeface="Calibri"/>
              <a:sym typeface="Calibri"/>
            </a:endParaRPr>
          </a:p>
        </p:txBody>
      </p:sp>
      <p:sp>
        <p:nvSpPr>
          <p:cNvPr id="203" name="Google Shape;203;g11861354a2f_0_186"/>
          <p:cNvSpPr/>
          <p:nvPr/>
        </p:nvSpPr>
        <p:spPr>
          <a:xfrm>
            <a:off x="99792" y="546783"/>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04" name="Google Shape;204;g11861354a2f_0_186"/>
          <p:cNvSpPr txBox="1"/>
          <p:nvPr/>
        </p:nvSpPr>
        <p:spPr>
          <a:xfrm>
            <a:off x="192505" y="554070"/>
            <a:ext cx="86265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b="0" i="0" u="none" strike="noStrike" cap="none" dirty="0">
                <a:solidFill>
                  <a:srgbClr val="000000"/>
                </a:solidFill>
                <a:latin typeface="Calibri"/>
                <a:ea typeface="Calibri"/>
                <a:cs typeface="Calibri"/>
                <a:sym typeface="Calibri"/>
              </a:rPr>
              <a:t>Se divide el dataset: creando dos DataFrames: variables que se utilizaran para predecir (X) y la variable a predecir (y)</a:t>
            </a:r>
            <a:endParaRPr b="0" i="0" u="none" strike="noStrike" cap="none" dirty="0">
              <a:solidFill>
                <a:srgbClr val="000000"/>
              </a:solidFill>
              <a:latin typeface="Calibri"/>
              <a:ea typeface="Calibri"/>
              <a:cs typeface="Calibri"/>
              <a:sym typeface="Calibri"/>
            </a:endParaRPr>
          </a:p>
        </p:txBody>
      </p:sp>
      <p:sp>
        <p:nvSpPr>
          <p:cNvPr id="208" name="Google Shape;208;g11861354a2f_0_186"/>
          <p:cNvSpPr/>
          <p:nvPr/>
        </p:nvSpPr>
        <p:spPr>
          <a:xfrm rot="5400000">
            <a:off x="1807899" y="-500507"/>
            <a:ext cx="111811" cy="3342598"/>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13" name="Google Shape;213;g11861354a2f_0_186"/>
          <p:cNvSpPr/>
          <p:nvPr/>
        </p:nvSpPr>
        <p:spPr>
          <a:xfrm>
            <a:off x="3420829" y="2600283"/>
            <a:ext cx="1085100" cy="137700"/>
          </a:xfrm>
          <a:prstGeom prst="rightArrow">
            <a:avLst>
              <a:gd name="adj1" fmla="val 50000"/>
              <a:gd name="adj2" fmla="val 50000"/>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9" name="Imagen 18">
            <a:extLst>
              <a:ext uri="{FF2B5EF4-FFF2-40B4-BE49-F238E27FC236}">
                <a16:creationId xmlns:a16="http://schemas.microsoft.com/office/drawing/2014/main" id="{CEAF1EA3-2005-4FBB-8F26-3AEC774723A5}"/>
              </a:ext>
            </a:extLst>
          </p:cNvPr>
          <p:cNvPicPr>
            <a:picLocks noChangeAspect="1"/>
          </p:cNvPicPr>
          <p:nvPr/>
        </p:nvPicPr>
        <p:blipFill rotWithShape="1">
          <a:blip r:embed="rId5"/>
          <a:srcRect l="30263" t="26889" r="25143" b="17645"/>
          <a:stretch/>
        </p:blipFill>
        <p:spPr>
          <a:xfrm>
            <a:off x="0" y="1323245"/>
            <a:ext cx="4077679" cy="2851485"/>
          </a:xfrm>
          <a:prstGeom prst="rect">
            <a:avLst/>
          </a:prstGeom>
        </p:spPr>
      </p:pic>
      <p:sp>
        <p:nvSpPr>
          <p:cNvPr id="200" name="Google Shape;200;g11861354a2f_0_186"/>
          <p:cNvSpPr/>
          <p:nvPr/>
        </p:nvSpPr>
        <p:spPr>
          <a:xfrm>
            <a:off x="3580514" y="1265129"/>
            <a:ext cx="482700" cy="2954408"/>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05" name="Google Shape;205;g11861354a2f_0_186"/>
          <p:cNvSpPr txBox="1"/>
          <p:nvPr/>
        </p:nvSpPr>
        <p:spPr>
          <a:xfrm>
            <a:off x="3688782" y="795559"/>
            <a:ext cx="290400" cy="338514"/>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s" sz="1600" dirty="0">
                <a:latin typeface="Calibri" panose="020F0502020204030204" pitchFamily="34" charset="0"/>
                <a:cs typeface="Calibri" panose="020F0502020204030204" pitchFamily="34" charset="0"/>
              </a:rPr>
              <a:t>y</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07" name="Google Shape;207;g11861354a2f_0_186"/>
          <p:cNvSpPr/>
          <p:nvPr/>
        </p:nvSpPr>
        <p:spPr>
          <a:xfrm rot="5400000">
            <a:off x="3771616" y="917572"/>
            <a:ext cx="114544" cy="492888"/>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01" name="Google Shape;201;g11861354a2f_0_186"/>
          <p:cNvSpPr/>
          <p:nvPr/>
        </p:nvSpPr>
        <p:spPr>
          <a:xfrm>
            <a:off x="192505" y="1256975"/>
            <a:ext cx="3388009" cy="2972100"/>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20" name="Imagen 19">
            <a:extLst>
              <a:ext uri="{FF2B5EF4-FFF2-40B4-BE49-F238E27FC236}">
                <a16:creationId xmlns:a16="http://schemas.microsoft.com/office/drawing/2014/main" id="{8E513662-4B15-4664-B26E-3770EBD0B5A4}"/>
              </a:ext>
            </a:extLst>
          </p:cNvPr>
          <p:cNvPicPr>
            <a:picLocks noChangeAspect="1"/>
          </p:cNvPicPr>
          <p:nvPr/>
        </p:nvPicPr>
        <p:blipFill rotWithShape="1">
          <a:blip r:embed="rId5"/>
          <a:srcRect l="68728" t="26889" r="25220" b="17645"/>
          <a:stretch/>
        </p:blipFill>
        <p:spPr>
          <a:xfrm>
            <a:off x="8154435" y="1260983"/>
            <a:ext cx="553452" cy="2851485"/>
          </a:xfrm>
          <a:prstGeom prst="rect">
            <a:avLst/>
          </a:prstGeom>
        </p:spPr>
      </p:pic>
      <p:pic>
        <p:nvPicPr>
          <p:cNvPr id="21" name="Imagen 20">
            <a:extLst>
              <a:ext uri="{FF2B5EF4-FFF2-40B4-BE49-F238E27FC236}">
                <a16:creationId xmlns:a16="http://schemas.microsoft.com/office/drawing/2014/main" id="{FEDADF61-C4B5-4874-889C-D7B9F276FE0D}"/>
              </a:ext>
            </a:extLst>
          </p:cNvPr>
          <p:cNvPicPr>
            <a:picLocks noChangeAspect="1"/>
          </p:cNvPicPr>
          <p:nvPr/>
        </p:nvPicPr>
        <p:blipFill rotWithShape="1">
          <a:blip r:embed="rId5"/>
          <a:srcRect l="32352" t="26889" r="30675" b="17645"/>
          <a:stretch/>
        </p:blipFill>
        <p:spPr>
          <a:xfrm>
            <a:off x="4572000" y="1323245"/>
            <a:ext cx="3380874" cy="2851485"/>
          </a:xfrm>
          <a:prstGeom prst="rect">
            <a:avLst/>
          </a:prstGeom>
        </p:spPr>
      </p:pic>
      <p:sp>
        <p:nvSpPr>
          <p:cNvPr id="22" name="Google Shape;205;g11861354a2f_0_186">
            <a:extLst>
              <a:ext uri="{FF2B5EF4-FFF2-40B4-BE49-F238E27FC236}">
                <a16:creationId xmlns:a16="http://schemas.microsoft.com/office/drawing/2014/main" id="{A6BD0064-0FC6-4C69-942F-2C3A3DD0A12B}"/>
              </a:ext>
            </a:extLst>
          </p:cNvPr>
          <p:cNvSpPr txBox="1"/>
          <p:nvPr/>
        </p:nvSpPr>
        <p:spPr>
          <a:xfrm>
            <a:off x="8314255" y="808288"/>
            <a:ext cx="2904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600" b="0" i="0" u="none" strike="noStrike" cap="none" dirty="0">
                <a:solidFill>
                  <a:srgbClr val="000000"/>
                </a:solidFill>
                <a:latin typeface="Calibri" panose="020F0502020204030204" pitchFamily="34" charset="0"/>
                <a:cs typeface="Calibri" panose="020F0502020204030204" pitchFamily="34" charset="0"/>
                <a:sym typeface="Arial"/>
              </a:rPr>
              <a:t>y</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3" name="Google Shape;207;g11861354a2f_0_186">
            <a:extLst>
              <a:ext uri="{FF2B5EF4-FFF2-40B4-BE49-F238E27FC236}">
                <a16:creationId xmlns:a16="http://schemas.microsoft.com/office/drawing/2014/main" id="{71AF96E2-945D-40D3-9442-D8C5678CC06B}"/>
              </a:ext>
            </a:extLst>
          </p:cNvPr>
          <p:cNvSpPr/>
          <p:nvPr/>
        </p:nvSpPr>
        <p:spPr>
          <a:xfrm rot="5400000">
            <a:off x="8344183" y="966533"/>
            <a:ext cx="153300" cy="482700"/>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6" name="Google Shape;206;g11861354a2f_0_186">
            <a:extLst>
              <a:ext uri="{FF2B5EF4-FFF2-40B4-BE49-F238E27FC236}">
                <a16:creationId xmlns:a16="http://schemas.microsoft.com/office/drawing/2014/main" id="{5B7FFAD1-78DF-4E9C-84D0-A8AC4CF6FE92}"/>
              </a:ext>
            </a:extLst>
          </p:cNvPr>
          <p:cNvSpPr txBox="1"/>
          <p:nvPr/>
        </p:nvSpPr>
        <p:spPr>
          <a:xfrm>
            <a:off x="1832645" y="820321"/>
            <a:ext cx="3345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600" b="0" i="0" u="none" strike="noStrike" cap="none" dirty="0">
                <a:solidFill>
                  <a:srgbClr val="000000"/>
                </a:solidFill>
                <a:latin typeface="Calibri" panose="020F0502020204030204" pitchFamily="34" charset="0"/>
                <a:cs typeface="Calibri" panose="020F0502020204030204" pitchFamily="34" charset="0"/>
                <a:sym typeface="Arial"/>
              </a:rPr>
              <a:t>X</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8" name="Google Shape;206;g11861354a2f_0_186">
            <a:extLst>
              <a:ext uri="{FF2B5EF4-FFF2-40B4-BE49-F238E27FC236}">
                <a16:creationId xmlns:a16="http://schemas.microsoft.com/office/drawing/2014/main" id="{76A4EBE5-3B33-479D-94F4-13ED9BBBE2F5}"/>
              </a:ext>
            </a:extLst>
          </p:cNvPr>
          <p:cNvSpPr txBox="1"/>
          <p:nvPr/>
        </p:nvSpPr>
        <p:spPr>
          <a:xfrm>
            <a:off x="6239495" y="847457"/>
            <a:ext cx="35721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600" b="0" i="0" u="none" strike="noStrike" cap="none" dirty="0">
                <a:solidFill>
                  <a:srgbClr val="000000"/>
                </a:solidFill>
                <a:latin typeface="Calibri" panose="020F0502020204030204" pitchFamily="34" charset="0"/>
                <a:cs typeface="Calibri" panose="020F0502020204030204" pitchFamily="34" charset="0"/>
                <a:sym typeface="Arial"/>
              </a:rPr>
              <a:t>X</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9" name="Google Shape;208;g11861354a2f_0_186">
            <a:extLst>
              <a:ext uri="{FF2B5EF4-FFF2-40B4-BE49-F238E27FC236}">
                <a16:creationId xmlns:a16="http://schemas.microsoft.com/office/drawing/2014/main" id="{9CCA02CE-3237-4FF6-A9CF-33B7C7BE217A}"/>
              </a:ext>
            </a:extLst>
          </p:cNvPr>
          <p:cNvSpPr/>
          <p:nvPr/>
        </p:nvSpPr>
        <p:spPr>
          <a:xfrm rot="5400000">
            <a:off x="6231338" y="-486962"/>
            <a:ext cx="121354" cy="3321720"/>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30" name="Google Shape;182;g11861354a2f_0_166" descr="Imagen que contiene Logotipo&#10;&#10;Descripción generada automáticamente">
            <a:extLst>
              <a:ext uri="{FF2B5EF4-FFF2-40B4-BE49-F238E27FC236}">
                <a16:creationId xmlns:a16="http://schemas.microsoft.com/office/drawing/2014/main" id="{A78D1AF8-8BB5-4BA8-9CBC-A8D699F4CAFD}"/>
              </a:ext>
            </a:extLst>
          </p:cNvPr>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31" name="Google Shape;183;g11861354a2f_0_166">
            <a:extLst>
              <a:ext uri="{FF2B5EF4-FFF2-40B4-BE49-F238E27FC236}">
                <a16:creationId xmlns:a16="http://schemas.microsoft.com/office/drawing/2014/main" id="{23447CE8-05E1-4342-B511-2DE522C5F322}"/>
              </a:ext>
            </a:extLst>
          </p:cNvPr>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32" name="Google Shape;184;g11861354a2f_0_166">
            <a:extLst>
              <a:ext uri="{FF2B5EF4-FFF2-40B4-BE49-F238E27FC236}">
                <a16:creationId xmlns:a16="http://schemas.microsoft.com/office/drawing/2014/main" id="{DD5B7EF9-ADF1-49E9-8C36-F59004F65C5D}"/>
              </a:ext>
            </a:extLst>
          </p:cNvPr>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33" name="Google Shape;185;g11861354a2f_0_166">
            <a:extLst>
              <a:ext uri="{FF2B5EF4-FFF2-40B4-BE49-F238E27FC236}">
                <a16:creationId xmlns:a16="http://schemas.microsoft.com/office/drawing/2014/main" id="{FE240921-B497-4E13-80E2-DBB9ADA86645}"/>
              </a:ext>
            </a:extLst>
          </p:cNvPr>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34" name="Google Shape;181;g11861354a2f_0_166" descr="Código QR&#10;&#10;Descripción generada automáticamente">
            <a:extLst>
              <a:ext uri="{FF2B5EF4-FFF2-40B4-BE49-F238E27FC236}">
                <a16:creationId xmlns:a16="http://schemas.microsoft.com/office/drawing/2014/main" id="{36D56753-6C2D-4430-B397-177275B77BED}"/>
              </a:ext>
            </a:extLst>
          </p:cNvPr>
          <p:cNvPicPr preferRelativeResize="0"/>
          <p:nvPr/>
        </p:nvPicPr>
        <p:blipFill rotWithShape="1">
          <a:blip r:embed="rId8">
            <a:alphaModFix amt="35000"/>
          </a:blip>
          <a:srcRect/>
          <a:stretch/>
        </p:blipFill>
        <p:spPr>
          <a:xfrm>
            <a:off x="8285028" y="26979"/>
            <a:ext cx="718457" cy="152672"/>
          </a:xfrm>
          <a:prstGeom prst="rect">
            <a:avLst/>
          </a:prstGeom>
          <a:noFill/>
          <a:ln>
            <a:noFill/>
          </a:ln>
        </p:spPr>
      </p:pic>
    </p:spTree>
    <p:extLst>
      <p:ext uri="{BB962C8B-B14F-4D97-AF65-F5344CB8AC3E}">
        <p14:creationId xmlns:p14="http://schemas.microsoft.com/office/powerpoint/2010/main" val="414842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g11861354a2f_0_206" descr="Patrón de fondo&#10;&#10;Descripción generada automáticamente"/>
          <p:cNvPicPr preferRelativeResize="0"/>
          <p:nvPr/>
        </p:nvPicPr>
        <p:blipFill rotWithShape="1">
          <a:blip r:embed="rId3">
            <a:alphaModFix/>
          </a:blip>
          <a:srcRect/>
          <a:stretch/>
        </p:blipFill>
        <p:spPr>
          <a:xfrm rot="10800000">
            <a:off x="99599" y="38791"/>
            <a:ext cx="992845" cy="1955209"/>
          </a:xfrm>
          <a:prstGeom prst="rect">
            <a:avLst/>
          </a:prstGeom>
          <a:noFill/>
          <a:ln>
            <a:noFill/>
          </a:ln>
        </p:spPr>
      </p:pic>
      <p:pic>
        <p:nvPicPr>
          <p:cNvPr id="219" name="Google Shape;219;g11861354a2f_0_20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20" name="Google Shape;220;g11861354a2f_0_206"/>
          <p:cNvSpPr txBox="1"/>
          <p:nvPr/>
        </p:nvSpPr>
        <p:spPr>
          <a:xfrm>
            <a:off x="99791" y="108183"/>
            <a:ext cx="66741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División Datos de entrenamiento y testeo</a:t>
            </a:r>
            <a:endParaRPr sz="2400" b="0" i="0" u="none" strike="noStrike" cap="none">
              <a:solidFill>
                <a:srgbClr val="7F4EBD"/>
              </a:solidFill>
              <a:latin typeface="Calibri"/>
              <a:ea typeface="Calibri"/>
              <a:cs typeface="Calibri"/>
              <a:sym typeface="Calibri"/>
            </a:endParaRPr>
          </a:p>
        </p:txBody>
      </p:sp>
      <p:sp>
        <p:nvSpPr>
          <p:cNvPr id="221" name="Google Shape;221;g11861354a2f_0_206"/>
          <p:cNvSpPr/>
          <p:nvPr/>
        </p:nvSpPr>
        <p:spPr>
          <a:xfrm>
            <a:off x="99792" y="546783"/>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22" name="Google Shape;222;g11861354a2f_0_206"/>
          <p:cNvSpPr txBox="1"/>
          <p:nvPr/>
        </p:nvSpPr>
        <p:spPr>
          <a:xfrm>
            <a:off x="171921" y="542794"/>
            <a:ext cx="8626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a:ea typeface="Calibri"/>
                <a:cs typeface="Calibri"/>
                <a:sym typeface="Calibri"/>
              </a:rPr>
              <a:t>Se divide el dataset en los datos que se utilizaran para entrenar el modelo (X_train e y_train) y los datos que se utilizaran para probar (X_test e y_test). Se utiliza la función de Scikit-Learn </a:t>
            </a:r>
            <a:r>
              <a:rPr lang="es" sz="1200" b="1" i="0" u="none" strike="noStrike" cap="none" dirty="0">
                <a:solidFill>
                  <a:srgbClr val="000000"/>
                </a:solidFill>
                <a:latin typeface="Book Antiqua"/>
                <a:ea typeface="Book Antiqua"/>
                <a:cs typeface="Book Antiqua"/>
                <a:sym typeface="Book Antiqua"/>
              </a:rPr>
              <a:t>train_test_split()</a:t>
            </a:r>
            <a:endParaRPr sz="1200" b="1" i="0" u="none" strike="noStrike" cap="none" dirty="0">
              <a:solidFill>
                <a:srgbClr val="000000"/>
              </a:solidFill>
              <a:latin typeface="Book Antiqua"/>
              <a:ea typeface="Book Antiqua"/>
              <a:cs typeface="Book Antiqua"/>
              <a:sym typeface="Book Antiqua"/>
            </a:endParaRPr>
          </a:p>
        </p:txBody>
      </p:sp>
      <p:sp>
        <p:nvSpPr>
          <p:cNvPr id="223" name="Google Shape;223;g11861354a2f_0_206"/>
          <p:cNvSpPr txBox="1"/>
          <p:nvPr/>
        </p:nvSpPr>
        <p:spPr>
          <a:xfrm>
            <a:off x="4129107" y="1051332"/>
            <a:ext cx="165264"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y</a:t>
            </a:r>
            <a:endParaRPr sz="11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24" name="Google Shape;224;g11861354a2f_0_206"/>
          <p:cNvSpPr txBox="1"/>
          <p:nvPr/>
        </p:nvSpPr>
        <p:spPr>
          <a:xfrm>
            <a:off x="2220094" y="1087087"/>
            <a:ext cx="3345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X</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25" name="Google Shape;225;g11861354a2f_0_206"/>
          <p:cNvSpPr/>
          <p:nvPr/>
        </p:nvSpPr>
        <p:spPr>
          <a:xfrm rot="5400000">
            <a:off x="4189644" y="1094321"/>
            <a:ext cx="78398" cy="512655"/>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6" name="Google Shape;226;g11861354a2f_0_206"/>
          <p:cNvSpPr/>
          <p:nvPr/>
        </p:nvSpPr>
        <p:spPr>
          <a:xfrm rot="5400000">
            <a:off x="2200364" y="-350095"/>
            <a:ext cx="110605" cy="3433695"/>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31" name="Google Shape;231;g11861354a2f_0_206"/>
          <p:cNvSpPr txBox="1"/>
          <p:nvPr/>
        </p:nvSpPr>
        <p:spPr>
          <a:xfrm>
            <a:off x="-63435" y="2261385"/>
            <a:ext cx="6978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Train</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32" name="Google Shape;232;g11861354a2f_0_206"/>
          <p:cNvSpPr txBox="1"/>
          <p:nvPr/>
        </p:nvSpPr>
        <p:spPr>
          <a:xfrm>
            <a:off x="-40344" y="3708603"/>
            <a:ext cx="6978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Test</a:t>
            </a:r>
            <a:endParaRPr sz="11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33" name="Google Shape;233;g11861354a2f_0_206"/>
          <p:cNvSpPr/>
          <p:nvPr/>
        </p:nvSpPr>
        <p:spPr>
          <a:xfrm>
            <a:off x="362084" y="1422056"/>
            <a:ext cx="150300" cy="2055000"/>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34" name="Google Shape;234;g11861354a2f_0_206"/>
          <p:cNvSpPr/>
          <p:nvPr/>
        </p:nvSpPr>
        <p:spPr>
          <a:xfrm>
            <a:off x="362084" y="3477132"/>
            <a:ext cx="156600" cy="774600"/>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36" name="Google Shape;236;g11861354a2f_0_206"/>
          <p:cNvSpPr/>
          <p:nvPr/>
        </p:nvSpPr>
        <p:spPr>
          <a:xfrm>
            <a:off x="4568504" y="2605418"/>
            <a:ext cx="316962" cy="165054"/>
          </a:xfrm>
          <a:prstGeom prst="rightArrow">
            <a:avLst>
              <a:gd name="adj1" fmla="val 50000"/>
              <a:gd name="adj2" fmla="val 50000"/>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2" name="Google Shape;242;g11861354a2f_0_206"/>
          <p:cNvSpPr txBox="1"/>
          <p:nvPr/>
        </p:nvSpPr>
        <p:spPr>
          <a:xfrm>
            <a:off x="6273359" y="870865"/>
            <a:ext cx="7845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dirty="0">
                <a:latin typeface="Calibri" panose="020F0502020204030204" pitchFamily="34" charset="0"/>
                <a:cs typeface="Calibri" panose="020F0502020204030204" pitchFamily="34" charset="0"/>
              </a:rPr>
              <a:t>X</a:t>
            </a:r>
            <a:r>
              <a:rPr lang="es" sz="1200" b="0" i="0" u="none" strike="noStrike" cap="none" dirty="0">
                <a:solidFill>
                  <a:srgbClr val="000000"/>
                </a:solidFill>
                <a:latin typeface="Calibri" panose="020F0502020204030204" pitchFamily="34" charset="0"/>
                <a:cs typeface="Calibri" panose="020F0502020204030204" pitchFamily="34" charset="0"/>
                <a:sym typeface="Arial"/>
              </a:rPr>
              <a:t>_train</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43" name="Google Shape;243;g11861354a2f_0_206"/>
          <p:cNvSpPr txBox="1"/>
          <p:nvPr/>
        </p:nvSpPr>
        <p:spPr>
          <a:xfrm>
            <a:off x="8551917" y="3261864"/>
            <a:ext cx="6978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y_test</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44" name="Google Shape;244;g11861354a2f_0_206"/>
          <p:cNvSpPr txBox="1"/>
          <p:nvPr/>
        </p:nvSpPr>
        <p:spPr>
          <a:xfrm>
            <a:off x="8449300" y="845844"/>
            <a:ext cx="754909"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y_train</a:t>
            </a:r>
            <a:endParaRPr sz="11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45" name="Google Shape;245;g11861354a2f_0_206"/>
          <p:cNvSpPr txBox="1"/>
          <p:nvPr/>
        </p:nvSpPr>
        <p:spPr>
          <a:xfrm>
            <a:off x="6221946" y="3226031"/>
            <a:ext cx="7845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X_test</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31" name="Imagen 30">
            <a:extLst>
              <a:ext uri="{FF2B5EF4-FFF2-40B4-BE49-F238E27FC236}">
                <a16:creationId xmlns:a16="http://schemas.microsoft.com/office/drawing/2014/main" id="{9CFC105D-C064-4F0A-8CEA-FD6A7C66D32D}"/>
              </a:ext>
            </a:extLst>
          </p:cNvPr>
          <p:cNvPicPr>
            <a:picLocks noChangeAspect="1"/>
          </p:cNvPicPr>
          <p:nvPr/>
        </p:nvPicPr>
        <p:blipFill rotWithShape="1">
          <a:blip r:embed="rId5"/>
          <a:srcRect l="32369" t="26889" r="25904" b="17645"/>
          <a:stretch/>
        </p:blipFill>
        <p:spPr>
          <a:xfrm>
            <a:off x="586588" y="1400247"/>
            <a:ext cx="3815467" cy="2851485"/>
          </a:xfrm>
          <a:prstGeom prst="rect">
            <a:avLst/>
          </a:prstGeom>
        </p:spPr>
      </p:pic>
      <p:sp>
        <p:nvSpPr>
          <p:cNvPr id="229" name="Google Shape;229;g11861354a2f_0_206"/>
          <p:cNvSpPr/>
          <p:nvPr/>
        </p:nvSpPr>
        <p:spPr>
          <a:xfrm>
            <a:off x="538820" y="1422056"/>
            <a:ext cx="3946352" cy="2055000"/>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30" name="Google Shape;230;g11861354a2f_0_206"/>
          <p:cNvSpPr/>
          <p:nvPr/>
        </p:nvSpPr>
        <p:spPr>
          <a:xfrm>
            <a:off x="545120" y="3477056"/>
            <a:ext cx="3940050" cy="785077"/>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cxnSp>
        <p:nvCxnSpPr>
          <p:cNvPr id="235" name="Google Shape;235;g11861354a2f_0_206"/>
          <p:cNvCxnSpPr/>
          <p:nvPr/>
        </p:nvCxnSpPr>
        <p:spPr>
          <a:xfrm>
            <a:off x="3958389" y="1400247"/>
            <a:ext cx="0" cy="2840100"/>
          </a:xfrm>
          <a:prstGeom prst="straightConnector1">
            <a:avLst/>
          </a:prstGeom>
          <a:noFill/>
          <a:ln w="25400" cap="flat" cmpd="sng">
            <a:solidFill>
              <a:schemeClr val="accent6"/>
            </a:solidFill>
            <a:prstDash val="solid"/>
            <a:round/>
            <a:headEnd type="none" w="sm" len="sm"/>
            <a:tailEnd type="none" w="sm" len="sm"/>
          </a:ln>
        </p:spPr>
      </p:cxnSp>
      <p:pic>
        <p:nvPicPr>
          <p:cNvPr id="32" name="Imagen 31">
            <a:extLst>
              <a:ext uri="{FF2B5EF4-FFF2-40B4-BE49-F238E27FC236}">
                <a16:creationId xmlns:a16="http://schemas.microsoft.com/office/drawing/2014/main" id="{96B6F074-E689-44E9-8BAD-40D4228C2487}"/>
              </a:ext>
            </a:extLst>
          </p:cNvPr>
          <p:cNvPicPr>
            <a:picLocks noChangeAspect="1"/>
          </p:cNvPicPr>
          <p:nvPr/>
        </p:nvPicPr>
        <p:blipFill rotWithShape="1">
          <a:blip r:embed="rId5"/>
          <a:srcRect l="32371" t="26889" r="31053" b="31859"/>
          <a:stretch/>
        </p:blipFill>
        <p:spPr>
          <a:xfrm>
            <a:off x="4991882" y="1128125"/>
            <a:ext cx="3344578" cy="2120762"/>
          </a:xfrm>
          <a:prstGeom prst="rect">
            <a:avLst/>
          </a:prstGeom>
        </p:spPr>
      </p:pic>
      <p:pic>
        <p:nvPicPr>
          <p:cNvPr id="33" name="Imagen 32">
            <a:extLst>
              <a:ext uri="{FF2B5EF4-FFF2-40B4-BE49-F238E27FC236}">
                <a16:creationId xmlns:a16="http://schemas.microsoft.com/office/drawing/2014/main" id="{687E1248-6BF4-43D6-B36E-DAC4B0FC0955}"/>
              </a:ext>
            </a:extLst>
          </p:cNvPr>
          <p:cNvPicPr>
            <a:picLocks noChangeAspect="1"/>
          </p:cNvPicPr>
          <p:nvPr/>
        </p:nvPicPr>
        <p:blipFill rotWithShape="1">
          <a:blip r:embed="rId5"/>
          <a:srcRect l="68991" t="26889" r="25904" b="31859"/>
          <a:stretch/>
        </p:blipFill>
        <p:spPr>
          <a:xfrm>
            <a:off x="8527852" y="1128125"/>
            <a:ext cx="466760" cy="2120762"/>
          </a:xfrm>
          <a:prstGeom prst="rect">
            <a:avLst/>
          </a:prstGeom>
        </p:spPr>
      </p:pic>
      <p:pic>
        <p:nvPicPr>
          <p:cNvPr id="35" name="Imagen 34">
            <a:extLst>
              <a:ext uri="{FF2B5EF4-FFF2-40B4-BE49-F238E27FC236}">
                <a16:creationId xmlns:a16="http://schemas.microsoft.com/office/drawing/2014/main" id="{2B95B5FC-7DD3-44DF-8246-64B65DA09567}"/>
              </a:ext>
            </a:extLst>
          </p:cNvPr>
          <p:cNvPicPr>
            <a:picLocks noChangeAspect="1"/>
          </p:cNvPicPr>
          <p:nvPr/>
        </p:nvPicPr>
        <p:blipFill rotWithShape="1">
          <a:blip r:embed="rId5"/>
          <a:srcRect l="33064" t="67995" r="30358" b="17645"/>
          <a:stretch/>
        </p:blipFill>
        <p:spPr>
          <a:xfrm>
            <a:off x="5070012" y="3551800"/>
            <a:ext cx="3344578" cy="738249"/>
          </a:xfrm>
          <a:prstGeom prst="rect">
            <a:avLst/>
          </a:prstGeom>
        </p:spPr>
      </p:pic>
      <p:pic>
        <p:nvPicPr>
          <p:cNvPr id="36" name="Google Shape;182;g11861354a2f_0_166" descr="Imagen que contiene Logotipo&#10;&#10;Descripción generada automáticamente">
            <a:extLst>
              <a:ext uri="{FF2B5EF4-FFF2-40B4-BE49-F238E27FC236}">
                <a16:creationId xmlns:a16="http://schemas.microsoft.com/office/drawing/2014/main" id="{086EA778-70C7-4FE3-B703-4A71670E330E}"/>
              </a:ext>
            </a:extLst>
          </p:cNvPr>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37" name="Google Shape;183;g11861354a2f_0_166">
            <a:extLst>
              <a:ext uri="{FF2B5EF4-FFF2-40B4-BE49-F238E27FC236}">
                <a16:creationId xmlns:a16="http://schemas.microsoft.com/office/drawing/2014/main" id="{D7863B31-B25A-4E01-9B43-22D2D341E980}"/>
              </a:ext>
            </a:extLst>
          </p:cNvPr>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38" name="Google Shape;184;g11861354a2f_0_166">
            <a:extLst>
              <a:ext uri="{FF2B5EF4-FFF2-40B4-BE49-F238E27FC236}">
                <a16:creationId xmlns:a16="http://schemas.microsoft.com/office/drawing/2014/main" id="{41A1EF06-2D5C-400F-B1D5-F225356D2CF9}"/>
              </a:ext>
            </a:extLst>
          </p:cNvPr>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39" name="Google Shape;185;g11861354a2f_0_166">
            <a:extLst>
              <a:ext uri="{FF2B5EF4-FFF2-40B4-BE49-F238E27FC236}">
                <a16:creationId xmlns:a16="http://schemas.microsoft.com/office/drawing/2014/main" id="{FB206C1C-0EF0-4113-B959-E5CBCA602CD5}"/>
              </a:ext>
            </a:extLst>
          </p:cNvPr>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40" name="Imagen 39">
            <a:extLst>
              <a:ext uri="{FF2B5EF4-FFF2-40B4-BE49-F238E27FC236}">
                <a16:creationId xmlns:a16="http://schemas.microsoft.com/office/drawing/2014/main" id="{7804E10A-1899-4517-80C3-14625E1C583E}"/>
              </a:ext>
            </a:extLst>
          </p:cNvPr>
          <p:cNvPicPr>
            <a:picLocks noChangeAspect="1"/>
          </p:cNvPicPr>
          <p:nvPr/>
        </p:nvPicPr>
        <p:blipFill rotWithShape="1">
          <a:blip r:embed="rId5"/>
          <a:srcRect l="70003" t="67995" r="25904" b="17645"/>
          <a:stretch/>
        </p:blipFill>
        <p:spPr>
          <a:xfrm>
            <a:off x="8589513" y="3551801"/>
            <a:ext cx="374246" cy="738249"/>
          </a:xfrm>
          <a:prstGeom prst="rect">
            <a:avLst/>
          </a:prstGeom>
        </p:spPr>
      </p:pic>
      <p:pic>
        <p:nvPicPr>
          <p:cNvPr id="34" name="Google Shape;181;g11861354a2f_0_166" descr="Código QR&#10;&#10;Descripción generada automáticamente">
            <a:extLst>
              <a:ext uri="{FF2B5EF4-FFF2-40B4-BE49-F238E27FC236}">
                <a16:creationId xmlns:a16="http://schemas.microsoft.com/office/drawing/2014/main" id="{72DFF776-9C18-4E2B-9422-7EAE7EDC6424}"/>
              </a:ext>
            </a:extLst>
          </p:cNvPr>
          <p:cNvPicPr preferRelativeResize="0"/>
          <p:nvPr/>
        </p:nvPicPr>
        <p:blipFill rotWithShape="1">
          <a:blip r:embed="rId8">
            <a:alphaModFix amt="35000"/>
          </a:blip>
          <a:srcRect/>
          <a:stretch/>
        </p:blipFill>
        <p:spPr>
          <a:xfrm>
            <a:off x="8285028" y="26979"/>
            <a:ext cx="718457" cy="1526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13"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284" name="Google Shape;284;p13"/>
          <p:cNvSpPr txBox="1"/>
          <p:nvPr/>
        </p:nvSpPr>
        <p:spPr>
          <a:xfrm>
            <a:off x="221450" y="1117100"/>
            <a:ext cx="84474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3F3F3F"/>
                </a:solidFill>
                <a:latin typeface="Calibri"/>
                <a:ea typeface="Calibri"/>
                <a:cs typeface="Calibri"/>
                <a:sym typeface="Calibri"/>
              </a:rPr>
              <a:t>En Python usaremos la librería Scikit-Learn para aplicar los modelos de ML a nuestros datos. </a:t>
            </a:r>
            <a:endParaRPr sz="24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3F3F3F"/>
                </a:solidFill>
                <a:latin typeface="Calibri"/>
                <a:ea typeface="Calibri"/>
                <a:cs typeface="Calibri"/>
                <a:sym typeface="Calibri"/>
              </a:rPr>
              <a:t>Esta librería de código abierto nos permite entrenar y realizar predicciones en forma secuencial.</a:t>
            </a:r>
            <a:endParaRPr sz="1500" b="0" i="0" u="none" strike="noStrike" cap="none">
              <a:solidFill>
                <a:srgbClr val="3F3F3F"/>
              </a:solidFill>
              <a:latin typeface="Calibri"/>
              <a:ea typeface="Calibri"/>
              <a:cs typeface="Calibri"/>
              <a:sym typeface="Calibri"/>
            </a:endParaRPr>
          </a:p>
        </p:txBody>
      </p:sp>
      <p:pic>
        <p:nvPicPr>
          <p:cNvPr id="285" name="Google Shape;285;p13"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86" name="Google Shape;286;p13"/>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Regresi</a:t>
            </a:r>
            <a:r>
              <a:rPr lang="es" sz="2400">
                <a:solidFill>
                  <a:srgbClr val="7F4EBD"/>
                </a:solidFill>
                <a:latin typeface="Calibri"/>
                <a:ea typeface="Calibri"/>
                <a:cs typeface="Calibri"/>
                <a:sym typeface="Calibri"/>
              </a:rPr>
              <a:t>ón lineal</a:t>
            </a:r>
            <a:endParaRPr sz="2400" b="0" i="0" u="none" strike="noStrike" cap="none">
              <a:solidFill>
                <a:srgbClr val="7F4EBD"/>
              </a:solidFill>
              <a:latin typeface="Calibri"/>
              <a:ea typeface="Calibri"/>
              <a:cs typeface="Calibri"/>
              <a:sym typeface="Calibri"/>
            </a:endParaRPr>
          </a:p>
        </p:txBody>
      </p:sp>
      <p:sp>
        <p:nvSpPr>
          <p:cNvPr id="287" name="Google Shape;287;p13"/>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288" name="Google Shape;288;p13" descr="Código QR&#10;&#10;Descripción generada automáticamente"/>
          <p:cNvPicPr preferRelativeResize="0"/>
          <p:nvPr/>
        </p:nvPicPr>
        <p:blipFill rotWithShape="1">
          <a:blip r:embed="rId5">
            <a:alphaModFix amt="35000"/>
          </a:blip>
          <a:srcRect/>
          <a:stretch/>
        </p:blipFill>
        <p:spPr>
          <a:xfrm>
            <a:off x="8285028" y="75105"/>
            <a:ext cx="718457" cy="152672"/>
          </a:xfrm>
          <a:prstGeom prst="rect">
            <a:avLst/>
          </a:prstGeom>
          <a:noFill/>
          <a:ln>
            <a:noFill/>
          </a:ln>
        </p:spPr>
      </p:pic>
      <p:pic>
        <p:nvPicPr>
          <p:cNvPr id="289" name="Google Shape;289;p13"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90" name="Google Shape;290;p13"/>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291" name="Google Shape;291;p13"/>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92" name="Google Shape;292;p13"/>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293" name="Google Shape;293;p13"/>
          <p:cNvSpPr/>
          <p:nvPr/>
        </p:nvSpPr>
        <p:spPr>
          <a:xfrm>
            <a:off x="293225" y="2860250"/>
            <a:ext cx="1967700" cy="1181700"/>
          </a:xfrm>
          <a:prstGeom prst="roundRect">
            <a:avLst>
              <a:gd name="adj" fmla="val 16667"/>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Seleccionamos el modelo a usar: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es" sz="1100" b="0" i="0" u="none" strike="noStrike" cap="none">
                <a:solidFill>
                  <a:srgbClr val="000000"/>
                </a:solidFill>
                <a:latin typeface="Arial"/>
                <a:ea typeface="Arial"/>
                <a:cs typeface="Arial"/>
                <a:sym typeface="Arial"/>
              </a:rPr>
              <a:t>model = chosenModel()</a:t>
            </a:r>
            <a:endParaRPr sz="1100" b="0" i="0" u="none" strike="noStrike" cap="none">
              <a:solidFill>
                <a:srgbClr val="000000"/>
              </a:solidFill>
              <a:latin typeface="Arial"/>
              <a:ea typeface="Arial"/>
              <a:cs typeface="Arial"/>
              <a:sym typeface="Arial"/>
            </a:endParaRPr>
          </a:p>
        </p:txBody>
      </p:sp>
      <p:sp>
        <p:nvSpPr>
          <p:cNvPr id="294" name="Google Shape;294;p13"/>
          <p:cNvSpPr/>
          <p:nvPr/>
        </p:nvSpPr>
        <p:spPr>
          <a:xfrm>
            <a:off x="3183125" y="2860325"/>
            <a:ext cx="1967700" cy="1181700"/>
          </a:xfrm>
          <a:prstGeom prst="roundRect">
            <a:avLst>
              <a:gd name="adj" fmla="val 16667"/>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Entrenamos: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es" sz="1100" b="0" i="0" u="none" strike="noStrike" cap="none">
                <a:solidFill>
                  <a:srgbClr val="000000"/>
                </a:solidFill>
                <a:latin typeface="Arial"/>
                <a:ea typeface="Arial"/>
                <a:cs typeface="Arial"/>
                <a:sym typeface="Arial"/>
              </a:rPr>
              <a:t>model.fit()</a:t>
            </a:r>
            <a:endParaRPr sz="1100" b="0" i="0" u="none" strike="noStrike" cap="none">
              <a:solidFill>
                <a:srgbClr val="000000"/>
              </a:solidFill>
              <a:latin typeface="Arial"/>
              <a:ea typeface="Arial"/>
              <a:cs typeface="Arial"/>
              <a:sym typeface="Arial"/>
            </a:endParaRPr>
          </a:p>
        </p:txBody>
      </p:sp>
      <p:sp>
        <p:nvSpPr>
          <p:cNvPr id="295" name="Google Shape;295;p13"/>
          <p:cNvSpPr/>
          <p:nvPr/>
        </p:nvSpPr>
        <p:spPr>
          <a:xfrm>
            <a:off x="6167525" y="2860325"/>
            <a:ext cx="1967700" cy="1181700"/>
          </a:xfrm>
          <a:prstGeom prst="roundRect">
            <a:avLst>
              <a:gd name="adj" fmla="val 16667"/>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Realizamos predicciones: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es" sz="1100" b="0" i="0" u="none" strike="noStrike" cap="none">
                <a:solidFill>
                  <a:srgbClr val="000000"/>
                </a:solidFill>
                <a:latin typeface="Arial"/>
                <a:ea typeface="Arial"/>
                <a:cs typeface="Arial"/>
                <a:sym typeface="Arial"/>
              </a:rPr>
              <a:t>model.predict()</a:t>
            </a:r>
            <a:endParaRPr sz="1100" b="0" i="0" u="none" strike="noStrike" cap="none">
              <a:solidFill>
                <a:srgbClr val="000000"/>
              </a:solidFill>
              <a:latin typeface="Arial"/>
              <a:ea typeface="Arial"/>
              <a:cs typeface="Arial"/>
              <a:sym typeface="Arial"/>
            </a:endParaRPr>
          </a:p>
        </p:txBody>
      </p:sp>
      <p:cxnSp>
        <p:nvCxnSpPr>
          <p:cNvPr id="296" name="Google Shape;296;p13"/>
          <p:cNvCxnSpPr>
            <a:stCxn id="293" idx="3"/>
            <a:endCxn id="294" idx="1"/>
          </p:cNvCxnSpPr>
          <p:nvPr/>
        </p:nvCxnSpPr>
        <p:spPr>
          <a:xfrm>
            <a:off x="2260925" y="3451100"/>
            <a:ext cx="922200" cy="0"/>
          </a:xfrm>
          <a:prstGeom prst="straightConnector1">
            <a:avLst/>
          </a:prstGeom>
          <a:noFill/>
          <a:ln w="9525" cap="flat" cmpd="sng">
            <a:solidFill>
              <a:schemeClr val="dk2"/>
            </a:solidFill>
            <a:prstDash val="solid"/>
            <a:round/>
            <a:headEnd type="none" w="sm" len="sm"/>
            <a:tailEnd type="triangle" w="med" len="med"/>
          </a:ln>
        </p:spPr>
      </p:cxnSp>
      <p:cxnSp>
        <p:nvCxnSpPr>
          <p:cNvPr id="297" name="Google Shape;297;p13"/>
          <p:cNvCxnSpPr>
            <a:stCxn id="294" idx="3"/>
            <a:endCxn id="295" idx="1"/>
          </p:cNvCxnSpPr>
          <p:nvPr/>
        </p:nvCxnSpPr>
        <p:spPr>
          <a:xfrm>
            <a:off x="5150825" y="3451175"/>
            <a:ext cx="1016700" cy="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11861354a2f_0_237"/>
          <p:cNvSpPr/>
          <p:nvPr/>
        </p:nvSpPr>
        <p:spPr>
          <a:xfrm rot="5400000">
            <a:off x="6513845" y="1816219"/>
            <a:ext cx="401100" cy="2081700"/>
          </a:xfrm>
          <a:prstGeom prst="rightArrow">
            <a:avLst>
              <a:gd name="adj1" fmla="val 50000"/>
              <a:gd name="adj2" fmla="val 50001"/>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253" name="Google Shape;253;g11861354a2f_0_237" descr="Patrón de fondo&#10;&#10;Descripción generada automáticamente"/>
          <p:cNvPicPr preferRelativeResize="0"/>
          <p:nvPr/>
        </p:nvPicPr>
        <p:blipFill rotWithShape="1">
          <a:blip r:embed="rId3">
            <a:alphaModFix/>
          </a:blip>
          <a:srcRect/>
          <a:stretch/>
        </p:blipFill>
        <p:spPr>
          <a:xfrm rot="10800000">
            <a:off x="99599" y="38791"/>
            <a:ext cx="992845" cy="1955209"/>
          </a:xfrm>
          <a:prstGeom prst="rect">
            <a:avLst/>
          </a:prstGeom>
          <a:noFill/>
          <a:ln>
            <a:noFill/>
          </a:ln>
        </p:spPr>
      </p:pic>
      <p:sp>
        <p:nvSpPr>
          <p:cNvPr id="254" name="Google Shape;254;g11861354a2f_0_237"/>
          <p:cNvSpPr txBox="1"/>
          <p:nvPr/>
        </p:nvSpPr>
        <p:spPr>
          <a:xfrm>
            <a:off x="99791" y="108183"/>
            <a:ext cx="66741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Entrenamiento y testeo</a:t>
            </a:r>
            <a:endParaRPr sz="2400" b="0" i="0" u="none" strike="noStrike" cap="none">
              <a:solidFill>
                <a:srgbClr val="7F4EBD"/>
              </a:solidFill>
              <a:latin typeface="Calibri"/>
              <a:ea typeface="Calibri"/>
              <a:cs typeface="Calibri"/>
              <a:sym typeface="Calibri"/>
            </a:endParaRPr>
          </a:p>
        </p:txBody>
      </p:sp>
      <p:sp>
        <p:nvSpPr>
          <p:cNvPr id="255" name="Google Shape;255;g11861354a2f_0_237"/>
          <p:cNvSpPr/>
          <p:nvPr/>
        </p:nvSpPr>
        <p:spPr>
          <a:xfrm>
            <a:off x="99792" y="546783"/>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56" name="Google Shape;256;g11861354a2f_0_237"/>
          <p:cNvSpPr txBox="1"/>
          <p:nvPr/>
        </p:nvSpPr>
        <p:spPr>
          <a:xfrm>
            <a:off x="192505" y="794809"/>
            <a:ext cx="4226087"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b="1" i="0" u="none" strike="noStrike" cap="none" dirty="0">
                <a:solidFill>
                  <a:srgbClr val="000000"/>
                </a:solidFill>
                <a:latin typeface="Calibri"/>
                <a:ea typeface="Calibri"/>
                <a:cs typeface="Calibri"/>
                <a:sym typeface="Calibri"/>
              </a:rPr>
              <a:t>Entrenamiento del modelo</a:t>
            </a:r>
          </a:p>
          <a:p>
            <a:pPr marL="0" marR="0" lvl="0" indent="0" algn="l" rtl="0">
              <a:lnSpc>
                <a:spcPct val="100000"/>
              </a:lnSpc>
              <a:spcBef>
                <a:spcPts val="0"/>
              </a:spcBef>
              <a:spcAft>
                <a:spcPts val="0"/>
              </a:spcAft>
              <a:buNone/>
            </a:pPr>
            <a:r>
              <a:rPr lang="es" b="0" i="0" u="none" strike="noStrike" cap="none" dirty="0">
                <a:solidFill>
                  <a:srgbClr val="000000"/>
                </a:solidFill>
                <a:latin typeface="Calibri"/>
                <a:ea typeface="Calibri"/>
                <a:cs typeface="Calibri"/>
                <a:sym typeface="Calibri"/>
              </a:rPr>
              <a:t>Se </a:t>
            </a:r>
            <a:r>
              <a:rPr lang="es" i="0" u="none" strike="noStrike" cap="none" dirty="0">
                <a:solidFill>
                  <a:srgbClr val="000000"/>
                </a:solidFill>
                <a:latin typeface="Calibri"/>
                <a:ea typeface="Calibri"/>
                <a:cs typeface="Calibri"/>
                <a:sym typeface="Calibri"/>
              </a:rPr>
              <a:t>entrena</a:t>
            </a:r>
            <a:r>
              <a:rPr lang="es" b="0" i="0" u="none" strike="noStrike" cap="none" dirty="0">
                <a:solidFill>
                  <a:srgbClr val="000000"/>
                </a:solidFill>
                <a:latin typeface="Calibri"/>
                <a:ea typeface="Calibri"/>
                <a:cs typeface="Calibri"/>
                <a:sym typeface="Calibri"/>
              </a:rPr>
              <a:t> el modelo con los </a:t>
            </a:r>
            <a:r>
              <a:rPr lang="es" b="0" i="0" u="sng" strike="noStrike" cap="none" dirty="0">
                <a:solidFill>
                  <a:srgbClr val="000000"/>
                </a:solidFill>
                <a:latin typeface="Calibri"/>
                <a:ea typeface="Calibri"/>
                <a:cs typeface="Calibri"/>
                <a:sym typeface="Calibri"/>
              </a:rPr>
              <a:t>datos de entrenamiento</a:t>
            </a:r>
            <a:endParaRPr lang="es" b="0" i="0"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s" sz="1200" dirty="0">
                <a:latin typeface="Calibri"/>
                <a:cs typeface="Calibri"/>
                <a:sym typeface="Calibri"/>
              </a:rPr>
              <a:t>X_train e y_train</a:t>
            </a:r>
            <a:endParaRPr sz="1200" dirty="0"/>
          </a:p>
        </p:txBody>
      </p:sp>
      <p:sp>
        <p:nvSpPr>
          <p:cNvPr id="259" name="Google Shape;259;g11861354a2f_0_237"/>
          <p:cNvSpPr txBox="1"/>
          <p:nvPr/>
        </p:nvSpPr>
        <p:spPr>
          <a:xfrm>
            <a:off x="3649776" y="2264492"/>
            <a:ext cx="7845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y_train</a:t>
            </a:r>
            <a:endParaRPr sz="12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60" name="Google Shape;260;g11861354a2f_0_237"/>
          <p:cNvSpPr txBox="1"/>
          <p:nvPr/>
        </p:nvSpPr>
        <p:spPr>
          <a:xfrm>
            <a:off x="1489537" y="1546798"/>
            <a:ext cx="78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X_train</a:t>
            </a:r>
            <a:endParaRPr sz="12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62" name="Google Shape;262;g11861354a2f_0_237"/>
          <p:cNvSpPr txBox="1"/>
          <p:nvPr/>
        </p:nvSpPr>
        <p:spPr>
          <a:xfrm>
            <a:off x="4640685" y="797171"/>
            <a:ext cx="48201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400" b="1" i="0" u="none" strike="noStrike" cap="none" dirty="0">
                <a:solidFill>
                  <a:srgbClr val="000000"/>
                </a:solidFill>
                <a:latin typeface="Calibri"/>
                <a:ea typeface="Calibri"/>
                <a:cs typeface="Calibri"/>
                <a:sym typeface="Calibri"/>
              </a:rPr>
              <a:t>Testeo del modelo</a:t>
            </a:r>
            <a:endParaRPr dirty="0"/>
          </a:p>
          <a:p>
            <a:pPr marL="0" marR="0" lvl="0" indent="0" algn="l" rtl="0">
              <a:lnSpc>
                <a:spcPct val="100000"/>
              </a:lnSpc>
              <a:spcBef>
                <a:spcPts val="600"/>
              </a:spcBef>
              <a:spcAft>
                <a:spcPts val="0"/>
              </a:spcAft>
              <a:buNone/>
            </a:pPr>
            <a:r>
              <a:rPr lang="es" sz="1200" b="0" i="0" u="none" strike="noStrike" cap="none" dirty="0">
                <a:solidFill>
                  <a:srgbClr val="000000"/>
                </a:solidFill>
                <a:latin typeface="Calibri"/>
                <a:ea typeface="Calibri"/>
                <a:cs typeface="Calibri"/>
                <a:sym typeface="Calibri"/>
              </a:rPr>
              <a:t>Corre el modelo con los datos de Testeo para ver las predicciones que realiza y se guardan los resultados.</a:t>
            </a:r>
          </a:p>
          <a:p>
            <a:pPr marL="0" marR="0" lvl="0" indent="0" algn="l" rtl="0">
              <a:lnSpc>
                <a:spcPct val="100000"/>
              </a:lnSpc>
              <a:spcBef>
                <a:spcPts val="600"/>
              </a:spcBef>
              <a:spcAft>
                <a:spcPts val="0"/>
              </a:spcAft>
              <a:buNone/>
            </a:pPr>
            <a:r>
              <a:rPr lang="es" sz="1200" dirty="0">
                <a:latin typeface="Calibri"/>
                <a:ea typeface="Calibri"/>
                <a:cs typeface="Calibri"/>
                <a:sym typeface="Calibri"/>
              </a:rPr>
              <a:t>S</a:t>
            </a:r>
            <a:r>
              <a:rPr lang="es" sz="1200" b="0" i="0" u="none" strike="noStrike" cap="none" dirty="0">
                <a:solidFill>
                  <a:srgbClr val="000000"/>
                </a:solidFill>
                <a:latin typeface="Calibri"/>
                <a:ea typeface="Calibri"/>
                <a:cs typeface="Calibri"/>
                <a:sym typeface="Calibri"/>
              </a:rPr>
              <a:t>e compara la predicción del modelo con los datos reales (y_test)</a:t>
            </a:r>
            <a:endParaRPr dirty="0"/>
          </a:p>
          <a:p>
            <a:pPr marL="0" marR="0" lvl="0" indent="0" algn="l" rtl="0">
              <a:lnSpc>
                <a:spcPct val="100000"/>
              </a:lnSpc>
              <a:spcBef>
                <a:spcPts val="0"/>
              </a:spcBef>
              <a:spcAft>
                <a:spcPts val="0"/>
              </a:spcAft>
              <a:buNone/>
            </a:pPr>
            <a:endParaRPr sz="1200" b="0" i="0" u="none" strike="noStrike" cap="none" dirty="0">
              <a:solidFill>
                <a:srgbClr val="000000"/>
              </a:solidFill>
              <a:latin typeface="Book Antiqua"/>
              <a:ea typeface="Book Antiqua"/>
              <a:cs typeface="Book Antiqua"/>
              <a:sym typeface="Book Antiqua"/>
            </a:endParaRPr>
          </a:p>
        </p:txBody>
      </p:sp>
      <p:sp>
        <p:nvSpPr>
          <p:cNvPr id="266" name="Google Shape;266;g11861354a2f_0_237"/>
          <p:cNvSpPr txBox="1"/>
          <p:nvPr/>
        </p:nvSpPr>
        <p:spPr>
          <a:xfrm>
            <a:off x="4475429" y="2092063"/>
            <a:ext cx="6765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X_test</a:t>
            </a:r>
            <a:endParaRPr sz="12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68" name="Google Shape;268;g11861354a2f_0_237"/>
          <p:cNvSpPr txBox="1"/>
          <p:nvPr/>
        </p:nvSpPr>
        <p:spPr>
          <a:xfrm>
            <a:off x="6549419" y="3096896"/>
            <a:ext cx="561936" cy="7847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900" b="0" i="0" u="none" strike="noStrike" cap="none" dirty="0">
              <a:solidFill>
                <a:srgbClr val="000000"/>
              </a:solidFill>
              <a:latin typeface="Calibri" panose="020F0502020204030204" pitchFamily="34" charset="0"/>
              <a:ea typeface="Book Antiqua"/>
              <a:cs typeface="Calibri" panose="020F0502020204030204" pitchFamily="34" charset="0"/>
              <a:sym typeface="Book Antiqua"/>
            </a:endParaRPr>
          </a:p>
          <a:p>
            <a:pPr marL="0" marR="0" lvl="0" indent="0" algn="l" rtl="0">
              <a:lnSpc>
                <a:spcPct val="100000"/>
              </a:lnSpc>
              <a:spcBef>
                <a:spcPts val="0"/>
              </a:spcBef>
              <a:spcAft>
                <a:spcPts val="0"/>
              </a:spcAft>
              <a:buNone/>
            </a:pPr>
            <a:r>
              <a:rPr lang="es" sz="900" dirty="0">
                <a:latin typeface="Calibri" panose="020F0502020204030204" pitchFamily="34" charset="0"/>
                <a:cs typeface="Calibri" panose="020F0502020204030204" pitchFamily="34" charset="0"/>
                <a:sym typeface="Book Antiqua"/>
              </a:rPr>
              <a:t>22,94</a:t>
            </a:r>
            <a:endParaRPr sz="900"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None/>
            </a:pPr>
            <a:r>
              <a:rPr lang="es" sz="900" dirty="0">
                <a:latin typeface="Calibri" panose="020F0502020204030204" pitchFamily="34" charset="0"/>
                <a:cs typeface="Calibri" panose="020F0502020204030204" pitchFamily="34" charset="0"/>
                <a:sym typeface="Book Antiqua"/>
              </a:rPr>
              <a:t>16,68</a:t>
            </a:r>
            <a:endParaRPr sz="900"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None/>
            </a:pPr>
            <a:r>
              <a:rPr lang="es" sz="900" dirty="0">
                <a:latin typeface="Calibri" panose="020F0502020204030204" pitchFamily="34" charset="0"/>
                <a:cs typeface="Calibri" panose="020F0502020204030204" pitchFamily="34" charset="0"/>
                <a:sym typeface="Book Antiqua"/>
              </a:rPr>
              <a:t>19,52</a:t>
            </a:r>
            <a:endParaRPr sz="900"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None/>
            </a:pPr>
            <a:r>
              <a:rPr lang="es" sz="900" dirty="0">
                <a:latin typeface="Calibri" panose="020F0502020204030204" pitchFamily="34" charset="0"/>
                <a:ea typeface="Book Antiqua"/>
                <a:cs typeface="Calibri" panose="020F0502020204030204" pitchFamily="34" charset="0"/>
                <a:sym typeface="Book Antiqua"/>
              </a:rPr>
              <a:t>22,6</a:t>
            </a:r>
            <a:endParaRPr sz="900" b="0" i="0" u="none" strike="noStrike" cap="none" dirty="0">
              <a:solidFill>
                <a:srgbClr val="000000"/>
              </a:solidFill>
              <a:latin typeface="Calibri" panose="020F0502020204030204" pitchFamily="34" charset="0"/>
              <a:ea typeface="Book Antiqua"/>
              <a:cs typeface="Calibri" panose="020F0502020204030204" pitchFamily="34" charset="0"/>
              <a:sym typeface="Book Antiqua"/>
            </a:endParaRPr>
          </a:p>
        </p:txBody>
      </p:sp>
      <p:sp>
        <p:nvSpPr>
          <p:cNvPr id="269" name="Google Shape;269;g11861354a2f_0_237"/>
          <p:cNvSpPr txBox="1"/>
          <p:nvPr/>
        </p:nvSpPr>
        <p:spPr>
          <a:xfrm>
            <a:off x="5849827" y="3372581"/>
            <a:ext cx="7845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y_pred</a:t>
            </a:r>
            <a:endParaRPr sz="12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70" name="Google Shape;270;g11861354a2f_0_237"/>
          <p:cNvSpPr txBox="1"/>
          <p:nvPr/>
        </p:nvSpPr>
        <p:spPr>
          <a:xfrm>
            <a:off x="6310138" y="2669166"/>
            <a:ext cx="8670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400" b="0" i="0" u="none" strike="noStrike" cap="none" dirty="0">
                <a:solidFill>
                  <a:srgbClr val="000000"/>
                </a:solidFill>
                <a:latin typeface="Book Antiqua"/>
                <a:ea typeface="Book Antiqua"/>
                <a:cs typeface="Book Antiqua"/>
                <a:sym typeface="Book Antiqua"/>
              </a:rPr>
              <a:t>Modelo</a:t>
            </a:r>
            <a:endParaRPr sz="1400" b="0" i="0" u="none" strike="noStrike" cap="none" dirty="0">
              <a:solidFill>
                <a:srgbClr val="000000"/>
              </a:solidFill>
              <a:latin typeface="Book Antiqua"/>
              <a:ea typeface="Book Antiqua"/>
              <a:cs typeface="Book Antiqua"/>
              <a:sym typeface="Book Antiqua"/>
            </a:endParaRPr>
          </a:p>
        </p:txBody>
      </p:sp>
      <p:cxnSp>
        <p:nvCxnSpPr>
          <p:cNvPr id="271" name="Google Shape;271;g11861354a2f_0_237"/>
          <p:cNvCxnSpPr>
            <a:cxnSpLocks/>
          </p:cNvCxnSpPr>
          <p:nvPr/>
        </p:nvCxnSpPr>
        <p:spPr>
          <a:xfrm>
            <a:off x="7111359" y="3543785"/>
            <a:ext cx="673539" cy="0"/>
          </a:xfrm>
          <a:prstGeom prst="straightConnector1">
            <a:avLst/>
          </a:prstGeom>
          <a:noFill/>
          <a:ln w="9525" cap="flat" cmpd="sng">
            <a:solidFill>
              <a:srgbClr val="3E6EC2"/>
            </a:solidFill>
            <a:prstDash val="solid"/>
            <a:round/>
            <a:headEnd type="none" w="sm" len="sm"/>
            <a:tailEnd type="triangle" w="med" len="med"/>
          </a:ln>
        </p:spPr>
      </p:cxnSp>
      <p:sp>
        <p:nvSpPr>
          <p:cNvPr id="273" name="Google Shape;273;g11861354a2f_0_237"/>
          <p:cNvSpPr txBox="1"/>
          <p:nvPr/>
        </p:nvSpPr>
        <p:spPr>
          <a:xfrm>
            <a:off x="7782899" y="3372582"/>
            <a:ext cx="6978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y_test</a:t>
            </a:r>
            <a:endParaRPr sz="12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74" name="Google Shape;274;g11861354a2f_0_237"/>
          <p:cNvSpPr txBox="1"/>
          <p:nvPr/>
        </p:nvSpPr>
        <p:spPr>
          <a:xfrm>
            <a:off x="6956947" y="3543785"/>
            <a:ext cx="1249500" cy="41545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050" b="0" i="0" u="none" strike="noStrike" cap="none" dirty="0">
                <a:solidFill>
                  <a:srgbClr val="000000"/>
                </a:solidFill>
                <a:latin typeface="Calibri" panose="020F0502020204030204" pitchFamily="34" charset="0"/>
                <a:cs typeface="Calibri" panose="020F0502020204030204" pitchFamily="34" charset="0"/>
                <a:sym typeface="Arial"/>
              </a:rPr>
              <a:t>Comparación</a:t>
            </a:r>
          </a:p>
          <a:p>
            <a:pPr marL="0" marR="0" lvl="0" indent="0" algn="l" rtl="0">
              <a:lnSpc>
                <a:spcPct val="100000"/>
              </a:lnSpc>
              <a:spcBef>
                <a:spcPts val="0"/>
              </a:spcBef>
              <a:spcAft>
                <a:spcPts val="0"/>
              </a:spcAft>
              <a:buNone/>
            </a:pPr>
            <a:r>
              <a:rPr lang="es-ES" sz="1050" b="0" i="0" u="none" strike="noStrike" cap="none" dirty="0">
                <a:solidFill>
                  <a:srgbClr val="000000"/>
                </a:solidFill>
                <a:latin typeface="Calibri" panose="020F0502020204030204" pitchFamily="34" charset="0"/>
                <a:cs typeface="Calibri" panose="020F0502020204030204" pitchFamily="34" charset="0"/>
                <a:sym typeface="Arial"/>
              </a:rPr>
              <a:t>(</a:t>
            </a:r>
            <a:r>
              <a:rPr lang="es-ES" sz="1050" b="0" i="0" u="none" strike="noStrike" cap="none">
                <a:solidFill>
                  <a:srgbClr val="000000"/>
                </a:solidFill>
                <a:latin typeface="Calibri" panose="020F0502020204030204" pitchFamily="34" charset="0"/>
                <a:cs typeface="Calibri" panose="020F0502020204030204" pitchFamily="34" charset="0"/>
                <a:sym typeface="Arial"/>
              </a:rPr>
              <a:t>testeo – métrica)</a:t>
            </a:r>
            <a:endParaRPr sz="105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75" name="Google Shape;275;g11861354a2f_0_237"/>
          <p:cNvSpPr/>
          <p:nvPr/>
        </p:nvSpPr>
        <p:spPr>
          <a:xfrm>
            <a:off x="5002829" y="1810219"/>
            <a:ext cx="149100" cy="846300"/>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76" name="Google Shape;276;g11861354a2f_0_237"/>
          <p:cNvSpPr/>
          <p:nvPr/>
        </p:nvSpPr>
        <p:spPr>
          <a:xfrm>
            <a:off x="6451720" y="3178535"/>
            <a:ext cx="129000" cy="730500"/>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77" name="Google Shape;277;g11861354a2f_0_237"/>
          <p:cNvSpPr/>
          <p:nvPr/>
        </p:nvSpPr>
        <p:spPr>
          <a:xfrm>
            <a:off x="8356935" y="3123519"/>
            <a:ext cx="125100" cy="752700"/>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31" name="Imagen 30">
            <a:extLst>
              <a:ext uri="{FF2B5EF4-FFF2-40B4-BE49-F238E27FC236}">
                <a16:creationId xmlns:a16="http://schemas.microsoft.com/office/drawing/2014/main" id="{E6ABBFE5-5CD9-4BC8-B9D0-EEDF01A423D1}"/>
              </a:ext>
            </a:extLst>
          </p:cNvPr>
          <p:cNvPicPr>
            <a:picLocks noChangeAspect="1"/>
          </p:cNvPicPr>
          <p:nvPr/>
        </p:nvPicPr>
        <p:blipFill rotWithShape="1">
          <a:blip r:embed="rId4"/>
          <a:srcRect l="32275" t="26889" r="31054" b="31859"/>
          <a:stretch/>
        </p:blipFill>
        <p:spPr>
          <a:xfrm>
            <a:off x="192504" y="1784143"/>
            <a:ext cx="3353293" cy="2120762"/>
          </a:xfrm>
          <a:prstGeom prst="rect">
            <a:avLst/>
          </a:prstGeom>
        </p:spPr>
      </p:pic>
      <p:pic>
        <p:nvPicPr>
          <p:cNvPr id="32" name="Imagen 31">
            <a:extLst>
              <a:ext uri="{FF2B5EF4-FFF2-40B4-BE49-F238E27FC236}">
                <a16:creationId xmlns:a16="http://schemas.microsoft.com/office/drawing/2014/main" id="{F40E53BC-B7E4-409A-836C-1DC6BA7C49B1}"/>
              </a:ext>
            </a:extLst>
          </p:cNvPr>
          <p:cNvPicPr>
            <a:picLocks noChangeAspect="1"/>
          </p:cNvPicPr>
          <p:nvPr/>
        </p:nvPicPr>
        <p:blipFill rotWithShape="1">
          <a:blip r:embed="rId4"/>
          <a:srcRect l="68991" t="26889" r="25904" b="31859"/>
          <a:stretch/>
        </p:blipFill>
        <p:spPr>
          <a:xfrm>
            <a:off x="3727998" y="1784143"/>
            <a:ext cx="466760" cy="2120762"/>
          </a:xfrm>
          <a:prstGeom prst="rect">
            <a:avLst/>
          </a:prstGeom>
        </p:spPr>
      </p:pic>
      <p:pic>
        <p:nvPicPr>
          <p:cNvPr id="33" name="Imagen 32">
            <a:extLst>
              <a:ext uri="{FF2B5EF4-FFF2-40B4-BE49-F238E27FC236}">
                <a16:creationId xmlns:a16="http://schemas.microsoft.com/office/drawing/2014/main" id="{1C5CFE5E-E801-4BA6-B6A2-11474C381F28}"/>
              </a:ext>
            </a:extLst>
          </p:cNvPr>
          <p:cNvPicPr>
            <a:picLocks noChangeAspect="1"/>
          </p:cNvPicPr>
          <p:nvPr/>
        </p:nvPicPr>
        <p:blipFill rotWithShape="1">
          <a:blip r:embed="rId4"/>
          <a:srcRect l="33097" t="67995" r="30359" b="17645"/>
          <a:stretch/>
        </p:blipFill>
        <p:spPr>
          <a:xfrm>
            <a:off x="5161512" y="1856698"/>
            <a:ext cx="3341559" cy="738249"/>
          </a:xfrm>
          <a:prstGeom prst="rect">
            <a:avLst/>
          </a:prstGeom>
        </p:spPr>
      </p:pic>
      <p:pic>
        <p:nvPicPr>
          <p:cNvPr id="34" name="Imagen 33">
            <a:extLst>
              <a:ext uri="{FF2B5EF4-FFF2-40B4-BE49-F238E27FC236}">
                <a16:creationId xmlns:a16="http://schemas.microsoft.com/office/drawing/2014/main" id="{E77ADB59-FB79-4178-B539-C9F1C221C3A9}"/>
              </a:ext>
            </a:extLst>
          </p:cNvPr>
          <p:cNvPicPr>
            <a:picLocks noChangeAspect="1"/>
          </p:cNvPicPr>
          <p:nvPr/>
        </p:nvPicPr>
        <p:blipFill rotWithShape="1">
          <a:blip r:embed="rId4"/>
          <a:srcRect l="70003" t="67995" r="25904" b="17645"/>
          <a:stretch/>
        </p:blipFill>
        <p:spPr>
          <a:xfrm>
            <a:off x="8446518" y="3180274"/>
            <a:ext cx="374246" cy="738249"/>
          </a:xfrm>
          <a:prstGeom prst="rect">
            <a:avLst/>
          </a:prstGeom>
        </p:spPr>
      </p:pic>
      <p:sp>
        <p:nvSpPr>
          <p:cNvPr id="36" name="Google Shape;260;g11861354a2f_0_237">
            <a:extLst>
              <a:ext uri="{FF2B5EF4-FFF2-40B4-BE49-F238E27FC236}">
                <a16:creationId xmlns:a16="http://schemas.microsoft.com/office/drawing/2014/main" id="{55C31C30-1D0D-4BBB-A49B-3C3441B15B7E}"/>
              </a:ext>
            </a:extLst>
          </p:cNvPr>
          <p:cNvSpPr txBox="1"/>
          <p:nvPr/>
        </p:nvSpPr>
        <p:spPr>
          <a:xfrm>
            <a:off x="3649776" y="1566244"/>
            <a:ext cx="78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y_train</a:t>
            </a:r>
            <a:endParaRPr sz="1200" b="0"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37" name="Google Shape;182;g11861354a2f_0_166" descr="Imagen que contiene Logotipo&#10;&#10;Descripción generada automáticamente">
            <a:extLst>
              <a:ext uri="{FF2B5EF4-FFF2-40B4-BE49-F238E27FC236}">
                <a16:creationId xmlns:a16="http://schemas.microsoft.com/office/drawing/2014/main" id="{3E01CD78-AEB3-48DA-9D1A-2E34252A3CAF}"/>
              </a:ext>
            </a:extLst>
          </p:cNvPr>
          <p:cNvPicPr preferRelativeResize="0"/>
          <p:nvPr/>
        </p:nvPicPr>
        <p:blipFill rotWithShape="1">
          <a:blip r:embed="rId5">
            <a:alphaModFix amt="50000"/>
          </a:blip>
          <a:srcRect/>
          <a:stretch/>
        </p:blipFill>
        <p:spPr>
          <a:xfrm>
            <a:off x="4201086" y="4274448"/>
            <a:ext cx="1677454" cy="620709"/>
          </a:xfrm>
          <a:prstGeom prst="rect">
            <a:avLst/>
          </a:prstGeom>
          <a:noFill/>
          <a:ln>
            <a:noFill/>
          </a:ln>
        </p:spPr>
      </p:pic>
      <p:pic>
        <p:nvPicPr>
          <p:cNvPr id="38" name="Google Shape;183;g11861354a2f_0_166">
            <a:extLst>
              <a:ext uri="{FF2B5EF4-FFF2-40B4-BE49-F238E27FC236}">
                <a16:creationId xmlns:a16="http://schemas.microsoft.com/office/drawing/2014/main" id="{4931B7DE-AA76-47B8-972C-2A618EC8A177}"/>
              </a:ext>
            </a:extLst>
          </p:cNvPr>
          <p:cNvPicPr preferRelativeResize="0"/>
          <p:nvPr/>
        </p:nvPicPr>
        <p:blipFill rotWithShape="1">
          <a:blip r:embed="rId6">
            <a:alphaModFix amt="51000"/>
          </a:blip>
          <a:srcRect/>
          <a:stretch/>
        </p:blipFill>
        <p:spPr>
          <a:xfrm>
            <a:off x="1136660" y="4344051"/>
            <a:ext cx="582237" cy="513667"/>
          </a:xfrm>
          <a:prstGeom prst="rect">
            <a:avLst/>
          </a:prstGeom>
          <a:noFill/>
          <a:ln>
            <a:noFill/>
          </a:ln>
        </p:spPr>
      </p:pic>
      <p:pic>
        <p:nvPicPr>
          <p:cNvPr id="39" name="Google Shape;184;g11861354a2f_0_166">
            <a:extLst>
              <a:ext uri="{FF2B5EF4-FFF2-40B4-BE49-F238E27FC236}">
                <a16:creationId xmlns:a16="http://schemas.microsoft.com/office/drawing/2014/main" id="{AD9702D9-3D2F-483A-9235-A6B09D8560E4}"/>
              </a:ext>
            </a:extLst>
          </p:cNvPr>
          <p:cNvPicPr preferRelativeResize="0"/>
          <p:nvPr/>
        </p:nvPicPr>
        <p:blipFill rotWithShape="1">
          <a:blip r:embed="rId7">
            <a:alphaModFix amt="50000"/>
          </a:blip>
          <a:srcRect/>
          <a:stretch/>
        </p:blipFill>
        <p:spPr>
          <a:xfrm>
            <a:off x="2081486" y="4397573"/>
            <a:ext cx="1913515" cy="406622"/>
          </a:xfrm>
          <a:prstGeom prst="rect">
            <a:avLst/>
          </a:prstGeom>
          <a:noFill/>
          <a:ln>
            <a:noFill/>
          </a:ln>
        </p:spPr>
      </p:pic>
      <p:pic>
        <p:nvPicPr>
          <p:cNvPr id="40" name="Google Shape;185;g11861354a2f_0_166">
            <a:extLst>
              <a:ext uri="{FF2B5EF4-FFF2-40B4-BE49-F238E27FC236}">
                <a16:creationId xmlns:a16="http://schemas.microsoft.com/office/drawing/2014/main" id="{255D7FD0-8C41-4A75-A09A-552598E485C7}"/>
              </a:ext>
            </a:extLst>
          </p:cNvPr>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41" name="Google Shape;288;p13" descr="Código QR&#10;&#10;Descripción generada automáticamente">
            <a:extLst>
              <a:ext uri="{FF2B5EF4-FFF2-40B4-BE49-F238E27FC236}">
                <a16:creationId xmlns:a16="http://schemas.microsoft.com/office/drawing/2014/main" id="{ECA58344-B5EB-4812-BBDB-AF200E05F913}"/>
              </a:ext>
            </a:extLst>
          </p:cNvPr>
          <p:cNvPicPr preferRelativeResize="0"/>
          <p:nvPr/>
        </p:nvPicPr>
        <p:blipFill rotWithShape="1">
          <a:blip r:embed="rId7">
            <a:alphaModFix amt="35000"/>
          </a:blip>
          <a:srcRect/>
          <a:stretch/>
        </p:blipFill>
        <p:spPr>
          <a:xfrm>
            <a:off x="8285028" y="75105"/>
            <a:ext cx="718457" cy="1526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16" descr="Patrón de fondo&#10;&#10;Descripción generada automáticamente"/>
          <p:cNvPicPr preferRelativeResize="0"/>
          <p:nvPr/>
        </p:nvPicPr>
        <p:blipFill rotWithShape="1">
          <a:blip r:embed="rId3">
            <a:alphaModFix/>
          </a:blip>
          <a:srcRect/>
          <a:stretch/>
        </p:blipFill>
        <p:spPr>
          <a:xfrm rot="10800000">
            <a:off x="71573" y="98666"/>
            <a:ext cx="992845" cy="1955209"/>
          </a:xfrm>
          <a:prstGeom prst="rect">
            <a:avLst/>
          </a:prstGeom>
          <a:noFill/>
          <a:ln>
            <a:noFill/>
          </a:ln>
        </p:spPr>
      </p:pic>
      <p:pic>
        <p:nvPicPr>
          <p:cNvPr id="410" name="Google Shape;410;p1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411" name="Google Shape;411;p16"/>
          <p:cNvSpPr txBox="1"/>
          <p:nvPr/>
        </p:nvSpPr>
        <p:spPr>
          <a:xfrm>
            <a:off x="4469264" y="3158122"/>
            <a:ext cx="1263318" cy="33855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0" i="0" u="none" strike="noStrike" cap="none">
              <a:solidFill>
                <a:srgbClr val="000000"/>
              </a:solidFill>
              <a:latin typeface="Calibri"/>
              <a:ea typeface="Calibri"/>
              <a:cs typeface="Calibri"/>
              <a:sym typeface="Calibri"/>
            </a:endParaRPr>
          </a:p>
        </p:txBody>
      </p:sp>
      <p:pic>
        <p:nvPicPr>
          <p:cNvPr id="412" name="Google Shape;412;p16" descr="Diagrama&#10;&#10;Descripción generada automáticamente"/>
          <p:cNvPicPr preferRelativeResize="0"/>
          <p:nvPr/>
        </p:nvPicPr>
        <p:blipFill rotWithShape="1">
          <a:blip r:embed="rId5">
            <a:alphaModFix/>
          </a:blip>
          <a:srcRect/>
          <a:stretch/>
        </p:blipFill>
        <p:spPr>
          <a:xfrm>
            <a:off x="12700" y="139044"/>
            <a:ext cx="9144001" cy="4094163"/>
          </a:xfrm>
          <a:prstGeom prst="rect">
            <a:avLst/>
          </a:prstGeom>
          <a:noFill/>
          <a:ln>
            <a:noFill/>
          </a:ln>
        </p:spPr>
      </p:pic>
      <p:pic>
        <p:nvPicPr>
          <p:cNvPr id="413" name="Google Shape;413;p16"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414" name="Google Shape;414;p16"/>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415" name="Google Shape;415;p16"/>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416" name="Google Shape;416;p16"/>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417" name="Google Shape;417;p16" descr="Código QR&#10;&#10;Descripción generada automáticamente"/>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
        <p:nvSpPr>
          <p:cNvPr id="2" name="Rectángulo: esquinas redondeadas 1">
            <a:extLst>
              <a:ext uri="{FF2B5EF4-FFF2-40B4-BE49-F238E27FC236}">
                <a16:creationId xmlns:a16="http://schemas.microsoft.com/office/drawing/2014/main" id="{6FE6138C-2503-48F1-93C6-75401255B873}"/>
              </a:ext>
            </a:extLst>
          </p:cNvPr>
          <p:cNvSpPr/>
          <p:nvPr/>
        </p:nvSpPr>
        <p:spPr>
          <a:xfrm>
            <a:off x="2731683" y="3356811"/>
            <a:ext cx="1263318" cy="151897"/>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2"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74" name="Google Shape;74;p2"/>
          <p:cNvSpPr txBox="1"/>
          <p:nvPr/>
        </p:nvSpPr>
        <p:spPr>
          <a:xfrm>
            <a:off x="221450" y="1117100"/>
            <a:ext cx="87288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Cuando nos referimos a un modelo de regresión, son modelos que tratan de predecir variables </a:t>
            </a:r>
            <a:r>
              <a:rPr lang="es" sz="2200" b="1" i="0" u="none" strike="noStrike" cap="none">
                <a:solidFill>
                  <a:schemeClr val="dk1"/>
                </a:solidFill>
                <a:latin typeface="Calibri"/>
                <a:ea typeface="Calibri"/>
                <a:cs typeface="Calibri"/>
                <a:sym typeface="Calibri"/>
              </a:rPr>
              <a:t>numéricas</a:t>
            </a:r>
            <a:r>
              <a:rPr lang="es" sz="2200" b="0" i="0" u="none" strike="noStrike" cap="none">
                <a:solidFill>
                  <a:srgbClr val="3F3F3F"/>
                </a:solidFill>
                <a:latin typeface="Calibri"/>
                <a:ea typeface="Calibri"/>
                <a:cs typeface="Calibri"/>
                <a:sym typeface="Calibri"/>
              </a:rPr>
              <a:t> como precios, cantidades, pesos, etc. Se basan en estimar el valor de la variable a predecir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en función de las otras variables observadas. </a:t>
            </a:r>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Por ejemplo, ver la probabilidad de lluvia dado el nivel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de humedad y la velocidad del viento. Teniendo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esta relación podemos saber cual es la probabilidad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de lluvia en cualquier momento en el que tengamos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el nivel de humedad y la velocidad del viento.</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3F3F3F"/>
              </a:solidFill>
              <a:latin typeface="Calibri"/>
              <a:ea typeface="Calibri"/>
              <a:cs typeface="Calibri"/>
              <a:sym typeface="Calibri"/>
            </a:endParaRPr>
          </a:p>
        </p:txBody>
      </p:sp>
      <p:pic>
        <p:nvPicPr>
          <p:cNvPr id="75" name="Google Shape;75;p2"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76" name="Google Shape;76;p2"/>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Regresiones </a:t>
            </a:r>
            <a:endParaRPr sz="2400" b="0" i="0" u="none" strike="noStrike" cap="none">
              <a:solidFill>
                <a:srgbClr val="7F4EBD"/>
              </a:solidFill>
              <a:latin typeface="Calibri"/>
              <a:ea typeface="Calibri"/>
              <a:cs typeface="Calibri"/>
              <a:sym typeface="Calibri"/>
            </a:endParaRPr>
          </a:p>
        </p:txBody>
      </p:sp>
      <p:sp>
        <p:nvSpPr>
          <p:cNvPr id="77" name="Google Shape;77;p2"/>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78" name="Google Shape;78;p2"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79" name="Google Shape;79;p2"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80" name="Google Shape;80;p2"/>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81" name="Google Shape;81;p2"/>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82" name="Google Shape;82;p2"/>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83" name="Google Shape;83;p2"/>
          <p:cNvPicPr preferRelativeResize="0"/>
          <p:nvPr/>
        </p:nvPicPr>
        <p:blipFill rotWithShape="1">
          <a:blip r:embed="rId9">
            <a:alphaModFix/>
          </a:blip>
          <a:srcRect/>
          <a:stretch/>
        </p:blipFill>
        <p:spPr>
          <a:xfrm>
            <a:off x="6053495" y="1797450"/>
            <a:ext cx="2731125" cy="2731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3"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89" name="Google Shape;89;p3"/>
          <p:cNvSpPr txBox="1"/>
          <p:nvPr/>
        </p:nvSpPr>
        <p:spPr>
          <a:xfrm>
            <a:off x="221450" y="1040900"/>
            <a:ext cx="87369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s" sz="2300" b="0" i="0" u="none" strike="noStrike" cap="none">
                <a:solidFill>
                  <a:srgbClr val="3F3F3F"/>
                </a:solidFill>
                <a:latin typeface="Calibri"/>
                <a:ea typeface="Calibri"/>
                <a:cs typeface="Calibri"/>
                <a:sym typeface="Calibri"/>
              </a:rPr>
              <a:t>Es el modelo de regresión más básico. El objetivo es buscar la línea recta que mejor se ajuste a los datos conocidos. Esto se hace buscando la línea, tal que, la suma de las distancias de los datos a la línea sea mínima.</a:t>
            </a:r>
            <a:endParaRPr sz="1400" b="0" i="0" u="none" strike="noStrike" cap="none">
              <a:solidFill>
                <a:srgbClr val="3F3F3F"/>
              </a:solidFill>
              <a:latin typeface="Calibri"/>
              <a:ea typeface="Calibri"/>
              <a:cs typeface="Calibri"/>
              <a:sym typeface="Calibri"/>
            </a:endParaRPr>
          </a:p>
        </p:txBody>
      </p:sp>
      <p:pic>
        <p:nvPicPr>
          <p:cNvPr id="90" name="Google Shape;90;p3"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91" name="Google Shape;91;p3"/>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Regresiones - Regresión lineal </a:t>
            </a:r>
            <a:endParaRPr sz="2400" b="0" i="0" u="none" strike="noStrike" cap="none">
              <a:solidFill>
                <a:srgbClr val="7F4EBD"/>
              </a:solidFill>
              <a:latin typeface="Calibri"/>
              <a:ea typeface="Calibri"/>
              <a:cs typeface="Calibri"/>
              <a:sym typeface="Calibri"/>
            </a:endParaRPr>
          </a:p>
        </p:txBody>
      </p:sp>
      <p:sp>
        <p:nvSpPr>
          <p:cNvPr id="92" name="Google Shape;92;p3"/>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93" name="Google Shape;93;p3"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94" name="Google Shape;94;p3"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95" name="Google Shape;95;p3"/>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96" name="Google Shape;96;p3"/>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97" name="Google Shape;97;p3"/>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98" name="Google Shape;98;p3"/>
          <p:cNvPicPr preferRelativeResize="0"/>
          <p:nvPr/>
        </p:nvPicPr>
        <p:blipFill rotWithShape="1">
          <a:blip r:embed="rId9">
            <a:alphaModFix/>
          </a:blip>
          <a:srcRect/>
          <a:stretch/>
        </p:blipFill>
        <p:spPr>
          <a:xfrm>
            <a:off x="1593050" y="2328575"/>
            <a:ext cx="5957900" cy="2022075"/>
          </a:xfrm>
          <a:prstGeom prst="rect">
            <a:avLst/>
          </a:prstGeom>
          <a:noFill/>
          <a:ln>
            <a:noFill/>
          </a:ln>
        </p:spPr>
      </p:pic>
      <p:sp>
        <p:nvSpPr>
          <p:cNvPr id="99" name="Google Shape;99;p3"/>
          <p:cNvSpPr txBox="1"/>
          <p:nvPr/>
        </p:nvSpPr>
        <p:spPr>
          <a:xfrm>
            <a:off x="800850" y="3266650"/>
            <a:ext cx="763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Calibri"/>
                <a:ea typeface="Calibri"/>
                <a:cs typeface="Calibri"/>
                <a:sym typeface="Calibri"/>
              </a:rPr>
              <a:t>Datos</a:t>
            </a:r>
            <a:endParaRPr sz="1400" b="0" i="0" u="none" strike="noStrike" cap="none">
              <a:solidFill>
                <a:srgbClr val="000000"/>
              </a:solidFill>
              <a:latin typeface="Calibri"/>
              <a:ea typeface="Calibri"/>
              <a:cs typeface="Calibri"/>
              <a:sym typeface="Calibri"/>
            </a:endParaRPr>
          </a:p>
        </p:txBody>
      </p:sp>
      <p:cxnSp>
        <p:nvCxnSpPr>
          <p:cNvPr id="100" name="Google Shape;100;p3"/>
          <p:cNvCxnSpPr/>
          <p:nvPr/>
        </p:nvCxnSpPr>
        <p:spPr>
          <a:xfrm rot="10800000" flipH="1">
            <a:off x="1358775" y="3108275"/>
            <a:ext cx="750900" cy="341400"/>
          </a:xfrm>
          <a:prstGeom prst="straightConnector1">
            <a:avLst/>
          </a:prstGeom>
          <a:noFill/>
          <a:ln w="9525" cap="flat" cmpd="sng">
            <a:solidFill>
              <a:schemeClr val="dk2"/>
            </a:solidFill>
            <a:prstDash val="solid"/>
            <a:round/>
            <a:headEnd type="none" w="sm" len="sm"/>
            <a:tailEnd type="triangle" w="med" len="med"/>
          </a:ln>
        </p:spPr>
      </p:cxnSp>
      <p:cxnSp>
        <p:nvCxnSpPr>
          <p:cNvPr id="101" name="Google Shape;101;p3"/>
          <p:cNvCxnSpPr/>
          <p:nvPr/>
        </p:nvCxnSpPr>
        <p:spPr>
          <a:xfrm rot="10800000" flipH="1">
            <a:off x="1358775" y="3493025"/>
            <a:ext cx="1054800" cy="24900"/>
          </a:xfrm>
          <a:prstGeom prst="straightConnector1">
            <a:avLst/>
          </a:prstGeom>
          <a:noFill/>
          <a:ln w="9525" cap="flat" cmpd="sng">
            <a:solidFill>
              <a:schemeClr val="dk2"/>
            </a:solidFill>
            <a:prstDash val="solid"/>
            <a:round/>
            <a:headEnd type="none" w="sm" len="sm"/>
            <a:tailEnd type="triangle" w="med" len="med"/>
          </a:ln>
        </p:spPr>
      </p:cxnSp>
      <p:sp>
        <p:nvSpPr>
          <p:cNvPr id="102" name="Google Shape;102;p3"/>
          <p:cNvSpPr txBox="1"/>
          <p:nvPr/>
        </p:nvSpPr>
        <p:spPr>
          <a:xfrm>
            <a:off x="7579950" y="3266650"/>
            <a:ext cx="1054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Calibri"/>
                <a:ea typeface="Calibri"/>
                <a:cs typeface="Calibri"/>
                <a:sym typeface="Calibri"/>
              </a:rPr>
              <a:t>Línea de regresión</a:t>
            </a:r>
            <a:endParaRPr sz="1400" b="0" i="0" u="none" strike="noStrike" cap="none">
              <a:solidFill>
                <a:srgbClr val="000000"/>
              </a:solidFill>
              <a:latin typeface="Calibri"/>
              <a:ea typeface="Calibri"/>
              <a:cs typeface="Calibri"/>
              <a:sym typeface="Calibri"/>
            </a:endParaRPr>
          </a:p>
        </p:txBody>
      </p:sp>
      <p:cxnSp>
        <p:nvCxnSpPr>
          <p:cNvPr id="103" name="Google Shape;103;p3"/>
          <p:cNvCxnSpPr/>
          <p:nvPr/>
        </p:nvCxnSpPr>
        <p:spPr>
          <a:xfrm rot="10800000">
            <a:off x="7104100" y="2810600"/>
            <a:ext cx="789900" cy="527400"/>
          </a:xfrm>
          <a:prstGeom prst="straightConnector1">
            <a:avLst/>
          </a:prstGeom>
          <a:noFill/>
          <a:ln w="9525" cap="flat" cmpd="sng">
            <a:solidFill>
              <a:schemeClr val="dk2"/>
            </a:solidFill>
            <a:prstDash val="solid"/>
            <a:round/>
            <a:headEnd type="none" w="sm" len="sm"/>
            <a:tailEnd type="triangle" w="med" len="med"/>
          </a:ln>
        </p:spPr>
      </p:cxnSp>
      <p:sp>
        <p:nvSpPr>
          <p:cNvPr id="2" name="Rectángulo 1">
            <a:extLst>
              <a:ext uri="{FF2B5EF4-FFF2-40B4-BE49-F238E27FC236}">
                <a16:creationId xmlns:a16="http://schemas.microsoft.com/office/drawing/2014/main" id="{394BF85C-E961-4BEF-9F1D-AC9655E1DA34}"/>
              </a:ext>
            </a:extLst>
          </p:cNvPr>
          <p:cNvSpPr/>
          <p:nvPr/>
        </p:nvSpPr>
        <p:spPr>
          <a:xfrm>
            <a:off x="5498432" y="2252373"/>
            <a:ext cx="2988144" cy="202207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4"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09" name="Google Shape;109;p4"/>
          <p:cNvSpPr txBox="1"/>
          <p:nvPr/>
        </p:nvSpPr>
        <p:spPr>
          <a:xfrm>
            <a:off x="221450" y="1117100"/>
            <a:ext cx="39795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3F3F3F"/>
                </a:solidFill>
                <a:latin typeface="Calibri"/>
                <a:ea typeface="Calibri"/>
                <a:cs typeface="Calibri"/>
                <a:sym typeface="Calibri"/>
              </a:rPr>
              <a:t>Ejemplo: </a:t>
            </a:r>
            <a:endParaRPr sz="1500" b="0" i="0" u="none" strike="noStrike" cap="none">
              <a:solidFill>
                <a:srgbClr val="3F3F3F"/>
              </a:solidFill>
              <a:latin typeface="Calibri"/>
              <a:ea typeface="Calibri"/>
              <a:cs typeface="Calibri"/>
              <a:sym typeface="Calibri"/>
            </a:endParaRPr>
          </a:p>
        </p:txBody>
      </p:sp>
      <p:pic>
        <p:nvPicPr>
          <p:cNvPr id="110" name="Google Shape;110;p4"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11" name="Google Shape;111;p4"/>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Regresiones - Regresión lineal </a:t>
            </a:r>
            <a:endParaRPr sz="2400" b="0" i="0" u="none" strike="noStrike" cap="none">
              <a:solidFill>
                <a:srgbClr val="7F4EBD"/>
              </a:solidFill>
              <a:latin typeface="Calibri"/>
              <a:ea typeface="Calibri"/>
              <a:cs typeface="Calibri"/>
              <a:sym typeface="Calibri"/>
            </a:endParaRPr>
          </a:p>
        </p:txBody>
      </p:sp>
      <p:sp>
        <p:nvSpPr>
          <p:cNvPr id="112" name="Google Shape;112;p4"/>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13" name="Google Shape;113;p4" descr="Código QR&#10;&#10;Descripción generada automáticamente"/>
          <p:cNvPicPr preferRelativeResize="0"/>
          <p:nvPr/>
        </p:nvPicPr>
        <p:blipFill rotWithShape="1">
          <a:blip r:embed="rId5">
            <a:alphaModFix amt="35000"/>
          </a:blip>
          <a:srcRect/>
          <a:stretch/>
        </p:blipFill>
        <p:spPr>
          <a:xfrm>
            <a:off x="8285028" y="75105"/>
            <a:ext cx="718457" cy="152672"/>
          </a:xfrm>
          <a:prstGeom prst="rect">
            <a:avLst/>
          </a:prstGeom>
          <a:noFill/>
          <a:ln>
            <a:noFill/>
          </a:ln>
        </p:spPr>
      </p:pic>
      <p:pic>
        <p:nvPicPr>
          <p:cNvPr id="114" name="Google Shape;114;p4"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15" name="Google Shape;115;p4"/>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16" name="Google Shape;116;p4"/>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17" name="Google Shape;117;p4"/>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graphicFrame>
        <p:nvGraphicFramePr>
          <p:cNvPr id="118" name="Google Shape;118;p4"/>
          <p:cNvGraphicFramePr/>
          <p:nvPr/>
        </p:nvGraphicFramePr>
        <p:xfrm>
          <a:off x="1064425" y="1611233"/>
          <a:ext cx="1431150" cy="2453430"/>
        </p:xfrm>
        <a:graphic>
          <a:graphicData uri="http://schemas.openxmlformats.org/drawingml/2006/table">
            <a:tbl>
              <a:tblPr>
                <a:noFill/>
                <a:tableStyleId>{4B951D46-3BAB-4D56-A2BE-0EB63F9EA6B2}</a:tableStyleId>
              </a:tblPr>
              <a:tblGrid>
                <a:gridCol w="715575">
                  <a:extLst>
                    <a:ext uri="{9D8B030D-6E8A-4147-A177-3AD203B41FA5}">
                      <a16:colId xmlns:a16="http://schemas.microsoft.com/office/drawing/2014/main" val="20000"/>
                    </a:ext>
                  </a:extLst>
                </a:gridCol>
                <a:gridCol w="715575">
                  <a:extLst>
                    <a:ext uri="{9D8B030D-6E8A-4147-A177-3AD203B41FA5}">
                      <a16:colId xmlns:a16="http://schemas.microsoft.com/office/drawing/2014/main" val="20001"/>
                    </a:ext>
                  </a:extLst>
                </a:gridCol>
              </a:tblGrid>
              <a:tr h="0">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X</a:t>
                      </a:r>
                      <a:endParaRPr sz="1100" u="none" strike="noStrike" cap="none"/>
                    </a:p>
                  </a:txBody>
                  <a:tcPr marL="91425" marR="91425" marT="91425" marB="91425">
                    <a:solidFill>
                      <a:srgbClr val="6FA8DC"/>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Y</a:t>
                      </a:r>
                      <a:endParaRPr sz="1100" u="none" strike="noStrike" cap="none"/>
                    </a:p>
                  </a:txBody>
                  <a:tcPr marL="91425" marR="91425" marT="91425" marB="91425">
                    <a:solidFill>
                      <a:srgbClr val="6FA8DC"/>
                    </a:solidFill>
                  </a:tcPr>
                </a:tc>
                <a:extLst>
                  <a:ext uri="{0D108BD9-81ED-4DB2-BD59-A6C34878D82A}">
                    <a16:rowId xmlns:a16="http://schemas.microsoft.com/office/drawing/2014/main" val="10000"/>
                  </a:ext>
                </a:extLst>
              </a:tr>
              <a:tr h="0">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0.75</a:t>
                      </a:r>
                      <a:endParaRPr sz="1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0.70</a:t>
                      </a:r>
                      <a:endParaRPr sz="1100" u="none" strike="noStrike" cap="none"/>
                    </a:p>
                  </a:txBody>
                  <a:tcPr marL="91425" marR="91425" marT="91425" marB="91425"/>
                </a:tc>
                <a:extLst>
                  <a:ext uri="{0D108BD9-81ED-4DB2-BD59-A6C34878D82A}">
                    <a16:rowId xmlns:a16="http://schemas.microsoft.com/office/drawing/2014/main" val="10001"/>
                  </a:ext>
                </a:extLst>
              </a:tr>
              <a:tr h="0">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1.93</a:t>
                      </a:r>
                      <a:endParaRPr sz="1100" u="none" strike="noStrike" cap="none"/>
                    </a:p>
                  </a:txBody>
                  <a:tcPr marL="91425" marR="91425" marT="91425" marB="91425">
                    <a:solidFill>
                      <a:srgbClr val="CFE2F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1.23</a:t>
                      </a:r>
                      <a:endParaRPr sz="1100" u="none" strike="noStrike" cap="none"/>
                    </a:p>
                  </a:txBody>
                  <a:tcPr marL="91425" marR="91425" marT="91425" marB="91425">
                    <a:solidFill>
                      <a:srgbClr val="CFE2F3"/>
                    </a:solidFill>
                  </a:tcPr>
                </a:tc>
                <a:extLst>
                  <a:ext uri="{0D108BD9-81ED-4DB2-BD59-A6C34878D82A}">
                    <a16:rowId xmlns:a16="http://schemas.microsoft.com/office/drawing/2014/main" val="10002"/>
                  </a:ext>
                </a:extLst>
              </a:tr>
              <a:tr h="0">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2.69</a:t>
                      </a:r>
                      <a:endParaRPr sz="1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2.22</a:t>
                      </a:r>
                      <a:endParaRPr sz="1100" u="none" strike="noStrike" cap="none"/>
                    </a:p>
                  </a:txBody>
                  <a:tcPr marL="91425" marR="91425" marT="91425" marB="91425"/>
                </a:tc>
                <a:extLst>
                  <a:ext uri="{0D108BD9-81ED-4DB2-BD59-A6C34878D82A}">
                    <a16:rowId xmlns:a16="http://schemas.microsoft.com/office/drawing/2014/main" val="10003"/>
                  </a:ext>
                </a:extLst>
              </a:tr>
              <a:tr h="0">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3.66</a:t>
                      </a:r>
                      <a:endParaRPr sz="1100" u="none" strike="noStrike" cap="none"/>
                    </a:p>
                  </a:txBody>
                  <a:tcPr marL="91425" marR="91425" marT="91425" marB="91425">
                    <a:solidFill>
                      <a:srgbClr val="CFE2F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3.09</a:t>
                      </a:r>
                      <a:endParaRPr sz="1100" u="none" strike="noStrike" cap="none"/>
                    </a:p>
                  </a:txBody>
                  <a:tcPr marL="91425" marR="91425" marT="91425" marB="91425">
                    <a:solidFill>
                      <a:srgbClr val="CFE2F3"/>
                    </a:solidFill>
                  </a:tcPr>
                </a:tc>
                <a:extLst>
                  <a:ext uri="{0D108BD9-81ED-4DB2-BD59-A6C34878D82A}">
                    <a16:rowId xmlns:a16="http://schemas.microsoft.com/office/drawing/2014/main" val="10004"/>
                  </a:ext>
                </a:extLst>
              </a:tr>
              <a:tr h="0">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4.05</a:t>
                      </a:r>
                      <a:endParaRPr sz="1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4.5</a:t>
                      </a:r>
                      <a:endParaRPr sz="1100" u="none" strike="noStrike" cap="none"/>
                    </a:p>
                  </a:txBody>
                  <a:tcPr marL="91425" marR="91425" marT="91425" marB="91425"/>
                </a:tc>
                <a:extLst>
                  <a:ext uri="{0D108BD9-81ED-4DB2-BD59-A6C34878D82A}">
                    <a16:rowId xmlns:a16="http://schemas.microsoft.com/office/drawing/2014/main" val="10005"/>
                  </a:ext>
                </a:extLst>
              </a:tr>
              <a:tr h="0">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5.31</a:t>
                      </a:r>
                      <a:endParaRPr sz="1100" u="none" strike="noStrike" cap="none"/>
                    </a:p>
                  </a:txBody>
                  <a:tcPr marL="91425" marR="91425" marT="91425" marB="91425">
                    <a:solidFill>
                      <a:srgbClr val="CFE2F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5.54</a:t>
                      </a:r>
                      <a:endParaRPr sz="1100" u="none" strike="noStrike" cap="none"/>
                    </a:p>
                  </a:txBody>
                  <a:tcPr marL="91425" marR="91425" marT="91425" marB="91425">
                    <a:solidFill>
                      <a:srgbClr val="CFE2F3"/>
                    </a:solidFill>
                  </a:tcPr>
                </a:tc>
                <a:extLst>
                  <a:ext uri="{0D108BD9-81ED-4DB2-BD59-A6C34878D82A}">
                    <a16:rowId xmlns:a16="http://schemas.microsoft.com/office/drawing/2014/main" val="10006"/>
                  </a:ext>
                </a:extLst>
              </a:tr>
            </a:tbl>
          </a:graphicData>
        </a:graphic>
      </p:graphicFrame>
      <p:pic>
        <p:nvPicPr>
          <p:cNvPr id="119" name="Google Shape;119;p4"/>
          <p:cNvPicPr preferRelativeResize="0"/>
          <p:nvPr/>
        </p:nvPicPr>
        <p:blipFill rotWithShape="1">
          <a:blip r:embed="rId9">
            <a:alphaModFix/>
          </a:blip>
          <a:srcRect/>
          <a:stretch/>
        </p:blipFill>
        <p:spPr>
          <a:xfrm>
            <a:off x="4511700" y="944913"/>
            <a:ext cx="3601819" cy="3450125"/>
          </a:xfrm>
          <a:prstGeom prst="rect">
            <a:avLst/>
          </a:prstGeom>
          <a:noFill/>
          <a:ln>
            <a:noFill/>
          </a:ln>
        </p:spPr>
      </p:pic>
      <p:cxnSp>
        <p:nvCxnSpPr>
          <p:cNvPr id="120" name="Google Shape;120;p4"/>
          <p:cNvCxnSpPr>
            <a:endCxn id="109" idx="3"/>
          </p:cNvCxnSpPr>
          <p:nvPr/>
        </p:nvCxnSpPr>
        <p:spPr>
          <a:xfrm rot="10800000" flipH="1">
            <a:off x="2904050" y="2760650"/>
            <a:ext cx="1296900" cy="14700"/>
          </a:xfrm>
          <a:prstGeom prst="straightConnector1">
            <a:avLst/>
          </a:prstGeom>
          <a:noFill/>
          <a:ln w="9525" cap="flat" cmpd="sng">
            <a:solidFill>
              <a:schemeClr val="dk2"/>
            </a:solidFill>
            <a:prstDash val="solid"/>
            <a:round/>
            <a:headEnd type="none" w="sm" len="sm"/>
            <a:tailEnd type="triangle" w="med" len="med"/>
          </a:ln>
        </p:spPr>
      </p:cxnSp>
      <p:cxnSp>
        <p:nvCxnSpPr>
          <p:cNvPr id="121" name="Google Shape;121;p4"/>
          <p:cNvCxnSpPr/>
          <p:nvPr/>
        </p:nvCxnSpPr>
        <p:spPr>
          <a:xfrm rot="10800000">
            <a:off x="6482750" y="2561175"/>
            <a:ext cx="1093200" cy="514200"/>
          </a:xfrm>
          <a:prstGeom prst="straightConnector1">
            <a:avLst/>
          </a:prstGeom>
          <a:noFill/>
          <a:ln w="9525" cap="flat" cmpd="sng">
            <a:solidFill>
              <a:schemeClr val="dk2"/>
            </a:solidFill>
            <a:prstDash val="solid"/>
            <a:round/>
            <a:headEnd type="none" w="sm" len="sm"/>
            <a:tailEnd type="triangle" w="med" len="med"/>
          </a:ln>
        </p:spPr>
      </p:cxnSp>
      <p:sp>
        <p:nvSpPr>
          <p:cNvPr id="122" name="Google Shape;122;p4"/>
          <p:cNvSpPr txBox="1"/>
          <p:nvPr/>
        </p:nvSpPr>
        <p:spPr>
          <a:xfrm>
            <a:off x="7222325" y="3118250"/>
            <a:ext cx="1677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Calibri"/>
                <a:ea typeface="Calibri"/>
                <a:cs typeface="Calibri"/>
                <a:sym typeface="Calibri"/>
              </a:rPr>
              <a:t>Línea de regresión</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5"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28" name="Google Shape;128;p5"/>
          <p:cNvSpPr txBox="1"/>
          <p:nvPr/>
        </p:nvSpPr>
        <p:spPr>
          <a:xfrm>
            <a:off x="221450" y="914045"/>
            <a:ext cx="39795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lang="es" sz="800" b="0" i="0" u="none" strike="noStrike" cap="none"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s" sz="2400" b="0" i="0" u="none" strike="noStrike" cap="none" dirty="0">
                <a:solidFill>
                  <a:srgbClr val="3F3F3F"/>
                </a:solidFill>
                <a:latin typeface="Calibri"/>
                <a:ea typeface="Calibri"/>
                <a:cs typeface="Calibri"/>
                <a:sym typeface="Calibri"/>
              </a:rPr>
              <a:t>Fórmula:  </a:t>
            </a:r>
            <a:endParaRPr dirty="0"/>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s" sz="2400" b="0" i="0" u="none" strike="noStrike" cap="none" dirty="0">
                <a:solidFill>
                  <a:srgbClr val="3F3F3F"/>
                </a:solidFill>
                <a:latin typeface="Calibri"/>
                <a:ea typeface="Calibri"/>
                <a:cs typeface="Calibri"/>
                <a:sym typeface="Calibri"/>
              </a:rPr>
              <a:t>              Y = β</a:t>
            </a:r>
            <a:r>
              <a:rPr lang="es" sz="2400" b="0" i="0" u="none" strike="noStrike" cap="none" baseline="-25000" dirty="0">
                <a:solidFill>
                  <a:srgbClr val="3F3F3F"/>
                </a:solidFill>
                <a:latin typeface="Calibri"/>
                <a:ea typeface="Calibri"/>
                <a:cs typeface="Calibri"/>
                <a:sym typeface="Calibri"/>
              </a:rPr>
              <a:t>0</a:t>
            </a:r>
            <a:r>
              <a:rPr lang="es" sz="2400" b="0" i="0" u="none" strike="noStrike" cap="none" dirty="0">
                <a:solidFill>
                  <a:srgbClr val="3F3F3F"/>
                </a:solidFill>
                <a:latin typeface="Calibri"/>
                <a:ea typeface="Calibri"/>
                <a:cs typeface="Calibri"/>
                <a:sym typeface="Calibri"/>
              </a:rPr>
              <a:t> + β</a:t>
            </a:r>
            <a:r>
              <a:rPr lang="es" sz="2400" b="0" i="0" u="none" strike="noStrike" cap="none" baseline="-25000" dirty="0">
                <a:solidFill>
                  <a:srgbClr val="3F3F3F"/>
                </a:solidFill>
                <a:latin typeface="Calibri"/>
                <a:ea typeface="Calibri"/>
                <a:cs typeface="Calibri"/>
                <a:sym typeface="Calibri"/>
              </a:rPr>
              <a:t>1</a:t>
            </a:r>
            <a:r>
              <a:rPr lang="es" sz="2400" b="0" i="0" u="none" strike="noStrike" cap="none" dirty="0">
                <a:solidFill>
                  <a:srgbClr val="3F3F3F"/>
                </a:solidFill>
                <a:latin typeface="Calibri"/>
                <a:ea typeface="Calibri"/>
                <a:cs typeface="Calibri"/>
                <a:sym typeface="Calibri"/>
              </a:rPr>
              <a:t>.x</a:t>
            </a:r>
            <a:endParaRPr sz="2400" b="0" i="0" u="none" strike="noStrike" cap="none" baseline="-25000" dirty="0">
              <a:solidFill>
                <a:srgbClr val="3F3F3F"/>
              </a:solidFill>
              <a:latin typeface="Calibri"/>
              <a:ea typeface="Calibri"/>
              <a:cs typeface="Calibri"/>
              <a:sym typeface="Calibri"/>
            </a:endParaRPr>
          </a:p>
        </p:txBody>
      </p:sp>
      <p:pic>
        <p:nvPicPr>
          <p:cNvPr id="129" name="Google Shape;129;p5" descr="Gráfico, Gráfico de líneas&#10;&#10;Descripción generada automáticamente"/>
          <p:cNvPicPr preferRelativeResize="0"/>
          <p:nvPr/>
        </p:nvPicPr>
        <p:blipFill rotWithShape="1">
          <a:blip r:embed="rId4">
            <a:alphaModFix amt="50000"/>
          </a:blip>
          <a:srcRect/>
          <a:stretch/>
        </p:blipFill>
        <p:spPr>
          <a:xfrm>
            <a:off x="7258049" y="4133108"/>
            <a:ext cx="1792773" cy="739216"/>
          </a:xfrm>
          <a:prstGeom prst="rect">
            <a:avLst/>
          </a:prstGeom>
          <a:noFill/>
          <a:ln>
            <a:noFill/>
          </a:ln>
        </p:spPr>
      </p:pic>
      <p:sp>
        <p:nvSpPr>
          <p:cNvPr id="130" name="Google Shape;130;p5"/>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Regresiones - Regresión lineal </a:t>
            </a:r>
            <a:endParaRPr sz="2400" b="0" i="0" u="none" strike="noStrike" cap="none">
              <a:solidFill>
                <a:srgbClr val="7F4EBD"/>
              </a:solidFill>
              <a:latin typeface="Calibri"/>
              <a:ea typeface="Calibri"/>
              <a:cs typeface="Calibri"/>
              <a:sym typeface="Calibri"/>
            </a:endParaRPr>
          </a:p>
        </p:txBody>
      </p:sp>
      <p:sp>
        <p:nvSpPr>
          <p:cNvPr id="131" name="Google Shape;131;p5"/>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aphicFrame>
        <p:nvGraphicFramePr>
          <p:cNvPr id="132" name="Google Shape;132;p5"/>
          <p:cNvGraphicFramePr/>
          <p:nvPr>
            <p:extLst>
              <p:ext uri="{D42A27DB-BD31-4B8C-83A1-F6EECF244321}">
                <p14:modId xmlns:p14="http://schemas.microsoft.com/office/powerpoint/2010/main" val="4014905396"/>
              </p:ext>
            </p:extLst>
          </p:nvPr>
        </p:nvGraphicFramePr>
        <p:xfrm>
          <a:off x="7941255" y="529800"/>
          <a:ext cx="1026350" cy="2453430"/>
        </p:xfrm>
        <a:graphic>
          <a:graphicData uri="http://schemas.openxmlformats.org/drawingml/2006/table">
            <a:tbl>
              <a:tblPr>
                <a:noFill/>
                <a:tableStyleId>{4B951D46-3BAB-4D56-A2BE-0EB63F9EA6B2}</a:tableStyleId>
              </a:tblPr>
              <a:tblGrid>
                <a:gridCol w="513175">
                  <a:extLst>
                    <a:ext uri="{9D8B030D-6E8A-4147-A177-3AD203B41FA5}">
                      <a16:colId xmlns:a16="http://schemas.microsoft.com/office/drawing/2014/main" val="20000"/>
                    </a:ext>
                  </a:extLst>
                </a:gridCol>
                <a:gridCol w="513175">
                  <a:extLst>
                    <a:ext uri="{9D8B030D-6E8A-4147-A177-3AD203B41FA5}">
                      <a16:colId xmlns:a16="http://schemas.microsoft.com/office/drawing/2014/main" val="20001"/>
                    </a:ext>
                  </a:extLst>
                </a:gridCol>
              </a:tblGrid>
              <a:tr h="309075">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X</a:t>
                      </a:r>
                      <a:endParaRPr sz="1100" u="none" strike="noStrike" cap="none"/>
                    </a:p>
                  </a:txBody>
                  <a:tcPr marL="91425" marR="91425" marT="91425" marB="91425">
                    <a:solidFill>
                      <a:srgbClr val="6FA8DC"/>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Y</a:t>
                      </a:r>
                      <a:endParaRPr sz="1100" u="none" strike="noStrike" cap="none"/>
                    </a:p>
                  </a:txBody>
                  <a:tcPr marL="91425" marR="91425" marT="91425" marB="91425">
                    <a:solidFill>
                      <a:srgbClr val="6FA8DC"/>
                    </a:solidFill>
                  </a:tcPr>
                </a:tc>
                <a:extLst>
                  <a:ext uri="{0D108BD9-81ED-4DB2-BD59-A6C34878D82A}">
                    <a16:rowId xmlns:a16="http://schemas.microsoft.com/office/drawing/2014/main" val="10000"/>
                  </a:ext>
                </a:extLst>
              </a:tr>
              <a:tr h="309075">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0.75</a:t>
                      </a:r>
                      <a:endParaRPr sz="1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0.70</a:t>
                      </a:r>
                      <a:endParaRPr sz="1100" u="none" strike="noStrike" cap="none"/>
                    </a:p>
                  </a:txBody>
                  <a:tcPr marL="91425" marR="91425" marT="91425" marB="91425"/>
                </a:tc>
                <a:extLst>
                  <a:ext uri="{0D108BD9-81ED-4DB2-BD59-A6C34878D82A}">
                    <a16:rowId xmlns:a16="http://schemas.microsoft.com/office/drawing/2014/main" val="10001"/>
                  </a:ext>
                </a:extLst>
              </a:tr>
              <a:tr h="309075">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dirty="0"/>
                        <a:t>1.93</a:t>
                      </a:r>
                      <a:endParaRPr sz="1100" u="none" strike="noStrike" cap="none" dirty="0"/>
                    </a:p>
                  </a:txBody>
                  <a:tcPr marL="91425" marR="91425" marT="91425" marB="91425">
                    <a:solidFill>
                      <a:srgbClr val="CFE2F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1.23</a:t>
                      </a:r>
                      <a:endParaRPr sz="1100" u="none" strike="noStrike" cap="none"/>
                    </a:p>
                  </a:txBody>
                  <a:tcPr marL="91425" marR="91425" marT="91425" marB="91425">
                    <a:solidFill>
                      <a:srgbClr val="CFE2F3"/>
                    </a:solidFill>
                  </a:tcPr>
                </a:tc>
                <a:extLst>
                  <a:ext uri="{0D108BD9-81ED-4DB2-BD59-A6C34878D82A}">
                    <a16:rowId xmlns:a16="http://schemas.microsoft.com/office/drawing/2014/main" val="10002"/>
                  </a:ext>
                </a:extLst>
              </a:tr>
              <a:tr h="309075">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2.69</a:t>
                      </a:r>
                      <a:endParaRPr sz="1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dirty="0"/>
                        <a:t>2.22</a:t>
                      </a:r>
                      <a:endParaRPr sz="1100" u="none" strike="noStrike" cap="none" dirty="0"/>
                    </a:p>
                  </a:txBody>
                  <a:tcPr marL="91425" marR="91425" marT="91425" marB="91425"/>
                </a:tc>
                <a:extLst>
                  <a:ext uri="{0D108BD9-81ED-4DB2-BD59-A6C34878D82A}">
                    <a16:rowId xmlns:a16="http://schemas.microsoft.com/office/drawing/2014/main" val="10003"/>
                  </a:ext>
                </a:extLst>
              </a:tr>
              <a:tr h="309075">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3.66</a:t>
                      </a:r>
                      <a:endParaRPr sz="1100" u="none" strike="noStrike" cap="none"/>
                    </a:p>
                  </a:txBody>
                  <a:tcPr marL="91425" marR="91425" marT="91425" marB="91425">
                    <a:solidFill>
                      <a:srgbClr val="CFE2F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dirty="0"/>
                        <a:t>3.09</a:t>
                      </a:r>
                      <a:endParaRPr sz="1100" u="none" strike="noStrike" cap="none" dirty="0"/>
                    </a:p>
                  </a:txBody>
                  <a:tcPr marL="91425" marR="91425" marT="91425" marB="91425">
                    <a:solidFill>
                      <a:srgbClr val="CFE2F3"/>
                    </a:solidFill>
                  </a:tcPr>
                </a:tc>
                <a:extLst>
                  <a:ext uri="{0D108BD9-81ED-4DB2-BD59-A6C34878D82A}">
                    <a16:rowId xmlns:a16="http://schemas.microsoft.com/office/drawing/2014/main" val="10004"/>
                  </a:ext>
                </a:extLst>
              </a:tr>
              <a:tr h="309075">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4.05</a:t>
                      </a:r>
                      <a:endParaRPr sz="1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4.5</a:t>
                      </a:r>
                      <a:endParaRPr sz="1100" u="none" strike="noStrike" cap="none"/>
                    </a:p>
                  </a:txBody>
                  <a:tcPr marL="91425" marR="91425" marT="91425" marB="91425"/>
                </a:tc>
                <a:extLst>
                  <a:ext uri="{0D108BD9-81ED-4DB2-BD59-A6C34878D82A}">
                    <a16:rowId xmlns:a16="http://schemas.microsoft.com/office/drawing/2014/main" val="10005"/>
                  </a:ext>
                </a:extLst>
              </a:tr>
              <a:tr h="309075">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t>5.31</a:t>
                      </a:r>
                      <a:endParaRPr sz="1100" u="none" strike="noStrike" cap="none"/>
                    </a:p>
                  </a:txBody>
                  <a:tcPr marL="91425" marR="91425" marT="91425" marB="91425">
                    <a:solidFill>
                      <a:srgbClr val="CFE2F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dirty="0"/>
                        <a:t>5.54</a:t>
                      </a:r>
                      <a:endParaRPr sz="1100" u="none" strike="noStrike" cap="none" dirty="0"/>
                    </a:p>
                  </a:txBody>
                  <a:tcPr marL="91425" marR="91425" marT="91425" marB="91425">
                    <a:solidFill>
                      <a:srgbClr val="CFE2F3"/>
                    </a:solidFill>
                  </a:tcPr>
                </a:tc>
                <a:extLst>
                  <a:ext uri="{0D108BD9-81ED-4DB2-BD59-A6C34878D82A}">
                    <a16:rowId xmlns:a16="http://schemas.microsoft.com/office/drawing/2014/main" val="10006"/>
                  </a:ext>
                </a:extLst>
              </a:tr>
            </a:tbl>
          </a:graphicData>
        </a:graphic>
      </p:graphicFrame>
      <p:pic>
        <p:nvPicPr>
          <p:cNvPr id="133" name="Google Shape;133;p5"/>
          <p:cNvPicPr preferRelativeResize="0"/>
          <p:nvPr/>
        </p:nvPicPr>
        <p:blipFill rotWithShape="1">
          <a:blip r:embed="rId5">
            <a:alphaModFix/>
          </a:blip>
          <a:srcRect/>
          <a:stretch/>
        </p:blipFill>
        <p:spPr>
          <a:xfrm>
            <a:off x="4028910" y="847337"/>
            <a:ext cx="3469934" cy="3192591"/>
          </a:xfrm>
          <a:prstGeom prst="rect">
            <a:avLst/>
          </a:prstGeom>
          <a:noFill/>
          <a:ln>
            <a:noFill/>
          </a:ln>
        </p:spPr>
      </p:pic>
      <p:cxnSp>
        <p:nvCxnSpPr>
          <p:cNvPr id="134" name="Google Shape;134;p5"/>
          <p:cNvCxnSpPr>
            <a:cxnSpLocks/>
            <a:endCxn id="137" idx="0"/>
          </p:cNvCxnSpPr>
          <p:nvPr/>
        </p:nvCxnSpPr>
        <p:spPr>
          <a:xfrm flipH="1">
            <a:off x="1078006" y="2200590"/>
            <a:ext cx="703937" cy="512666"/>
          </a:xfrm>
          <a:prstGeom prst="straightConnector1">
            <a:avLst/>
          </a:prstGeom>
          <a:noFill/>
          <a:ln w="9525" cap="flat" cmpd="sng">
            <a:solidFill>
              <a:schemeClr val="dk2"/>
            </a:solidFill>
            <a:prstDash val="solid"/>
            <a:round/>
            <a:headEnd type="none" w="sm" len="sm"/>
            <a:tailEnd type="triangle" w="med" len="med"/>
          </a:ln>
        </p:spPr>
      </p:cxnSp>
      <p:cxnSp>
        <p:nvCxnSpPr>
          <p:cNvPr id="135" name="Google Shape;135;p5"/>
          <p:cNvCxnSpPr>
            <a:cxnSpLocks/>
          </p:cNvCxnSpPr>
          <p:nvPr/>
        </p:nvCxnSpPr>
        <p:spPr>
          <a:xfrm flipH="1" flipV="1">
            <a:off x="6447917" y="2326654"/>
            <a:ext cx="437685" cy="497085"/>
          </a:xfrm>
          <a:prstGeom prst="straightConnector1">
            <a:avLst/>
          </a:prstGeom>
          <a:noFill/>
          <a:ln w="9525" cap="flat" cmpd="sng">
            <a:solidFill>
              <a:schemeClr val="dk2"/>
            </a:solidFill>
            <a:prstDash val="solid"/>
            <a:round/>
            <a:headEnd type="none" w="sm" len="sm"/>
            <a:tailEnd type="triangle" w="med" len="med"/>
          </a:ln>
        </p:spPr>
      </p:cxnSp>
      <p:sp>
        <p:nvSpPr>
          <p:cNvPr id="136" name="Google Shape;136;p5"/>
          <p:cNvSpPr txBox="1"/>
          <p:nvPr/>
        </p:nvSpPr>
        <p:spPr>
          <a:xfrm>
            <a:off x="6118985" y="2755488"/>
            <a:ext cx="1677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Calibri"/>
                <a:ea typeface="Calibri"/>
                <a:cs typeface="Calibri"/>
                <a:sym typeface="Calibri"/>
              </a:rPr>
              <a:t>Línea de regresión</a:t>
            </a:r>
            <a:endParaRPr sz="1400" b="0" i="0" u="none" strike="noStrike" cap="none">
              <a:solidFill>
                <a:srgbClr val="000000"/>
              </a:solidFill>
              <a:latin typeface="Calibri"/>
              <a:ea typeface="Calibri"/>
              <a:cs typeface="Calibri"/>
              <a:sym typeface="Calibri"/>
            </a:endParaRPr>
          </a:p>
        </p:txBody>
      </p:sp>
      <p:sp>
        <p:nvSpPr>
          <p:cNvPr id="137" name="Google Shape;137;p5"/>
          <p:cNvSpPr txBox="1"/>
          <p:nvPr/>
        </p:nvSpPr>
        <p:spPr>
          <a:xfrm>
            <a:off x="-22735" y="2713256"/>
            <a:ext cx="22014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 sz="1400" b="0" i="0" u="none" strike="noStrike" cap="none" dirty="0">
                <a:solidFill>
                  <a:srgbClr val="000000"/>
                </a:solidFill>
                <a:latin typeface="Calibri"/>
                <a:ea typeface="Calibri"/>
                <a:cs typeface="Calibri"/>
                <a:sym typeface="Calibri"/>
              </a:rPr>
              <a:t>Intercepto</a:t>
            </a:r>
            <a:endParaRPr dirty="0"/>
          </a:p>
          <a:p>
            <a:pPr marL="0" marR="0" lvl="0" indent="0" algn="ctr" rtl="0">
              <a:lnSpc>
                <a:spcPct val="100000"/>
              </a:lnSpc>
              <a:spcBef>
                <a:spcPts val="0"/>
              </a:spcBef>
              <a:spcAft>
                <a:spcPts val="0"/>
              </a:spcAft>
              <a:buNone/>
            </a:pPr>
            <a:r>
              <a:rPr lang="es" sz="1400" b="0" i="0" u="none" strike="noStrike" cap="none" dirty="0">
                <a:solidFill>
                  <a:srgbClr val="000000"/>
                </a:solidFill>
                <a:latin typeface="Calibri"/>
                <a:ea typeface="Calibri"/>
                <a:cs typeface="Calibri"/>
                <a:sym typeface="Calibri"/>
              </a:rPr>
              <a:t>(punto origen en eje Y)</a:t>
            </a:r>
            <a:endParaRPr sz="1400" b="0" i="0" u="none" strike="noStrike" cap="none" dirty="0">
              <a:solidFill>
                <a:srgbClr val="000000"/>
              </a:solidFill>
              <a:latin typeface="Calibri"/>
              <a:ea typeface="Calibri"/>
              <a:cs typeface="Calibri"/>
              <a:sym typeface="Calibri"/>
            </a:endParaRPr>
          </a:p>
        </p:txBody>
      </p:sp>
      <p:cxnSp>
        <p:nvCxnSpPr>
          <p:cNvPr id="138" name="Google Shape;138;p5"/>
          <p:cNvCxnSpPr>
            <a:cxnSpLocks/>
          </p:cNvCxnSpPr>
          <p:nvPr/>
        </p:nvCxnSpPr>
        <p:spPr>
          <a:xfrm>
            <a:off x="2440102" y="2210833"/>
            <a:ext cx="536660" cy="502423"/>
          </a:xfrm>
          <a:prstGeom prst="straightConnector1">
            <a:avLst/>
          </a:prstGeom>
          <a:noFill/>
          <a:ln w="9525" cap="flat" cmpd="sng">
            <a:solidFill>
              <a:schemeClr val="dk2"/>
            </a:solidFill>
            <a:prstDash val="solid"/>
            <a:round/>
            <a:headEnd type="none" w="sm" len="sm"/>
            <a:tailEnd type="triangle" w="med" len="med"/>
          </a:ln>
        </p:spPr>
      </p:cxnSp>
      <p:sp>
        <p:nvSpPr>
          <p:cNvPr id="139" name="Google Shape;139;p5"/>
          <p:cNvSpPr txBox="1"/>
          <p:nvPr/>
        </p:nvSpPr>
        <p:spPr>
          <a:xfrm>
            <a:off x="2186215" y="2713256"/>
            <a:ext cx="184269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400" b="0" i="0" u="none" strike="noStrike" cap="none" dirty="0">
                <a:solidFill>
                  <a:srgbClr val="000000"/>
                </a:solidFill>
                <a:latin typeface="Calibri"/>
                <a:ea typeface="Calibri"/>
                <a:cs typeface="Calibri"/>
                <a:sym typeface="Calibri"/>
              </a:rPr>
              <a:t>Pendiente de línea</a:t>
            </a:r>
            <a:endParaRPr sz="1400" b="0" i="0" u="none" strike="noStrike" cap="none" dirty="0">
              <a:solidFill>
                <a:srgbClr val="000000"/>
              </a:solidFill>
              <a:latin typeface="Calibri"/>
              <a:ea typeface="Calibri"/>
              <a:cs typeface="Calibri"/>
              <a:sym typeface="Calibri"/>
            </a:endParaRPr>
          </a:p>
        </p:txBody>
      </p:sp>
      <p:sp>
        <p:nvSpPr>
          <p:cNvPr id="140" name="Google Shape;140;p5"/>
          <p:cNvSpPr txBox="1"/>
          <p:nvPr/>
        </p:nvSpPr>
        <p:spPr>
          <a:xfrm>
            <a:off x="-22735" y="4019192"/>
            <a:ext cx="8678475" cy="49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sng" strike="noStrike" cap="none" dirty="0">
                <a:solidFill>
                  <a:srgbClr val="000000"/>
                </a:solidFill>
                <a:latin typeface="Calibri" panose="020F0502020204030204" pitchFamily="34" charset="0"/>
                <a:cs typeface="Calibri" panose="020F0502020204030204" pitchFamily="34" charset="0"/>
                <a:sym typeface="Arial"/>
                <a:hlinkClick r:id="rId6">
                  <a:extLst>
                    <a:ext uri="{A12FA001-AC4F-418D-AE19-62706E023703}">
                      <ahyp:hlinkClr xmlns:ahyp="http://schemas.microsoft.com/office/drawing/2018/hyperlinkcolor" val="tx"/>
                    </a:ext>
                  </a:extLst>
                </a:hlinkClick>
              </a:rPr>
              <a:t>https://phet.colorado.edu/sims/html/least-squares-regression/latest/least-squares-regression_es.html</a:t>
            </a:r>
            <a:endParaRPr sz="1200" b="0" i="0" u="none" strike="noStrike" cap="none" dirty="0">
              <a:solidFill>
                <a:srgbClr val="000000"/>
              </a:solidFill>
              <a:latin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pic>
        <p:nvPicPr>
          <p:cNvPr id="16" name="Google Shape;114;p4" descr="Imagen que contiene Logotipo&#10;&#10;Descripción generada automáticamente">
            <a:extLst>
              <a:ext uri="{FF2B5EF4-FFF2-40B4-BE49-F238E27FC236}">
                <a16:creationId xmlns:a16="http://schemas.microsoft.com/office/drawing/2014/main" id="{84326B4D-413F-4EBB-B27D-10A952380B56}"/>
              </a:ext>
            </a:extLst>
          </p:cNvPr>
          <p:cNvPicPr preferRelativeResize="0"/>
          <p:nvPr/>
        </p:nvPicPr>
        <p:blipFill rotWithShape="1">
          <a:blip r:embed="rId7">
            <a:alphaModFix amt="50000"/>
          </a:blip>
          <a:srcRect/>
          <a:stretch/>
        </p:blipFill>
        <p:spPr>
          <a:xfrm>
            <a:off x="4201086" y="4274448"/>
            <a:ext cx="1677454" cy="620709"/>
          </a:xfrm>
          <a:prstGeom prst="rect">
            <a:avLst/>
          </a:prstGeom>
          <a:noFill/>
          <a:ln>
            <a:noFill/>
          </a:ln>
        </p:spPr>
      </p:pic>
      <p:pic>
        <p:nvPicPr>
          <p:cNvPr id="17" name="Google Shape;115;p4">
            <a:extLst>
              <a:ext uri="{FF2B5EF4-FFF2-40B4-BE49-F238E27FC236}">
                <a16:creationId xmlns:a16="http://schemas.microsoft.com/office/drawing/2014/main" id="{235EE71D-0BEC-49EB-AC97-35D6E1DB74E5}"/>
              </a:ext>
            </a:extLst>
          </p:cNvPr>
          <p:cNvPicPr preferRelativeResize="0"/>
          <p:nvPr/>
        </p:nvPicPr>
        <p:blipFill rotWithShape="1">
          <a:blip r:embed="rId8">
            <a:alphaModFix amt="51000"/>
          </a:blip>
          <a:srcRect/>
          <a:stretch/>
        </p:blipFill>
        <p:spPr>
          <a:xfrm>
            <a:off x="1136660" y="4344051"/>
            <a:ext cx="582236" cy="513665"/>
          </a:xfrm>
          <a:prstGeom prst="rect">
            <a:avLst/>
          </a:prstGeom>
          <a:noFill/>
          <a:ln>
            <a:noFill/>
          </a:ln>
        </p:spPr>
      </p:pic>
      <p:pic>
        <p:nvPicPr>
          <p:cNvPr id="18" name="Google Shape;116;p4">
            <a:extLst>
              <a:ext uri="{FF2B5EF4-FFF2-40B4-BE49-F238E27FC236}">
                <a16:creationId xmlns:a16="http://schemas.microsoft.com/office/drawing/2014/main" id="{2392F9B6-158B-47C7-888D-C0705CCC2267}"/>
              </a:ext>
            </a:extLst>
          </p:cNvPr>
          <p:cNvPicPr preferRelativeResize="0"/>
          <p:nvPr/>
        </p:nvPicPr>
        <p:blipFill rotWithShape="1">
          <a:blip r:embed="rId9">
            <a:alphaModFix amt="50000"/>
          </a:blip>
          <a:srcRect/>
          <a:stretch/>
        </p:blipFill>
        <p:spPr>
          <a:xfrm>
            <a:off x="2081486" y="4397573"/>
            <a:ext cx="1913515" cy="406622"/>
          </a:xfrm>
          <a:prstGeom prst="rect">
            <a:avLst/>
          </a:prstGeom>
          <a:noFill/>
          <a:ln>
            <a:noFill/>
          </a:ln>
        </p:spPr>
      </p:pic>
      <p:pic>
        <p:nvPicPr>
          <p:cNvPr id="19" name="Google Shape;117;p4">
            <a:extLst>
              <a:ext uri="{FF2B5EF4-FFF2-40B4-BE49-F238E27FC236}">
                <a16:creationId xmlns:a16="http://schemas.microsoft.com/office/drawing/2014/main" id="{D630D4A1-7304-4D48-8199-7236E80C913C}"/>
              </a:ext>
            </a:extLst>
          </p:cNvPr>
          <p:cNvPicPr preferRelativeResize="0"/>
          <p:nvPr/>
        </p:nvPicPr>
        <p:blipFill rotWithShape="1">
          <a:blip r:embed="rId10">
            <a:alphaModFix amt="50000"/>
          </a:blip>
          <a:srcRect/>
          <a:stretch/>
        </p:blipFill>
        <p:spPr>
          <a:xfrm>
            <a:off x="6084625" y="4274448"/>
            <a:ext cx="1495334" cy="811134"/>
          </a:xfrm>
          <a:prstGeom prst="rect">
            <a:avLst/>
          </a:prstGeom>
          <a:noFill/>
          <a:ln>
            <a:noFill/>
          </a:ln>
        </p:spPr>
      </p:pic>
      <p:pic>
        <p:nvPicPr>
          <p:cNvPr id="30" name="Google Shape;113;p4" descr="Código QR&#10;&#10;Descripción generada automáticamente">
            <a:extLst>
              <a:ext uri="{FF2B5EF4-FFF2-40B4-BE49-F238E27FC236}">
                <a16:creationId xmlns:a16="http://schemas.microsoft.com/office/drawing/2014/main" id="{A57A63CD-1449-428F-9CBF-AB44F39C103B}"/>
              </a:ext>
            </a:extLst>
          </p:cNvPr>
          <p:cNvPicPr preferRelativeResize="0"/>
          <p:nvPr/>
        </p:nvPicPr>
        <p:blipFill rotWithShape="1">
          <a:blip r:embed="rId9">
            <a:alphaModFix amt="35000"/>
          </a:blip>
          <a:srcRect/>
          <a:stretch/>
        </p:blipFill>
        <p:spPr>
          <a:xfrm>
            <a:off x="8285028" y="26979"/>
            <a:ext cx="718457" cy="1526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6"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46" name="Google Shape;146;p6"/>
          <p:cNvSpPr txBox="1"/>
          <p:nvPr/>
        </p:nvSpPr>
        <p:spPr>
          <a:xfrm>
            <a:off x="221450" y="1094522"/>
            <a:ext cx="39795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3F3F3F"/>
                </a:solidFill>
                <a:latin typeface="Calibri"/>
                <a:ea typeface="Calibri"/>
                <a:cs typeface="Calibri"/>
                <a:sym typeface="Calibri"/>
              </a:rPr>
              <a:t>Fórmula:  </a:t>
            </a:r>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3F3F3F"/>
                </a:solidFill>
                <a:latin typeface="Calibri"/>
                <a:ea typeface="Calibri"/>
                <a:cs typeface="Calibri"/>
                <a:sym typeface="Calibri"/>
              </a:rPr>
              <a:t>              Y = β</a:t>
            </a:r>
            <a:r>
              <a:rPr lang="es" sz="2400" b="0" i="0" u="none" strike="noStrike" cap="none" baseline="-25000">
                <a:solidFill>
                  <a:srgbClr val="3F3F3F"/>
                </a:solidFill>
                <a:latin typeface="Calibri"/>
                <a:ea typeface="Calibri"/>
                <a:cs typeface="Calibri"/>
                <a:sym typeface="Calibri"/>
              </a:rPr>
              <a:t>0</a:t>
            </a:r>
            <a:r>
              <a:rPr lang="es" sz="2400" b="0" i="0" u="none" strike="noStrike" cap="none">
                <a:solidFill>
                  <a:srgbClr val="3F3F3F"/>
                </a:solidFill>
                <a:latin typeface="Calibri"/>
                <a:ea typeface="Calibri"/>
                <a:cs typeface="Calibri"/>
                <a:sym typeface="Calibri"/>
              </a:rPr>
              <a:t> + β</a:t>
            </a:r>
            <a:r>
              <a:rPr lang="es" sz="2400" b="0" i="0" u="none" strike="noStrike" cap="none" baseline="-25000">
                <a:solidFill>
                  <a:srgbClr val="3F3F3F"/>
                </a:solidFill>
                <a:latin typeface="Calibri"/>
                <a:ea typeface="Calibri"/>
                <a:cs typeface="Calibri"/>
                <a:sym typeface="Calibri"/>
              </a:rPr>
              <a:t>1</a:t>
            </a:r>
            <a:r>
              <a:rPr lang="es" sz="2400" b="0" i="0" u="none" strike="noStrike" cap="none">
                <a:solidFill>
                  <a:srgbClr val="3F3F3F"/>
                </a:solidFill>
                <a:latin typeface="Calibri"/>
                <a:ea typeface="Calibri"/>
                <a:cs typeface="Calibri"/>
                <a:sym typeface="Calibri"/>
              </a:rPr>
              <a:t>.x</a:t>
            </a:r>
            <a:r>
              <a:rPr lang="es" sz="2400" b="0" i="0" u="none" strike="noStrike" cap="none" baseline="-25000">
                <a:solidFill>
                  <a:srgbClr val="3F3F3F"/>
                </a:solidFill>
                <a:latin typeface="Calibri"/>
                <a:ea typeface="Calibri"/>
                <a:cs typeface="Calibri"/>
                <a:sym typeface="Calibri"/>
              </a:rPr>
              <a:t> 1</a:t>
            </a:r>
            <a:r>
              <a:rPr lang="es" sz="2400" b="0" i="0" u="none" strike="noStrike" cap="none">
                <a:solidFill>
                  <a:srgbClr val="3F3F3F"/>
                </a:solidFill>
                <a:latin typeface="Calibri"/>
                <a:ea typeface="Calibri"/>
                <a:cs typeface="Calibri"/>
                <a:sym typeface="Calibri"/>
              </a:rPr>
              <a:t>+ β</a:t>
            </a:r>
            <a:r>
              <a:rPr lang="es" sz="2400" b="0" i="0" u="none" strike="noStrike" cap="none" baseline="-25000">
                <a:solidFill>
                  <a:srgbClr val="3F3F3F"/>
                </a:solidFill>
                <a:latin typeface="Calibri"/>
                <a:ea typeface="Calibri"/>
                <a:cs typeface="Calibri"/>
                <a:sym typeface="Calibri"/>
              </a:rPr>
              <a:t>2</a:t>
            </a:r>
            <a:r>
              <a:rPr lang="es" sz="2400" b="0" i="0" u="none" strike="noStrike" cap="none">
                <a:solidFill>
                  <a:srgbClr val="3F3F3F"/>
                </a:solidFill>
                <a:latin typeface="Calibri"/>
                <a:ea typeface="Calibri"/>
                <a:cs typeface="Calibri"/>
                <a:sym typeface="Calibri"/>
              </a:rPr>
              <a:t>.x</a:t>
            </a:r>
            <a:r>
              <a:rPr lang="es" sz="2400" b="0" i="0" u="none" strike="noStrike" cap="none" baseline="-25000">
                <a:solidFill>
                  <a:srgbClr val="3F3F3F"/>
                </a:solidFill>
                <a:latin typeface="Calibri"/>
                <a:ea typeface="Calibri"/>
                <a:cs typeface="Calibri"/>
                <a:sym typeface="Calibri"/>
              </a:rPr>
              <a:t> 2</a:t>
            </a:r>
            <a:endParaRPr sz="2400" b="0" i="0" u="none" strike="noStrike" cap="none">
              <a:solidFill>
                <a:srgbClr val="3F3F3F"/>
              </a:solidFill>
              <a:latin typeface="Calibri"/>
              <a:ea typeface="Calibri"/>
              <a:cs typeface="Calibri"/>
              <a:sym typeface="Calibri"/>
            </a:endParaRPr>
          </a:p>
        </p:txBody>
      </p:sp>
      <p:pic>
        <p:nvPicPr>
          <p:cNvPr id="147" name="Google Shape;147;p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48" name="Google Shape;148;p6"/>
          <p:cNvSpPr txBox="1"/>
          <p:nvPr/>
        </p:nvSpPr>
        <p:spPr>
          <a:xfrm>
            <a:off x="221456" y="465914"/>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Regresiones - Regresión lineal multiple </a:t>
            </a:r>
            <a:endParaRPr sz="2400" b="0" i="0" u="none" strike="noStrike" cap="none">
              <a:solidFill>
                <a:srgbClr val="7F4EBD"/>
              </a:solidFill>
              <a:latin typeface="Calibri"/>
              <a:ea typeface="Calibri"/>
              <a:cs typeface="Calibri"/>
              <a:sym typeface="Calibri"/>
            </a:endParaRPr>
          </a:p>
        </p:txBody>
      </p:sp>
      <p:sp>
        <p:nvSpPr>
          <p:cNvPr id="149" name="Google Shape;149;p6"/>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150" name="Google Shape;150;p6"/>
          <p:cNvCxnSpPr/>
          <p:nvPr/>
        </p:nvCxnSpPr>
        <p:spPr>
          <a:xfrm>
            <a:off x="1796567" y="2266171"/>
            <a:ext cx="620800" cy="501750"/>
          </a:xfrm>
          <a:prstGeom prst="straightConnector1">
            <a:avLst/>
          </a:prstGeom>
          <a:noFill/>
          <a:ln w="9525" cap="flat" cmpd="sng">
            <a:solidFill>
              <a:schemeClr val="dk2"/>
            </a:solidFill>
            <a:prstDash val="solid"/>
            <a:round/>
            <a:headEnd type="none" w="sm" len="sm"/>
            <a:tailEnd type="triangle" w="med" len="med"/>
          </a:ln>
        </p:spPr>
      </p:cxnSp>
      <p:sp>
        <p:nvSpPr>
          <p:cNvPr id="151" name="Google Shape;151;p6"/>
          <p:cNvSpPr txBox="1"/>
          <p:nvPr/>
        </p:nvSpPr>
        <p:spPr>
          <a:xfrm>
            <a:off x="1444465" y="2767921"/>
            <a:ext cx="220148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 sz="1400" b="0" i="0" u="none" strike="noStrike" cap="none">
                <a:solidFill>
                  <a:srgbClr val="000000"/>
                </a:solidFill>
                <a:latin typeface="Calibri"/>
                <a:ea typeface="Calibri"/>
                <a:cs typeface="Calibri"/>
                <a:sym typeface="Calibri"/>
              </a:rPr>
              <a:t>Parámetros</a:t>
            </a:r>
            <a:endParaRPr sz="1400" b="0" i="0" u="none" strike="noStrike" cap="none">
              <a:solidFill>
                <a:srgbClr val="000000"/>
              </a:solidFill>
              <a:latin typeface="Calibri"/>
              <a:ea typeface="Calibri"/>
              <a:cs typeface="Calibri"/>
              <a:sym typeface="Calibri"/>
            </a:endParaRPr>
          </a:p>
        </p:txBody>
      </p:sp>
      <p:pic>
        <p:nvPicPr>
          <p:cNvPr id="152" name="Google Shape;152;p6" descr="regresion.md"/>
          <p:cNvPicPr preferRelativeResize="0"/>
          <p:nvPr/>
        </p:nvPicPr>
        <p:blipFill rotWithShape="1">
          <a:blip r:embed="rId5">
            <a:alphaModFix/>
          </a:blip>
          <a:srcRect l="8123" t="7007" r="4435" b="1216"/>
          <a:stretch/>
        </p:blipFill>
        <p:spPr>
          <a:xfrm>
            <a:off x="4658217" y="954567"/>
            <a:ext cx="4264333" cy="2954725"/>
          </a:xfrm>
          <a:prstGeom prst="rect">
            <a:avLst/>
          </a:prstGeom>
          <a:noFill/>
          <a:ln>
            <a:noFill/>
          </a:ln>
        </p:spPr>
      </p:pic>
      <p:sp>
        <p:nvSpPr>
          <p:cNvPr id="153" name="Google Shape;153;p6"/>
          <p:cNvSpPr txBox="1"/>
          <p:nvPr/>
        </p:nvSpPr>
        <p:spPr>
          <a:xfrm>
            <a:off x="4861570" y="3721064"/>
            <a:ext cx="4264333"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000" b="0" i="0" u="none" strike="noStrike" cap="none" dirty="0">
                <a:solidFill>
                  <a:srgbClr val="000000"/>
                </a:solidFill>
                <a:latin typeface="Calibri"/>
                <a:ea typeface="Calibri"/>
                <a:cs typeface="Calibri"/>
                <a:sym typeface="Calibri"/>
              </a:rPr>
              <a:t>Fuente: http://personal.cimat.mx:8181/~mrivera/cursos/aprendizaje_maquina/regresion/regresion.html</a:t>
            </a:r>
            <a:endParaRPr dirty="0"/>
          </a:p>
          <a:p>
            <a:pPr marL="0" marR="0" lvl="0" indent="0" algn="l" rtl="0">
              <a:lnSpc>
                <a:spcPct val="100000"/>
              </a:lnSpc>
              <a:spcBef>
                <a:spcPts val="0"/>
              </a:spcBef>
              <a:spcAft>
                <a:spcPts val="0"/>
              </a:spcAft>
              <a:buNone/>
            </a:pPr>
            <a:endParaRPr sz="1000" b="0" i="0" u="none" strike="noStrike" cap="none" dirty="0">
              <a:solidFill>
                <a:srgbClr val="000000"/>
              </a:solidFill>
              <a:latin typeface="Calibri"/>
              <a:ea typeface="Calibri"/>
              <a:cs typeface="Calibri"/>
              <a:sym typeface="Calibri"/>
            </a:endParaRPr>
          </a:p>
        </p:txBody>
      </p:sp>
      <p:cxnSp>
        <p:nvCxnSpPr>
          <p:cNvPr id="154" name="Google Shape;154;p6"/>
          <p:cNvCxnSpPr/>
          <p:nvPr/>
        </p:nvCxnSpPr>
        <p:spPr>
          <a:xfrm>
            <a:off x="2417367" y="2233248"/>
            <a:ext cx="35260" cy="534673"/>
          </a:xfrm>
          <a:prstGeom prst="straightConnector1">
            <a:avLst/>
          </a:prstGeom>
          <a:noFill/>
          <a:ln w="9525" cap="flat" cmpd="sng">
            <a:solidFill>
              <a:schemeClr val="dk2"/>
            </a:solidFill>
            <a:prstDash val="solid"/>
            <a:round/>
            <a:headEnd type="none" w="sm" len="sm"/>
            <a:tailEnd type="triangle" w="med" len="med"/>
          </a:ln>
        </p:spPr>
      </p:cxnSp>
      <p:cxnSp>
        <p:nvCxnSpPr>
          <p:cNvPr id="155" name="Google Shape;155;p6"/>
          <p:cNvCxnSpPr/>
          <p:nvPr/>
        </p:nvCxnSpPr>
        <p:spPr>
          <a:xfrm flipH="1">
            <a:off x="2545205" y="2233248"/>
            <a:ext cx="606444" cy="542191"/>
          </a:xfrm>
          <a:prstGeom prst="straightConnector1">
            <a:avLst/>
          </a:prstGeom>
          <a:noFill/>
          <a:ln w="9525" cap="flat" cmpd="sng">
            <a:solidFill>
              <a:schemeClr val="dk2"/>
            </a:solidFill>
            <a:prstDash val="solid"/>
            <a:round/>
            <a:headEnd type="none" w="sm" len="sm"/>
            <a:tailEnd type="triangle" w="med" len="med"/>
          </a:ln>
        </p:spPr>
      </p:cxnSp>
      <p:pic>
        <p:nvPicPr>
          <p:cNvPr id="13" name="Google Shape;113;p4" descr="Código QR&#10;&#10;Descripción generada automáticamente">
            <a:extLst>
              <a:ext uri="{FF2B5EF4-FFF2-40B4-BE49-F238E27FC236}">
                <a16:creationId xmlns:a16="http://schemas.microsoft.com/office/drawing/2014/main" id="{6787CF66-C264-4834-9A08-338B80B08507}"/>
              </a:ext>
            </a:extLst>
          </p:cNvPr>
          <p:cNvPicPr preferRelativeResize="0"/>
          <p:nvPr/>
        </p:nvPicPr>
        <p:blipFill rotWithShape="1">
          <a:blip r:embed="rId6">
            <a:alphaModFix amt="35000"/>
          </a:blip>
          <a:srcRect/>
          <a:stretch/>
        </p:blipFill>
        <p:spPr>
          <a:xfrm>
            <a:off x="8285028" y="26979"/>
            <a:ext cx="718457" cy="152672"/>
          </a:xfrm>
          <a:prstGeom prst="rect">
            <a:avLst/>
          </a:prstGeom>
          <a:noFill/>
          <a:ln>
            <a:noFill/>
          </a:ln>
        </p:spPr>
      </p:pic>
      <p:pic>
        <p:nvPicPr>
          <p:cNvPr id="14" name="Google Shape;114;p4" descr="Imagen que contiene Logotipo&#10;&#10;Descripción generada automáticamente">
            <a:extLst>
              <a:ext uri="{FF2B5EF4-FFF2-40B4-BE49-F238E27FC236}">
                <a16:creationId xmlns:a16="http://schemas.microsoft.com/office/drawing/2014/main" id="{BD8BEB11-32E6-4FE4-8527-DF2E06072E5B}"/>
              </a:ext>
            </a:extLst>
          </p:cNvPr>
          <p:cNvPicPr preferRelativeResize="0"/>
          <p:nvPr/>
        </p:nvPicPr>
        <p:blipFill rotWithShape="1">
          <a:blip r:embed="rId7">
            <a:alphaModFix amt="50000"/>
          </a:blip>
          <a:srcRect/>
          <a:stretch/>
        </p:blipFill>
        <p:spPr>
          <a:xfrm>
            <a:off x="4201086" y="4274448"/>
            <a:ext cx="1677454" cy="620709"/>
          </a:xfrm>
          <a:prstGeom prst="rect">
            <a:avLst/>
          </a:prstGeom>
          <a:noFill/>
          <a:ln>
            <a:noFill/>
          </a:ln>
        </p:spPr>
      </p:pic>
      <p:pic>
        <p:nvPicPr>
          <p:cNvPr id="15" name="Google Shape;115;p4">
            <a:extLst>
              <a:ext uri="{FF2B5EF4-FFF2-40B4-BE49-F238E27FC236}">
                <a16:creationId xmlns:a16="http://schemas.microsoft.com/office/drawing/2014/main" id="{C179D459-7900-4632-AFC4-3C32669E1441}"/>
              </a:ext>
            </a:extLst>
          </p:cNvPr>
          <p:cNvPicPr preferRelativeResize="0"/>
          <p:nvPr/>
        </p:nvPicPr>
        <p:blipFill rotWithShape="1">
          <a:blip r:embed="rId8">
            <a:alphaModFix amt="51000"/>
          </a:blip>
          <a:srcRect/>
          <a:stretch/>
        </p:blipFill>
        <p:spPr>
          <a:xfrm>
            <a:off x="1136660" y="4344051"/>
            <a:ext cx="582236" cy="513665"/>
          </a:xfrm>
          <a:prstGeom prst="rect">
            <a:avLst/>
          </a:prstGeom>
          <a:noFill/>
          <a:ln>
            <a:noFill/>
          </a:ln>
        </p:spPr>
      </p:pic>
      <p:pic>
        <p:nvPicPr>
          <p:cNvPr id="16" name="Google Shape;116;p4">
            <a:extLst>
              <a:ext uri="{FF2B5EF4-FFF2-40B4-BE49-F238E27FC236}">
                <a16:creationId xmlns:a16="http://schemas.microsoft.com/office/drawing/2014/main" id="{1C645605-0BFA-40AA-9342-5F709C990073}"/>
              </a:ext>
            </a:extLst>
          </p:cNvPr>
          <p:cNvPicPr preferRelativeResize="0"/>
          <p:nvPr/>
        </p:nvPicPr>
        <p:blipFill rotWithShape="1">
          <a:blip r:embed="rId6">
            <a:alphaModFix amt="50000"/>
          </a:blip>
          <a:srcRect/>
          <a:stretch/>
        </p:blipFill>
        <p:spPr>
          <a:xfrm>
            <a:off x="2081486" y="4397573"/>
            <a:ext cx="1913515" cy="406622"/>
          </a:xfrm>
          <a:prstGeom prst="rect">
            <a:avLst/>
          </a:prstGeom>
          <a:noFill/>
          <a:ln>
            <a:noFill/>
          </a:ln>
        </p:spPr>
      </p:pic>
      <p:pic>
        <p:nvPicPr>
          <p:cNvPr id="17" name="Google Shape;117;p4">
            <a:extLst>
              <a:ext uri="{FF2B5EF4-FFF2-40B4-BE49-F238E27FC236}">
                <a16:creationId xmlns:a16="http://schemas.microsoft.com/office/drawing/2014/main" id="{73094B67-838D-41DE-BE81-3A1E03A92EE7}"/>
              </a:ext>
            </a:extLst>
          </p:cNvPr>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8"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61" name="Google Shape;161;p8"/>
          <p:cNvSpPr txBox="1"/>
          <p:nvPr/>
        </p:nvSpPr>
        <p:spPr>
          <a:xfrm>
            <a:off x="221450" y="964700"/>
            <a:ext cx="58632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Así como las regresiones lineales existen varios tipos de regresiones según la forma de la línea a la cual se quieran ajustar los datos. Entre las más comunes está la </a:t>
            </a:r>
            <a:r>
              <a:rPr lang="es" sz="2200" b="1" i="0" u="none" strike="noStrike" cap="none">
                <a:solidFill>
                  <a:srgbClr val="3F3F3F"/>
                </a:solidFill>
                <a:latin typeface="Calibri"/>
                <a:ea typeface="Calibri"/>
                <a:cs typeface="Calibri"/>
                <a:sym typeface="Calibri"/>
              </a:rPr>
              <a:t>polinómica</a:t>
            </a:r>
            <a:r>
              <a:rPr lang="es" sz="2200" b="0" i="0" u="none" strike="noStrike" cap="none">
                <a:solidFill>
                  <a:srgbClr val="3F3F3F"/>
                </a:solidFill>
                <a:latin typeface="Calibri"/>
                <a:ea typeface="Calibri"/>
                <a:cs typeface="Calibri"/>
                <a:sym typeface="Calibri"/>
              </a:rPr>
              <a:t>, en la que, en vez de aproximar a una línea recta, buscamos un polinomio.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Otra regresión muy usada es la </a:t>
            </a:r>
            <a:r>
              <a:rPr lang="es" sz="2200" b="1" i="0" u="none" strike="noStrike" cap="none">
                <a:solidFill>
                  <a:srgbClr val="3F3F3F"/>
                </a:solidFill>
                <a:latin typeface="Calibri"/>
                <a:ea typeface="Calibri"/>
                <a:cs typeface="Calibri"/>
                <a:sym typeface="Calibri"/>
              </a:rPr>
              <a:t>logística</a:t>
            </a:r>
            <a:r>
              <a:rPr lang="es" sz="2200" b="0" i="0" u="none" strike="noStrike" cap="none">
                <a:solidFill>
                  <a:srgbClr val="3F3F3F"/>
                </a:solidFill>
                <a:latin typeface="Calibri"/>
                <a:ea typeface="Calibri"/>
                <a:cs typeface="Calibri"/>
                <a:sym typeface="Calibri"/>
              </a:rPr>
              <a:t>, en este caso la línea generada tiene una forma particular que nos ayuda a aproximar probabilidades de ocurrencia. </a:t>
            </a:r>
            <a:endParaRPr sz="2200" b="0" i="0" u="none" strike="noStrike" cap="none">
              <a:solidFill>
                <a:srgbClr val="3F3F3F"/>
              </a:solidFill>
              <a:latin typeface="Calibri"/>
              <a:ea typeface="Calibri"/>
              <a:cs typeface="Calibri"/>
              <a:sym typeface="Calibri"/>
            </a:endParaRPr>
          </a:p>
        </p:txBody>
      </p:sp>
      <p:pic>
        <p:nvPicPr>
          <p:cNvPr id="162" name="Google Shape;162;p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63" name="Google Shape;163;p8"/>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Regresiones - Otros tipos de regresiones</a:t>
            </a:r>
            <a:endParaRPr sz="2400" b="0" i="0" u="none" strike="noStrike" cap="none">
              <a:solidFill>
                <a:srgbClr val="7F4EBD"/>
              </a:solidFill>
              <a:latin typeface="Calibri"/>
              <a:ea typeface="Calibri"/>
              <a:cs typeface="Calibri"/>
              <a:sym typeface="Calibri"/>
            </a:endParaRPr>
          </a:p>
        </p:txBody>
      </p:sp>
      <p:sp>
        <p:nvSpPr>
          <p:cNvPr id="164" name="Google Shape;164;p8"/>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65" name="Google Shape;165;p8"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66" name="Google Shape;166;p8"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67" name="Google Shape;167;p8"/>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68" name="Google Shape;168;p8"/>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69" name="Google Shape;169;p8"/>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170" name="Google Shape;170;p8"/>
          <p:cNvPicPr preferRelativeResize="0"/>
          <p:nvPr/>
        </p:nvPicPr>
        <p:blipFill rotWithShape="1">
          <a:blip r:embed="rId9">
            <a:alphaModFix/>
          </a:blip>
          <a:srcRect/>
          <a:stretch/>
        </p:blipFill>
        <p:spPr>
          <a:xfrm>
            <a:off x="6232375" y="2620268"/>
            <a:ext cx="2308705" cy="1673100"/>
          </a:xfrm>
          <a:prstGeom prst="rect">
            <a:avLst/>
          </a:prstGeom>
          <a:noFill/>
          <a:ln>
            <a:noFill/>
          </a:ln>
        </p:spPr>
      </p:pic>
      <p:pic>
        <p:nvPicPr>
          <p:cNvPr id="171" name="Google Shape;171;p8"/>
          <p:cNvPicPr preferRelativeResize="0"/>
          <p:nvPr/>
        </p:nvPicPr>
        <p:blipFill rotWithShape="1">
          <a:blip r:embed="rId10">
            <a:alphaModFix/>
          </a:blip>
          <a:srcRect/>
          <a:stretch/>
        </p:blipFill>
        <p:spPr>
          <a:xfrm>
            <a:off x="6084625" y="974850"/>
            <a:ext cx="2604190" cy="167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gd1fcbe53cf_0_0"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351" name="Google Shape;351;gd1fcbe53cf_0_0"/>
          <p:cNvSpPr txBox="1"/>
          <p:nvPr/>
        </p:nvSpPr>
        <p:spPr>
          <a:xfrm>
            <a:off x="181050" y="1032876"/>
            <a:ext cx="6864300" cy="555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chemeClr val="dk1"/>
                </a:solidFill>
                <a:latin typeface="Calibri"/>
                <a:ea typeface="Calibri"/>
                <a:cs typeface="Calibri"/>
                <a:sym typeface="Calibri"/>
              </a:rPr>
              <a:t>En todo modelo de Machine Learning hay algunos </a:t>
            </a:r>
            <a:r>
              <a:rPr lang="es" sz="1400" b="1" i="0" u="none" strike="noStrike" cap="none">
                <a:solidFill>
                  <a:schemeClr val="dk1"/>
                </a:solidFill>
                <a:latin typeface="Calibri"/>
                <a:ea typeface="Calibri"/>
                <a:cs typeface="Calibri"/>
                <a:sym typeface="Calibri"/>
              </a:rPr>
              <a:t>pasos comunes</a:t>
            </a:r>
            <a:r>
              <a:rPr lang="es" sz="1400" b="0" i="0" u="none" strike="noStrike" cap="none">
                <a:solidFill>
                  <a:schemeClr val="dk1"/>
                </a:solidFill>
                <a:latin typeface="Calibri"/>
                <a:ea typeface="Calibri"/>
                <a:cs typeface="Calibri"/>
                <a:sym typeface="Calibri"/>
              </a:rPr>
              <a:t> que nos sirven de guia:</a:t>
            </a:r>
            <a:endParaRPr sz="1400" b="0" i="0" u="none" strike="noStrike" cap="none">
              <a:solidFill>
                <a:schemeClr val="dk1"/>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Calibri"/>
              <a:ea typeface="Calibri"/>
              <a:cs typeface="Calibri"/>
              <a:sym typeface="Calibri"/>
            </a:endParaRPr>
          </a:p>
        </p:txBody>
      </p:sp>
      <p:pic>
        <p:nvPicPr>
          <p:cNvPr id="352" name="Google Shape;352;gd1fcbe53cf_0_0"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353" name="Google Shape;353;gd1fcbe53cf_0_0"/>
          <p:cNvSpPr txBox="1"/>
          <p:nvPr/>
        </p:nvSpPr>
        <p:spPr>
          <a:xfrm>
            <a:off x="221400" y="460040"/>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 Pasos </a:t>
            </a:r>
            <a:endParaRPr sz="2400" b="0" i="0" u="none" strike="noStrike" cap="none">
              <a:solidFill>
                <a:srgbClr val="7F4EBD"/>
              </a:solidFill>
              <a:latin typeface="Calibri"/>
              <a:ea typeface="Calibri"/>
              <a:cs typeface="Calibri"/>
              <a:sym typeface="Calibri"/>
            </a:endParaRPr>
          </a:p>
        </p:txBody>
      </p:sp>
      <p:sp>
        <p:nvSpPr>
          <p:cNvPr id="354" name="Google Shape;354;gd1fcbe53cf_0_0"/>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55" name="Google Shape;355;gd1fcbe53cf_0_0"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356" name="Google Shape;356;gd1fcbe53cf_0_0"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357" name="Google Shape;357;gd1fcbe53cf_0_0"/>
          <p:cNvPicPr preferRelativeResize="0"/>
          <p:nvPr/>
        </p:nvPicPr>
        <p:blipFill rotWithShape="1">
          <a:blip r:embed="rId7">
            <a:alphaModFix amt="51000"/>
          </a:blip>
          <a:srcRect/>
          <a:stretch/>
        </p:blipFill>
        <p:spPr>
          <a:xfrm>
            <a:off x="1136660" y="4344051"/>
            <a:ext cx="582238" cy="513667"/>
          </a:xfrm>
          <a:prstGeom prst="rect">
            <a:avLst/>
          </a:prstGeom>
          <a:noFill/>
          <a:ln>
            <a:noFill/>
          </a:ln>
        </p:spPr>
      </p:pic>
      <p:pic>
        <p:nvPicPr>
          <p:cNvPr id="358" name="Google Shape;358;gd1fcbe53cf_0_0"/>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359" name="Google Shape;359;gd1fcbe53cf_0_0"/>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360" name="Google Shape;360;gd1fcbe53cf_0_0"/>
          <p:cNvSpPr txBox="1"/>
          <p:nvPr/>
        </p:nvSpPr>
        <p:spPr>
          <a:xfrm>
            <a:off x="160001" y="1327330"/>
            <a:ext cx="5979900" cy="35109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600"/>
              </a:spcBef>
              <a:spcAft>
                <a:spcPts val="0"/>
              </a:spcAft>
              <a:buClr>
                <a:schemeClr val="dk1"/>
              </a:buClr>
              <a:buSzPts val="1400"/>
              <a:buFont typeface="Calibri"/>
              <a:buChar char="●"/>
            </a:pPr>
            <a:r>
              <a:rPr lang="es" sz="1400" b="1" i="0" u="none" strike="noStrike" cap="none">
                <a:solidFill>
                  <a:schemeClr val="dk1"/>
                </a:solidFill>
                <a:highlight>
                  <a:srgbClr val="FFFFFF"/>
                </a:highlight>
                <a:latin typeface="Calibri"/>
                <a:ea typeface="Calibri"/>
                <a:cs typeface="Calibri"/>
                <a:sym typeface="Calibri"/>
              </a:rPr>
              <a:t>Definición del problema</a:t>
            </a:r>
            <a:r>
              <a:rPr lang="es" sz="1400" b="0" i="0" u="none" strike="noStrike" cap="none">
                <a:solidFill>
                  <a:schemeClr val="dk1"/>
                </a:solidFill>
                <a:highlight>
                  <a:srgbClr val="FFFFFF"/>
                </a:highlight>
                <a:latin typeface="Calibri"/>
                <a:ea typeface="Calibri"/>
                <a:cs typeface="Calibri"/>
                <a:sym typeface="Calibri"/>
              </a:rPr>
              <a:t>: Siempre que se va a realizar un proyecto de ML es para resolver un problema específico, por ende, primero debemos de realizarnos una pregunta la cual buscaremos resolver.</a:t>
            </a:r>
            <a:endParaRPr/>
          </a:p>
          <a:p>
            <a:pPr marL="457200" marR="0" lvl="0" indent="-317500" algn="l" rtl="0">
              <a:lnSpc>
                <a:spcPct val="115000"/>
              </a:lnSpc>
              <a:spcBef>
                <a:spcPts val="1200"/>
              </a:spcBef>
              <a:spcAft>
                <a:spcPts val="0"/>
              </a:spcAft>
              <a:buClr>
                <a:schemeClr val="dk1"/>
              </a:buClr>
              <a:buSzPts val="1400"/>
              <a:buFont typeface="Calibri"/>
              <a:buChar char="●"/>
            </a:pPr>
            <a:r>
              <a:rPr lang="es" sz="1400" b="1" i="0" u="none" strike="noStrike" cap="none">
                <a:solidFill>
                  <a:schemeClr val="dk1"/>
                </a:solidFill>
                <a:highlight>
                  <a:srgbClr val="FFFFFF"/>
                </a:highlight>
                <a:latin typeface="Calibri"/>
                <a:ea typeface="Calibri"/>
                <a:cs typeface="Calibri"/>
                <a:sym typeface="Calibri"/>
              </a:rPr>
              <a:t>Buscar los datos</a:t>
            </a:r>
            <a:r>
              <a:rPr lang="es" sz="1400" b="0" i="0" u="none" strike="noStrike" cap="none">
                <a:solidFill>
                  <a:schemeClr val="dk1"/>
                </a:solidFill>
                <a:highlight>
                  <a:srgbClr val="FFFFFF"/>
                </a:highlight>
                <a:latin typeface="Calibri"/>
                <a:ea typeface="Calibri"/>
                <a:cs typeface="Calibri"/>
                <a:sym typeface="Calibri"/>
              </a:rPr>
              <a:t>: Por lo general debemos definir qué datos necesitamos y de dónde los podemos encontrar. Hoy en día hay muchos datos libres, sean generados por organismos gubernamentales u ONG, o en algunos casos incluso empresas privadas.</a:t>
            </a:r>
            <a:endParaRPr/>
          </a:p>
          <a:p>
            <a:pPr marL="457200" marR="0" lvl="0" indent="-317500" algn="l" rtl="0">
              <a:lnSpc>
                <a:spcPct val="115000"/>
              </a:lnSpc>
              <a:spcBef>
                <a:spcPts val="1200"/>
              </a:spcBef>
              <a:spcAft>
                <a:spcPts val="0"/>
              </a:spcAft>
              <a:buClr>
                <a:schemeClr val="dk1"/>
              </a:buClr>
              <a:buSzPts val="1400"/>
              <a:buFont typeface="Calibri"/>
              <a:buChar char="●"/>
            </a:pPr>
            <a:r>
              <a:rPr lang="es" sz="1400" b="1" i="0" u="none" strike="noStrike" cap="none">
                <a:solidFill>
                  <a:srgbClr val="212121"/>
                </a:solidFill>
                <a:highlight>
                  <a:srgbClr val="FFFFFF"/>
                </a:highlight>
                <a:latin typeface="Calibri"/>
                <a:ea typeface="Calibri"/>
                <a:cs typeface="Calibri"/>
                <a:sym typeface="Calibri"/>
              </a:rPr>
              <a:t>Análisis exploratorio de datos</a:t>
            </a:r>
            <a:r>
              <a:rPr lang="es" sz="1400" b="0" i="0" u="none" strike="noStrike" cap="none">
                <a:solidFill>
                  <a:srgbClr val="212121"/>
                </a:solidFill>
                <a:highlight>
                  <a:srgbClr val="FFFFFF"/>
                </a:highlight>
                <a:latin typeface="Calibri"/>
                <a:ea typeface="Calibri"/>
                <a:cs typeface="Calibri"/>
                <a:sym typeface="Calibri"/>
              </a:rPr>
              <a:t>: Durante esta etapa se </a:t>
            </a:r>
            <a:r>
              <a:rPr lang="es" sz="1400" b="0" i="1" u="none" strike="noStrike" cap="none">
                <a:solidFill>
                  <a:srgbClr val="212121"/>
                </a:solidFill>
                <a:highlight>
                  <a:srgbClr val="FFFFFF"/>
                </a:highlight>
                <a:latin typeface="Calibri"/>
                <a:ea typeface="Calibri"/>
                <a:cs typeface="Calibri"/>
                <a:sym typeface="Calibri"/>
              </a:rPr>
              <a:t>limpian</a:t>
            </a:r>
            <a:r>
              <a:rPr lang="es" sz="1400" b="0" i="0" u="none" strike="noStrike" cap="none">
                <a:solidFill>
                  <a:srgbClr val="212121"/>
                </a:solidFill>
                <a:highlight>
                  <a:srgbClr val="FFFFFF"/>
                </a:highlight>
                <a:latin typeface="Calibri"/>
                <a:ea typeface="Calibri"/>
                <a:cs typeface="Calibri"/>
                <a:sym typeface="Calibri"/>
              </a:rPr>
              <a:t> los datos y se realiza una exploración de los mismos, buscando características y relaciones que nos ayuden a seleccionar qué variables usar o que modelo usar.</a:t>
            </a:r>
            <a:endParaRPr/>
          </a:p>
          <a:p>
            <a:pPr marL="457200" marR="0" lvl="0" indent="-228600" algn="l" rtl="0">
              <a:lnSpc>
                <a:spcPct val="115000"/>
              </a:lnSpc>
              <a:spcBef>
                <a:spcPts val="60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361" name="Google Shape;361;gd1fcbe53cf_0_0"/>
          <p:cNvSpPr/>
          <p:nvPr/>
        </p:nvSpPr>
        <p:spPr>
          <a:xfrm>
            <a:off x="7148975" y="13606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a:t>Preguntar</a:t>
            </a:r>
            <a:endParaRPr sz="1000"/>
          </a:p>
        </p:txBody>
      </p:sp>
      <p:sp>
        <p:nvSpPr>
          <p:cNvPr id="362" name="Google Shape;362;gd1fcbe53cf_0_0"/>
          <p:cNvSpPr/>
          <p:nvPr/>
        </p:nvSpPr>
        <p:spPr>
          <a:xfrm>
            <a:off x="7849025" y="20298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dirty="0"/>
              <a:t>Buscar datos</a:t>
            </a:r>
            <a:endParaRPr sz="1000" dirty="0"/>
          </a:p>
        </p:txBody>
      </p:sp>
      <p:sp>
        <p:nvSpPr>
          <p:cNvPr id="363" name="Google Shape;363;gd1fcbe53cf_0_0"/>
          <p:cNvSpPr/>
          <p:nvPr/>
        </p:nvSpPr>
        <p:spPr>
          <a:xfrm>
            <a:off x="7849025" y="275825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dirty="0"/>
              <a:t>AED</a:t>
            </a:r>
            <a:endParaRPr sz="1000" dirty="0"/>
          </a:p>
        </p:txBody>
      </p:sp>
      <p:sp>
        <p:nvSpPr>
          <p:cNvPr id="364" name="Google Shape;364;gd1fcbe53cf_0_0"/>
          <p:cNvSpPr/>
          <p:nvPr/>
        </p:nvSpPr>
        <p:spPr>
          <a:xfrm>
            <a:off x="7849025" y="3441200"/>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a:t>Separar datos</a:t>
            </a:r>
            <a:endParaRPr sz="1000"/>
          </a:p>
        </p:txBody>
      </p:sp>
      <p:sp>
        <p:nvSpPr>
          <p:cNvPr id="365" name="Google Shape;365;gd1fcbe53cf_0_0"/>
          <p:cNvSpPr/>
          <p:nvPr/>
        </p:nvSpPr>
        <p:spPr>
          <a:xfrm>
            <a:off x="6644963" y="3441200"/>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dirty="0"/>
              <a:t>Entrena- miento</a:t>
            </a:r>
            <a:endParaRPr sz="1000" dirty="0"/>
          </a:p>
        </p:txBody>
      </p:sp>
      <p:sp>
        <p:nvSpPr>
          <p:cNvPr id="366" name="Google Shape;366;gd1fcbe53cf_0_0"/>
          <p:cNvSpPr/>
          <p:nvPr/>
        </p:nvSpPr>
        <p:spPr>
          <a:xfrm>
            <a:off x="6644950" y="2754275"/>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a:t>Prueba</a:t>
            </a:r>
            <a:endParaRPr sz="1000"/>
          </a:p>
        </p:txBody>
      </p:sp>
      <p:sp>
        <p:nvSpPr>
          <p:cNvPr id="367" name="Google Shape;367;gd1fcbe53cf_0_0"/>
          <p:cNvSpPr/>
          <p:nvPr/>
        </p:nvSpPr>
        <p:spPr>
          <a:xfrm>
            <a:off x="6629463" y="205742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Producci-ón</a:t>
            </a:r>
            <a:endParaRPr sz="1000" b="0" i="0" u="none" strike="noStrike" cap="none">
              <a:solidFill>
                <a:srgbClr val="000000"/>
              </a:solidFill>
              <a:latin typeface="Arial"/>
              <a:ea typeface="Arial"/>
              <a:cs typeface="Arial"/>
              <a:sym typeface="Arial"/>
            </a:endParaRPr>
          </a:p>
        </p:txBody>
      </p:sp>
      <p:cxnSp>
        <p:nvCxnSpPr>
          <p:cNvPr id="368" name="Google Shape;368;gd1fcbe53cf_0_0"/>
          <p:cNvCxnSpPr>
            <a:cxnSpLocks/>
            <a:stCxn id="363" idx="2"/>
            <a:endCxn id="364" idx="0"/>
          </p:cNvCxnSpPr>
          <p:nvPr/>
        </p:nvCxnSpPr>
        <p:spPr>
          <a:xfrm>
            <a:off x="8256125" y="3196855"/>
            <a:ext cx="0" cy="244345"/>
          </a:xfrm>
          <a:prstGeom prst="straightConnector1">
            <a:avLst/>
          </a:prstGeom>
          <a:noFill/>
          <a:ln w="9525" cap="flat" cmpd="sng">
            <a:solidFill>
              <a:schemeClr val="dk2"/>
            </a:solidFill>
            <a:prstDash val="solid"/>
            <a:round/>
            <a:headEnd type="none" w="sm" len="sm"/>
            <a:tailEnd type="stealth" w="med" len="med"/>
          </a:ln>
        </p:spPr>
      </p:cxnSp>
      <p:cxnSp>
        <p:nvCxnSpPr>
          <p:cNvPr id="369" name="Google Shape;369;gd1fcbe53cf_0_0"/>
          <p:cNvCxnSpPr>
            <a:cxnSpLocks/>
            <a:stCxn id="362" idx="2"/>
            <a:endCxn id="363" idx="0"/>
          </p:cNvCxnSpPr>
          <p:nvPr/>
        </p:nvCxnSpPr>
        <p:spPr>
          <a:xfrm>
            <a:off x="8256125" y="2468400"/>
            <a:ext cx="0" cy="289855"/>
          </a:xfrm>
          <a:prstGeom prst="straightConnector1">
            <a:avLst/>
          </a:prstGeom>
          <a:noFill/>
          <a:ln w="9525" cap="flat" cmpd="sng">
            <a:solidFill>
              <a:schemeClr val="dk2"/>
            </a:solidFill>
            <a:prstDash val="solid"/>
            <a:round/>
            <a:headEnd type="none" w="sm" len="sm"/>
            <a:tailEnd type="stealth" w="med" len="med"/>
          </a:ln>
        </p:spPr>
      </p:cxnSp>
      <p:cxnSp>
        <p:nvCxnSpPr>
          <p:cNvPr id="370" name="Google Shape;370;gd1fcbe53cf_0_0"/>
          <p:cNvCxnSpPr>
            <a:stCxn id="363" idx="3"/>
            <a:endCxn id="362" idx="3"/>
          </p:cNvCxnSpPr>
          <p:nvPr/>
        </p:nvCxnSpPr>
        <p:spPr>
          <a:xfrm flipV="1">
            <a:off x="8663225" y="2249100"/>
            <a:ext cx="12700" cy="728455"/>
          </a:xfrm>
          <a:prstGeom prst="curvedConnector3">
            <a:avLst>
              <a:gd name="adj1" fmla="val 1800000"/>
            </a:avLst>
          </a:prstGeom>
          <a:noFill/>
          <a:ln w="9525" cap="flat" cmpd="sng">
            <a:solidFill>
              <a:schemeClr val="dk2"/>
            </a:solidFill>
            <a:prstDash val="solid"/>
            <a:round/>
            <a:headEnd type="none" w="sm" len="sm"/>
            <a:tailEnd type="stealth" w="med" len="med"/>
          </a:ln>
        </p:spPr>
      </p:cxnSp>
      <p:cxnSp>
        <p:nvCxnSpPr>
          <p:cNvPr id="371" name="Google Shape;371;gd1fcbe53cf_0_0"/>
          <p:cNvCxnSpPr>
            <a:stCxn id="361" idx="3"/>
            <a:endCxn id="362" idx="0"/>
          </p:cNvCxnSpPr>
          <p:nvPr/>
        </p:nvCxnSpPr>
        <p:spPr>
          <a:xfrm>
            <a:off x="7963175" y="1579900"/>
            <a:ext cx="293100" cy="450000"/>
          </a:xfrm>
          <a:prstGeom prst="curvedConnector2">
            <a:avLst/>
          </a:prstGeom>
          <a:noFill/>
          <a:ln w="9525" cap="flat" cmpd="sng">
            <a:solidFill>
              <a:schemeClr val="dk2"/>
            </a:solidFill>
            <a:prstDash val="solid"/>
            <a:round/>
            <a:headEnd type="stealth" w="med" len="med"/>
            <a:tailEnd type="stealth" w="med" len="med"/>
          </a:ln>
        </p:spPr>
      </p:cxnSp>
      <p:cxnSp>
        <p:nvCxnSpPr>
          <p:cNvPr id="372" name="Google Shape;372;gd1fcbe53cf_0_0"/>
          <p:cNvCxnSpPr>
            <a:stCxn id="361" idx="1"/>
            <a:endCxn id="367" idx="0"/>
          </p:cNvCxnSpPr>
          <p:nvPr/>
        </p:nvCxnSpPr>
        <p:spPr>
          <a:xfrm flipH="1">
            <a:off x="7036475" y="1579900"/>
            <a:ext cx="112500" cy="477600"/>
          </a:xfrm>
          <a:prstGeom prst="curvedConnector2">
            <a:avLst/>
          </a:prstGeom>
          <a:noFill/>
          <a:ln w="9525" cap="flat" cmpd="sng">
            <a:solidFill>
              <a:schemeClr val="dk2"/>
            </a:solidFill>
            <a:prstDash val="solid"/>
            <a:round/>
            <a:headEnd type="stealth" w="med" len="med"/>
            <a:tailEnd type="none" w="sm" len="sm"/>
          </a:ln>
        </p:spPr>
      </p:cxnSp>
      <p:cxnSp>
        <p:nvCxnSpPr>
          <p:cNvPr id="373" name="Google Shape;373;gd1fcbe53cf_0_0"/>
          <p:cNvCxnSpPr>
            <a:cxnSpLocks/>
            <a:stCxn id="364" idx="1"/>
            <a:endCxn id="365" idx="3"/>
          </p:cNvCxnSpPr>
          <p:nvPr/>
        </p:nvCxnSpPr>
        <p:spPr>
          <a:xfrm flipH="1">
            <a:off x="7459163" y="3660500"/>
            <a:ext cx="389862" cy="0"/>
          </a:xfrm>
          <a:prstGeom prst="straightConnector1">
            <a:avLst/>
          </a:prstGeom>
          <a:noFill/>
          <a:ln w="9525" cap="flat" cmpd="sng">
            <a:solidFill>
              <a:schemeClr val="dk2"/>
            </a:solidFill>
            <a:prstDash val="solid"/>
            <a:round/>
            <a:headEnd type="stealth" w="med" len="med"/>
            <a:tailEnd type="stealth" w="med" len="med"/>
          </a:ln>
        </p:spPr>
      </p:cxnSp>
      <p:cxnSp>
        <p:nvCxnSpPr>
          <p:cNvPr id="374" name="Google Shape;374;gd1fcbe53cf_0_0"/>
          <p:cNvCxnSpPr>
            <a:stCxn id="365" idx="0"/>
            <a:endCxn id="366" idx="2"/>
          </p:cNvCxnSpPr>
          <p:nvPr/>
        </p:nvCxnSpPr>
        <p:spPr>
          <a:xfrm rot="10800000">
            <a:off x="7052063" y="3192800"/>
            <a:ext cx="0" cy="248400"/>
          </a:xfrm>
          <a:prstGeom prst="straightConnector1">
            <a:avLst/>
          </a:prstGeom>
          <a:noFill/>
          <a:ln w="9525" cap="flat" cmpd="sng">
            <a:solidFill>
              <a:schemeClr val="dk2"/>
            </a:solidFill>
            <a:prstDash val="solid"/>
            <a:round/>
            <a:headEnd type="stealth" w="med" len="med"/>
            <a:tailEnd type="stealth" w="med" len="med"/>
          </a:ln>
        </p:spPr>
      </p:cxnSp>
      <p:cxnSp>
        <p:nvCxnSpPr>
          <p:cNvPr id="375" name="Google Shape;375;gd1fcbe53cf_0_0"/>
          <p:cNvCxnSpPr>
            <a:stCxn id="366" idx="0"/>
            <a:endCxn id="367" idx="2"/>
          </p:cNvCxnSpPr>
          <p:nvPr/>
        </p:nvCxnSpPr>
        <p:spPr>
          <a:xfrm rot="10800000">
            <a:off x="7036450" y="2495975"/>
            <a:ext cx="15600" cy="258300"/>
          </a:xfrm>
          <a:prstGeom prst="straightConnector1">
            <a:avLst/>
          </a:prstGeom>
          <a:noFill/>
          <a:ln w="9525" cap="flat" cmpd="sng">
            <a:solidFill>
              <a:schemeClr val="dk2"/>
            </a:solidFill>
            <a:prstDash val="solid"/>
            <a:round/>
            <a:headEnd type="none" w="sm" len="sm"/>
            <a:tailEnd type="stealth" w="med" len="med"/>
          </a:ln>
        </p:spPr>
      </p:cxnSp>
    </p:spTree>
    <p:extLst>
      <p:ext uri="{BB962C8B-B14F-4D97-AF65-F5344CB8AC3E}">
        <p14:creationId xmlns:p14="http://schemas.microsoft.com/office/powerpoint/2010/main" val="1550731478"/>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1135</Words>
  <Application>Microsoft Office PowerPoint</Application>
  <PresentationFormat>Presentación en pantalla (16:9)</PresentationFormat>
  <Paragraphs>143</Paragraphs>
  <Slides>15</Slides>
  <Notes>15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Book Antiqua</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Valeria</dc:creator>
  <cp:lastModifiedBy>Valeria Bellino</cp:lastModifiedBy>
  <cp:revision>6</cp:revision>
  <dcterms:modified xsi:type="dcterms:W3CDTF">2022-03-16T15:57:09Z</dcterms:modified>
</cp:coreProperties>
</file>