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6" roundtripDataSignature="AMtx7mhDLuakuglXXwgYyKp3GSnlUblO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0"/>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29"/>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3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2"/>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2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2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4"/>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24"/>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24"/>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24"/>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7"/>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27"/>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28"/>
          <p:cNvSpPr/>
          <p:nvPr>
            <p:ph idx="2" type="pic"/>
          </p:nvPr>
        </p:nvSpPr>
        <p:spPr>
          <a:xfrm>
            <a:off x="3887391" y="740569"/>
            <a:ext cx="4629300" cy="3655200"/>
          </a:xfrm>
          <a:prstGeom prst="rect">
            <a:avLst/>
          </a:prstGeom>
          <a:noFill/>
          <a:ln>
            <a:noFill/>
          </a:ln>
        </p:spPr>
      </p:sp>
      <p:sp>
        <p:nvSpPr>
          <p:cNvPr id="64" name="Google Shape;64;p28"/>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13.png"/><Relationship Id="rId11" Type="http://schemas.openxmlformats.org/officeDocument/2006/relationships/image" Target="../media/image4.png"/><Relationship Id="rId10" Type="http://schemas.openxmlformats.org/officeDocument/2006/relationships/image" Target="../media/image15.png"/><Relationship Id="rId12" Type="http://schemas.openxmlformats.org/officeDocument/2006/relationships/image" Target="../media/image2.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4.png"/><Relationship Id="rId10" Type="http://schemas.openxmlformats.org/officeDocument/2006/relationships/image" Target="../media/image22.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4.png"/><Relationship Id="rId10" Type="http://schemas.openxmlformats.org/officeDocument/2006/relationships/image" Target="../media/image28.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 Id="rId10" Type="http://schemas.openxmlformats.org/officeDocument/2006/relationships/image" Target="../media/image21.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10" Type="http://schemas.openxmlformats.org/officeDocument/2006/relationships/image" Target="../media/image25.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 Id="rId10" Type="http://schemas.openxmlformats.org/officeDocument/2006/relationships/image" Target="../media/image24.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 Id="rId10" Type="http://schemas.openxmlformats.org/officeDocument/2006/relationships/image" Target="../media/image27.png"/><Relationship Id="rId9"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png"/><Relationship Id="rId11" Type="http://schemas.openxmlformats.org/officeDocument/2006/relationships/image" Target="../media/image26.png"/><Relationship Id="rId10" Type="http://schemas.openxmlformats.org/officeDocument/2006/relationships/image" Target="../media/image16.png"/><Relationship Id="rId9" Type="http://schemas.openxmlformats.org/officeDocument/2006/relationships/image" Target="../media/image23.png"/><Relationship Id="rId5" Type="http://schemas.openxmlformats.org/officeDocument/2006/relationships/hyperlink" Target="https://en.wikipedia.org/wiki/JSON" TargetMode="External"/><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Forma, Rectángulo&#10;&#10;Descripción generada automáticamente" id="84" name="Google Shape;84;p1"/>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5" name="Google Shape;85;p1"/>
          <p:cNvSpPr txBox="1"/>
          <p:nvPr/>
        </p:nvSpPr>
        <p:spPr>
          <a:xfrm>
            <a:off x="0" y="642954"/>
            <a:ext cx="9144000" cy="694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000"/>
              <a:buFont typeface="Arial"/>
              <a:buNone/>
            </a:pPr>
            <a:r>
              <a:rPr b="0" i="0" lang="es" sz="4000" u="none" cap="none" strike="noStrike">
                <a:solidFill>
                  <a:schemeClr val="lt1"/>
                </a:solidFill>
                <a:latin typeface="Calibri"/>
                <a:ea typeface="Calibri"/>
                <a:cs typeface="Calibri"/>
                <a:sym typeface="Calibri"/>
              </a:rPr>
              <a:t>Ciencia de Datos</a:t>
            </a:r>
            <a:endParaRPr b="0" i="0" sz="4000" u="none" cap="none" strike="noStrike">
              <a:solidFill>
                <a:schemeClr val="lt1"/>
              </a:solidFill>
              <a:latin typeface="Calibri"/>
              <a:ea typeface="Calibri"/>
              <a:cs typeface="Calibri"/>
              <a:sym typeface="Calibri"/>
            </a:endParaRPr>
          </a:p>
        </p:txBody>
      </p:sp>
      <p:sp>
        <p:nvSpPr>
          <p:cNvPr id="86" name="Google Shape;86;p1"/>
          <p:cNvSpPr txBox="1"/>
          <p:nvPr/>
        </p:nvSpPr>
        <p:spPr>
          <a:xfrm>
            <a:off x="2929662" y="1487752"/>
            <a:ext cx="3284700" cy="392400"/>
          </a:xfrm>
          <a:prstGeom prst="rect">
            <a:avLst/>
          </a:prstGeom>
          <a:noFill/>
          <a:ln>
            <a:noFill/>
          </a:ln>
        </p:spPr>
        <p:txBody>
          <a:bodyPr anchorCtr="0" anchor="t" bIns="34275" lIns="68575" spcFirstLastPara="1" rIns="68575" wrap="square" tIns="34275">
            <a:noAutofit/>
          </a:bodyPr>
          <a:lstStyle/>
          <a:p>
            <a:pPr indent="-342900" lvl="0" marL="342900" marR="0" rtl="0" algn="ctr">
              <a:lnSpc>
                <a:spcPct val="100000"/>
              </a:lnSpc>
              <a:spcBef>
                <a:spcPts val="0"/>
              </a:spcBef>
              <a:spcAft>
                <a:spcPts val="0"/>
              </a:spcAft>
              <a:buClr>
                <a:schemeClr val="lt1"/>
              </a:buClr>
              <a:buSzPts val="2400"/>
              <a:buFont typeface="Arial"/>
              <a:buChar char="•"/>
            </a:pPr>
            <a:r>
              <a:rPr b="1" i="0" lang="es" sz="2400" u="none" cap="none" strike="noStrike">
                <a:solidFill>
                  <a:schemeClr val="lt1"/>
                </a:solidFill>
                <a:latin typeface="Calibri"/>
                <a:ea typeface="Calibri"/>
                <a:cs typeface="Calibri"/>
                <a:sym typeface="Calibri"/>
              </a:rPr>
              <a:t>Módulo 1</a:t>
            </a:r>
            <a:endParaRPr b="1" i="0" sz="2400" u="none" cap="none" strike="noStrike">
              <a:solidFill>
                <a:schemeClr val="lt1"/>
              </a:solidFill>
              <a:latin typeface="Calibri"/>
              <a:ea typeface="Calibri"/>
              <a:cs typeface="Calibri"/>
              <a:sym typeface="Calibri"/>
            </a:endParaRPr>
          </a:p>
        </p:txBody>
      </p:sp>
      <p:sp>
        <p:nvSpPr>
          <p:cNvPr id="87" name="Google Shape;87;p1"/>
          <p:cNvSpPr txBox="1"/>
          <p:nvPr/>
        </p:nvSpPr>
        <p:spPr>
          <a:xfrm>
            <a:off x="0" y="2398654"/>
            <a:ext cx="9144000" cy="6207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EEBD33"/>
                </a:solidFill>
                <a:latin typeface="Calibri"/>
                <a:ea typeface="Calibri"/>
                <a:cs typeface="Calibri"/>
                <a:sym typeface="Calibri"/>
              </a:rPr>
              <a:t>¿Qué son las bases de datos?</a:t>
            </a:r>
            <a:endParaRPr b="0" i="0" sz="2500" u="none" cap="none" strike="noStrike">
              <a:solidFill>
                <a:srgbClr val="EEBD33"/>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EEBD33"/>
                </a:solidFill>
                <a:latin typeface="Calibri"/>
                <a:ea typeface="Calibri"/>
                <a:cs typeface="Calibri"/>
                <a:sym typeface="Calibri"/>
              </a:rPr>
              <a:t>¿Cual es la diferencia entre SQL y NoSQL?</a:t>
            </a:r>
            <a:endParaRPr b="0" i="0" sz="2500" u="none" cap="none" strike="noStrike">
              <a:solidFill>
                <a:srgbClr val="EEBD33"/>
              </a:solidFill>
              <a:latin typeface="Calibri"/>
              <a:ea typeface="Calibri"/>
              <a:cs typeface="Calibri"/>
              <a:sym typeface="Calibri"/>
            </a:endParaRPr>
          </a:p>
        </p:txBody>
      </p:sp>
      <p:pic>
        <p:nvPicPr>
          <p:cNvPr descr="Imagen que contiene Logotipo&#10;&#10;Descripción generada automáticamente" id="88" name="Google Shape;88;p1"/>
          <p:cNvPicPr preferRelativeResize="0"/>
          <p:nvPr/>
        </p:nvPicPr>
        <p:blipFill rotWithShape="1">
          <a:blip r:embed="rId4">
            <a:alphaModFix/>
          </a:blip>
          <a:srcRect b="0" l="0" r="0" t="0"/>
          <a:stretch/>
        </p:blipFill>
        <p:spPr>
          <a:xfrm>
            <a:off x="4277286" y="3969648"/>
            <a:ext cx="1677454" cy="620709"/>
          </a:xfrm>
          <a:prstGeom prst="rect">
            <a:avLst/>
          </a:prstGeom>
          <a:noFill/>
          <a:ln>
            <a:noFill/>
          </a:ln>
        </p:spPr>
      </p:pic>
      <p:pic>
        <p:nvPicPr>
          <p:cNvPr descr="Logotipo&#10;&#10;Descripción generada automáticamente" id="89" name="Google Shape;89;p1"/>
          <p:cNvPicPr preferRelativeResize="0"/>
          <p:nvPr/>
        </p:nvPicPr>
        <p:blipFill rotWithShape="1">
          <a:blip r:embed="rId5">
            <a:alphaModFix/>
          </a:blip>
          <a:srcRect b="0" l="0" r="0" t="0"/>
          <a:stretch/>
        </p:blipFill>
        <p:spPr>
          <a:xfrm>
            <a:off x="1277635" y="4039251"/>
            <a:ext cx="582236" cy="513665"/>
          </a:xfrm>
          <a:prstGeom prst="rect">
            <a:avLst/>
          </a:prstGeom>
          <a:noFill/>
          <a:ln>
            <a:noFill/>
          </a:ln>
        </p:spPr>
      </p:pic>
      <p:pic>
        <p:nvPicPr>
          <p:cNvPr descr="Imagen que contiene texto, dibujo&#10;&#10;Descripción generada automáticamente" id="90" name="Google Shape;90;p1"/>
          <p:cNvPicPr preferRelativeResize="0"/>
          <p:nvPr/>
        </p:nvPicPr>
        <p:blipFill rotWithShape="1">
          <a:blip r:embed="rId6">
            <a:alphaModFix/>
          </a:blip>
          <a:srcRect b="0" l="0" r="0" t="0"/>
          <a:stretch/>
        </p:blipFill>
        <p:spPr>
          <a:xfrm>
            <a:off x="2157686" y="4092773"/>
            <a:ext cx="1913515" cy="406622"/>
          </a:xfrm>
          <a:prstGeom prst="rect">
            <a:avLst/>
          </a:prstGeom>
          <a:noFill/>
          <a:ln>
            <a:noFill/>
          </a:ln>
        </p:spPr>
      </p:pic>
      <p:pic>
        <p:nvPicPr>
          <p:cNvPr descr="Imagen que contiene Texto&#10;&#10;Descripción generada automáticamente" id="91" name="Google Shape;91;p1"/>
          <p:cNvPicPr preferRelativeResize="0"/>
          <p:nvPr/>
        </p:nvPicPr>
        <p:blipFill rotWithShape="1">
          <a:blip r:embed="rId7">
            <a:alphaModFix/>
          </a:blip>
          <a:srcRect b="0" l="0" r="0" t="0"/>
          <a:stretch/>
        </p:blipFill>
        <p:spPr>
          <a:xfrm>
            <a:off x="6160825" y="3969648"/>
            <a:ext cx="1495334" cy="811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p:nvPr/>
        </p:nvSpPr>
        <p:spPr>
          <a:xfrm>
            <a:off x="5190150" y="932850"/>
            <a:ext cx="3444300" cy="3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ráfico, Gráfico de líneas&#10;&#10;Descripción generada automáticamente" id="222" name="Google Shape;222;p10"/>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223" name="Google Shape;223;p10"/>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224" name="Google Shape;224;p10"/>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MongoDB - Misma colección, esquemas diferentes</a:t>
            </a:r>
            <a:endParaRPr b="0" i="0" sz="2400" u="none" cap="none" strike="noStrike">
              <a:solidFill>
                <a:srgbClr val="7F4EBD"/>
              </a:solidFill>
              <a:latin typeface="Calibri"/>
              <a:ea typeface="Calibri"/>
              <a:cs typeface="Calibri"/>
              <a:sym typeface="Calibri"/>
            </a:endParaRPr>
          </a:p>
        </p:txBody>
      </p:sp>
      <p:sp>
        <p:nvSpPr>
          <p:cNvPr id="225" name="Google Shape;225;p10"/>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6" name="Google Shape;226;p10"/>
          <p:cNvSpPr txBox="1"/>
          <p:nvPr/>
        </p:nvSpPr>
        <p:spPr>
          <a:xfrm>
            <a:off x="221450" y="1144000"/>
            <a:ext cx="4802100" cy="3003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202124"/>
                </a:solidFill>
                <a:latin typeface="Arial"/>
                <a:ea typeface="Arial"/>
                <a:cs typeface="Arial"/>
                <a:sym typeface="Arial"/>
              </a:rPr>
              <a:t>Imaginemos que tenemos una colección a la que llamamos Personas. En la misma colección podemos tener documentos esquemas diferentes, uno con menos campos que el otro, o incluso campos diferentes. Esto que es algo impensable en una base de datos relacional, es algo totalmente válido en MongoDB. Esta flexibilidad hace ideal este tipo de bases de datos para guardar grandes cantidades de datos, sin la necesidad de normalizarlos a un solo esquema.</a:t>
            </a:r>
            <a:endParaRPr b="0" i="0" sz="1700" u="none" cap="none" strike="noStrike">
              <a:solidFill>
                <a:srgbClr val="202124"/>
              </a:solidFill>
              <a:latin typeface="Arial"/>
              <a:ea typeface="Arial"/>
              <a:cs typeface="Arial"/>
              <a:sym typeface="Arial"/>
            </a:endParaRPr>
          </a:p>
        </p:txBody>
      </p:sp>
      <p:pic>
        <p:nvPicPr>
          <p:cNvPr descr="Código QR&#10;&#10;Descripción generada automáticamente" id="227" name="Google Shape;227;p10"/>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228" name="Google Shape;228;p10"/>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229" name="Google Shape;229;p10"/>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230" name="Google Shape;230;p10"/>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231" name="Google Shape;231;p10"/>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sp>
        <p:nvSpPr>
          <p:cNvPr id="232" name="Google Shape;232;p10"/>
          <p:cNvSpPr txBox="1"/>
          <p:nvPr/>
        </p:nvSpPr>
        <p:spPr>
          <a:xfrm>
            <a:off x="5863450" y="1246750"/>
            <a:ext cx="2538300" cy="2154900"/>
          </a:xfrm>
          <a:prstGeom prst="rect">
            <a:avLst/>
          </a:prstGeom>
          <a:solidFill>
            <a:srgbClr val="FFFFFF"/>
          </a:solidFill>
          <a:ln cap="flat" cmpd="sng" w="9525">
            <a:solidFill>
              <a:srgbClr val="7F4EB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Nombre: "Felipe",</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Apellidos: "Ramirez",</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Edad: 15,</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Aficiones: ["fútbol","videojuegos"],</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Amigos: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Nombre:"Estefania",</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Edad:14</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Nombre:"Luis",</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Edad:17</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a:t>
            </a:r>
            <a:endParaRPr b="0" i="0" sz="800" u="none" cap="none" strike="noStrike">
              <a:solidFill>
                <a:srgbClr val="000000"/>
              </a:solidFill>
              <a:latin typeface="Courier New"/>
              <a:ea typeface="Courier New"/>
              <a:cs typeface="Courier New"/>
              <a:sym typeface="Courier New"/>
            </a:endParaRPr>
          </a:p>
        </p:txBody>
      </p:sp>
      <p:sp>
        <p:nvSpPr>
          <p:cNvPr id="233" name="Google Shape;233;p10"/>
          <p:cNvSpPr txBox="1"/>
          <p:nvPr/>
        </p:nvSpPr>
        <p:spPr>
          <a:xfrm>
            <a:off x="5863450" y="3463100"/>
            <a:ext cx="2538300" cy="800400"/>
          </a:xfrm>
          <a:prstGeom prst="rect">
            <a:avLst/>
          </a:prstGeom>
          <a:solidFill>
            <a:srgbClr val="FFFFFF"/>
          </a:solidFill>
          <a:ln cap="flat" cmpd="sng" w="9525">
            <a:solidFill>
              <a:srgbClr val="7F4EB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Nombre: "Luis",</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Estudios: ["Matemática", </a:t>
            </a:r>
            <a:r>
              <a:rPr b="0" i="0" lang="es" sz="800" u="none" cap="none" strike="noStrike">
                <a:solidFill>
                  <a:schemeClr val="dk1"/>
                </a:solidFill>
                <a:latin typeface="Courier New"/>
                <a:ea typeface="Courier New"/>
                <a:cs typeface="Courier New"/>
                <a:sym typeface="Courier New"/>
              </a:rPr>
              <a:t>"</a:t>
            </a:r>
            <a:r>
              <a:rPr b="0" i="0" lang="es" sz="800" u="none" cap="none" strike="noStrike">
                <a:solidFill>
                  <a:srgbClr val="000000"/>
                </a:solidFill>
                <a:latin typeface="Courier New"/>
                <a:ea typeface="Courier New"/>
                <a:cs typeface="Courier New"/>
                <a:sym typeface="Courier New"/>
              </a:rPr>
              <a:t>Lengua</a:t>
            </a:r>
            <a:r>
              <a:rPr b="0" i="0" lang="es" sz="800" u="none" cap="none" strike="noStrike">
                <a:solidFill>
                  <a:schemeClr val="dk1"/>
                </a:solidFill>
                <a:latin typeface="Courier New"/>
                <a:ea typeface="Courier New"/>
                <a:cs typeface="Courier New"/>
                <a:sym typeface="Courier New"/>
              </a:rPr>
              <a:t>"],</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Amigos:12</a:t>
            </a:r>
            <a:endParaRPr b="0" i="0" sz="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00000"/>
                </a:solidFill>
                <a:latin typeface="Courier New"/>
                <a:ea typeface="Courier New"/>
                <a:cs typeface="Courier New"/>
                <a:sym typeface="Courier New"/>
              </a:rPr>
              <a:t>} </a:t>
            </a:r>
            <a:endParaRPr b="0" i="0" sz="800" u="none" cap="none" strike="noStrike">
              <a:solidFill>
                <a:srgbClr val="000000"/>
              </a:solidFill>
              <a:latin typeface="Courier New"/>
              <a:ea typeface="Courier New"/>
              <a:cs typeface="Courier New"/>
              <a:sym typeface="Courier New"/>
            </a:endParaRPr>
          </a:p>
        </p:txBody>
      </p:sp>
      <p:sp>
        <p:nvSpPr>
          <p:cNvPr id="234" name="Google Shape;234;p10"/>
          <p:cNvSpPr txBox="1"/>
          <p:nvPr/>
        </p:nvSpPr>
        <p:spPr>
          <a:xfrm>
            <a:off x="6274450" y="880288"/>
            <a:ext cx="2371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libri"/>
                <a:ea typeface="Calibri"/>
                <a:cs typeface="Calibri"/>
                <a:sym typeface="Calibri"/>
              </a:rPr>
              <a:t>Colección Personas</a:t>
            </a:r>
            <a:endParaRPr b="0" i="0" sz="1300" u="none" cap="none" strike="noStrike">
              <a:solidFill>
                <a:srgbClr val="000000"/>
              </a:solidFill>
              <a:latin typeface="Calibri"/>
              <a:ea typeface="Calibri"/>
              <a:cs typeface="Calibri"/>
              <a:sym typeface="Calibri"/>
            </a:endParaRPr>
          </a:p>
        </p:txBody>
      </p:sp>
      <p:sp>
        <p:nvSpPr>
          <p:cNvPr id="235" name="Google Shape;235;p10"/>
          <p:cNvSpPr txBox="1"/>
          <p:nvPr/>
        </p:nvSpPr>
        <p:spPr>
          <a:xfrm>
            <a:off x="5208150" y="1698950"/>
            <a:ext cx="582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libri"/>
                <a:ea typeface="Calibri"/>
                <a:cs typeface="Calibri"/>
                <a:sym typeface="Calibri"/>
              </a:rPr>
              <a:t>Doc 1</a:t>
            </a:r>
            <a:endParaRPr b="0" i="0" sz="1300" u="none" cap="none" strike="noStrike">
              <a:solidFill>
                <a:srgbClr val="000000"/>
              </a:solidFill>
              <a:latin typeface="Calibri"/>
              <a:ea typeface="Calibri"/>
              <a:cs typeface="Calibri"/>
              <a:sym typeface="Calibri"/>
            </a:endParaRPr>
          </a:p>
        </p:txBody>
      </p:sp>
      <p:sp>
        <p:nvSpPr>
          <p:cNvPr id="236" name="Google Shape;236;p10"/>
          <p:cNvSpPr txBox="1"/>
          <p:nvPr/>
        </p:nvSpPr>
        <p:spPr>
          <a:xfrm>
            <a:off x="5208150" y="3603950"/>
            <a:ext cx="582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Calibri"/>
                <a:ea typeface="Calibri"/>
                <a:cs typeface="Calibri"/>
                <a:sym typeface="Calibri"/>
              </a:rPr>
              <a:t>Doc 2</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Gráfico, Gráfico de líneas&#10;&#10;Descripción generada automáticamente" id="96" name="Google Shape;96;p2"/>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97" name="Google Shape;97;p2"/>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98" name="Google Shape;98;p2"/>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¿Qué son las bases de datos?</a:t>
            </a:r>
            <a:endParaRPr b="0" i="0" sz="2400" u="none" cap="none" strike="noStrike">
              <a:solidFill>
                <a:srgbClr val="7F4EBD"/>
              </a:solidFill>
              <a:latin typeface="Calibri"/>
              <a:ea typeface="Calibri"/>
              <a:cs typeface="Calibri"/>
              <a:sym typeface="Calibri"/>
            </a:endParaRPr>
          </a:p>
        </p:txBody>
      </p:sp>
      <p:sp>
        <p:nvSpPr>
          <p:cNvPr id="99" name="Google Shape;99;p2"/>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0" name="Google Shape;100;p2"/>
          <p:cNvSpPr txBox="1"/>
          <p:nvPr/>
        </p:nvSpPr>
        <p:spPr>
          <a:xfrm>
            <a:off x="221449" y="992973"/>
            <a:ext cx="7824300" cy="3287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Existen varios tipos de archivos de los que podemos leer o escribir datos de forma sistematizada. </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Los más comunes son:</a:t>
            </a:r>
            <a:endParaRPr b="0" i="0" sz="2400" u="none" cap="none" strike="noStrike">
              <a:solidFill>
                <a:srgbClr val="3F3F3F"/>
              </a:solidFill>
              <a:latin typeface="Calibri"/>
              <a:ea typeface="Calibri"/>
              <a:cs typeface="Calibri"/>
              <a:sym typeface="Calibri"/>
            </a:endParaRPr>
          </a:p>
          <a:p>
            <a:pPr indent="-381000" lvl="0" marL="457200" marR="0" rtl="0" algn="l">
              <a:lnSpc>
                <a:spcPct val="100000"/>
              </a:lnSpc>
              <a:spcBef>
                <a:spcPts val="0"/>
              </a:spcBef>
              <a:spcAft>
                <a:spcPts val="0"/>
              </a:spcAft>
              <a:buClr>
                <a:srgbClr val="3F3F3F"/>
              </a:buClr>
              <a:buSzPts val="2400"/>
              <a:buFont typeface="Calibri"/>
              <a:buChar char="●"/>
            </a:pPr>
            <a:r>
              <a:rPr b="0" i="0" lang="es" sz="2400" u="none" cap="none" strike="noStrike">
                <a:solidFill>
                  <a:srgbClr val="3F3F3F"/>
                </a:solidFill>
                <a:latin typeface="Calibri"/>
                <a:ea typeface="Calibri"/>
                <a:cs typeface="Calibri"/>
                <a:sym typeface="Calibri"/>
              </a:rPr>
              <a:t>CSV </a:t>
            </a:r>
            <a:endParaRPr b="0" i="0" sz="2400" u="none" cap="none" strike="noStrike">
              <a:solidFill>
                <a:srgbClr val="3F3F3F"/>
              </a:solidFill>
              <a:latin typeface="Calibri"/>
              <a:ea typeface="Calibri"/>
              <a:cs typeface="Calibri"/>
              <a:sym typeface="Calibri"/>
            </a:endParaRPr>
          </a:p>
          <a:p>
            <a:pPr indent="-381000" lvl="0" marL="457200" marR="0" rtl="0" algn="l">
              <a:lnSpc>
                <a:spcPct val="100000"/>
              </a:lnSpc>
              <a:spcBef>
                <a:spcPts val="0"/>
              </a:spcBef>
              <a:spcAft>
                <a:spcPts val="0"/>
              </a:spcAft>
              <a:buClr>
                <a:srgbClr val="3F3F3F"/>
              </a:buClr>
              <a:buSzPts val="2400"/>
              <a:buFont typeface="Calibri"/>
              <a:buChar char="●"/>
            </a:pPr>
            <a:r>
              <a:rPr b="0" i="0" lang="es" sz="2400" u="none" cap="none" strike="noStrike">
                <a:solidFill>
                  <a:srgbClr val="3F3F3F"/>
                </a:solidFill>
                <a:latin typeface="Calibri"/>
                <a:ea typeface="Calibri"/>
                <a:cs typeface="Calibri"/>
                <a:sym typeface="Calibri"/>
              </a:rPr>
              <a:t>XLSX</a:t>
            </a:r>
            <a:endParaRPr b="0" i="0" sz="2400" u="none" cap="none" strike="noStrike">
              <a:solidFill>
                <a:srgbClr val="3F3F3F"/>
              </a:solidFill>
              <a:latin typeface="Calibri"/>
              <a:ea typeface="Calibri"/>
              <a:cs typeface="Calibri"/>
              <a:sym typeface="Calibri"/>
            </a:endParaRPr>
          </a:p>
          <a:p>
            <a:pPr indent="-381000" lvl="0" marL="457200" marR="0" rtl="0" algn="l">
              <a:lnSpc>
                <a:spcPct val="100000"/>
              </a:lnSpc>
              <a:spcBef>
                <a:spcPts val="0"/>
              </a:spcBef>
              <a:spcAft>
                <a:spcPts val="0"/>
              </a:spcAft>
              <a:buClr>
                <a:srgbClr val="3F3F3F"/>
              </a:buClr>
              <a:buSzPts val="2400"/>
              <a:buFont typeface="Calibri"/>
              <a:buChar char="●"/>
            </a:pPr>
            <a:r>
              <a:rPr b="0" i="0" lang="es" sz="2400" u="none" cap="none" strike="noStrike">
                <a:solidFill>
                  <a:srgbClr val="3F3F3F"/>
                </a:solidFill>
                <a:latin typeface="Calibri"/>
                <a:ea typeface="Calibri"/>
                <a:cs typeface="Calibri"/>
                <a:sym typeface="Calibri"/>
              </a:rPr>
              <a:t>JSON</a:t>
            </a:r>
            <a:endParaRPr b="0" i="0" sz="2400" u="none" cap="none" strike="noStrike">
              <a:solidFill>
                <a:srgbClr val="3F3F3F"/>
              </a:solidFill>
              <a:latin typeface="Calibri"/>
              <a:ea typeface="Calibri"/>
              <a:cs typeface="Calibri"/>
              <a:sym typeface="Calibri"/>
            </a:endParaRPr>
          </a:p>
          <a:p>
            <a:pPr indent="-381000" lvl="0" marL="457200" marR="0" rtl="0" algn="l">
              <a:lnSpc>
                <a:spcPct val="100000"/>
              </a:lnSpc>
              <a:spcBef>
                <a:spcPts val="0"/>
              </a:spcBef>
              <a:spcAft>
                <a:spcPts val="0"/>
              </a:spcAft>
              <a:buClr>
                <a:srgbClr val="3F3F3F"/>
              </a:buClr>
              <a:buSzPts val="2400"/>
              <a:buFont typeface="Calibri"/>
              <a:buChar char="●"/>
            </a:pPr>
            <a:r>
              <a:rPr b="0" i="0" lang="es" sz="2400" u="none" cap="none" strike="noStrike">
                <a:solidFill>
                  <a:srgbClr val="3F3F3F"/>
                </a:solidFill>
                <a:latin typeface="Calibri"/>
                <a:ea typeface="Calibri"/>
                <a:cs typeface="Calibri"/>
                <a:sym typeface="Calibri"/>
              </a:rPr>
              <a:t>XML</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Estos archivos guardan datos, </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pero no son bases de datos.</a:t>
            </a:r>
            <a:endParaRPr b="0" i="0" sz="2400" u="none" cap="none" strike="noStrike">
              <a:solidFill>
                <a:srgbClr val="3F3F3F"/>
              </a:solidFill>
              <a:latin typeface="Calibri"/>
              <a:ea typeface="Calibri"/>
              <a:cs typeface="Calibri"/>
              <a:sym typeface="Calibri"/>
            </a:endParaRPr>
          </a:p>
        </p:txBody>
      </p:sp>
      <p:pic>
        <p:nvPicPr>
          <p:cNvPr descr="Código QR&#10;&#10;Descripción generada automáticamente" id="101" name="Google Shape;101;p2"/>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102" name="Google Shape;102;p2"/>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103" name="Google Shape;103;p2"/>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104" name="Google Shape;104;p2"/>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105" name="Google Shape;105;p2"/>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pic>
        <p:nvPicPr>
          <p:cNvPr id="106" name="Google Shape;106;p2"/>
          <p:cNvPicPr preferRelativeResize="0"/>
          <p:nvPr/>
        </p:nvPicPr>
        <p:blipFill rotWithShape="1">
          <a:blip r:embed="rId10">
            <a:alphaModFix/>
          </a:blip>
          <a:srcRect b="0" l="0" r="0" t="0"/>
          <a:stretch/>
        </p:blipFill>
        <p:spPr>
          <a:xfrm rot="-1420556">
            <a:off x="5425843" y="1922002"/>
            <a:ext cx="1147750" cy="1909741"/>
          </a:xfrm>
          <a:prstGeom prst="rect">
            <a:avLst/>
          </a:prstGeom>
          <a:noFill/>
          <a:ln>
            <a:noFill/>
          </a:ln>
        </p:spPr>
      </p:pic>
      <p:pic>
        <p:nvPicPr>
          <p:cNvPr id="107" name="Google Shape;107;p2"/>
          <p:cNvPicPr preferRelativeResize="0"/>
          <p:nvPr/>
        </p:nvPicPr>
        <p:blipFill rotWithShape="1">
          <a:blip r:embed="rId11">
            <a:alphaModFix/>
          </a:blip>
          <a:srcRect b="0" l="0" r="0" t="0"/>
          <a:stretch/>
        </p:blipFill>
        <p:spPr>
          <a:xfrm rot="-283804">
            <a:off x="6408420" y="1666844"/>
            <a:ext cx="1257125" cy="2091751"/>
          </a:xfrm>
          <a:prstGeom prst="rect">
            <a:avLst/>
          </a:prstGeom>
          <a:noFill/>
          <a:ln>
            <a:noFill/>
          </a:ln>
        </p:spPr>
      </p:pic>
      <p:pic>
        <p:nvPicPr>
          <p:cNvPr id="108" name="Google Shape;108;p2"/>
          <p:cNvPicPr preferRelativeResize="0"/>
          <p:nvPr/>
        </p:nvPicPr>
        <p:blipFill rotWithShape="1">
          <a:blip r:embed="rId12">
            <a:alphaModFix/>
          </a:blip>
          <a:srcRect b="0" l="0" r="0" t="0"/>
          <a:stretch/>
        </p:blipFill>
        <p:spPr>
          <a:xfrm rot="515527">
            <a:off x="7566906" y="1899269"/>
            <a:ext cx="1175070" cy="1955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Gráfico, Gráfico de líneas&#10;&#10;Descripción generada automáticamente" id="113" name="Google Shape;113;p3"/>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114" name="Google Shape;114;p3"/>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115" name="Google Shape;115;p3"/>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¿Qué son las bases de datos?</a:t>
            </a:r>
            <a:endParaRPr b="0" i="0" sz="2400" u="none" cap="none" strike="noStrike">
              <a:solidFill>
                <a:srgbClr val="7F4EBD"/>
              </a:solidFill>
              <a:latin typeface="Calibri"/>
              <a:ea typeface="Calibri"/>
              <a:cs typeface="Calibri"/>
              <a:sym typeface="Calibri"/>
            </a:endParaRPr>
          </a:p>
        </p:txBody>
      </p:sp>
      <p:sp>
        <p:nvSpPr>
          <p:cNvPr id="116" name="Google Shape;116;p3"/>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7" name="Google Shape;117;p3"/>
          <p:cNvSpPr txBox="1"/>
          <p:nvPr/>
        </p:nvSpPr>
        <p:spPr>
          <a:xfrm>
            <a:off x="221449" y="1221573"/>
            <a:ext cx="7824300" cy="3287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Una base de datos es un conjunto de datos almacenado sistemáticamente para su posterior análisis. </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Cuando nos referimos a una base de datos,</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hablamos de una colección de datos relacionados</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y de cómo están organizados, y de cómo </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accedemos a ellos. </a:t>
            </a:r>
            <a:endParaRPr b="0" i="0" sz="2400" u="none" cap="none" strike="noStrike">
              <a:solidFill>
                <a:srgbClr val="3F3F3F"/>
              </a:solidFill>
              <a:latin typeface="Calibri"/>
              <a:ea typeface="Calibri"/>
              <a:cs typeface="Calibri"/>
              <a:sym typeface="Calibri"/>
            </a:endParaRPr>
          </a:p>
        </p:txBody>
      </p:sp>
      <p:pic>
        <p:nvPicPr>
          <p:cNvPr descr="Código QR&#10;&#10;Descripción generada automáticamente" id="118" name="Google Shape;118;p3"/>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119" name="Google Shape;119;p3"/>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120" name="Google Shape;120;p3"/>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121" name="Google Shape;121;p3"/>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122" name="Google Shape;122;p3"/>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pic>
        <p:nvPicPr>
          <p:cNvPr id="123" name="Google Shape;123;p3"/>
          <p:cNvPicPr preferRelativeResize="0"/>
          <p:nvPr/>
        </p:nvPicPr>
        <p:blipFill rotWithShape="1">
          <a:blip r:embed="rId10">
            <a:alphaModFix/>
          </a:blip>
          <a:srcRect b="0" l="0" r="0" t="0"/>
          <a:stretch/>
        </p:blipFill>
        <p:spPr>
          <a:xfrm>
            <a:off x="6597675" y="1730471"/>
            <a:ext cx="1792775" cy="1977079"/>
          </a:xfrm>
          <a:prstGeom prst="rect">
            <a:avLst/>
          </a:prstGeom>
          <a:noFill/>
          <a:ln>
            <a:noFill/>
          </a:ln>
        </p:spPr>
      </p:pic>
      <p:sp>
        <p:nvSpPr>
          <p:cNvPr id="124" name="Google Shape;124;p3"/>
          <p:cNvSpPr txBox="1"/>
          <p:nvPr/>
        </p:nvSpPr>
        <p:spPr>
          <a:xfrm>
            <a:off x="6597675" y="3707550"/>
            <a:ext cx="21957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000000"/>
                </a:solidFill>
                <a:latin typeface="Calibri"/>
                <a:ea typeface="Calibri"/>
                <a:cs typeface="Calibri"/>
                <a:sym typeface="Calibri"/>
              </a:rPr>
              <a:t>Las bases de datos son representadas con este símbolo.</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Gráfico, Gráfico de líneas&#10;&#10;Descripción generada automáticamente" id="129" name="Google Shape;129;p4"/>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130" name="Google Shape;130;p4"/>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131" name="Google Shape;131;p4"/>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¿Qué son las bases de datos?</a:t>
            </a:r>
            <a:endParaRPr b="0" i="0" sz="2400" u="none" cap="none" strike="noStrike">
              <a:solidFill>
                <a:srgbClr val="7F4EBD"/>
              </a:solidFill>
              <a:latin typeface="Calibri"/>
              <a:ea typeface="Calibri"/>
              <a:cs typeface="Calibri"/>
              <a:sym typeface="Calibri"/>
            </a:endParaRPr>
          </a:p>
        </p:txBody>
      </p:sp>
      <p:sp>
        <p:nvSpPr>
          <p:cNvPr id="132" name="Google Shape;132;p4"/>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3" name="Google Shape;133;p4"/>
          <p:cNvSpPr txBox="1"/>
          <p:nvPr/>
        </p:nvSpPr>
        <p:spPr>
          <a:xfrm>
            <a:off x="221450" y="1221575"/>
            <a:ext cx="5480100" cy="291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Generalmente se confunde el término “base de datos” con los DBMS (DataBase Management System), estos últimos son el software usado para que los usuarios puedan interactuar con la base de datos. </a:t>
            </a:r>
            <a:endParaRPr b="0" i="0" sz="24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Ejemplos de DBMS: PostgreSQL, MongoDB, MySQL, Oracle, Google BigQuery, etc.</a:t>
            </a:r>
            <a:endParaRPr b="0" i="0" sz="2400" u="none" cap="none" strike="noStrike">
              <a:solidFill>
                <a:srgbClr val="3F3F3F"/>
              </a:solidFill>
              <a:latin typeface="Calibri"/>
              <a:ea typeface="Calibri"/>
              <a:cs typeface="Calibri"/>
              <a:sym typeface="Calibri"/>
            </a:endParaRPr>
          </a:p>
        </p:txBody>
      </p:sp>
      <p:pic>
        <p:nvPicPr>
          <p:cNvPr descr="Código QR&#10;&#10;Descripción generada automáticamente" id="134" name="Google Shape;134;p4"/>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135" name="Google Shape;135;p4"/>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136" name="Google Shape;136;p4"/>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137" name="Google Shape;137;p4"/>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138" name="Google Shape;138;p4"/>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pic>
        <p:nvPicPr>
          <p:cNvPr id="139" name="Google Shape;139;p4"/>
          <p:cNvPicPr preferRelativeResize="0"/>
          <p:nvPr/>
        </p:nvPicPr>
        <p:blipFill rotWithShape="1">
          <a:blip r:embed="rId10">
            <a:alphaModFix/>
          </a:blip>
          <a:srcRect b="0" l="0" r="0" t="0"/>
          <a:stretch/>
        </p:blipFill>
        <p:spPr>
          <a:xfrm>
            <a:off x="5750949" y="784887"/>
            <a:ext cx="3019324" cy="32080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Gráfico, Gráfico de líneas&#10;&#10;Descripción generada automáticamente" id="144" name="Google Shape;144;p5"/>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145" name="Google Shape;145;p5"/>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146" name="Google Shape;146;p5"/>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¿Qué son las bases de datos?</a:t>
            </a:r>
            <a:endParaRPr b="0" i="0" sz="2400" u="none" cap="none" strike="noStrike">
              <a:solidFill>
                <a:srgbClr val="7F4EBD"/>
              </a:solidFill>
              <a:latin typeface="Calibri"/>
              <a:ea typeface="Calibri"/>
              <a:cs typeface="Calibri"/>
              <a:sym typeface="Calibri"/>
            </a:endParaRPr>
          </a:p>
        </p:txBody>
      </p:sp>
      <p:sp>
        <p:nvSpPr>
          <p:cNvPr id="147" name="Google Shape;147;p5"/>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8" name="Google Shape;148;p5"/>
          <p:cNvSpPr txBox="1"/>
          <p:nvPr/>
        </p:nvSpPr>
        <p:spPr>
          <a:xfrm>
            <a:off x="221450" y="1221575"/>
            <a:ext cx="5480100" cy="29193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3F3F3F"/>
                </a:solidFill>
                <a:latin typeface="Calibri"/>
                <a:ea typeface="Calibri"/>
                <a:cs typeface="Calibri"/>
                <a:sym typeface="Calibri"/>
              </a:rPr>
              <a:t>Las bases de datos: </a:t>
            </a:r>
            <a:endParaRPr b="0" i="0" sz="2400" u="none" cap="none" strike="noStrike">
              <a:solidFill>
                <a:srgbClr val="3F3F3F"/>
              </a:solidFill>
              <a:latin typeface="Calibri"/>
              <a:ea typeface="Calibri"/>
              <a:cs typeface="Calibri"/>
              <a:sym typeface="Calibri"/>
            </a:endParaRPr>
          </a:p>
          <a:p>
            <a:pPr indent="-381000" lvl="0" marL="457200" marR="0" rtl="0" algn="l">
              <a:lnSpc>
                <a:spcPct val="100000"/>
              </a:lnSpc>
              <a:spcBef>
                <a:spcPts val="0"/>
              </a:spcBef>
              <a:spcAft>
                <a:spcPts val="0"/>
              </a:spcAft>
              <a:buClr>
                <a:srgbClr val="3F3F3F"/>
              </a:buClr>
              <a:buSzPts val="2400"/>
              <a:buFont typeface="Calibri"/>
              <a:buChar char="●"/>
            </a:pPr>
            <a:r>
              <a:rPr b="0" i="0" lang="es" sz="2400" u="none" cap="none" strike="noStrike">
                <a:solidFill>
                  <a:srgbClr val="3F3F3F"/>
                </a:solidFill>
                <a:latin typeface="Calibri"/>
                <a:ea typeface="Calibri"/>
                <a:cs typeface="Calibri"/>
                <a:sym typeface="Calibri"/>
              </a:rPr>
              <a:t>Tiene una fuente de la cual derivan los datos.</a:t>
            </a:r>
            <a:endParaRPr b="0" i="0" sz="2400" u="none" cap="none" strike="noStrike">
              <a:solidFill>
                <a:srgbClr val="3F3F3F"/>
              </a:solidFill>
              <a:latin typeface="Calibri"/>
              <a:ea typeface="Calibri"/>
              <a:cs typeface="Calibri"/>
              <a:sym typeface="Calibri"/>
            </a:endParaRPr>
          </a:p>
          <a:p>
            <a:pPr indent="-381000" lvl="0" marL="457200" marR="0" rtl="0" algn="l">
              <a:lnSpc>
                <a:spcPct val="100000"/>
              </a:lnSpc>
              <a:spcBef>
                <a:spcPts val="0"/>
              </a:spcBef>
              <a:spcAft>
                <a:spcPts val="0"/>
              </a:spcAft>
              <a:buClr>
                <a:srgbClr val="3F3F3F"/>
              </a:buClr>
              <a:buSzPts val="2400"/>
              <a:buFont typeface="Calibri"/>
              <a:buChar char="●"/>
            </a:pPr>
            <a:r>
              <a:rPr b="0" i="0" lang="es" sz="2400" u="none" cap="none" strike="noStrike">
                <a:solidFill>
                  <a:srgbClr val="3F3F3F"/>
                </a:solidFill>
                <a:latin typeface="Calibri"/>
                <a:ea typeface="Calibri"/>
                <a:cs typeface="Calibri"/>
                <a:sym typeface="Calibri"/>
              </a:rPr>
              <a:t>Se diseña, construye y puebla con datos para un propósito específico.</a:t>
            </a:r>
            <a:endParaRPr b="0" i="0" sz="2400" u="none" cap="none" strike="noStrike">
              <a:solidFill>
                <a:srgbClr val="3F3F3F"/>
              </a:solidFill>
              <a:latin typeface="Calibri"/>
              <a:ea typeface="Calibri"/>
              <a:cs typeface="Calibri"/>
              <a:sym typeface="Calibri"/>
            </a:endParaRPr>
          </a:p>
          <a:p>
            <a:pPr indent="-381000" lvl="0" marL="457200" marR="0" rtl="0" algn="l">
              <a:lnSpc>
                <a:spcPct val="100000"/>
              </a:lnSpc>
              <a:spcBef>
                <a:spcPts val="0"/>
              </a:spcBef>
              <a:spcAft>
                <a:spcPts val="0"/>
              </a:spcAft>
              <a:buClr>
                <a:srgbClr val="3F3F3F"/>
              </a:buClr>
              <a:buSzPts val="2400"/>
              <a:buFont typeface="Calibri"/>
              <a:buChar char="●"/>
            </a:pPr>
            <a:r>
              <a:rPr b="0" i="0" lang="es" sz="2400" u="none" cap="none" strike="noStrike">
                <a:solidFill>
                  <a:srgbClr val="3F3F3F"/>
                </a:solidFill>
                <a:latin typeface="Calibri"/>
                <a:ea typeface="Calibri"/>
                <a:cs typeface="Calibri"/>
                <a:sym typeface="Calibri"/>
              </a:rPr>
              <a:t>Está dirigida a un grupo de usuarios.</a:t>
            </a:r>
            <a:endParaRPr b="0" i="0" sz="2400" u="none" cap="none" strike="noStrike">
              <a:solidFill>
                <a:srgbClr val="3F3F3F"/>
              </a:solidFill>
              <a:latin typeface="Calibri"/>
              <a:ea typeface="Calibri"/>
              <a:cs typeface="Calibri"/>
              <a:sym typeface="Calibri"/>
            </a:endParaRPr>
          </a:p>
        </p:txBody>
      </p:sp>
      <p:pic>
        <p:nvPicPr>
          <p:cNvPr descr="Código QR&#10;&#10;Descripción generada automáticamente" id="149" name="Google Shape;149;p5"/>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150" name="Google Shape;150;p5"/>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151" name="Google Shape;151;p5"/>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152" name="Google Shape;152;p5"/>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153" name="Google Shape;153;p5"/>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pic>
        <p:nvPicPr>
          <p:cNvPr id="154" name="Google Shape;154;p5"/>
          <p:cNvPicPr preferRelativeResize="0"/>
          <p:nvPr/>
        </p:nvPicPr>
        <p:blipFill rotWithShape="1">
          <a:blip r:embed="rId10">
            <a:alphaModFix/>
          </a:blip>
          <a:srcRect b="0" l="2936" r="2944" t="0"/>
          <a:stretch/>
        </p:blipFill>
        <p:spPr>
          <a:xfrm>
            <a:off x="5750949" y="784887"/>
            <a:ext cx="3019324" cy="32080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Gráfico, Gráfico de líneas&#10;&#10;Descripción generada automáticamente" id="159" name="Google Shape;159;p6"/>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160" name="Google Shape;160;p6"/>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161" name="Google Shape;161;p6"/>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Bases de datos relacionales o SQL</a:t>
            </a:r>
            <a:endParaRPr b="0" i="0" sz="2400" u="none" cap="none" strike="noStrike">
              <a:solidFill>
                <a:srgbClr val="7F4EBD"/>
              </a:solidFill>
              <a:latin typeface="Calibri"/>
              <a:ea typeface="Calibri"/>
              <a:cs typeface="Calibri"/>
              <a:sym typeface="Calibri"/>
            </a:endParaRPr>
          </a:p>
        </p:txBody>
      </p:sp>
      <p:sp>
        <p:nvSpPr>
          <p:cNvPr id="162" name="Google Shape;162;p6"/>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3" name="Google Shape;163;p6"/>
          <p:cNvSpPr txBox="1"/>
          <p:nvPr/>
        </p:nvSpPr>
        <p:spPr>
          <a:xfrm>
            <a:off x="221450" y="1144000"/>
            <a:ext cx="4815000" cy="3200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F3F3F"/>
                </a:solidFill>
                <a:latin typeface="Calibri"/>
                <a:ea typeface="Calibri"/>
                <a:cs typeface="Calibri"/>
                <a:sym typeface="Calibri"/>
              </a:rPr>
              <a:t>Son aquellas que mantienen estructuras de “tablas”, es decir, poseen filas y columnas, y las tablas se relacionan entre sí. Se les llaman SQL (lenguaje de consulta estructurado) pues se usa este lenguaje para manipularlas.</a:t>
            </a:r>
            <a:endParaRPr b="0" i="0" sz="22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F3F3F"/>
                </a:solidFill>
                <a:latin typeface="Calibri"/>
                <a:ea typeface="Calibri"/>
                <a:cs typeface="Calibri"/>
                <a:sym typeface="Calibri"/>
              </a:rPr>
              <a:t>PostgreSQL, MySQL, Oracle, Microsoft SQL Server, son algunos ejemplos de estas. </a:t>
            </a:r>
            <a:r>
              <a:rPr b="0" i="0" lang="es" sz="2400" u="none" cap="none" strike="noStrike">
                <a:solidFill>
                  <a:srgbClr val="3F3F3F"/>
                </a:solidFill>
                <a:latin typeface="Calibri"/>
                <a:ea typeface="Calibri"/>
                <a:cs typeface="Calibri"/>
                <a:sym typeface="Calibri"/>
              </a:rPr>
              <a:t> </a:t>
            </a:r>
            <a:endParaRPr b="0" i="0" sz="2400" u="none" cap="none" strike="noStrike">
              <a:solidFill>
                <a:srgbClr val="3F3F3F"/>
              </a:solidFill>
              <a:latin typeface="Calibri"/>
              <a:ea typeface="Calibri"/>
              <a:cs typeface="Calibri"/>
              <a:sym typeface="Calibri"/>
            </a:endParaRPr>
          </a:p>
        </p:txBody>
      </p:sp>
      <p:pic>
        <p:nvPicPr>
          <p:cNvPr descr="Código QR&#10;&#10;Descripción generada automáticamente" id="164" name="Google Shape;164;p6"/>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165" name="Google Shape;165;p6"/>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166" name="Google Shape;166;p6"/>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167" name="Google Shape;167;p6"/>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168" name="Google Shape;168;p6"/>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pic>
        <p:nvPicPr>
          <p:cNvPr id="169" name="Google Shape;169;p6"/>
          <p:cNvPicPr preferRelativeResize="0"/>
          <p:nvPr/>
        </p:nvPicPr>
        <p:blipFill rotWithShape="1">
          <a:blip r:embed="rId10">
            <a:alphaModFix/>
          </a:blip>
          <a:srcRect b="0" l="0" r="0" t="0"/>
          <a:stretch/>
        </p:blipFill>
        <p:spPr>
          <a:xfrm>
            <a:off x="5036300" y="1028675"/>
            <a:ext cx="3932699" cy="2062471"/>
          </a:xfrm>
          <a:prstGeom prst="rect">
            <a:avLst/>
          </a:prstGeom>
          <a:noFill/>
          <a:ln>
            <a:noFill/>
          </a:ln>
        </p:spPr>
      </p:pic>
      <p:sp>
        <p:nvSpPr>
          <p:cNvPr id="170" name="Google Shape;170;p6"/>
          <p:cNvSpPr txBox="1"/>
          <p:nvPr/>
        </p:nvSpPr>
        <p:spPr>
          <a:xfrm>
            <a:off x="5036350" y="3300425"/>
            <a:ext cx="3932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Diagrama de entidad relación, usados para diseñar las bases de datos relacionales, muestra todas las tablas y cómo se relacionan entre sí.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Gráfico, Gráfico de líneas&#10;&#10;Descripción generada automáticamente" id="175" name="Google Shape;175;p7"/>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176" name="Google Shape;176;p7"/>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177" name="Google Shape;177;p7"/>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Clave primaria en bases de datos relacionales</a:t>
            </a:r>
            <a:endParaRPr b="0" i="0" sz="2400" u="none" cap="none" strike="noStrike">
              <a:solidFill>
                <a:srgbClr val="7F4EBD"/>
              </a:solidFill>
              <a:latin typeface="Calibri"/>
              <a:ea typeface="Calibri"/>
              <a:cs typeface="Calibri"/>
              <a:sym typeface="Calibri"/>
            </a:endParaRPr>
          </a:p>
        </p:txBody>
      </p:sp>
      <p:sp>
        <p:nvSpPr>
          <p:cNvPr id="178" name="Google Shape;178;p7"/>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9" name="Google Shape;179;p7"/>
          <p:cNvSpPr txBox="1"/>
          <p:nvPr/>
        </p:nvSpPr>
        <p:spPr>
          <a:xfrm>
            <a:off x="221450" y="1144000"/>
            <a:ext cx="5384100" cy="3200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3F3F3F"/>
                </a:solidFill>
                <a:latin typeface="Calibri"/>
                <a:ea typeface="Calibri"/>
                <a:cs typeface="Calibri"/>
                <a:sym typeface="Calibri"/>
              </a:rPr>
              <a:t>En el diseño de bases de datos relacionales, se llama clave primaria o clave principal a un campo o a una combinación de campos que identifica de forma única a cada fila de una tabla.</a:t>
            </a:r>
            <a:endParaRPr b="0" i="0" sz="20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3F3F3F"/>
                </a:solidFill>
                <a:latin typeface="Calibri"/>
                <a:ea typeface="Calibri"/>
                <a:cs typeface="Calibri"/>
                <a:sym typeface="Calibri"/>
              </a:rPr>
              <a:t>Esta clave también se utiliza para relacionar diferentes tablas entre sí, cuando existe un dato en común entre las mismas.</a:t>
            </a:r>
            <a:endParaRPr b="0" i="0" sz="20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3F3F3F"/>
                </a:solidFill>
                <a:latin typeface="Calibri"/>
                <a:ea typeface="Calibri"/>
                <a:cs typeface="Calibri"/>
                <a:sym typeface="Calibri"/>
              </a:rPr>
              <a:t>Ejemplos de claves primarias son DNI (asociado a una persona) o ISBN (asociado a un libro).</a:t>
            </a:r>
            <a:r>
              <a:rPr b="0" i="0" lang="es" sz="1900" u="none" cap="none" strike="noStrike">
                <a:solidFill>
                  <a:srgbClr val="3F3F3F"/>
                </a:solidFill>
                <a:latin typeface="Calibri"/>
                <a:ea typeface="Calibri"/>
                <a:cs typeface="Calibri"/>
                <a:sym typeface="Calibri"/>
              </a:rPr>
              <a:t> </a:t>
            </a:r>
            <a:endParaRPr b="0" i="0" sz="1900" u="none" cap="none" strike="noStrike">
              <a:solidFill>
                <a:srgbClr val="3F3F3F"/>
              </a:solidFill>
              <a:latin typeface="Calibri"/>
              <a:ea typeface="Calibri"/>
              <a:cs typeface="Calibri"/>
              <a:sym typeface="Calibri"/>
            </a:endParaRPr>
          </a:p>
        </p:txBody>
      </p:sp>
      <p:pic>
        <p:nvPicPr>
          <p:cNvPr descr="Código QR&#10;&#10;Descripción generada automáticamente" id="180" name="Google Shape;180;p7"/>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181" name="Google Shape;181;p7"/>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182" name="Google Shape;182;p7"/>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183" name="Google Shape;183;p7"/>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184" name="Google Shape;184;p7"/>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pic>
        <p:nvPicPr>
          <p:cNvPr id="185" name="Google Shape;185;p7"/>
          <p:cNvPicPr preferRelativeResize="0"/>
          <p:nvPr/>
        </p:nvPicPr>
        <p:blipFill rotWithShape="1">
          <a:blip r:embed="rId10">
            <a:alphaModFix/>
          </a:blip>
          <a:srcRect b="28336" l="4446" r="9537" t="10276"/>
          <a:stretch/>
        </p:blipFill>
        <p:spPr>
          <a:xfrm>
            <a:off x="5605575" y="1144000"/>
            <a:ext cx="3397901" cy="1818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Gráfico, Gráfico de líneas&#10;&#10;Descripción generada automáticamente" id="190" name="Google Shape;190;p8"/>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191" name="Google Shape;191;p8"/>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192" name="Google Shape;192;p8"/>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Bases de datos no relacionales o NoSQL</a:t>
            </a:r>
            <a:endParaRPr b="0" i="0" sz="2400" u="none" cap="none" strike="noStrike">
              <a:solidFill>
                <a:srgbClr val="7F4EBD"/>
              </a:solidFill>
              <a:latin typeface="Calibri"/>
              <a:ea typeface="Calibri"/>
              <a:cs typeface="Calibri"/>
              <a:sym typeface="Calibri"/>
            </a:endParaRPr>
          </a:p>
        </p:txBody>
      </p:sp>
      <p:sp>
        <p:nvSpPr>
          <p:cNvPr id="193" name="Google Shape;193;p8"/>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4" name="Google Shape;194;p8"/>
          <p:cNvSpPr txBox="1"/>
          <p:nvPr/>
        </p:nvSpPr>
        <p:spPr>
          <a:xfrm>
            <a:off x="221450" y="1144000"/>
            <a:ext cx="5190000" cy="3200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F3F3F"/>
                </a:solidFill>
                <a:latin typeface="Calibri"/>
                <a:ea typeface="Calibri"/>
                <a:cs typeface="Calibri"/>
                <a:sym typeface="Calibri"/>
              </a:rPr>
              <a:t>Son aquellas que se basan en estructuras llave-valor, documentos u alguna forma de almacenamiento no relacional, suelen ser útiles para guardar todo tipo de información como imágenes, sonidos, videos, texto, etc.</a:t>
            </a:r>
            <a:endParaRPr b="0" i="0" sz="2200" u="none" cap="none" strike="noStrike">
              <a:solidFill>
                <a:srgbClr val="3F3F3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3F3F3F"/>
                </a:solidFill>
                <a:latin typeface="Calibri"/>
                <a:ea typeface="Calibri"/>
                <a:cs typeface="Calibri"/>
                <a:sym typeface="Calibri"/>
              </a:rPr>
              <a:t>MongoDB, Cassandra, Neo4j, Redis, etc. son algunos ejemplos.</a:t>
            </a:r>
            <a:endParaRPr b="0" i="0" sz="2200" u="none" cap="none" strike="noStrike">
              <a:solidFill>
                <a:srgbClr val="3F3F3F"/>
              </a:solidFill>
              <a:latin typeface="Calibri"/>
              <a:ea typeface="Calibri"/>
              <a:cs typeface="Calibri"/>
              <a:sym typeface="Calibri"/>
            </a:endParaRPr>
          </a:p>
        </p:txBody>
      </p:sp>
      <p:pic>
        <p:nvPicPr>
          <p:cNvPr descr="Código QR&#10;&#10;Descripción generada automáticamente" id="195" name="Google Shape;195;p8"/>
          <p:cNvPicPr preferRelativeResize="0"/>
          <p:nvPr/>
        </p:nvPicPr>
        <p:blipFill rotWithShape="1">
          <a:blip r:embed="rId5">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196" name="Google Shape;196;p8"/>
          <p:cNvPicPr preferRelativeResize="0"/>
          <p:nvPr/>
        </p:nvPicPr>
        <p:blipFill rotWithShape="1">
          <a:blip r:embed="rId6">
            <a:alphaModFix amt="50000"/>
          </a:blip>
          <a:srcRect b="0" l="0" r="0" t="0"/>
          <a:stretch/>
        </p:blipFill>
        <p:spPr>
          <a:xfrm>
            <a:off x="4201086" y="4274448"/>
            <a:ext cx="1677454" cy="620709"/>
          </a:xfrm>
          <a:prstGeom prst="rect">
            <a:avLst/>
          </a:prstGeom>
          <a:noFill/>
          <a:ln>
            <a:noFill/>
          </a:ln>
        </p:spPr>
      </p:pic>
      <p:pic>
        <p:nvPicPr>
          <p:cNvPr id="197" name="Google Shape;197;p8"/>
          <p:cNvPicPr preferRelativeResize="0"/>
          <p:nvPr/>
        </p:nvPicPr>
        <p:blipFill rotWithShape="1">
          <a:blip r:embed="rId7">
            <a:alphaModFix amt="51000"/>
          </a:blip>
          <a:srcRect b="0" l="0" r="0" t="0"/>
          <a:stretch/>
        </p:blipFill>
        <p:spPr>
          <a:xfrm>
            <a:off x="1136660" y="4344051"/>
            <a:ext cx="582236" cy="513665"/>
          </a:xfrm>
          <a:prstGeom prst="rect">
            <a:avLst/>
          </a:prstGeom>
          <a:noFill/>
          <a:ln>
            <a:noFill/>
          </a:ln>
        </p:spPr>
      </p:pic>
      <p:pic>
        <p:nvPicPr>
          <p:cNvPr id="198" name="Google Shape;198;p8"/>
          <p:cNvPicPr preferRelativeResize="0"/>
          <p:nvPr/>
        </p:nvPicPr>
        <p:blipFill rotWithShape="1">
          <a:blip r:embed="rId8">
            <a:alphaModFix amt="50000"/>
          </a:blip>
          <a:srcRect b="0" l="0" r="0" t="0"/>
          <a:stretch/>
        </p:blipFill>
        <p:spPr>
          <a:xfrm>
            <a:off x="2081486" y="4397573"/>
            <a:ext cx="1913515" cy="406622"/>
          </a:xfrm>
          <a:prstGeom prst="rect">
            <a:avLst/>
          </a:prstGeom>
          <a:noFill/>
          <a:ln>
            <a:noFill/>
          </a:ln>
        </p:spPr>
      </p:pic>
      <p:pic>
        <p:nvPicPr>
          <p:cNvPr id="199" name="Google Shape;199;p8"/>
          <p:cNvPicPr preferRelativeResize="0"/>
          <p:nvPr/>
        </p:nvPicPr>
        <p:blipFill rotWithShape="1">
          <a:blip r:embed="rId9">
            <a:alphaModFix amt="50000"/>
          </a:blip>
          <a:srcRect b="0" l="0" r="0" t="0"/>
          <a:stretch/>
        </p:blipFill>
        <p:spPr>
          <a:xfrm>
            <a:off x="6084625" y="4274448"/>
            <a:ext cx="1495334" cy="811134"/>
          </a:xfrm>
          <a:prstGeom prst="rect">
            <a:avLst/>
          </a:prstGeom>
          <a:noFill/>
          <a:ln>
            <a:noFill/>
          </a:ln>
        </p:spPr>
      </p:pic>
      <p:sp>
        <p:nvSpPr>
          <p:cNvPr id="200" name="Google Shape;200;p8"/>
          <p:cNvSpPr txBox="1"/>
          <p:nvPr/>
        </p:nvSpPr>
        <p:spPr>
          <a:xfrm>
            <a:off x="5435963" y="3202800"/>
            <a:ext cx="37185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Calibri"/>
                <a:ea typeface="Calibri"/>
                <a:cs typeface="Calibri"/>
                <a:sym typeface="Calibri"/>
              </a:rPr>
              <a:t>Estas bases son las comúnmente usadas para los llamados Data lakes (lagos de datos), y dan origen a los análisis de Big Data.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Calibri"/>
                <a:ea typeface="Calibri"/>
                <a:cs typeface="Calibri"/>
                <a:sym typeface="Calibri"/>
              </a:rPr>
              <a:t>Fuente: https://miro.medium.com/max/605/1*NNZshnFMVVpkSbFSc4kFNw.jpeg</a:t>
            </a:r>
            <a:endParaRPr b="0" i="0" sz="900" u="none" cap="none" strike="noStrike">
              <a:solidFill>
                <a:srgbClr val="000000"/>
              </a:solidFill>
              <a:latin typeface="Calibri"/>
              <a:ea typeface="Calibri"/>
              <a:cs typeface="Calibri"/>
              <a:sym typeface="Calibri"/>
            </a:endParaRPr>
          </a:p>
        </p:txBody>
      </p:sp>
      <p:pic>
        <p:nvPicPr>
          <p:cNvPr id="201" name="Google Shape;201;p8"/>
          <p:cNvPicPr preferRelativeResize="0"/>
          <p:nvPr/>
        </p:nvPicPr>
        <p:blipFill rotWithShape="1">
          <a:blip r:embed="rId10">
            <a:alphaModFix/>
          </a:blip>
          <a:srcRect b="0" l="0" r="0" t="0"/>
          <a:stretch/>
        </p:blipFill>
        <p:spPr>
          <a:xfrm>
            <a:off x="5878553" y="513349"/>
            <a:ext cx="2833325" cy="2594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Gráfico, Gráfico de líneas&#10;&#10;Descripción generada automáticamente" id="206" name="Google Shape;206;p9"/>
          <p:cNvPicPr preferRelativeResize="0"/>
          <p:nvPr/>
        </p:nvPicPr>
        <p:blipFill rotWithShape="1">
          <a:blip r:embed="rId3">
            <a:alphaModFix amt="50000"/>
          </a:blip>
          <a:srcRect b="0" l="0" r="0" t="0"/>
          <a:stretch/>
        </p:blipFill>
        <p:spPr>
          <a:xfrm>
            <a:off x="7258049" y="4313585"/>
            <a:ext cx="1792773" cy="739216"/>
          </a:xfrm>
          <a:prstGeom prst="rect">
            <a:avLst/>
          </a:prstGeom>
          <a:noFill/>
          <a:ln>
            <a:noFill/>
          </a:ln>
        </p:spPr>
      </p:pic>
      <p:pic>
        <p:nvPicPr>
          <p:cNvPr descr="Patrón de fondo&#10;&#10;Descripción generada automáticamente" id="207" name="Google Shape;207;p9"/>
          <p:cNvPicPr preferRelativeResize="0"/>
          <p:nvPr/>
        </p:nvPicPr>
        <p:blipFill rotWithShape="1">
          <a:blip r:embed="rId4">
            <a:alphaModFix/>
          </a:blip>
          <a:srcRect b="0" l="0" r="0" t="0"/>
          <a:stretch/>
        </p:blipFill>
        <p:spPr>
          <a:xfrm rot="10800000">
            <a:off x="71573" y="74603"/>
            <a:ext cx="992845" cy="1955209"/>
          </a:xfrm>
          <a:prstGeom prst="rect">
            <a:avLst/>
          </a:prstGeom>
          <a:noFill/>
          <a:ln>
            <a:noFill/>
          </a:ln>
        </p:spPr>
      </p:pic>
      <p:sp>
        <p:nvSpPr>
          <p:cNvPr id="208" name="Google Shape;208;p9"/>
          <p:cNvSpPr txBox="1"/>
          <p:nvPr/>
        </p:nvSpPr>
        <p:spPr>
          <a:xfrm>
            <a:off x="221456" y="477203"/>
            <a:ext cx="8922600" cy="43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7F4EBD"/>
                </a:solidFill>
                <a:latin typeface="Calibri"/>
                <a:ea typeface="Calibri"/>
                <a:cs typeface="Calibri"/>
                <a:sym typeface="Calibri"/>
              </a:rPr>
              <a:t>MongoDB</a:t>
            </a:r>
            <a:endParaRPr b="0" i="0" sz="2400" u="none" cap="none" strike="noStrike">
              <a:solidFill>
                <a:srgbClr val="7F4EBD"/>
              </a:solidFill>
              <a:latin typeface="Calibri"/>
              <a:ea typeface="Calibri"/>
              <a:cs typeface="Calibri"/>
              <a:sym typeface="Calibri"/>
            </a:endParaRPr>
          </a:p>
        </p:txBody>
      </p:sp>
      <p:sp>
        <p:nvSpPr>
          <p:cNvPr id="209" name="Google Shape;209;p9"/>
          <p:cNvSpPr/>
          <p:nvPr/>
        </p:nvSpPr>
        <p:spPr>
          <a:xfrm>
            <a:off x="293227" y="898640"/>
            <a:ext cx="4318800" cy="34200"/>
          </a:xfrm>
          <a:prstGeom prst="rect">
            <a:avLst/>
          </a:prstGeom>
          <a:solidFill>
            <a:srgbClr val="7F4EB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10" name="Google Shape;210;p9"/>
          <p:cNvSpPr txBox="1"/>
          <p:nvPr/>
        </p:nvSpPr>
        <p:spPr>
          <a:xfrm>
            <a:off x="221450" y="1144000"/>
            <a:ext cx="6114600" cy="3200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202124"/>
                </a:solidFill>
                <a:latin typeface="Arial"/>
                <a:ea typeface="Arial"/>
                <a:cs typeface="Arial"/>
                <a:sym typeface="Arial"/>
              </a:rPr>
              <a:t>Dentro de las bases de datos NoSQL, probablemente una de las más famosas sea MongoDB. </a:t>
            </a:r>
            <a:endParaRPr b="0" i="0" sz="17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202124"/>
                </a:solidFill>
                <a:latin typeface="Arial"/>
                <a:ea typeface="Arial"/>
                <a:cs typeface="Arial"/>
                <a:sym typeface="Arial"/>
              </a:rPr>
              <a:t>MongoDB es una base de datos orientada a documentos. Esto quiere decir que en lugar de guardar los datos en registros, guarda los datos en documentos. Estos documentos son almacenados en BSON, que es una representación binaria de </a:t>
            </a:r>
            <a:r>
              <a:rPr b="0" i="0" lang="es" sz="1700" u="sng" cap="none" strike="noStrike">
                <a:solidFill>
                  <a:schemeClr val="hlink"/>
                </a:solidFill>
                <a:latin typeface="Arial"/>
                <a:ea typeface="Arial"/>
                <a:cs typeface="Arial"/>
                <a:sym typeface="Arial"/>
                <a:hlinkClick r:id="rId5"/>
              </a:rPr>
              <a:t>JSON.</a:t>
            </a:r>
            <a:endParaRPr b="0" i="0" sz="1700" u="none" cap="none" strike="noStrike">
              <a:solidFill>
                <a:srgbClr val="20212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s" sz="1700" u="none" cap="none" strike="noStrike">
                <a:solidFill>
                  <a:srgbClr val="202124"/>
                </a:solidFill>
                <a:latin typeface="Arial"/>
                <a:ea typeface="Arial"/>
                <a:cs typeface="Arial"/>
                <a:sym typeface="Arial"/>
              </a:rPr>
              <a:t>Una de las diferencias más importantes con respecto a las bases de datos relacionales, es que no es necesario seguir un esquema. Los documentos de una misma colección (concepto similar a una tabla de una base de datos relacional), pueden tener esquemas diferentes.</a:t>
            </a:r>
            <a:endParaRPr b="0" i="0" sz="1700" u="none" cap="none" strike="noStrike">
              <a:solidFill>
                <a:srgbClr val="202124"/>
              </a:solidFill>
              <a:latin typeface="Arial"/>
              <a:ea typeface="Arial"/>
              <a:cs typeface="Arial"/>
              <a:sym typeface="Arial"/>
            </a:endParaRPr>
          </a:p>
        </p:txBody>
      </p:sp>
      <p:pic>
        <p:nvPicPr>
          <p:cNvPr descr="Código QR&#10;&#10;Descripción generada automáticamente" id="211" name="Google Shape;211;p9"/>
          <p:cNvPicPr preferRelativeResize="0"/>
          <p:nvPr/>
        </p:nvPicPr>
        <p:blipFill rotWithShape="1">
          <a:blip r:embed="rId6">
            <a:alphaModFix amt="35000"/>
          </a:blip>
          <a:srcRect b="0" l="0" r="0" t="0"/>
          <a:stretch/>
        </p:blipFill>
        <p:spPr>
          <a:xfrm>
            <a:off x="8285028" y="123231"/>
            <a:ext cx="718457" cy="152672"/>
          </a:xfrm>
          <a:prstGeom prst="rect">
            <a:avLst/>
          </a:prstGeom>
          <a:noFill/>
          <a:ln>
            <a:noFill/>
          </a:ln>
        </p:spPr>
      </p:pic>
      <p:pic>
        <p:nvPicPr>
          <p:cNvPr descr="Imagen que contiene Logotipo&#10;&#10;Descripción generada automáticamente" id="212" name="Google Shape;212;p9"/>
          <p:cNvPicPr preferRelativeResize="0"/>
          <p:nvPr/>
        </p:nvPicPr>
        <p:blipFill rotWithShape="1">
          <a:blip r:embed="rId7">
            <a:alphaModFix amt="50000"/>
          </a:blip>
          <a:srcRect b="0" l="0" r="0" t="0"/>
          <a:stretch/>
        </p:blipFill>
        <p:spPr>
          <a:xfrm>
            <a:off x="4201086" y="4274448"/>
            <a:ext cx="1677454" cy="620709"/>
          </a:xfrm>
          <a:prstGeom prst="rect">
            <a:avLst/>
          </a:prstGeom>
          <a:noFill/>
          <a:ln>
            <a:noFill/>
          </a:ln>
        </p:spPr>
      </p:pic>
      <p:pic>
        <p:nvPicPr>
          <p:cNvPr id="213" name="Google Shape;213;p9"/>
          <p:cNvPicPr preferRelativeResize="0"/>
          <p:nvPr/>
        </p:nvPicPr>
        <p:blipFill rotWithShape="1">
          <a:blip r:embed="rId8">
            <a:alphaModFix amt="51000"/>
          </a:blip>
          <a:srcRect b="0" l="0" r="0" t="0"/>
          <a:stretch/>
        </p:blipFill>
        <p:spPr>
          <a:xfrm>
            <a:off x="1136660" y="4344051"/>
            <a:ext cx="582236" cy="513665"/>
          </a:xfrm>
          <a:prstGeom prst="rect">
            <a:avLst/>
          </a:prstGeom>
          <a:noFill/>
          <a:ln>
            <a:noFill/>
          </a:ln>
        </p:spPr>
      </p:pic>
      <p:pic>
        <p:nvPicPr>
          <p:cNvPr id="214" name="Google Shape;214;p9"/>
          <p:cNvPicPr preferRelativeResize="0"/>
          <p:nvPr/>
        </p:nvPicPr>
        <p:blipFill rotWithShape="1">
          <a:blip r:embed="rId9">
            <a:alphaModFix amt="50000"/>
          </a:blip>
          <a:srcRect b="0" l="0" r="0" t="0"/>
          <a:stretch/>
        </p:blipFill>
        <p:spPr>
          <a:xfrm>
            <a:off x="2081486" y="4397573"/>
            <a:ext cx="1913515" cy="406622"/>
          </a:xfrm>
          <a:prstGeom prst="rect">
            <a:avLst/>
          </a:prstGeom>
          <a:noFill/>
          <a:ln>
            <a:noFill/>
          </a:ln>
        </p:spPr>
      </p:pic>
      <p:pic>
        <p:nvPicPr>
          <p:cNvPr id="215" name="Google Shape;215;p9"/>
          <p:cNvPicPr preferRelativeResize="0"/>
          <p:nvPr/>
        </p:nvPicPr>
        <p:blipFill rotWithShape="1">
          <a:blip r:embed="rId10">
            <a:alphaModFix amt="50000"/>
          </a:blip>
          <a:srcRect b="0" l="0" r="0" t="0"/>
          <a:stretch/>
        </p:blipFill>
        <p:spPr>
          <a:xfrm>
            <a:off x="6084625" y="4274448"/>
            <a:ext cx="1495334" cy="811134"/>
          </a:xfrm>
          <a:prstGeom prst="rect">
            <a:avLst/>
          </a:prstGeom>
          <a:noFill/>
          <a:ln>
            <a:noFill/>
          </a:ln>
        </p:spPr>
      </p:pic>
      <p:pic>
        <p:nvPicPr>
          <p:cNvPr id="216" name="Google Shape;216;p9"/>
          <p:cNvPicPr preferRelativeResize="0"/>
          <p:nvPr/>
        </p:nvPicPr>
        <p:blipFill rotWithShape="1">
          <a:blip r:embed="rId11">
            <a:alphaModFix/>
          </a:blip>
          <a:srcRect b="0" l="0" r="0" t="0"/>
          <a:stretch/>
        </p:blipFill>
        <p:spPr>
          <a:xfrm>
            <a:off x="5949625" y="974853"/>
            <a:ext cx="3053846" cy="30538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