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71" r:id="rId3"/>
    <p:sldId id="272" r:id="rId4"/>
    <p:sldId id="257" r:id="rId5"/>
    <p:sldId id="258" r:id="rId6"/>
    <p:sldId id="259" r:id="rId7"/>
    <p:sldId id="260" r:id="rId8"/>
    <p:sldId id="261" r:id="rId9"/>
    <p:sldId id="262" r:id="rId10"/>
    <p:sldId id="263" r:id="rId11"/>
    <p:sldId id="264" r:id="rId12"/>
    <p:sldId id="26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LUsYNjRmTx9hDCBs21CHRtcv+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1fcbe53c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gd1fcbe53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1fcbe53cf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8" name="Google Shape;378;gd1fcbe53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1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2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2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14"/>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Google Shape;26;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15"/>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15"/>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16"/>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16"/>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1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Google Shape;41;p16"/>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1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19"/>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20"/>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20"/>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5" name="Google Shape;85;p1"/>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 sz="4000" b="0" i="0" u="none" strike="noStrike" cap="none">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42900" algn="ctr" rtl="0">
              <a:lnSpc>
                <a:spcPct val="100000"/>
              </a:lnSpc>
              <a:spcBef>
                <a:spcPts val="0"/>
              </a:spcBef>
              <a:spcAft>
                <a:spcPts val="0"/>
              </a:spcAft>
              <a:buClr>
                <a:schemeClr val="lt1"/>
              </a:buClr>
              <a:buSzPts val="2400"/>
              <a:buFont typeface="Arial"/>
              <a:buChar char="•"/>
            </a:pPr>
            <a:r>
              <a:rPr lang="es" sz="2400" b="1" i="0" u="none" strike="noStrike" cap="none">
                <a:solidFill>
                  <a:schemeClr val="lt1"/>
                </a:solidFill>
                <a:latin typeface="Calibri"/>
                <a:ea typeface="Calibri"/>
                <a:cs typeface="Calibri"/>
                <a:sym typeface="Calibri"/>
              </a:rPr>
              <a:t>Módulo 2</a:t>
            </a:r>
            <a:endParaRPr sz="2400" b="1" i="0" u="none" strike="noStrike" cap="none">
              <a:solidFill>
                <a:schemeClr val="lt1"/>
              </a:solidFill>
              <a:latin typeface="Calibri"/>
              <a:ea typeface="Calibri"/>
              <a:cs typeface="Calibri"/>
              <a:sym typeface="Calibri"/>
            </a:endParaRPr>
          </a:p>
        </p:txBody>
      </p:sp>
      <p:sp>
        <p:nvSpPr>
          <p:cNvPr id="87" name="Google Shape;87;p1"/>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EEBD33"/>
                </a:solidFill>
                <a:latin typeface="Calibri"/>
                <a:ea typeface="Calibri"/>
                <a:cs typeface="Calibri"/>
                <a:sym typeface="Calibri"/>
              </a:rPr>
              <a:t>Limpieza de datos</a:t>
            </a:r>
            <a:endParaRPr sz="2500" b="0" i="0" u="none" strike="noStrike" cap="none">
              <a:solidFill>
                <a:srgbClr val="EEBD3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EEBD33"/>
              </a:solidFill>
              <a:latin typeface="Calibri"/>
              <a:ea typeface="Calibri"/>
              <a:cs typeface="Calibri"/>
              <a:sym typeface="Calibri"/>
            </a:endParaRPr>
          </a:p>
        </p:txBody>
      </p:sp>
      <p:pic>
        <p:nvPicPr>
          <p:cNvPr id="88" name="Google Shape;88;p1"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89" name="Google Shape;89;p1"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90" name="Google Shape;90;p1"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91" name="Google Shape;91;p1"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84" name="Google Shape;184;p8"/>
          <p:cNvSpPr txBox="1"/>
          <p:nvPr/>
        </p:nvSpPr>
        <p:spPr>
          <a:xfrm>
            <a:off x="221450" y="992975"/>
            <a:ext cx="88293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La uniformidad es el grado en el que se especifican los datos utilizando la misma unidad de medida.</a:t>
            </a:r>
            <a:endParaRPr sz="2400" b="0" i="0" u="none" strike="noStrike" cap="none">
              <a:solidFill>
                <a:srgbClr val="3F3F3F"/>
              </a:solidFill>
              <a:latin typeface="Calibri"/>
              <a:ea typeface="Calibri"/>
              <a:cs typeface="Calibri"/>
              <a:sym typeface="Calibri"/>
            </a:endParaRPr>
          </a:p>
          <a:p>
            <a:pPr marL="457200" marR="0" lvl="0" indent="-381000" algn="l" rtl="0">
              <a:lnSpc>
                <a:spcPct val="100000"/>
              </a:lnSpc>
              <a:spcBef>
                <a:spcPts val="1000"/>
              </a:spcBef>
              <a:spcAft>
                <a:spcPts val="0"/>
              </a:spcAft>
              <a:buClr>
                <a:srgbClr val="3F3F3F"/>
              </a:buClr>
              <a:buSzPts val="2400"/>
              <a:buFont typeface="Calibri"/>
              <a:buChar char="●"/>
            </a:pPr>
            <a:r>
              <a:rPr lang="es" sz="2400" b="0" i="0" u="none" strike="noStrike" cap="none">
                <a:solidFill>
                  <a:srgbClr val="3F3F3F"/>
                </a:solidFill>
                <a:latin typeface="Calibri"/>
                <a:ea typeface="Calibri"/>
                <a:cs typeface="Calibri"/>
                <a:sym typeface="Calibri"/>
              </a:rPr>
              <a:t>El peso se puede registrar en libras o en kilos. </a:t>
            </a:r>
            <a:endParaRPr sz="2400" b="0" i="0" u="none" strike="noStrike" cap="none">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b="0" i="0" u="none" strike="noStrike" cap="none">
                <a:solidFill>
                  <a:srgbClr val="3F3F3F"/>
                </a:solidFill>
                <a:latin typeface="Calibri"/>
                <a:ea typeface="Calibri"/>
                <a:cs typeface="Calibri"/>
                <a:sym typeface="Calibri"/>
              </a:rPr>
              <a:t>La fecha puede seguir el formato de Argentina o de EE. UU.</a:t>
            </a: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100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Para poder procesarlos, los datos deben convertirse a una única unidad de medida.</a:t>
            </a:r>
            <a:endParaRPr sz="2100" b="0" i="0" u="none" strike="noStrike" cap="none">
              <a:solidFill>
                <a:srgbClr val="3F3F3F"/>
              </a:solidFill>
              <a:latin typeface="Calibri"/>
              <a:ea typeface="Calibri"/>
              <a:cs typeface="Calibri"/>
              <a:sym typeface="Calibri"/>
            </a:endParaRPr>
          </a:p>
        </p:txBody>
      </p:sp>
      <p:pic>
        <p:nvPicPr>
          <p:cNvPr id="185" name="Google Shape;185;p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86" name="Google Shape;186;p8"/>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Uniformidad</a:t>
            </a:r>
            <a:endParaRPr sz="2400" b="0" i="0" u="none" strike="noStrike" cap="none">
              <a:solidFill>
                <a:srgbClr val="7F4EBD"/>
              </a:solidFill>
              <a:latin typeface="Calibri"/>
              <a:ea typeface="Calibri"/>
              <a:cs typeface="Calibri"/>
              <a:sym typeface="Calibri"/>
            </a:endParaRPr>
          </a:p>
        </p:txBody>
      </p:sp>
      <p:sp>
        <p:nvSpPr>
          <p:cNvPr id="187" name="Google Shape;187;p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88" name="Google Shape;188;p8"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89" name="Google Shape;189;p8"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90" name="Google Shape;190;p8"/>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91" name="Google Shape;191;p8"/>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92" name="Google Shape;192;p8"/>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8" name="Google Shape;198;p9"/>
          <p:cNvSpPr txBox="1"/>
          <p:nvPr/>
        </p:nvSpPr>
        <p:spPr>
          <a:xfrm>
            <a:off x="221450" y="992975"/>
            <a:ext cx="88293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El flujo de trabajo es una secuencia de cuatro pasos cuyo objetivo es producir datos de alta calidad y tener en cuenta todos los criterios de los que hemos hablado.</a:t>
            </a:r>
            <a:endParaRPr sz="2200" b="0" i="0" u="none" strike="noStrike" cap="none">
              <a:solidFill>
                <a:srgbClr val="3F3F3F"/>
              </a:solidFill>
              <a:latin typeface="Calibri"/>
              <a:ea typeface="Calibri"/>
              <a:cs typeface="Calibri"/>
              <a:sym typeface="Calibri"/>
            </a:endParaRPr>
          </a:p>
          <a:p>
            <a:pPr marL="457200" marR="0" lvl="0" indent="-349250" algn="l" rtl="0">
              <a:lnSpc>
                <a:spcPct val="100000"/>
              </a:lnSpc>
              <a:spcBef>
                <a:spcPts val="1000"/>
              </a:spcBef>
              <a:spcAft>
                <a:spcPts val="0"/>
              </a:spcAft>
              <a:buClr>
                <a:srgbClr val="3F3F3F"/>
              </a:buClr>
              <a:buSzPts val="1900"/>
              <a:buFont typeface="Calibri"/>
              <a:buChar char="●"/>
            </a:pPr>
            <a:r>
              <a:rPr lang="es" sz="1900" b="0" i="0" u="none" strike="noStrike" cap="none">
                <a:solidFill>
                  <a:srgbClr val="3F3F3F"/>
                </a:solidFill>
                <a:latin typeface="Calibri"/>
                <a:ea typeface="Calibri"/>
                <a:cs typeface="Calibri"/>
                <a:sym typeface="Calibri"/>
              </a:rPr>
              <a:t>Inspección: detecta datos inesperados, incorrectos e inconsistentes.</a:t>
            </a:r>
            <a:endParaRPr sz="1900" b="0" i="0" u="none" strike="noStrike" cap="none">
              <a:solidFill>
                <a:srgbClr val="3F3F3F"/>
              </a:solidFill>
              <a:latin typeface="Calibri"/>
              <a:ea typeface="Calibri"/>
              <a:cs typeface="Calibri"/>
              <a:sym typeface="Calibri"/>
            </a:endParaRPr>
          </a:p>
          <a:p>
            <a:pPr marL="457200" marR="0" lvl="0" indent="-349250" algn="l" rtl="0">
              <a:lnSpc>
                <a:spcPct val="100000"/>
              </a:lnSpc>
              <a:spcBef>
                <a:spcPts val="1000"/>
              </a:spcBef>
              <a:spcAft>
                <a:spcPts val="0"/>
              </a:spcAft>
              <a:buClr>
                <a:srgbClr val="3F3F3F"/>
              </a:buClr>
              <a:buSzPts val="1900"/>
              <a:buFont typeface="Calibri"/>
              <a:buChar char="●"/>
            </a:pPr>
            <a:r>
              <a:rPr lang="es" sz="1900" b="0" i="0" u="none" strike="noStrike" cap="none">
                <a:solidFill>
                  <a:srgbClr val="3F3F3F"/>
                </a:solidFill>
                <a:latin typeface="Calibri"/>
                <a:ea typeface="Calibri"/>
                <a:cs typeface="Calibri"/>
                <a:sym typeface="Calibri"/>
              </a:rPr>
              <a:t>Limpieza: Corrija o elimine las anomalías descubiertas.</a:t>
            </a:r>
            <a:endParaRPr sz="1900" b="0" i="0" u="none" strike="noStrike" cap="none">
              <a:solidFill>
                <a:srgbClr val="3F3F3F"/>
              </a:solidFill>
              <a:latin typeface="Calibri"/>
              <a:ea typeface="Calibri"/>
              <a:cs typeface="Calibri"/>
              <a:sym typeface="Calibri"/>
            </a:endParaRPr>
          </a:p>
          <a:p>
            <a:pPr marL="457200" marR="0" lvl="0" indent="-349250" algn="l" rtl="0">
              <a:lnSpc>
                <a:spcPct val="100000"/>
              </a:lnSpc>
              <a:spcBef>
                <a:spcPts val="1000"/>
              </a:spcBef>
              <a:spcAft>
                <a:spcPts val="0"/>
              </a:spcAft>
              <a:buClr>
                <a:srgbClr val="3F3F3F"/>
              </a:buClr>
              <a:buSzPts val="1900"/>
              <a:buFont typeface="Calibri"/>
              <a:buChar char="●"/>
            </a:pPr>
            <a:r>
              <a:rPr lang="es" sz="1900" b="0" i="0" u="none" strike="noStrike" cap="none">
                <a:solidFill>
                  <a:srgbClr val="3F3F3F"/>
                </a:solidFill>
                <a:latin typeface="Calibri"/>
                <a:ea typeface="Calibri"/>
                <a:cs typeface="Calibri"/>
                <a:sym typeface="Calibri"/>
              </a:rPr>
              <a:t>Verificación: después de la limpieza, los resultados se inspeccionan para verificar que sean correctos.</a:t>
            </a:r>
            <a:endParaRPr sz="1900" b="0" i="0" u="none" strike="noStrike" cap="none">
              <a:solidFill>
                <a:srgbClr val="3F3F3F"/>
              </a:solidFill>
              <a:latin typeface="Calibri"/>
              <a:ea typeface="Calibri"/>
              <a:cs typeface="Calibri"/>
              <a:sym typeface="Calibri"/>
            </a:endParaRPr>
          </a:p>
          <a:p>
            <a:pPr marL="457200" marR="0" lvl="0" indent="-349250" algn="l" rtl="0">
              <a:lnSpc>
                <a:spcPct val="100000"/>
              </a:lnSpc>
              <a:spcBef>
                <a:spcPts val="1000"/>
              </a:spcBef>
              <a:spcAft>
                <a:spcPts val="1000"/>
              </a:spcAft>
              <a:buClr>
                <a:srgbClr val="3F3F3F"/>
              </a:buClr>
              <a:buSzPts val="1900"/>
              <a:buFont typeface="Calibri"/>
              <a:buChar char="●"/>
            </a:pPr>
            <a:r>
              <a:rPr lang="es" sz="1900" b="0" i="0" u="none" strike="noStrike" cap="none">
                <a:solidFill>
                  <a:srgbClr val="3F3F3F"/>
                </a:solidFill>
                <a:latin typeface="Calibri"/>
                <a:ea typeface="Calibri"/>
                <a:cs typeface="Calibri"/>
                <a:sym typeface="Calibri"/>
              </a:rPr>
              <a:t>Informes: se registra un informe sobre los cambios realizados y la calidad de los datos almacenados actualmente.</a:t>
            </a:r>
            <a:endParaRPr sz="1900" b="0" i="0" u="none" strike="noStrike" cap="none">
              <a:solidFill>
                <a:srgbClr val="3F3F3F"/>
              </a:solidFill>
              <a:latin typeface="Calibri"/>
              <a:ea typeface="Calibri"/>
              <a:cs typeface="Calibri"/>
              <a:sym typeface="Calibri"/>
            </a:endParaRPr>
          </a:p>
        </p:txBody>
      </p:sp>
      <p:pic>
        <p:nvPicPr>
          <p:cNvPr id="199" name="Google Shape;199;p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00" name="Google Shape;200;p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Metodología</a:t>
            </a:r>
            <a:endParaRPr sz="2400" b="0" i="0" u="none" strike="noStrike" cap="none">
              <a:solidFill>
                <a:srgbClr val="7F4EBD"/>
              </a:solidFill>
              <a:latin typeface="Calibri"/>
              <a:ea typeface="Calibri"/>
              <a:cs typeface="Calibri"/>
              <a:sym typeface="Calibri"/>
            </a:endParaRPr>
          </a:p>
        </p:txBody>
      </p:sp>
      <p:sp>
        <p:nvSpPr>
          <p:cNvPr id="201" name="Google Shape;201;p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02" name="Google Shape;202;p9"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03" name="Google Shape;203;p9"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04" name="Google Shape;204;p9"/>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05" name="Google Shape;205;p9"/>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06" name="Google Shape;206;p9"/>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1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12" name="Google Shape;212;p10"/>
          <p:cNvSpPr txBox="1"/>
          <p:nvPr/>
        </p:nvSpPr>
        <p:spPr>
          <a:xfrm>
            <a:off x="221450" y="916775"/>
            <a:ext cx="88293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700" b="0" i="0" u="none" strike="noStrike" cap="none">
                <a:solidFill>
                  <a:srgbClr val="3F3F3F"/>
                </a:solidFill>
                <a:latin typeface="Calibri"/>
                <a:ea typeface="Calibri"/>
                <a:cs typeface="Calibri"/>
                <a:sym typeface="Calibri"/>
              </a:rPr>
              <a:t>Estas preguntas ayudan a evaluar y mejorar la calidad de los datos:</a:t>
            </a:r>
            <a:endParaRPr sz="17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700"/>
              <a:buFont typeface="Arial"/>
              <a:buNone/>
            </a:pPr>
            <a:r>
              <a:rPr lang="es" sz="1700" b="1" i="0" u="none" strike="noStrike" cap="none">
                <a:solidFill>
                  <a:srgbClr val="3F3F3F"/>
                </a:solidFill>
                <a:latin typeface="Calibri"/>
                <a:ea typeface="Calibri"/>
                <a:cs typeface="Calibri"/>
                <a:sym typeface="Calibri"/>
              </a:rPr>
              <a:t>¿Cómo se recopilan los datos y en qué condiciones ?</a:t>
            </a:r>
            <a:endParaRPr sz="1700" b="1"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s" sz="1700" b="0" i="0" u="none" strike="noStrike" cap="none">
                <a:solidFill>
                  <a:srgbClr val="3F3F3F"/>
                </a:solidFill>
                <a:latin typeface="Calibri"/>
                <a:ea typeface="Calibri"/>
                <a:cs typeface="Calibri"/>
                <a:sym typeface="Calibri"/>
              </a:rPr>
              <a:t>El entorno donde se recopilaron los datos es importante. El entorno incluye, entre otros, la ubicación, el tiempo, las condiciones climáticas, etc.</a:t>
            </a:r>
            <a:endParaRPr sz="17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s" sz="1700" b="0" i="0" u="none" strike="noStrike" cap="none">
                <a:solidFill>
                  <a:srgbClr val="3F3F3F"/>
                </a:solidFill>
                <a:latin typeface="Calibri"/>
                <a:ea typeface="Calibri"/>
                <a:cs typeface="Calibri"/>
                <a:sym typeface="Calibri"/>
              </a:rPr>
              <a:t>No es lo mismo cuestionar a los sujetos sobre su opinión sobre lo que sea mientras están de camino al trabajo que mientras están en casa.</a:t>
            </a:r>
            <a:endParaRPr sz="17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s" sz="1700" b="1" i="0" u="none" strike="noStrike" cap="none">
                <a:solidFill>
                  <a:srgbClr val="3F3F3F"/>
                </a:solidFill>
                <a:latin typeface="Calibri"/>
                <a:ea typeface="Calibri"/>
                <a:cs typeface="Calibri"/>
                <a:sym typeface="Calibri"/>
              </a:rPr>
              <a:t>¿Qué representan los datos ?</a:t>
            </a:r>
            <a:endParaRPr sz="17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s" sz="1700" b="0" i="0" u="none" strike="noStrike" cap="none">
                <a:solidFill>
                  <a:srgbClr val="3F3F3F"/>
                </a:solidFill>
                <a:latin typeface="Calibri"/>
                <a:ea typeface="Calibri"/>
                <a:cs typeface="Calibri"/>
                <a:sym typeface="Calibri"/>
              </a:rPr>
              <a:t>¿Incluye a todos? ¿Solo la gente de la ciudad ?. O, quizás, solo aquellos que optaron por contestar porque tenían una fuerte opinión sobre el tema.</a:t>
            </a:r>
            <a:endParaRPr sz="17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s" sz="1700" b="1" i="0" u="none" strike="noStrike" cap="none">
                <a:solidFill>
                  <a:srgbClr val="3F3F3F"/>
                </a:solidFill>
                <a:latin typeface="Calibri"/>
                <a:ea typeface="Calibri"/>
                <a:cs typeface="Calibri"/>
                <a:sym typeface="Calibri"/>
              </a:rPr>
              <a:t>¿Cuáles son los métodos utilizados para limpiar los datos y por qué ?</a:t>
            </a:r>
            <a:endParaRPr sz="17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s" sz="1700" b="0" i="0" u="none" strike="noStrike" cap="none">
                <a:solidFill>
                  <a:srgbClr val="3F3F3F"/>
                </a:solidFill>
                <a:latin typeface="Calibri"/>
                <a:ea typeface="Calibri"/>
                <a:cs typeface="Calibri"/>
                <a:sym typeface="Calibri"/>
              </a:rPr>
              <a:t>Diferentes métodos pueden ser mejores en diferentes situaciones o con diferentes tipos de datos.</a:t>
            </a:r>
            <a:endParaRPr sz="17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1000"/>
              </a:spcAft>
              <a:buClr>
                <a:srgbClr val="000000"/>
              </a:buClr>
              <a:buSzPts val="1700"/>
              <a:buFont typeface="Arial"/>
              <a:buNone/>
            </a:pPr>
            <a:endParaRPr sz="1700" b="0" i="0" u="none" strike="noStrike" cap="none">
              <a:solidFill>
                <a:srgbClr val="3F3F3F"/>
              </a:solidFill>
              <a:latin typeface="Calibri"/>
              <a:ea typeface="Calibri"/>
              <a:cs typeface="Calibri"/>
              <a:sym typeface="Calibri"/>
            </a:endParaRPr>
          </a:p>
        </p:txBody>
      </p:sp>
      <p:pic>
        <p:nvPicPr>
          <p:cNvPr id="213" name="Google Shape;213;p1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14" name="Google Shape;214;p10"/>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Pregunta evaluadoras</a:t>
            </a:r>
            <a:endParaRPr sz="2400" b="0" i="0" u="none" strike="noStrike" cap="none">
              <a:solidFill>
                <a:srgbClr val="7F4EBD"/>
              </a:solidFill>
              <a:latin typeface="Calibri"/>
              <a:ea typeface="Calibri"/>
              <a:cs typeface="Calibri"/>
              <a:sym typeface="Calibri"/>
            </a:endParaRPr>
          </a:p>
        </p:txBody>
      </p:sp>
      <p:sp>
        <p:nvSpPr>
          <p:cNvPr id="215" name="Google Shape;215;p1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16" name="Google Shape;216;p1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17" name="Google Shape;217;p1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18" name="Google Shape;218;p10"/>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19" name="Google Shape;219;p1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20" name="Google Shape;220;p1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gd1fcbe53cf_0_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51" name="Google Shape;351;gd1fcbe53cf_0_0"/>
          <p:cNvSpPr txBox="1"/>
          <p:nvPr/>
        </p:nvSpPr>
        <p:spPr>
          <a:xfrm>
            <a:off x="181050" y="1032876"/>
            <a:ext cx="6864300" cy="555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chemeClr val="dk1"/>
                </a:solidFill>
                <a:latin typeface="Calibri"/>
                <a:ea typeface="Calibri"/>
                <a:cs typeface="Calibri"/>
                <a:sym typeface="Calibri"/>
              </a:rPr>
              <a:t>En todo modelo de Machine Learning hay algunos </a:t>
            </a:r>
            <a:r>
              <a:rPr lang="es" sz="1400" b="1" i="0" u="none" strike="noStrike" cap="none" dirty="0">
                <a:solidFill>
                  <a:schemeClr val="dk1"/>
                </a:solidFill>
                <a:latin typeface="Calibri"/>
                <a:ea typeface="Calibri"/>
                <a:cs typeface="Calibri"/>
                <a:sym typeface="Calibri"/>
              </a:rPr>
              <a:t>pasos comunes</a:t>
            </a:r>
            <a:r>
              <a:rPr lang="es" sz="1400" b="0" i="0" u="none" strike="noStrike" cap="none" dirty="0">
                <a:solidFill>
                  <a:schemeClr val="dk1"/>
                </a:solidFill>
                <a:latin typeface="Calibri"/>
                <a:ea typeface="Calibri"/>
                <a:cs typeface="Calibri"/>
                <a:sym typeface="Calibri"/>
              </a:rPr>
              <a:t> que nos sirven de guia:</a:t>
            </a:r>
            <a:endParaRPr sz="1400" b="0" i="0" u="none" strike="noStrike" cap="none" dirty="0">
              <a:solidFill>
                <a:schemeClr val="dk1"/>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Calibri"/>
              <a:ea typeface="Calibri"/>
              <a:cs typeface="Calibri"/>
              <a:sym typeface="Calibri"/>
            </a:endParaRPr>
          </a:p>
        </p:txBody>
      </p:sp>
      <p:pic>
        <p:nvPicPr>
          <p:cNvPr id="352" name="Google Shape;352;gd1fcbe53cf_0_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53" name="Google Shape;353;gd1fcbe53cf_0_0"/>
          <p:cNvSpPr txBox="1"/>
          <p:nvPr/>
        </p:nvSpPr>
        <p:spPr>
          <a:xfrm>
            <a:off x="221400" y="460040"/>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354" name="Google Shape;354;gd1fcbe53cf_0_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55" name="Google Shape;355;gd1fcbe53cf_0_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56" name="Google Shape;356;gd1fcbe53cf_0_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57" name="Google Shape;357;gd1fcbe53cf_0_0"/>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358" name="Google Shape;358;gd1fcbe53cf_0_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59" name="Google Shape;359;gd1fcbe53cf_0_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360" name="Google Shape;360;gd1fcbe53cf_0_0"/>
          <p:cNvSpPr txBox="1"/>
          <p:nvPr/>
        </p:nvSpPr>
        <p:spPr>
          <a:xfrm>
            <a:off x="160001" y="1327330"/>
            <a:ext cx="5979900" cy="3510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600"/>
              </a:spcBef>
              <a:spcAft>
                <a:spcPts val="0"/>
              </a:spcAft>
              <a:buClr>
                <a:schemeClr val="dk1"/>
              </a:buClr>
              <a:buSzPts val="1400"/>
              <a:buFont typeface="Calibri"/>
              <a:buChar char="●"/>
            </a:pPr>
            <a:r>
              <a:rPr lang="es" sz="1400" b="1" i="0" u="none" strike="noStrike" cap="none">
                <a:solidFill>
                  <a:schemeClr val="dk1"/>
                </a:solidFill>
                <a:highlight>
                  <a:srgbClr val="FFFFFF"/>
                </a:highlight>
                <a:latin typeface="Calibri"/>
                <a:ea typeface="Calibri"/>
                <a:cs typeface="Calibri"/>
                <a:sym typeface="Calibri"/>
              </a:rPr>
              <a:t>Definición del problema</a:t>
            </a:r>
            <a:r>
              <a:rPr lang="es" sz="1400" b="0" i="0" u="none" strike="noStrike" cap="none">
                <a:solidFill>
                  <a:schemeClr val="dk1"/>
                </a:solidFill>
                <a:highlight>
                  <a:srgbClr val="FFFFFF"/>
                </a:highlight>
                <a:latin typeface="Calibri"/>
                <a:ea typeface="Calibri"/>
                <a:cs typeface="Calibri"/>
                <a:sym typeface="Calibri"/>
              </a:rPr>
              <a:t>: Siempre que se va a realizar un proyecto de ML es para resolver un problema específico, por ende, primero debemos de realizarnos una pregunta la cual buscaremos resolver.</a:t>
            </a:r>
            <a:endParaRPr/>
          </a:p>
          <a:p>
            <a:pPr marL="457200" marR="0" lvl="0" indent="-317500" algn="l" rtl="0">
              <a:lnSpc>
                <a:spcPct val="115000"/>
              </a:lnSpc>
              <a:spcBef>
                <a:spcPts val="1200"/>
              </a:spcBef>
              <a:spcAft>
                <a:spcPts val="0"/>
              </a:spcAft>
              <a:buClr>
                <a:schemeClr val="dk1"/>
              </a:buClr>
              <a:buSzPts val="1400"/>
              <a:buFont typeface="Calibri"/>
              <a:buChar char="●"/>
            </a:pPr>
            <a:r>
              <a:rPr lang="es" sz="1400" b="1" i="0" u="none" strike="noStrike" cap="none">
                <a:solidFill>
                  <a:schemeClr val="dk1"/>
                </a:solidFill>
                <a:highlight>
                  <a:srgbClr val="FFFFFF"/>
                </a:highlight>
                <a:latin typeface="Calibri"/>
                <a:ea typeface="Calibri"/>
                <a:cs typeface="Calibri"/>
                <a:sym typeface="Calibri"/>
              </a:rPr>
              <a:t>Buscar los datos</a:t>
            </a:r>
            <a:r>
              <a:rPr lang="es" sz="1400" b="0" i="0" u="none" strike="noStrike" cap="none">
                <a:solidFill>
                  <a:schemeClr val="dk1"/>
                </a:solidFill>
                <a:highlight>
                  <a:srgbClr val="FFFFFF"/>
                </a:highlight>
                <a:latin typeface="Calibri"/>
                <a:ea typeface="Calibri"/>
                <a:cs typeface="Calibri"/>
                <a:sym typeface="Calibri"/>
              </a:rPr>
              <a:t>: Por lo general debemos definir qué datos necesitamos y de dónde los podemos encontrar. Hoy en día hay muchos datos libres, sean generados por organismos gubernamentales u ONG, o en algunos casos incluso empresas privadas.</a:t>
            </a:r>
            <a:endParaRPr/>
          </a:p>
          <a:p>
            <a:pPr marL="457200" marR="0" lvl="0" indent="-317500" algn="l" rtl="0">
              <a:lnSpc>
                <a:spcPct val="115000"/>
              </a:lnSpc>
              <a:spcBef>
                <a:spcPts val="1200"/>
              </a:spcBef>
              <a:spcAft>
                <a:spcPts val="0"/>
              </a:spcAft>
              <a:buClr>
                <a:schemeClr val="dk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Análisis exploratorio de datos</a:t>
            </a:r>
            <a:r>
              <a:rPr lang="es" sz="1400" b="0" i="0" u="none" strike="noStrike" cap="none">
                <a:solidFill>
                  <a:srgbClr val="212121"/>
                </a:solidFill>
                <a:highlight>
                  <a:srgbClr val="FFFFFF"/>
                </a:highlight>
                <a:latin typeface="Calibri"/>
                <a:ea typeface="Calibri"/>
                <a:cs typeface="Calibri"/>
                <a:sym typeface="Calibri"/>
              </a:rPr>
              <a:t>: Durante esta etapa se </a:t>
            </a:r>
            <a:r>
              <a:rPr lang="es" sz="1400" b="0" i="1" u="none" strike="noStrike" cap="none">
                <a:solidFill>
                  <a:srgbClr val="212121"/>
                </a:solidFill>
                <a:highlight>
                  <a:srgbClr val="FFFFFF"/>
                </a:highlight>
                <a:latin typeface="Calibri"/>
                <a:ea typeface="Calibri"/>
                <a:cs typeface="Calibri"/>
                <a:sym typeface="Calibri"/>
              </a:rPr>
              <a:t>limpian</a:t>
            </a:r>
            <a:r>
              <a:rPr lang="es" sz="1400" b="0" i="0" u="none" strike="noStrike" cap="none">
                <a:solidFill>
                  <a:srgbClr val="212121"/>
                </a:solidFill>
                <a:highlight>
                  <a:srgbClr val="FFFFFF"/>
                </a:highlight>
                <a:latin typeface="Calibri"/>
                <a:ea typeface="Calibri"/>
                <a:cs typeface="Calibri"/>
                <a:sym typeface="Calibri"/>
              </a:rPr>
              <a:t> los datos y se realiza una exploración de los mismos, buscando características y relaciones que nos ayuden a seleccionar qué variables usar o que modelo usar.</a:t>
            </a:r>
            <a:endParaRPr/>
          </a:p>
          <a:p>
            <a:pPr marL="457200" marR="0" lvl="0" indent="-228600" algn="l" rtl="0">
              <a:lnSpc>
                <a:spcPct val="115000"/>
              </a:lnSpc>
              <a:spcBef>
                <a:spcPts val="60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2" name="Google Shape;390;gd1fcbe53cf_0_120">
            <a:extLst>
              <a:ext uri="{FF2B5EF4-FFF2-40B4-BE49-F238E27FC236}">
                <a16:creationId xmlns:a16="http://schemas.microsoft.com/office/drawing/2014/main" id="{BDDE5EBF-954E-4CAF-9E18-0ADE35F180D5}"/>
              </a:ext>
            </a:extLst>
          </p:cNvPr>
          <p:cNvSpPr/>
          <p:nvPr/>
        </p:nvSpPr>
        <p:spPr>
          <a:xfrm>
            <a:off x="7148975" y="13606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Preguntar</a:t>
            </a:r>
            <a:endParaRPr sz="1000" b="0" i="0" u="none" strike="noStrike" cap="none">
              <a:solidFill>
                <a:srgbClr val="000000"/>
              </a:solidFill>
              <a:latin typeface="Arial"/>
              <a:ea typeface="Arial"/>
              <a:cs typeface="Arial"/>
              <a:sym typeface="Arial"/>
            </a:endParaRPr>
          </a:p>
        </p:txBody>
      </p:sp>
      <p:sp>
        <p:nvSpPr>
          <p:cNvPr id="33" name="Google Shape;391;gd1fcbe53cf_0_120">
            <a:extLst>
              <a:ext uri="{FF2B5EF4-FFF2-40B4-BE49-F238E27FC236}">
                <a16:creationId xmlns:a16="http://schemas.microsoft.com/office/drawing/2014/main" id="{620D6D60-615F-4938-882E-9C03117B8AF0}"/>
              </a:ext>
            </a:extLst>
          </p:cNvPr>
          <p:cNvSpPr/>
          <p:nvPr/>
        </p:nvSpPr>
        <p:spPr>
          <a:xfrm>
            <a:off x="7849025" y="20298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Buscar datos</a:t>
            </a:r>
            <a:endParaRPr sz="1000" dirty="0"/>
          </a:p>
        </p:txBody>
      </p:sp>
      <p:sp>
        <p:nvSpPr>
          <p:cNvPr id="34" name="Google Shape;392;gd1fcbe53cf_0_120">
            <a:extLst>
              <a:ext uri="{FF2B5EF4-FFF2-40B4-BE49-F238E27FC236}">
                <a16:creationId xmlns:a16="http://schemas.microsoft.com/office/drawing/2014/main" id="{F9B7A329-3D17-466B-B751-2A25FAF4A079}"/>
              </a:ext>
            </a:extLst>
          </p:cNvPr>
          <p:cNvSpPr/>
          <p:nvPr/>
        </p:nvSpPr>
        <p:spPr>
          <a:xfrm>
            <a:off x="7849025" y="3441188"/>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Separar datos</a:t>
            </a:r>
            <a:endParaRPr sz="1000" dirty="0"/>
          </a:p>
        </p:txBody>
      </p:sp>
      <p:sp>
        <p:nvSpPr>
          <p:cNvPr id="35" name="Google Shape;393;gd1fcbe53cf_0_120">
            <a:extLst>
              <a:ext uri="{FF2B5EF4-FFF2-40B4-BE49-F238E27FC236}">
                <a16:creationId xmlns:a16="http://schemas.microsoft.com/office/drawing/2014/main" id="{55C0AA19-CF55-441C-AB51-43439F934DCB}"/>
              </a:ext>
            </a:extLst>
          </p:cNvPr>
          <p:cNvSpPr/>
          <p:nvPr/>
        </p:nvSpPr>
        <p:spPr>
          <a:xfrm>
            <a:off x="7849025" y="27355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100"/>
            </a:pPr>
            <a:r>
              <a:rPr lang="es" sz="1100" dirty="0"/>
              <a:t>AED</a:t>
            </a:r>
            <a:endParaRPr sz="1100" dirty="0"/>
          </a:p>
        </p:txBody>
      </p:sp>
      <p:sp>
        <p:nvSpPr>
          <p:cNvPr id="36" name="Google Shape;394;gd1fcbe53cf_0_120">
            <a:extLst>
              <a:ext uri="{FF2B5EF4-FFF2-40B4-BE49-F238E27FC236}">
                <a16:creationId xmlns:a16="http://schemas.microsoft.com/office/drawing/2014/main" id="{96AAD1F5-6B6E-4CAD-B94D-BDF62CA115CE}"/>
              </a:ext>
            </a:extLst>
          </p:cNvPr>
          <p:cNvSpPr/>
          <p:nvPr/>
        </p:nvSpPr>
        <p:spPr>
          <a:xfrm>
            <a:off x="6644963"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Entrena- miento</a:t>
            </a:r>
            <a:endParaRPr sz="1000" dirty="0"/>
          </a:p>
        </p:txBody>
      </p:sp>
      <p:sp>
        <p:nvSpPr>
          <p:cNvPr id="37" name="Google Shape;395;gd1fcbe53cf_0_120">
            <a:extLst>
              <a:ext uri="{FF2B5EF4-FFF2-40B4-BE49-F238E27FC236}">
                <a16:creationId xmlns:a16="http://schemas.microsoft.com/office/drawing/2014/main" id="{FA12E065-6DA3-4FFE-9397-B8383250DAAC}"/>
              </a:ext>
            </a:extLst>
          </p:cNvPr>
          <p:cNvSpPr/>
          <p:nvPr/>
        </p:nvSpPr>
        <p:spPr>
          <a:xfrm>
            <a:off x="6644950" y="275427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Prueba</a:t>
            </a:r>
            <a:endParaRPr sz="1000"/>
          </a:p>
        </p:txBody>
      </p:sp>
      <p:cxnSp>
        <p:nvCxnSpPr>
          <p:cNvPr id="38" name="Google Shape;397;gd1fcbe53cf_0_120">
            <a:extLst>
              <a:ext uri="{FF2B5EF4-FFF2-40B4-BE49-F238E27FC236}">
                <a16:creationId xmlns:a16="http://schemas.microsoft.com/office/drawing/2014/main" id="{FD49D9F0-B987-47B0-BDD9-CB3E61C09704}"/>
              </a:ext>
            </a:extLst>
          </p:cNvPr>
          <p:cNvCxnSpPr>
            <a:stCxn id="33" idx="2"/>
            <a:endCxn id="35" idx="0"/>
          </p:cNvCxnSpPr>
          <p:nvPr/>
        </p:nvCxnSpPr>
        <p:spPr>
          <a:xfrm>
            <a:off x="8256125" y="2468400"/>
            <a:ext cx="0" cy="267000"/>
          </a:xfrm>
          <a:prstGeom prst="straightConnector1">
            <a:avLst/>
          </a:prstGeom>
          <a:noFill/>
          <a:ln w="9525" cap="flat" cmpd="sng">
            <a:solidFill>
              <a:schemeClr val="dk2"/>
            </a:solidFill>
            <a:prstDash val="solid"/>
            <a:round/>
            <a:headEnd type="none" w="sm" len="sm"/>
            <a:tailEnd type="stealth" w="med" len="med"/>
          </a:ln>
        </p:spPr>
      </p:cxnSp>
      <p:cxnSp>
        <p:nvCxnSpPr>
          <p:cNvPr id="39" name="Google Shape;398;gd1fcbe53cf_0_120">
            <a:extLst>
              <a:ext uri="{FF2B5EF4-FFF2-40B4-BE49-F238E27FC236}">
                <a16:creationId xmlns:a16="http://schemas.microsoft.com/office/drawing/2014/main" id="{1092612B-5512-44FA-8580-A06F131B9086}"/>
              </a:ext>
            </a:extLst>
          </p:cNvPr>
          <p:cNvCxnSpPr>
            <a:stCxn id="35" idx="2"/>
            <a:endCxn id="34" idx="0"/>
          </p:cNvCxnSpPr>
          <p:nvPr/>
        </p:nvCxnSpPr>
        <p:spPr>
          <a:xfrm>
            <a:off x="8256125" y="3174100"/>
            <a:ext cx="0" cy="267000"/>
          </a:xfrm>
          <a:prstGeom prst="straightConnector1">
            <a:avLst/>
          </a:prstGeom>
          <a:noFill/>
          <a:ln w="9525" cap="flat" cmpd="sng">
            <a:solidFill>
              <a:schemeClr val="dk2"/>
            </a:solidFill>
            <a:prstDash val="solid"/>
            <a:round/>
            <a:headEnd type="none" w="sm" len="sm"/>
            <a:tailEnd type="stealth" w="med" len="med"/>
          </a:ln>
        </p:spPr>
      </p:cxnSp>
      <p:cxnSp>
        <p:nvCxnSpPr>
          <p:cNvPr id="40" name="Google Shape;399;gd1fcbe53cf_0_120">
            <a:extLst>
              <a:ext uri="{FF2B5EF4-FFF2-40B4-BE49-F238E27FC236}">
                <a16:creationId xmlns:a16="http://schemas.microsoft.com/office/drawing/2014/main" id="{4F8F622A-DE86-4CC9-913B-2C4867C5A44F}"/>
              </a:ext>
            </a:extLst>
          </p:cNvPr>
          <p:cNvCxnSpPr>
            <a:cxnSpLocks/>
            <a:stCxn id="35" idx="3"/>
            <a:endCxn id="33" idx="3"/>
          </p:cNvCxnSpPr>
          <p:nvPr/>
        </p:nvCxnSpPr>
        <p:spPr>
          <a:xfrm flipV="1">
            <a:off x="8663225" y="2249100"/>
            <a:ext cx="12700" cy="705700"/>
          </a:xfrm>
          <a:prstGeom prst="curvedConnector3">
            <a:avLst>
              <a:gd name="adj1" fmla="val 1800000"/>
            </a:avLst>
          </a:prstGeom>
          <a:noFill/>
          <a:ln w="9525" cap="flat" cmpd="sng">
            <a:solidFill>
              <a:schemeClr val="dk2"/>
            </a:solidFill>
            <a:prstDash val="solid"/>
            <a:round/>
            <a:headEnd type="none" w="sm" len="sm"/>
            <a:tailEnd type="stealth" w="med" len="med"/>
          </a:ln>
        </p:spPr>
      </p:cxnSp>
      <p:cxnSp>
        <p:nvCxnSpPr>
          <p:cNvPr id="41" name="Google Shape;400;gd1fcbe53cf_0_120">
            <a:extLst>
              <a:ext uri="{FF2B5EF4-FFF2-40B4-BE49-F238E27FC236}">
                <a16:creationId xmlns:a16="http://schemas.microsoft.com/office/drawing/2014/main" id="{03976910-26CE-4273-9813-804F9D5C4615}"/>
              </a:ext>
            </a:extLst>
          </p:cNvPr>
          <p:cNvCxnSpPr>
            <a:stCxn id="32" idx="3"/>
            <a:endCxn id="33"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42" name="Google Shape;401;gd1fcbe53cf_0_120">
            <a:extLst>
              <a:ext uri="{FF2B5EF4-FFF2-40B4-BE49-F238E27FC236}">
                <a16:creationId xmlns:a16="http://schemas.microsoft.com/office/drawing/2014/main" id="{785CC0F0-D2EA-4038-A562-B73EBB6B91A1}"/>
              </a:ext>
            </a:extLst>
          </p:cNvPr>
          <p:cNvCxnSpPr>
            <a:stCxn id="32" idx="1"/>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sm" len="sm"/>
          </a:ln>
        </p:spPr>
      </p:cxnSp>
      <p:cxnSp>
        <p:nvCxnSpPr>
          <p:cNvPr id="43" name="Google Shape;402;gd1fcbe53cf_0_120">
            <a:extLst>
              <a:ext uri="{FF2B5EF4-FFF2-40B4-BE49-F238E27FC236}">
                <a16:creationId xmlns:a16="http://schemas.microsoft.com/office/drawing/2014/main" id="{B4CFC688-AC3C-41BC-93FA-CFF83B29D52C}"/>
              </a:ext>
            </a:extLst>
          </p:cNvPr>
          <p:cNvCxnSpPr>
            <a:stCxn id="34" idx="1"/>
            <a:endCxn id="36" idx="3"/>
          </p:cNvCxnSpPr>
          <p:nvPr/>
        </p:nvCxnSpPr>
        <p:spPr>
          <a:xfrm rot="10800000">
            <a:off x="7459025" y="3660488"/>
            <a:ext cx="390000" cy="0"/>
          </a:xfrm>
          <a:prstGeom prst="straightConnector1">
            <a:avLst/>
          </a:prstGeom>
          <a:noFill/>
          <a:ln w="9525" cap="flat" cmpd="sng">
            <a:solidFill>
              <a:schemeClr val="dk2"/>
            </a:solidFill>
            <a:prstDash val="solid"/>
            <a:round/>
            <a:headEnd type="stealth" w="med" len="med"/>
            <a:tailEnd type="stealth" w="med" len="med"/>
          </a:ln>
        </p:spPr>
      </p:cxnSp>
      <p:cxnSp>
        <p:nvCxnSpPr>
          <p:cNvPr id="44" name="Google Shape;403;gd1fcbe53cf_0_120">
            <a:extLst>
              <a:ext uri="{FF2B5EF4-FFF2-40B4-BE49-F238E27FC236}">
                <a16:creationId xmlns:a16="http://schemas.microsoft.com/office/drawing/2014/main" id="{E753B771-6F84-4824-8580-EC76F4E8DB43}"/>
              </a:ext>
            </a:extLst>
          </p:cNvPr>
          <p:cNvCxnSpPr>
            <a:stCxn id="36" idx="0"/>
            <a:endCxn id="37"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45" name="Google Shape;404;gd1fcbe53cf_0_120">
            <a:extLst>
              <a:ext uri="{FF2B5EF4-FFF2-40B4-BE49-F238E27FC236}">
                <a16:creationId xmlns:a16="http://schemas.microsoft.com/office/drawing/2014/main" id="{545E9277-8D6A-4AA3-9512-AEF4E8652C1B}"/>
              </a:ext>
            </a:extLst>
          </p:cNvPr>
          <p:cNvCxnSpPr>
            <a:stCxn id="37" idx="0"/>
          </p:cNvCxnSpPr>
          <p:nvPr/>
        </p:nvCxnSpPr>
        <p:spPr>
          <a:xfrm rot="10800000">
            <a:off x="7036450" y="2495975"/>
            <a:ext cx="15600" cy="258300"/>
          </a:xfrm>
          <a:prstGeom prst="straightConnector1">
            <a:avLst/>
          </a:prstGeom>
          <a:noFill/>
          <a:ln w="9525" cap="flat" cmpd="sng">
            <a:solidFill>
              <a:schemeClr val="dk2"/>
            </a:solidFill>
            <a:prstDash val="solid"/>
            <a:round/>
            <a:headEnd type="none" w="sm" len="sm"/>
            <a:tailEnd type="stealth" w="med" len="med"/>
          </a:ln>
        </p:spPr>
      </p:cxnSp>
      <p:sp>
        <p:nvSpPr>
          <p:cNvPr id="46" name="Google Shape;396;gd1fcbe53cf_0_120">
            <a:extLst>
              <a:ext uri="{FF2B5EF4-FFF2-40B4-BE49-F238E27FC236}">
                <a16:creationId xmlns:a16="http://schemas.microsoft.com/office/drawing/2014/main" id="{A102419D-9C2D-4F5D-99F5-86732CF6FF4B}"/>
              </a:ext>
            </a:extLst>
          </p:cNvPr>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Producci-ón</a:t>
            </a:r>
            <a:endParaRPr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gd1fcbe53cf_0_12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81" name="Google Shape;381;gd1fcbe53cf_0_120"/>
          <p:cNvSpPr txBox="1"/>
          <p:nvPr/>
        </p:nvSpPr>
        <p:spPr>
          <a:xfrm>
            <a:off x="151450" y="994900"/>
            <a:ext cx="6353700" cy="3287100"/>
          </a:xfrm>
          <a:prstGeom prst="rect">
            <a:avLst/>
          </a:prstGeom>
          <a:noFill/>
          <a:ln>
            <a:noFill/>
          </a:ln>
        </p:spPr>
        <p:txBody>
          <a:bodyPr spcFirstLastPara="1" wrap="square" lIns="68575" tIns="34275" rIns="68575" bIns="34275" anchor="t" anchorCtr="0">
            <a:noAutofit/>
          </a:bodyPr>
          <a:lstStyle/>
          <a:p>
            <a:pPr marL="457200" marR="0" lvl="0" indent="-228600" algn="l" rtl="0">
              <a:lnSpc>
                <a:spcPct val="115000"/>
              </a:lnSpc>
              <a:spcBef>
                <a:spcPts val="0"/>
              </a:spcBef>
              <a:spcAft>
                <a:spcPts val="0"/>
              </a:spcAft>
              <a:buClr>
                <a:srgbClr val="212121"/>
              </a:buClr>
              <a:buSzPts val="1400"/>
              <a:buFont typeface="Calibri"/>
              <a:buNone/>
            </a:pPr>
            <a:endParaRPr sz="1400" b="0" i="0" u="none" strike="noStrike" cap="none" dirty="0">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dirty="0">
                <a:solidFill>
                  <a:srgbClr val="212121"/>
                </a:solidFill>
                <a:highlight>
                  <a:srgbClr val="FFFFFF"/>
                </a:highlight>
                <a:latin typeface="Calibri"/>
                <a:ea typeface="Calibri"/>
                <a:cs typeface="Calibri"/>
                <a:sym typeface="Calibri"/>
              </a:rPr>
              <a:t>Dividir los datos de entrenamiento y prueba</a:t>
            </a:r>
            <a:r>
              <a:rPr lang="es" sz="1400" b="0" i="0" u="none" strike="noStrike" cap="none" dirty="0">
                <a:solidFill>
                  <a:srgbClr val="212121"/>
                </a:solidFill>
                <a:highlight>
                  <a:srgbClr val="FFFFFF"/>
                </a:highlight>
                <a:latin typeface="Calibri"/>
                <a:ea typeface="Calibri"/>
                <a:cs typeface="Calibri"/>
                <a:sym typeface="Calibri"/>
              </a:rPr>
              <a:t>. Esta división es de vital importancia para poder definir si el modelo tiene un buen rendimiento o no.</a:t>
            </a:r>
            <a:endParaRPr dirty="0"/>
          </a:p>
          <a:p>
            <a:pPr marL="457200" marR="0" lvl="0" indent="-228600" algn="l" rtl="0">
              <a:lnSpc>
                <a:spcPct val="115000"/>
              </a:lnSpc>
              <a:spcBef>
                <a:spcPts val="0"/>
              </a:spcBef>
              <a:spcAft>
                <a:spcPts val="0"/>
              </a:spcAft>
              <a:buClr>
                <a:srgbClr val="212121"/>
              </a:buClr>
              <a:buSzPts val="1400"/>
              <a:buFont typeface="Calibri"/>
              <a:buNone/>
            </a:pPr>
            <a:endParaRPr sz="1400" b="0" i="0" u="none" strike="noStrike" cap="none" dirty="0">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dirty="0">
                <a:solidFill>
                  <a:srgbClr val="212121"/>
                </a:solidFill>
                <a:highlight>
                  <a:srgbClr val="FFFFFF"/>
                </a:highlight>
                <a:latin typeface="Calibri"/>
                <a:ea typeface="Calibri"/>
                <a:cs typeface="Calibri"/>
                <a:sym typeface="Calibri"/>
              </a:rPr>
              <a:t>Entrenamiento del modelo</a:t>
            </a:r>
            <a:r>
              <a:rPr lang="es" sz="1400" b="0" i="0" u="none" strike="noStrike" cap="none" dirty="0">
                <a:solidFill>
                  <a:srgbClr val="212121"/>
                </a:solidFill>
                <a:highlight>
                  <a:srgbClr val="FFFFFF"/>
                </a:highlight>
                <a:latin typeface="Calibri"/>
                <a:ea typeface="Calibri"/>
                <a:cs typeface="Calibri"/>
                <a:sym typeface="Calibri"/>
              </a:rPr>
              <a:t>: En esta etapa se </a:t>
            </a:r>
            <a:r>
              <a:rPr lang="es" sz="1400" b="1" i="0" u="none" strike="noStrike" cap="none" dirty="0">
                <a:solidFill>
                  <a:srgbClr val="212121"/>
                </a:solidFill>
                <a:highlight>
                  <a:srgbClr val="FFFFFF"/>
                </a:highlight>
                <a:latin typeface="Calibri"/>
                <a:ea typeface="Calibri"/>
                <a:cs typeface="Calibri"/>
                <a:sym typeface="Calibri"/>
              </a:rPr>
              <a:t>entrenan</a:t>
            </a:r>
            <a:r>
              <a:rPr lang="es" sz="1400" b="0" i="0" u="none" strike="noStrike" cap="none" dirty="0">
                <a:solidFill>
                  <a:srgbClr val="212121"/>
                </a:solidFill>
                <a:highlight>
                  <a:srgbClr val="FFFFFF"/>
                </a:highlight>
                <a:latin typeface="Calibri"/>
                <a:ea typeface="Calibri"/>
                <a:cs typeface="Calibri"/>
                <a:sym typeface="Calibri"/>
              </a:rPr>
              <a:t> diferentes de modelos y se </a:t>
            </a:r>
            <a:r>
              <a:rPr lang="es" sz="1400" b="1" i="0" u="none" strike="noStrike" cap="none" dirty="0">
                <a:solidFill>
                  <a:srgbClr val="212121"/>
                </a:solidFill>
                <a:highlight>
                  <a:srgbClr val="FFFFFF"/>
                </a:highlight>
                <a:latin typeface="Calibri"/>
                <a:ea typeface="Calibri"/>
                <a:cs typeface="Calibri"/>
                <a:sym typeface="Calibri"/>
              </a:rPr>
              <a:t>prueban</a:t>
            </a:r>
            <a:r>
              <a:rPr lang="es" sz="1400" b="0" i="0" u="none" strike="noStrike" cap="none" dirty="0">
                <a:solidFill>
                  <a:srgbClr val="212121"/>
                </a:solidFill>
                <a:highlight>
                  <a:srgbClr val="FFFFFF"/>
                </a:highlight>
                <a:latin typeface="Calibri"/>
                <a:ea typeface="Calibri"/>
                <a:cs typeface="Calibri"/>
                <a:sym typeface="Calibri"/>
              </a:rPr>
              <a:t> tomando en cuenta alguna métrica previamente definida, seleccionando el modelo que mejor desempeño tenga.</a:t>
            </a:r>
            <a:endParaRPr sz="1400" b="0" i="0" u="none" strike="noStrike" cap="none" dirty="0">
              <a:solidFill>
                <a:srgbClr val="212121"/>
              </a:solidFill>
              <a:highlight>
                <a:srgbClr val="FFFFFF"/>
              </a:highlight>
              <a:latin typeface="Calibri"/>
              <a:ea typeface="Calibri"/>
              <a:cs typeface="Calibri"/>
              <a:sym typeface="Calibri"/>
            </a:endParaRPr>
          </a:p>
          <a:p>
            <a:pPr marL="457200" marR="0" lvl="0" indent="-228600" algn="l" rtl="0">
              <a:lnSpc>
                <a:spcPct val="115000"/>
              </a:lnSpc>
              <a:spcBef>
                <a:spcPts val="0"/>
              </a:spcBef>
              <a:spcAft>
                <a:spcPts val="0"/>
              </a:spcAft>
              <a:buClr>
                <a:srgbClr val="212121"/>
              </a:buClr>
              <a:buSzPts val="1400"/>
              <a:buFont typeface="Calibri"/>
              <a:buNone/>
            </a:pPr>
            <a:endParaRPr sz="1400" b="1" i="0" u="none" strike="noStrike" cap="none" dirty="0">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dirty="0">
                <a:solidFill>
                  <a:srgbClr val="212121"/>
                </a:solidFill>
                <a:highlight>
                  <a:srgbClr val="FFFFFF"/>
                </a:highlight>
                <a:latin typeface="Calibri"/>
                <a:ea typeface="Calibri"/>
                <a:cs typeface="Calibri"/>
                <a:sym typeface="Calibri"/>
              </a:rPr>
              <a:t>Puesta en producción</a:t>
            </a:r>
            <a:r>
              <a:rPr lang="es" sz="1400" b="0" i="0" u="none" strike="noStrike" cap="none" dirty="0">
                <a:solidFill>
                  <a:srgbClr val="212121"/>
                </a:solidFill>
                <a:highlight>
                  <a:srgbClr val="FFFFFF"/>
                </a:highlight>
                <a:latin typeface="Calibri"/>
                <a:ea typeface="Calibri"/>
                <a:cs typeface="Calibri"/>
                <a:sym typeface="Calibri"/>
              </a:rPr>
              <a:t>: Finalmente se realiza la puesta en producción, este paso depende de qué clase de proyecto sea, puede que en algunos casos, colocar en producción solo signifique generar las predicciones para alguna colección de datos, o puede ser implementarlo en un sistema que reciba datos periódicamente.</a:t>
            </a:r>
            <a:endParaRPr sz="1400" b="0" i="0" u="none" strike="noStrike" cap="none" dirty="0">
              <a:solidFill>
                <a:srgbClr val="212121"/>
              </a:solidFill>
              <a:highlight>
                <a:srgbClr val="FFFFFF"/>
              </a:highlight>
              <a:latin typeface="Calibri"/>
              <a:ea typeface="Calibri"/>
              <a:cs typeface="Calibri"/>
              <a:sym typeface="Calibri"/>
            </a:endParaRPr>
          </a:p>
          <a:p>
            <a:pPr marL="0" marR="0" lvl="0" indent="0" algn="l" rtl="0">
              <a:lnSpc>
                <a:spcPct val="100000"/>
              </a:lnSpc>
              <a:spcBef>
                <a:spcPts val="500"/>
              </a:spcBef>
              <a:spcAft>
                <a:spcPts val="0"/>
              </a:spcAft>
              <a:buClr>
                <a:srgbClr val="000000"/>
              </a:buClr>
              <a:buSzPts val="1400"/>
              <a:buFont typeface="Arial"/>
              <a:buNone/>
            </a:pPr>
            <a:endParaRPr sz="1400" b="0" i="0" u="none" strike="noStrike" cap="none" dirty="0">
              <a:solidFill>
                <a:srgbClr val="3F3F3F"/>
              </a:solidFill>
              <a:latin typeface="Calibri"/>
              <a:ea typeface="Calibri"/>
              <a:cs typeface="Calibri"/>
              <a:sym typeface="Calibri"/>
            </a:endParaRPr>
          </a:p>
        </p:txBody>
      </p:sp>
      <p:pic>
        <p:nvPicPr>
          <p:cNvPr id="382" name="Google Shape;382;gd1fcbe53cf_0_12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83" name="Google Shape;383;gd1fcbe53cf_0_120"/>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384" name="Google Shape;384;gd1fcbe53cf_0_12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85" name="Google Shape;385;gd1fcbe53cf_0_12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86" name="Google Shape;386;gd1fcbe53cf_0_12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87" name="Google Shape;387;gd1fcbe53cf_0_120"/>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388" name="Google Shape;388;gd1fcbe53cf_0_12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89" name="Google Shape;389;gd1fcbe53cf_0_12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390" name="Google Shape;390;gd1fcbe53cf_0_120"/>
          <p:cNvSpPr/>
          <p:nvPr/>
        </p:nvSpPr>
        <p:spPr>
          <a:xfrm>
            <a:off x="7148975" y="13606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Preguntar</a:t>
            </a:r>
            <a:endParaRPr sz="1000" b="0" i="0" u="none" strike="noStrike" cap="none">
              <a:solidFill>
                <a:srgbClr val="000000"/>
              </a:solidFill>
              <a:latin typeface="Arial"/>
              <a:ea typeface="Arial"/>
              <a:cs typeface="Arial"/>
              <a:sym typeface="Arial"/>
            </a:endParaRPr>
          </a:p>
        </p:txBody>
      </p:sp>
      <p:sp>
        <p:nvSpPr>
          <p:cNvPr id="391" name="Google Shape;391;gd1fcbe53cf_0_120"/>
          <p:cNvSpPr/>
          <p:nvPr/>
        </p:nvSpPr>
        <p:spPr>
          <a:xfrm>
            <a:off x="7849025" y="20298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Buscar datos</a:t>
            </a:r>
            <a:endParaRPr sz="1000" dirty="0"/>
          </a:p>
        </p:txBody>
      </p:sp>
      <p:sp>
        <p:nvSpPr>
          <p:cNvPr id="392" name="Google Shape;392;gd1fcbe53cf_0_120"/>
          <p:cNvSpPr/>
          <p:nvPr/>
        </p:nvSpPr>
        <p:spPr>
          <a:xfrm>
            <a:off x="7849025" y="3441188"/>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Separar datos</a:t>
            </a:r>
            <a:endParaRPr sz="1000" dirty="0"/>
          </a:p>
        </p:txBody>
      </p:sp>
      <p:sp>
        <p:nvSpPr>
          <p:cNvPr id="393" name="Google Shape;393;gd1fcbe53cf_0_120"/>
          <p:cNvSpPr/>
          <p:nvPr/>
        </p:nvSpPr>
        <p:spPr>
          <a:xfrm>
            <a:off x="7849025" y="27355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100"/>
            </a:pPr>
            <a:r>
              <a:rPr lang="es" sz="1100"/>
              <a:t>AED</a:t>
            </a:r>
            <a:endParaRPr sz="1100"/>
          </a:p>
        </p:txBody>
      </p:sp>
      <p:sp>
        <p:nvSpPr>
          <p:cNvPr id="394" name="Google Shape;394;gd1fcbe53cf_0_120"/>
          <p:cNvSpPr/>
          <p:nvPr/>
        </p:nvSpPr>
        <p:spPr>
          <a:xfrm>
            <a:off x="6644963"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Entrena- miento</a:t>
            </a:r>
            <a:endParaRPr sz="1000" dirty="0"/>
          </a:p>
        </p:txBody>
      </p:sp>
      <p:sp>
        <p:nvSpPr>
          <p:cNvPr id="395" name="Google Shape;395;gd1fcbe53cf_0_120"/>
          <p:cNvSpPr/>
          <p:nvPr/>
        </p:nvSpPr>
        <p:spPr>
          <a:xfrm>
            <a:off x="6644950" y="275427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Prueba</a:t>
            </a:r>
            <a:endParaRPr sz="1000"/>
          </a:p>
        </p:txBody>
      </p:sp>
      <p:sp>
        <p:nvSpPr>
          <p:cNvPr id="396" name="Google Shape;396;gd1fcbe53cf_0_120"/>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Producci-ón</a:t>
            </a:r>
            <a:endParaRPr sz="1000" dirty="0"/>
          </a:p>
        </p:txBody>
      </p:sp>
      <p:cxnSp>
        <p:nvCxnSpPr>
          <p:cNvPr id="397" name="Google Shape;397;gd1fcbe53cf_0_120"/>
          <p:cNvCxnSpPr>
            <a:stCxn id="391" idx="2"/>
            <a:endCxn id="393" idx="0"/>
          </p:cNvCxnSpPr>
          <p:nvPr/>
        </p:nvCxnSpPr>
        <p:spPr>
          <a:xfrm>
            <a:off x="8256125" y="2468400"/>
            <a:ext cx="0" cy="267000"/>
          </a:xfrm>
          <a:prstGeom prst="straightConnector1">
            <a:avLst/>
          </a:prstGeom>
          <a:noFill/>
          <a:ln w="9525" cap="flat" cmpd="sng">
            <a:solidFill>
              <a:schemeClr val="dk2"/>
            </a:solidFill>
            <a:prstDash val="solid"/>
            <a:round/>
            <a:headEnd type="none" w="sm" len="sm"/>
            <a:tailEnd type="stealth" w="med" len="med"/>
          </a:ln>
        </p:spPr>
      </p:cxnSp>
      <p:cxnSp>
        <p:nvCxnSpPr>
          <p:cNvPr id="398" name="Google Shape;398;gd1fcbe53cf_0_120"/>
          <p:cNvCxnSpPr>
            <a:stCxn id="393" idx="2"/>
            <a:endCxn id="392" idx="0"/>
          </p:cNvCxnSpPr>
          <p:nvPr/>
        </p:nvCxnSpPr>
        <p:spPr>
          <a:xfrm>
            <a:off x="8256125" y="3174100"/>
            <a:ext cx="0" cy="267000"/>
          </a:xfrm>
          <a:prstGeom prst="straightConnector1">
            <a:avLst/>
          </a:prstGeom>
          <a:noFill/>
          <a:ln w="9525" cap="flat" cmpd="sng">
            <a:solidFill>
              <a:schemeClr val="dk2"/>
            </a:solidFill>
            <a:prstDash val="solid"/>
            <a:round/>
            <a:headEnd type="none" w="sm" len="sm"/>
            <a:tailEnd type="stealth" w="med" len="med"/>
          </a:ln>
        </p:spPr>
      </p:cxnSp>
      <p:cxnSp>
        <p:nvCxnSpPr>
          <p:cNvPr id="399" name="Google Shape;399;gd1fcbe53cf_0_120"/>
          <p:cNvCxnSpPr>
            <a:cxnSpLocks/>
            <a:stCxn id="393" idx="3"/>
            <a:endCxn id="391" idx="3"/>
          </p:cNvCxnSpPr>
          <p:nvPr/>
        </p:nvCxnSpPr>
        <p:spPr>
          <a:xfrm flipV="1">
            <a:off x="8663225" y="2249100"/>
            <a:ext cx="12700" cy="705700"/>
          </a:xfrm>
          <a:prstGeom prst="curvedConnector3">
            <a:avLst>
              <a:gd name="adj1" fmla="val 1800000"/>
            </a:avLst>
          </a:prstGeom>
          <a:noFill/>
          <a:ln w="9525" cap="flat" cmpd="sng">
            <a:solidFill>
              <a:schemeClr val="dk2"/>
            </a:solidFill>
            <a:prstDash val="solid"/>
            <a:round/>
            <a:headEnd type="none" w="sm" len="sm"/>
            <a:tailEnd type="stealth" w="med" len="med"/>
          </a:ln>
        </p:spPr>
      </p:cxnSp>
      <p:cxnSp>
        <p:nvCxnSpPr>
          <p:cNvPr id="400" name="Google Shape;400;gd1fcbe53cf_0_120"/>
          <p:cNvCxnSpPr>
            <a:stCxn id="390" idx="3"/>
            <a:endCxn id="391"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401" name="Google Shape;401;gd1fcbe53cf_0_120"/>
          <p:cNvCxnSpPr>
            <a:stCxn id="390" idx="1"/>
            <a:endCxn id="396"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sm" len="sm"/>
          </a:ln>
        </p:spPr>
      </p:cxnSp>
      <p:cxnSp>
        <p:nvCxnSpPr>
          <p:cNvPr id="402" name="Google Shape;402;gd1fcbe53cf_0_120"/>
          <p:cNvCxnSpPr>
            <a:stCxn id="392" idx="1"/>
            <a:endCxn id="394" idx="3"/>
          </p:cNvCxnSpPr>
          <p:nvPr/>
        </p:nvCxnSpPr>
        <p:spPr>
          <a:xfrm rot="10800000">
            <a:off x="7459025" y="3660488"/>
            <a:ext cx="390000" cy="0"/>
          </a:xfrm>
          <a:prstGeom prst="straightConnector1">
            <a:avLst/>
          </a:prstGeom>
          <a:noFill/>
          <a:ln w="9525" cap="flat" cmpd="sng">
            <a:solidFill>
              <a:schemeClr val="dk2"/>
            </a:solidFill>
            <a:prstDash val="solid"/>
            <a:round/>
            <a:headEnd type="stealth" w="med" len="med"/>
            <a:tailEnd type="stealth" w="med" len="med"/>
          </a:ln>
        </p:spPr>
      </p:cxnSp>
      <p:cxnSp>
        <p:nvCxnSpPr>
          <p:cNvPr id="403" name="Google Shape;403;gd1fcbe53cf_0_120"/>
          <p:cNvCxnSpPr>
            <a:stCxn id="394" idx="0"/>
            <a:endCxn id="395"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404" name="Google Shape;404;gd1fcbe53cf_0_120"/>
          <p:cNvCxnSpPr>
            <a:stCxn id="395" idx="0"/>
            <a:endCxn id="396" idx="2"/>
          </p:cNvCxnSpPr>
          <p:nvPr/>
        </p:nvCxnSpPr>
        <p:spPr>
          <a:xfrm rot="10800000">
            <a:off x="7036450" y="2495975"/>
            <a:ext cx="15600" cy="258300"/>
          </a:xfrm>
          <a:prstGeom prst="straightConnector1">
            <a:avLst/>
          </a:prstGeom>
          <a:noFill/>
          <a:ln w="9525" cap="flat" cmpd="sng">
            <a:solidFill>
              <a:schemeClr val="dk2"/>
            </a:solidFill>
            <a:prstDash val="solid"/>
            <a:round/>
            <a:headEnd type="none" w="sm" len="sm"/>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97" name="Google Shape;97;p2"/>
          <p:cNvSpPr txBox="1"/>
          <p:nvPr/>
        </p:nvSpPr>
        <p:spPr>
          <a:xfrm>
            <a:off x="221450" y="1221575"/>
            <a:ext cx="80637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Los datos son de calidad cuando representan correctamente la construcción del mundo real a la que se refieren. </a:t>
            </a: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Los principales aspectos a considerar son:</a:t>
            </a:r>
            <a:endParaRPr sz="2400" b="0" i="0" u="none" strike="noStrike" cap="none">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b="0" i="0" u="none" strike="noStrike" cap="none">
                <a:solidFill>
                  <a:srgbClr val="3F3F3F"/>
                </a:solidFill>
                <a:latin typeface="Calibri"/>
                <a:ea typeface="Calibri"/>
                <a:cs typeface="Calibri"/>
                <a:sym typeface="Calibri"/>
              </a:rPr>
              <a:t>Validez</a:t>
            </a:r>
            <a:endParaRPr sz="2400" b="0" i="0" u="none" strike="noStrike" cap="none">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b="0" i="0" u="none" strike="noStrike" cap="none">
                <a:solidFill>
                  <a:srgbClr val="3F3F3F"/>
                </a:solidFill>
                <a:latin typeface="Calibri"/>
                <a:ea typeface="Calibri"/>
                <a:cs typeface="Calibri"/>
                <a:sym typeface="Calibri"/>
              </a:rPr>
              <a:t>Precisión </a:t>
            </a:r>
            <a:endParaRPr sz="2400" b="0" i="0" u="none" strike="noStrike" cap="none">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b="0" i="0" u="none" strike="noStrike" cap="none">
                <a:solidFill>
                  <a:srgbClr val="3F3F3F"/>
                </a:solidFill>
                <a:latin typeface="Calibri"/>
                <a:ea typeface="Calibri"/>
                <a:cs typeface="Calibri"/>
                <a:sym typeface="Calibri"/>
              </a:rPr>
              <a:t>Integridad</a:t>
            </a:r>
            <a:endParaRPr sz="2400" b="0" i="0" u="none" strike="noStrike" cap="none">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b="0" i="0" u="none" strike="noStrike" cap="none">
                <a:solidFill>
                  <a:srgbClr val="3F3F3F"/>
                </a:solidFill>
                <a:latin typeface="Calibri"/>
                <a:ea typeface="Calibri"/>
                <a:cs typeface="Calibri"/>
                <a:sym typeface="Calibri"/>
              </a:rPr>
              <a:t>Consistencia</a:t>
            </a:r>
            <a:endParaRPr sz="2400" b="0" i="0" u="none" strike="noStrike" cap="none">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b="0" i="0" u="none" strike="noStrike" cap="none">
                <a:solidFill>
                  <a:srgbClr val="3F3F3F"/>
                </a:solidFill>
                <a:latin typeface="Calibri"/>
                <a:ea typeface="Calibri"/>
                <a:cs typeface="Calibri"/>
                <a:sym typeface="Calibri"/>
              </a:rPr>
              <a:t>Uniformidad</a:t>
            </a:r>
            <a:endParaRPr sz="2100" b="0" i="0" u="none" strike="noStrike" cap="none">
              <a:solidFill>
                <a:srgbClr val="202124"/>
              </a:solidFill>
              <a:highlight>
                <a:srgbClr val="F8F9FA"/>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3F3F3F"/>
              </a:solidFill>
              <a:latin typeface="Calibri"/>
              <a:ea typeface="Calibri"/>
              <a:cs typeface="Calibri"/>
              <a:sym typeface="Calibri"/>
            </a:endParaRPr>
          </a:p>
        </p:txBody>
      </p:sp>
      <p:pic>
        <p:nvPicPr>
          <p:cNvPr id="98" name="Google Shape;98;p2"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99" name="Google Shape;99;p2"/>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Calidad de los Datos</a:t>
            </a:r>
            <a:endParaRPr sz="2400" b="0" i="0" u="none" strike="noStrike" cap="none">
              <a:solidFill>
                <a:srgbClr val="7F4EBD"/>
              </a:solidFill>
              <a:latin typeface="Calibri"/>
              <a:ea typeface="Calibri"/>
              <a:cs typeface="Calibri"/>
              <a:sym typeface="Calibri"/>
            </a:endParaRPr>
          </a:p>
        </p:txBody>
      </p:sp>
      <p:sp>
        <p:nvSpPr>
          <p:cNvPr id="100" name="Google Shape;100;p2"/>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01" name="Google Shape;101;p2"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02" name="Google Shape;102;p2"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03" name="Google Shape;103;p2"/>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04" name="Google Shape;104;p2"/>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05" name="Google Shape;105;p2"/>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3"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11" name="Google Shape;111;p3"/>
          <p:cNvSpPr txBox="1"/>
          <p:nvPr/>
        </p:nvSpPr>
        <p:spPr>
          <a:xfrm>
            <a:off x="221450" y="992975"/>
            <a:ext cx="88293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3F3F3F"/>
                </a:solidFill>
                <a:latin typeface="Calibri"/>
                <a:ea typeface="Calibri"/>
                <a:cs typeface="Calibri"/>
                <a:sym typeface="Calibri"/>
              </a:rPr>
              <a:t>La validez de los datos, es el grado en que los datos se ajustan a las reglas o </a:t>
            </a:r>
            <a:r>
              <a:rPr lang="es" sz="1600" b="1" i="0" u="none" strike="noStrike" cap="none">
                <a:solidFill>
                  <a:srgbClr val="3F3F3F"/>
                </a:solidFill>
                <a:latin typeface="Calibri"/>
                <a:ea typeface="Calibri"/>
                <a:cs typeface="Calibri"/>
                <a:sym typeface="Calibri"/>
              </a:rPr>
              <a:t>restricciones</a:t>
            </a:r>
            <a:r>
              <a:rPr lang="es" sz="1600" b="0" i="0" u="none" strike="noStrike" cap="none">
                <a:solidFill>
                  <a:srgbClr val="3F3F3F"/>
                </a:solidFill>
                <a:latin typeface="Calibri"/>
                <a:ea typeface="Calibri"/>
                <a:cs typeface="Calibri"/>
                <a:sym typeface="Calibri"/>
              </a:rPr>
              <a:t>:</a:t>
            </a:r>
            <a:endParaRPr sz="1600" b="0" i="0" u="none" strike="noStrike" cap="none">
              <a:solidFill>
                <a:srgbClr val="3F3F3F"/>
              </a:solidFill>
              <a:latin typeface="Calibri"/>
              <a:ea typeface="Calibri"/>
              <a:cs typeface="Calibri"/>
              <a:sym typeface="Calibri"/>
            </a:endParaRPr>
          </a:p>
          <a:p>
            <a:pPr marL="457200" marR="0" lvl="0" indent="-330200" algn="l" rtl="0">
              <a:lnSpc>
                <a:spcPct val="100000"/>
              </a:lnSpc>
              <a:spcBef>
                <a:spcPts val="1000"/>
              </a:spcBef>
              <a:spcAft>
                <a:spcPts val="0"/>
              </a:spcAft>
              <a:buClr>
                <a:srgbClr val="3F3F3F"/>
              </a:buClr>
              <a:buSzPts val="1600"/>
              <a:buFont typeface="Calibri"/>
              <a:buChar char="●"/>
            </a:pPr>
            <a:r>
              <a:rPr lang="es" sz="1600" b="1" i="0" u="none" strike="noStrike" cap="none">
                <a:solidFill>
                  <a:srgbClr val="3F3F3F"/>
                </a:solidFill>
                <a:latin typeface="Calibri"/>
                <a:ea typeface="Calibri"/>
                <a:cs typeface="Calibri"/>
                <a:sym typeface="Calibri"/>
              </a:rPr>
              <a:t>De tipo de dato:</a:t>
            </a:r>
            <a:r>
              <a:rPr lang="es" sz="1600" b="0" i="0" u="none" strike="noStrike" cap="none">
                <a:solidFill>
                  <a:srgbClr val="3F3F3F"/>
                </a:solidFill>
                <a:latin typeface="Calibri"/>
                <a:ea typeface="Calibri"/>
                <a:cs typeface="Calibri"/>
                <a:sym typeface="Calibri"/>
              </a:rPr>
              <a:t> los valores en una columna en particular deben ser de un tipo de datos.</a:t>
            </a:r>
            <a:endParaRPr sz="1600" b="0" i="0" u="none" strike="noStrike" cap="none">
              <a:solidFill>
                <a:srgbClr val="3F3F3F"/>
              </a:solidFill>
              <a:latin typeface="Calibri"/>
              <a:ea typeface="Calibri"/>
              <a:cs typeface="Calibri"/>
              <a:sym typeface="Calibri"/>
            </a:endParaRPr>
          </a:p>
          <a:p>
            <a:pPr marL="457200" marR="0" lvl="0" indent="-330200" algn="l" rtl="0">
              <a:lnSpc>
                <a:spcPct val="100000"/>
              </a:lnSpc>
              <a:spcBef>
                <a:spcPts val="0"/>
              </a:spcBef>
              <a:spcAft>
                <a:spcPts val="0"/>
              </a:spcAft>
              <a:buClr>
                <a:srgbClr val="3F3F3F"/>
              </a:buClr>
              <a:buSzPts val="1600"/>
              <a:buFont typeface="Calibri"/>
              <a:buChar char="●"/>
            </a:pPr>
            <a:r>
              <a:rPr lang="es" sz="1600" b="1" i="0" u="none" strike="noStrike" cap="none">
                <a:solidFill>
                  <a:srgbClr val="3F3F3F"/>
                </a:solidFill>
                <a:latin typeface="Calibri"/>
                <a:ea typeface="Calibri"/>
                <a:cs typeface="Calibri"/>
                <a:sym typeface="Calibri"/>
              </a:rPr>
              <a:t>De rango: </a:t>
            </a:r>
            <a:r>
              <a:rPr lang="es" sz="1600" b="0" i="0" u="none" strike="noStrike" cap="none">
                <a:solidFill>
                  <a:srgbClr val="3F3F3F"/>
                </a:solidFill>
                <a:latin typeface="Calibri"/>
                <a:ea typeface="Calibri"/>
                <a:cs typeface="Calibri"/>
                <a:sym typeface="Calibri"/>
              </a:rPr>
              <a:t>normalmente, los números o fechas deben estar dentro de un cierto rango.</a:t>
            </a:r>
            <a:endParaRPr sz="1600" b="0" i="0" u="none" strike="noStrike" cap="none">
              <a:solidFill>
                <a:srgbClr val="3F3F3F"/>
              </a:solidFill>
              <a:latin typeface="Calibri"/>
              <a:ea typeface="Calibri"/>
              <a:cs typeface="Calibri"/>
              <a:sym typeface="Calibri"/>
            </a:endParaRPr>
          </a:p>
          <a:p>
            <a:pPr marL="457200" marR="0" lvl="0" indent="-330200" algn="l" rtl="0">
              <a:lnSpc>
                <a:spcPct val="100000"/>
              </a:lnSpc>
              <a:spcBef>
                <a:spcPts val="0"/>
              </a:spcBef>
              <a:spcAft>
                <a:spcPts val="0"/>
              </a:spcAft>
              <a:buClr>
                <a:srgbClr val="3F3F3F"/>
              </a:buClr>
              <a:buSzPts val="1600"/>
              <a:buFont typeface="Calibri"/>
              <a:buChar char="●"/>
            </a:pPr>
            <a:r>
              <a:rPr lang="es" sz="1600" b="1" i="0" u="none" strike="noStrike" cap="none">
                <a:solidFill>
                  <a:srgbClr val="3F3F3F"/>
                </a:solidFill>
                <a:latin typeface="Calibri"/>
                <a:ea typeface="Calibri"/>
                <a:cs typeface="Calibri"/>
                <a:sym typeface="Calibri"/>
              </a:rPr>
              <a:t>Obligatorias:</a:t>
            </a:r>
            <a:r>
              <a:rPr lang="es" sz="1600" b="0" i="0" u="none" strike="noStrike" cap="none">
                <a:solidFill>
                  <a:srgbClr val="3F3F3F"/>
                </a:solidFill>
                <a:latin typeface="Calibri"/>
                <a:ea typeface="Calibri"/>
                <a:cs typeface="Calibri"/>
                <a:sym typeface="Calibri"/>
              </a:rPr>
              <a:t> determinadas columnas no pueden estar vacías.</a:t>
            </a:r>
            <a:endParaRPr sz="1600" b="0" i="0" u="none" strike="noStrike" cap="none">
              <a:solidFill>
                <a:srgbClr val="3F3F3F"/>
              </a:solidFill>
              <a:latin typeface="Calibri"/>
              <a:ea typeface="Calibri"/>
              <a:cs typeface="Calibri"/>
              <a:sym typeface="Calibri"/>
            </a:endParaRPr>
          </a:p>
          <a:p>
            <a:pPr marL="457200" marR="0" lvl="0" indent="-330200" algn="l" rtl="0">
              <a:lnSpc>
                <a:spcPct val="100000"/>
              </a:lnSpc>
              <a:spcBef>
                <a:spcPts val="0"/>
              </a:spcBef>
              <a:spcAft>
                <a:spcPts val="0"/>
              </a:spcAft>
              <a:buClr>
                <a:srgbClr val="3F3F3F"/>
              </a:buClr>
              <a:buSzPts val="1600"/>
              <a:buFont typeface="Calibri"/>
              <a:buChar char="●"/>
            </a:pPr>
            <a:r>
              <a:rPr lang="es" sz="1600" b="1" i="0" u="none" strike="noStrike" cap="none">
                <a:solidFill>
                  <a:srgbClr val="3F3F3F"/>
                </a:solidFill>
                <a:latin typeface="Calibri"/>
                <a:ea typeface="Calibri"/>
                <a:cs typeface="Calibri"/>
                <a:sym typeface="Calibri"/>
              </a:rPr>
              <a:t>Únicas: </a:t>
            </a:r>
            <a:r>
              <a:rPr lang="es" sz="1600" b="0" i="0" u="none" strike="noStrike" cap="none">
                <a:solidFill>
                  <a:srgbClr val="3F3F3F"/>
                </a:solidFill>
                <a:latin typeface="Calibri"/>
                <a:ea typeface="Calibri"/>
                <a:cs typeface="Calibri"/>
                <a:sym typeface="Calibri"/>
              </a:rPr>
              <a:t>un campo, debe ser único en un conjunto de datos.</a:t>
            </a:r>
            <a:endParaRPr sz="1600" b="0" i="0" u="none" strike="noStrike" cap="none">
              <a:solidFill>
                <a:srgbClr val="3F3F3F"/>
              </a:solidFill>
              <a:latin typeface="Calibri"/>
              <a:ea typeface="Calibri"/>
              <a:cs typeface="Calibri"/>
              <a:sym typeface="Calibri"/>
            </a:endParaRPr>
          </a:p>
          <a:p>
            <a:pPr marL="457200" marR="0" lvl="0" indent="-330200" algn="l" rtl="0">
              <a:lnSpc>
                <a:spcPct val="100000"/>
              </a:lnSpc>
              <a:spcBef>
                <a:spcPts val="0"/>
              </a:spcBef>
              <a:spcAft>
                <a:spcPts val="0"/>
              </a:spcAft>
              <a:buClr>
                <a:srgbClr val="3F3F3F"/>
              </a:buClr>
              <a:buSzPts val="1600"/>
              <a:buFont typeface="Calibri"/>
              <a:buChar char="●"/>
            </a:pPr>
            <a:r>
              <a:rPr lang="es" sz="1600" b="1" i="0" u="none" strike="noStrike" cap="none">
                <a:solidFill>
                  <a:srgbClr val="3F3F3F"/>
                </a:solidFill>
                <a:latin typeface="Calibri"/>
                <a:ea typeface="Calibri"/>
                <a:cs typeface="Calibri"/>
                <a:sym typeface="Calibri"/>
              </a:rPr>
              <a:t>De pertenencia al conjunto:</a:t>
            </a:r>
            <a:r>
              <a:rPr lang="es" sz="1600" b="0" i="0" u="none" strike="noStrike" cap="none">
                <a:solidFill>
                  <a:srgbClr val="3F3F3F"/>
                </a:solidFill>
                <a:latin typeface="Calibri"/>
                <a:ea typeface="Calibri"/>
                <a:cs typeface="Calibri"/>
                <a:sym typeface="Calibri"/>
              </a:rPr>
              <a:t> los valores de una columna provienen de un conjunto de valores discretos. Por ejemplo, el sexo biológico de una persona en general se marca como masculino o femenino.</a:t>
            </a:r>
            <a:endParaRPr sz="1600" b="0" i="0" u="none" strike="noStrike" cap="none">
              <a:solidFill>
                <a:srgbClr val="3F3F3F"/>
              </a:solidFill>
              <a:latin typeface="Calibri"/>
              <a:ea typeface="Calibri"/>
              <a:cs typeface="Calibri"/>
              <a:sym typeface="Calibri"/>
            </a:endParaRPr>
          </a:p>
          <a:p>
            <a:pPr marL="457200" marR="0" lvl="0" indent="-330200" algn="l" rtl="0">
              <a:lnSpc>
                <a:spcPct val="100000"/>
              </a:lnSpc>
              <a:spcBef>
                <a:spcPts val="0"/>
              </a:spcBef>
              <a:spcAft>
                <a:spcPts val="0"/>
              </a:spcAft>
              <a:buClr>
                <a:srgbClr val="3F3F3F"/>
              </a:buClr>
              <a:buSzPts val="1600"/>
              <a:buFont typeface="Calibri"/>
              <a:buChar char="●"/>
            </a:pPr>
            <a:r>
              <a:rPr lang="es" sz="1600" b="1" i="0" u="none" strike="noStrike" cap="none">
                <a:solidFill>
                  <a:srgbClr val="3F3F3F"/>
                </a:solidFill>
                <a:latin typeface="Calibri"/>
                <a:ea typeface="Calibri"/>
                <a:cs typeface="Calibri"/>
                <a:sym typeface="Calibri"/>
              </a:rPr>
              <a:t>Patrones de expresión regular:</a:t>
            </a:r>
            <a:r>
              <a:rPr lang="es" sz="1600" b="0" i="0" u="none" strike="noStrike" cap="none">
                <a:solidFill>
                  <a:srgbClr val="3F3F3F"/>
                </a:solidFill>
                <a:latin typeface="Calibri"/>
                <a:ea typeface="Calibri"/>
                <a:cs typeface="Calibri"/>
                <a:sym typeface="Calibri"/>
              </a:rPr>
              <a:t> campos de texto que deben seguir un patrón determinado. (Email)</a:t>
            </a:r>
            <a:endParaRPr sz="1600" b="0" i="0" u="none" strike="noStrike" cap="none">
              <a:solidFill>
                <a:srgbClr val="3F3F3F"/>
              </a:solidFill>
              <a:latin typeface="Calibri"/>
              <a:ea typeface="Calibri"/>
              <a:cs typeface="Calibri"/>
              <a:sym typeface="Calibri"/>
            </a:endParaRPr>
          </a:p>
          <a:p>
            <a:pPr marL="457200" marR="0" lvl="0" indent="-330200" algn="l" rtl="0">
              <a:lnSpc>
                <a:spcPct val="100000"/>
              </a:lnSpc>
              <a:spcBef>
                <a:spcPts val="0"/>
              </a:spcBef>
              <a:spcAft>
                <a:spcPts val="0"/>
              </a:spcAft>
              <a:buClr>
                <a:srgbClr val="3F3F3F"/>
              </a:buClr>
              <a:buSzPts val="1600"/>
              <a:buFont typeface="Calibri"/>
              <a:buChar char="●"/>
            </a:pPr>
            <a:r>
              <a:rPr lang="es" sz="1600" b="1" i="0" u="none" strike="noStrike" cap="none">
                <a:solidFill>
                  <a:srgbClr val="3F3F3F"/>
                </a:solidFill>
                <a:latin typeface="Calibri"/>
                <a:ea typeface="Calibri"/>
                <a:cs typeface="Calibri"/>
                <a:sym typeface="Calibri"/>
              </a:rPr>
              <a:t>Validación de campo cruzado: </a:t>
            </a:r>
            <a:r>
              <a:rPr lang="es" sz="1600" b="0" i="0" u="none" strike="noStrike" cap="none">
                <a:solidFill>
                  <a:srgbClr val="3F3F3F"/>
                </a:solidFill>
                <a:latin typeface="Calibri"/>
                <a:ea typeface="Calibri"/>
                <a:cs typeface="Calibri"/>
                <a:sym typeface="Calibri"/>
              </a:rPr>
              <a:t>deben cumplirse determinadas condiciones que abarcan varios campos. Por ejemplo, la fecha de alta de un paciente del hospital no puede ser anterior a la fecha de admisión.</a:t>
            </a:r>
            <a:endParaRPr sz="700" b="0" i="0" u="none" strike="noStrike" cap="none">
              <a:solidFill>
                <a:srgbClr val="3F3F3F"/>
              </a:solidFill>
              <a:latin typeface="Calibri"/>
              <a:ea typeface="Calibri"/>
              <a:cs typeface="Calibri"/>
              <a:sym typeface="Calibri"/>
            </a:endParaRPr>
          </a:p>
        </p:txBody>
      </p:sp>
      <p:pic>
        <p:nvPicPr>
          <p:cNvPr id="112" name="Google Shape;112;p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13" name="Google Shape;113;p3"/>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Validez</a:t>
            </a:r>
            <a:endParaRPr sz="2400" b="0" i="0" u="none" strike="noStrike" cap="none">
              <a:solidFill>
                <a:srgbClr val="7F4EBD"/>
              </a:solidFill>
              <a:latin typeface="Calibri"/>
              <a:ea typeface="Calibri"/>
              <a:cs typeface="Calibri"/>
              <a:sym typeface="Calibri"/>
            </a:endParaRPr>
          </a:p>
        </p:txBody>
      </p:sp>
      <p:sp>
        <p:nvSpPr>
          <p:cNvPr id="114" name="Google Shape;114;p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15" name="Google Shape;115;p3"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16" name="Google Shape;116;p3"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17" name="Google Shape;117;p3"/>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18" name="Google Shape;118;p3"/>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19" name="Google Shape;119;p3"/>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4"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25" name="Google Shape;125;p4"/>
          <p:cNvSpPr txBox="1"/>
          <p:nvPr/>
        </p:nvSpPr>
        <p:spPr>
          <a:xfrm>
            <a:off x="221450" y="992975"/>
            <a:ext cx="88293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La precisión, es el grado en que los datos se acercan a los valores reales.</a:t>
            </a:r>
            <a:endParaRPr sz="2200" b="0" i="0" u="none" strike="noStrike" cap="none">
              <a:solidFill>
                <a:srgbClr val="3F3F3F"/>
              </a:solidFill>
              <a:latin typeface="Calibri"/>
              <a:ea typeface="Calibri"/>
              <a:cs typeface="Calibri"/>
              <a:sym typeface="Calibri"/>
            </a:endParaRPr>
          </a:p>
          <a:p>
            <a:pPr marL="457200" marR="0" lvl="0" indent="-368300" algn="l" rtl="0">
              <a:lnSpc>
                <a:spcPct val="100000"/>
              </a:lnSpc>
              <a:spcBef>
                <a:spcPts val="1000"/>
              </a:spcBef>
              <a:spcAft>
                <a:spcPts val="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Que un dato sea válido, no significa que sea preciso.</a:t>
            </a:r>
            <a:endParaRPr sz="2200" b="0" i="0" u="none" strike="noStrike" cap="none">
              <a:solidFill>
                <a:srgbClr val="3F3F3F"/>
              </a:solidFill>
              <a:latin typeface="Calibri"/>
              <a:ea typeface="Calibri"/>
              <a:cs typeface="Calibri"/>
              <a:sym typeface="Calibri"/>
            </a:endParaRPr>
          </a:p>
          <a:p>
            <a:pPr marL="914400" marR="0" lvl="1" indent="-368300" algn="l" rtl="0">
              <a:lnSpc>
                <a:spcPct val="100000"/>
              </a:lnSpc>
              <a:spcBef>
                <a:spcPts val="1000"/>
              </a:spcBef>
              <a:spcAft>
                <a:spcPts val="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El color de ojos válido para una persona puede ser azul, pero no necesariamente es verdadero (no representa la realidad).</a:t>
            </a:r>
            <a:endParaRPr sz="2200" b="0" i="0" u="none" strike="noStrike" cap="none">
              <a:solidFill>
                <a:srgbClr val="3F3F3F"/>
              </a:solidFill>
              <a:latin typeface="Calibri"/>
              <a:ea typeface="Calibri"/>
              <a:cs typeface="Calibri"/>
              <a:sym typeface="Calibri"/>
            </a:endParaRPr>
          </a:p>
          <a:p>
            <a:pPr marL="457200" marR="0" lvl="0" indent="-368300" algn="l" rtl="0">
              <a:lnSpc>
                <a:spcPct val="100000"/>
              </a:lnSpc>
              <a:spcBef>
                <a:spcPts val="1000"/>
              </a:spcBef>
              <a:spcAft>
                <a:spcPts val="100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Otra cosa a tener en cuenta es la diferencia entre exactitud y precisión. Decir que vivís en la tierra es exacto, pero no es preciso. ¿Dónde en la Tierra?</a:t>
            </a:r>
            <a:endParaRPr sz="2200" b="0" i="0" u="none" strike="noStrike" cap="none">
              <a:solidFill>
                <a:srgbClr val="3F3F3F"/>
              </a:solidFill>
              <a:latin typeface="Calibri"/>
              <a:ea typeface="Calibri"/>
              <a:cs typeface="Calibri"/>
              <a:sym typeface="Calibri"/>
            </a:endParaRPr>
          </a:p>
        </p:txBody>
      </p:sp>
      <p:pic>
        <p:nvPicPr>
          <p:cNvPr id="126" name="Google Shape;126;p4"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27" name="Google Shape;127;p4"/>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Precisión </a:t>
            </a:r>
            <a:endParaRPr sz="2400" b="0" i="0" u="none" strike="noStrike" cap="none">
              <a:solidFill>
                <a:srgbClr val="7F4EBD"/>
              </a:solidFill>
              <a:latin typeface="Calibri"/>
              <a:ea typeface="Calibri"/>
              <a:cs typeface="Calibri"/>
              <a:sym typeface="Calibri"/>
            </a:endParaRPr>
          </a:p>
        </p:txBody>
      </p:sp>
      <p:sp>
        <p:nvSpPr>
          <p:cNvPr id="128" name="Google Shape;128;p4"/>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29" name="Google Shape;129;p4"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30" name="Google Shape;130;p4"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31" name="Google Shape;131;p4"/>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32" name="Google Shape;132;p4"/>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33" name="Google Shape;133;p4"/>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5"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39" name="Google Shape;139;p5"/>
          <p:cNvSpPr txBox="1"/>
          <p:nvPr/>
        </p:nvSpPr>
        <p:spPr>
          <a:xfrm>
            <a:off x="221450" y="992975"/>
            <a:ext cx="88293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La integridad de un dataset es el grado en el que se conocen todos los datos necesarios. </a:t>
            </a:r>
            <a:endParaRPr sz="20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Cuando analizamos Data Sets, es muy común encontrar valores faltantes, y generalmente es imposible conseguirlos. </a:t>
            </a:r>
            <a:endParaRPr sz="20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Dado el hecho de que los valores perdidos son inevitables, nos queda la pregunta de qué hacer cuando los encontramos. </a:t>
            </a:r>
            <a:endParaRPr sz="20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Ignorar los datos faltantes es lo mismo que cavar agujeros en un barco; Se hundirá.</a:t>
            </a:r>
            <a:endParaRPr sz="20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100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A continuación veremos tres formas de lidiar con este problema. </a:t>
            </a:r>
            <a:endParaRPr sz="2100" b="0" i="0" u="none" strike="noStrike" cap="none">
              <a:solidFill>
                <a:srgbClr val="3F3F3F"/>
              </a:solidFill>
              <a:latin typeface="Calibri"/>
              <a:ea typeface="Calibri"/>
              <a:cs typeface="Calibri"/>
              <a:sym typeface="Calibri"/>
            </a:endParaRPr>
          </a:p>
        </p:txBody>
      </p:sp>
      <p:pic>
        <p:nvPicPr>
          <p:cNvPr id="140" name="Google Shape;140;p5"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1" name="Google Shape;141;p5"/>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Integridad</a:t>
            </a:r>
            <a:endParaRPr sz="2400" b="0" i="0" u="none" strike="noStrike" cap="none">
              <a:solidFill>
                <a:srgbClr val="7F4EBD"/>
              </a:solidFill>
              <a:latin typeface="Calibri"/>
              <a:ea typeface="Calibri"/>
              <a:cs typeface="Calibri"/>
              <a:sym typeface="Calibri"/>
            </a:endParaRPr>
          </a:p>
        </p:txBody>
      </p:sp>
      <p:sp>
        <p:nvSpPr>
          <p:cNvPr id="142" name="Google Shape;142;p5"/>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43" name="Google Shape;143;p5"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44" name="Google Shape;144;p5"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45" name="Google Shape;145;p5"/>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46" name="Google Shape;146;p5"/>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47" name="Google Shape;147;p5"/>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53" name="Google Shape;153;p6"/>
          <p:cNvSpPr txBox="1"/>
          <p:nvPr/>
        </p:nvSpPr>
        <p:spPr>
          <a:xfrm>
            <a:off x="221450" y="992975"/>
            <a:ext cx="8829300" cy="406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s" sz="1900" b="0" i="0" u="none" strike="noStrike" cap="none">
                <a:solidFill>
                  <a:srgbClr val="3F3F3F"/>
                </a:solidFill>
                <a:latin typeface="Calibri"/>
                <a:ea typeface="Calibri"/>
                <a:cs typeface="Calibri"/>
                <a:sym typeface="Calibri"/>
              </a:rPr>
              <a:t>Algunas estrategias para resolver este problema son: </a:t>
            </a:r>
            <a:endParaRPr sz="19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900"/>
              <a:buFont typeface="Arial"/>
              <a:buNone/>
            </a:pPr>
            <a:endParaRPr sz="19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900"/>
              <a:buFont typeface="Arial"/>
              <a:buNone/>
            </a:pPr>
            <a:endParaRPr sz="19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100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p:txBody>
      </p:sp>
      <p:pic>
        <p:nvPicPr>
          <p:cNvPr id="154" name="Google Shape;154;p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55" name="Google Shape;155;p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Integridad - Valores faltantes</a:t>
            </a:r>
            <a:endParaRPr sz="2400" b="0" i="0" u="none" strike="noStrike" cap="none">
              <a:solidFill>
                <a:srgbClr val="7F4EBD"/>
              </a:solidFill>
              <a:latin typeface="Calibri"/>
              <a:ea typeface="Calibri"/>
              <a:cs typeface="Calibri"/>
              <a:sym typeface="Calibri"/>
            </a:endParaRPr>
          </a:p>
        </p:txBody>
      </p:sp>
      <p:sp>
        <p:nvSpPr>
          <p:cNvPr id="156" name="Google Shape;156;p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57" name="Google Shape;157;p6"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58" name="Google Shape;158;p6"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59" name="Google Shape;159;p6"/>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60" name="Google Shape;160;p6"/>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61" name="Google Shape;161;p6"/>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162" name="Google Shape;162;p6"/>
          <p:cNvSpPr txBox="1"/>
          <p:nvPr/>
        </p:nvSpPr>
        <p:spPr>
          <a:xfrm>
            <a:off x="279825" y="1399475"/>
            <a:ext cx="2738400" cy="2770500"/>
          </a:xfrm>
          <a:prstGeom prst="rect">
            <a:avLst/>
          </a:prstGeom>
          <a:noFill/>
          <a:ln w="19050" cap="flat" cmpd="sng">
            <a:solidFill>
              <a:srgbClr val="7F4EBD"/>
            </a:solidFill>
            <a:prstDash val="dash"/>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Calibri"/>
                <a:ea typeface="Calibri"/>
                <a:cs typeface="Calibri"/>
                <a:sym typeface="Calibri"/>
              </a:rPr>
              <a:t>Descartar</a:t>
            </a:r>
            <a:endParaRPr sz="14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s" sz="1400" b="0" i="0" u="none" strike="noStrike" cap="none">
                <a:solidFill>
                  <a:srgbClr val="000000"/>
                </a:solidFill>
                <a:latin typeface="Calibri"/>
                <a:ea typeface="Calibri"/>
                <a:cs typeface="Calibri"/>
                <a:sym typeface="Calibri"/>
              </a:rPr>
              <a:t>Si los valores perdidos en una columna rara vez ocurren y ocurren al azar, entonces la solución más fácil y directa es eliminar las observaciones (filas) que tienen valores perdidos.</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s" sz="1400" b="0" i="0" u="none" strike="noStrike" cap="none">
                <a:solidFill>
                  <a:srgbClr val="000000"/>
                </a:solidFill>
                <a:latin typeface="Calibri"/>
                <a:ea typeface="Calibri"/>
                <a:cs typeface="Calibri"/>
                <a:sym typeface="Calibri"/>
              </a:rPr>
              <a:t>Si faltan la mayoría de los valores de la columna y se producen al azar, una decisión típica es descartar toda la columna.</a:t>
            </a:r>
            <a:endParaRPr sz="1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63" name="Google Shape;163;p6"/>
          <p:cNvSpPr txBox="1"/>
          <p:nvPr/>
        </p:nvSpPr>
        <p:spPr>
          <a:xfrm>
            <a:off x="3182225" y="1399475"/>
            <a:ext cx="2738400" cy="2770500"/>
          </a:xfrm>
          <a:prstGeom prst="rect">
            <a:avLst/>
          </a:prstGeom>
          <a:noFill/>
          <a:ln w="19050" cap="flat" cmpd="sng">
            <a:solidFill>
              <a:srgbClr val="7F4EBD"/>
            </a:solidFill>
            <a:prstDash val="dash"/>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Calibri"/>
                <a:ea typeface="Calibri"/>
                <a:cs typeface="Calibri"/>
                <a:sym typeface="Calibri"/>
              </a:rPr>
              <a:t>Imputar</a:t>
            </a:r>
            <a:endParaRPr sz="14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Significa calcular el valor faltante en base a otras observaciones. Algunos métodos para resolverlo:</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Por valores estadísticos - media, mediana,  etc</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Regresión linear - en relación a otras variables</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Copiando valores de otras observaciones similares - solo cuando existen mucha cantidad de datos</a:t>
            </a:r>
            <a:endParaRPr sz="1400" b="0" i="0" u="none" strike="noStrike" cap="none">
              <a:solidFill>
                <a:srgbClr val="000000"/>
              </a:solidFill>
              <a:latin typeface="Calibri"/>
              <a:ea typeface="Calibri"/>
              <a:cs typeface="Calibri"/>
              <a:sym typeface="Calibri"/>
            </a:endParaRPr>
          </a:p>
        </p:txBody>
      </p:sp>
      <p:sp>
        <p:nvSpPr>
          <p:cNvPr id="164" name="Google Shape;164;p6"/>
          <p:cNvSpPr txBox="1"/>
          <p:nvPr/>
        </p:nvSpPr>
        <p:spPr>
          <a:xfrm>
            <a:off x="6084625" y="1399475"/>
            <a:ext cx="2738400" cy="2770500"/>
          </a:xfrm>
          <a:prstGeom prst="rect">
            <a:avLst/>
          </a:prstGeom>
          <a:noFill/>
          <a:ln w="19050" cap="flat" cmpd="sng">
            <a:solidFill>
              <a:srgbClr val="7F4EBD"/>
            </a:solidFill>
            <a:prstDash val="dash"/>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Calibri"/>
                <a:ea typeface="Calibri"/>
                <a:cs typeface="Calibri"/>
                <a:sym typeface="Calibri"/>
              </a:rPr>
              <a:t>Marcar</a:t>
            </a:r>
            <a:endParaRPr sz="14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Significa indicar que el dato está faltando. Algunos argumentan que completar los valores faltantes conduce a una pérdida de información, independientemente del método de imputación que usemos. Esto se debe a que decir que faltan datos es informativo en sí mismo y el algoritmo debería saberlo.</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7"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70" name="Google Shape;170;p7"/>
          <p:cNvSpPr txBox="1"/>
          <p:nvPr/>
        </p:nvSpPr>
        <p:spPr>
          <a:xfrm>
            <a:off x="221450" y="992975"/>
            <a:ext cx="88293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s" sz="2100" b="0" i="0" u="none" strike="noStrike" cap="none">
                <a:solidFill>
                  <a:srgbClr val="3F3F3F"/>
                </a:solidFill>
                <a:latin typeface="Calibri"/>
                <a:ea typeface="Calibri"/>
                <a:cs typeface="Calibri"/>
                <a:sym typeface="Calibri"/>
              </a:rPr>
              <a:t>La consistencia es el grado en que los datos son consistentes, dentro del mismo conjunto de datos o en varios conjuntos de datos.</a:t>
            </a:r>
            <a:endParaRPr sz="2100" b="0" i="0" u="none" strike="noStrike" cap="none">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2100"/>
              <a:buFont typeface="Arial"/>
              <a:buNone/>
            </a:pPr>
            <a:r>
              <a:rPr lang="es" sz="2100" b="0" i="0" u="none" strike="noStrike" cap="none">
                <a:solidFill>
                  <a:srgbClr val="3F3F3F"/>
                </a:solidFill>
                <a:latin typeface="Calibri"/>
                <a:ea typeface="Calibri"/>
                <a:cs typeface="Calibri"/>
                <a:sym typeface="Calibri"/>
              </a:rPr>
              <a:t>La inconsistencia ocurre cuando dos valores en el conjunto de datos se contradicen.</a:t>
            </a:r>
            <a:endParaRPr sz="2100" b="0" i="0" u="none" strike="noStrike" cap="none">
              <a:solidFill>
                <a:srgbClr val="3F3F3F"/>
              </a:solidFill>
              <a:latin typeface="Calibri"/>
              <a:ea typeface="Calibri"/>
              <a:cs typeface="Calibri"/>
              <a:sym typeface="Calibri"/>
            </a:endParaRPr>
          </a:p>
          <a:p>
            <a:pPr marL="457200" marR="0" lvl="0" indent="-361950" algn="l" rtl="0">
              <a:lnSpc>
                <a:spcPct val="100000"/>
              </a:lnSpc>
              <a:spcBef>
                <a:spcPts val="1000"/>
              </a:spcBef>
              <a:spcAft>
                <a:spcPts val="0"/>
              </a:spcAft>
              <a:buClr>
                <a:srgbClr val="3F3F3F"/>
              </a:buClr>
              <a:buSzPts val="2100"/>
              <a:buFont typeface="Calibri"/>
              <a:buChar char="●"/>
            </a:pPr>
            <a:r>
              <a:rPr lang="es" sz="2100" b="0" i="0" u="none" strike="noStrike" cap="none">
                <a:solidFill>
                  <a:srgbClr val="3F3F3F"/>
                </a:solidFill>
                <a:latin typeface="Calibri"/>
                <a:ea typeface="Calibri"/>
                <a:cs typeface="Calibri"/>
                <a:sym typeface="Calibri"/>
              </a:rPr>
              <a:t>Una edad válida, digamos 10, podría no coincidir con el estado civil, digamos divorciado. </a:t>
            </a:r>
            <a:endParaRPr sz="2100" b="0" i="0" u="none" strike="noStrike" cap="none">
              <a:solidFill>
                <a:srgbClr val="3F3F3F"/>
              </a:solidFill>
              <a:latin typeface="Calibri"/>
              <a:ea typeface="Calibri"/>
              <a:cs typeface="Calibri"/>
              <a:sym typeface="Calibri"/>
            </a:endParaRPr>
          </a:p>
          <a:p>
            <a:pPr marL="457200" marR="0" lvl="0" indent="-361950" algn="l" rtl="0">
              <a:lnSpc>
                <a:spcPct val="100000"/>
              </a:lnSpc>
              <a:spcBef>
                <a:spcPts val="0"/>
              </a:spcBef>
              <a:spcAft>
                <a:spcPts val="0"/>
              </a:spcAft>
              <a:buClr>
                <a:srgbClr val="3F3F3F"/>
              </a:buClr>
              <a:buSzPts val="2100"/>
              <a:buFont typeface="Calibri"/>
              <a:buChar char="●"/>
            </a:pPr>
            <a:r>
              <a:rPr lang="es" sz="2100" b="0" i="0" u="none" strike="noStrike" cap="none">
                <a:solidFill>
                  <a:srgbClr val="3F3F3F"/>
                </a:solidFill>
                <a:latin typeface="Calibri"/>
                <a:ea typeface="Calibri"/>
                <a:cs typeface="Calibri"/>
                <a:sym typeface="Calibri"/>
              </a:rPr>
              <a:t>Un cliente se registra en dos tablas diferentes con dos direcciones diferentes. ¿Cual es la verdadera?</a:t>
            </a:r>
            <a:endParaRPr sz="2100" b="0" i="0" u="none" strike="noStrike" cap="none">
              <a:solidFill>
                <a:srgbClr val="3F3F3F"/>
              </a:solidFill>
              <a:latin typeface="Calibri"/>
              <a:ea typeface="Calibri"/>
              <a:cs typeface="Calibri"/>
              <a:sym typeface="Calibri"/>
            </a:endParaRPr>
          </a:p>
        </p:txBody>
      </p:sp>
      <p:pic>
        <p:nvPicPr>
          <p:cNvPr id="171" name="Google Shape;171;p7"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2" name="Google Shape;172;p7"/>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Consistencia</a:t>
            </a:r>
            <a:endParaRPr sz="2400" b="0" i="0" u="none" strike="noStrike" cap="none">
              <a:solidFill>
                <a:srgbClr val="7F4EBD"/>
              </a:solidFill>
              <a:latin typeface="Calibri"/>
              <a:ea typeface="Calibri"/>
              <a:cs typeface="Calibri"/>
              <a:sym typeface="Calibri"/>
            </a:endParaRPr>
          </a:p>
        </p:txBody>
      </p:sp>
      <p:sp>
        <p:nvSpPr>
          <p:cNvPr id="173" name="Google Shape;173;p7"/>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74" name="Google Shape;174;p7"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75" name="Google Shape;175;p7"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76" name="Google Shape;176;p7"/>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77" name="Google Shape;177;p7"/>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78" name="Google Shape;178;p7"/>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1205</Words>
  <Application>Microsoft Office PowerPoint</Application>
  <PresentationFormat>Presentación en pantalla (16:9)</PresentationFormat>
  <Paragraphs>97</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Valeria Bellino</cp:lastModifiedBy>
  <cp:revision>1</cp:revision>
  <dcterms:modified xsi:type="dcterms:W3CDTF">2022-03-13T13:56:55Z</dcterms:modified>
</cp:coreProperties>
</file>