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60" r:id="rId6"/>
    <p:sldId id="265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DlBzXqE0Revyb2vZwVOBO6jUt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EAC337-A890-4F3A-A657-558AF5B086E2}">
  <a:tblStyle styleId="{64EAC337-A890-4F3A-A657-558AF5B086E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861354a2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11861354a2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7979e34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1187979e34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87979e34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1187979e34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7979e34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https://www.youtube.com/watch?v=2AQKmw14mHM&amp;list=PLblh5JKOoLUIcdlgu78MnlATeyx4cEVeR&amp;index=30</a:t>
            </a:r>
            <a:endParaRPr/>
          </a:p>
        </p:txBody>
      </p:sp>
      <p:sp>
        <p:nvSpPr>
          <p:cNvPr id="175" name="Google Shape;175;g1187979e34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et.colorado.edu/sims/html/least-squares-regression/latest/least-squares-regression_es.html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jp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16.jp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" descr="Forma, Rectángul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0" y="642954"/>
            <a:ext cx="9144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Ciencia de Datos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929662" y="1487752"/>
            <a:ext cx="3284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2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0" y="2398654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>
                <a:solidFill>
                  <a:srgbClr val="EEBD33"/>
                </a:solidFill>
                <a:latin typeface="Calibri"/>
                <a:ea typeface="Calibri"/>
                <a:cs typeface="Calibri"/>
                <a:sym typeface="Calibri"/>
              </a:rPr>
              <a:t>Regresión lineal y métricas</a:t>
            </a:r>
            <a:endParaRPr sz="2500" b="0" i="0" u="none" strike="noStrike" cap="none">
              <a:solidFill>
                <a:srgbClr val="EEBD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" descr="Imagen que contiene Logotip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7286" y="39696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 descr="Logotip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7635" y="40392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Imagen que contiene texto, dibuj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7686" y="40927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 descr="Imagen que contiene Text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60825" y="3969648"/>
            <a:ext cx="1495334" cy="81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11861354a2f_0_416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98666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1861354a2f_0_416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1861354a2f_0_416"/>
          <p:cNvSpPr txBox="1"/>
          <p:nvPr/>
        </p:nvSpPr>
        <p:spPr>
          <a:xfrm>
            <a:off x="4469264" y="3158122"/>
            <a:ext cx="1263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11861354a2f_0_416" descr="Diagram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00" y="139044"/>
            <a:ext cx="9144001" cy="409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1861354a2f_0_416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1861354a2f_0_416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7" cy="51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1861354a2f_0_416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1861354a2f_0_416"/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1861354a2f_0_416" descr="Código QR&#10;&#10;Descripción generada automáticamente"/>
          <p:cNvPicPr preferRelativeResize="0"/>
          <p:nvPr/>
        </p:nvPicPr>
        <p:blipFill rotWithShape="1">
          <a:blip r:embed="rId8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1861354a2f_0_416"/>
          <p:cNvSpPr/>
          <p:nvPr/>
        </p:nvSpPr>
        <p:spPr>
          <a:xfrm>
            <a:off x="2719397" y="3361214"/>
            <a:ext cx="1275600" cy="1356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221450" y="1117100"/>
            <a:ext cx="87288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Cuando nos referimos a un modelo de regresión, son modelos que tratan de predecir variables </a:t>
            </a:r>
            <a:r>
              <a:rPr lang="e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numéricas</a:t>
            </a: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como precios, cantidades, pesos, etc. Se basan en estimar el valor de la variable a predecir 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función de las otras variables observadas.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ejemplo, ver la probabilidad de lluvia dado el nivel 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humedad y la velocidad del viento. Teniendo 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 relación podemos saber cual es la probabilidad 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lluvia en cualquier momento en el que tengamos 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nivel de humedad y la velocidad del viento.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Regresiones </a:t>
            </a:r>
            <a:endParaRPr sz="2400" b="0" i="0" u="none" strike="noStrike" cap="non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2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2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33175" y="1797450"/>
            <a:ext cx="2731125" cy="27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221450" y="1117100"/>
            <a:ext cx="39795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Ejemplo: </a:t>
            </a: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4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Regresiones - Regresión lineal </a:t>
            </a:r>
            <a:endParaRPr sz="2400" b="0" i="0" u="none" strike="noStrike" cap="non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4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4"/>
          <p:cNvGraphicFramePr/>
          <p:nvPr/>
        </p:nvGraphicFramePr>
        <p:xfrm>
          <a:off x="1064425" y="1611233"/>
          <a:ext cx="1431150" cy="2453430"/>
        </p:xfrm>
        <a:graphic>
          <a:graphicData uri="http://schemas.openxmlformats.org/drawingml/2006/table">
            <a:tbl>
              <a:tblPr>
                <a:noFill/>
                <a:tableStyleId>{64EAC337-A890-4F3A-A657-558AF5B086E2}</a:tableStyleId>
              </a:tblPr>
              <a:tblGrid>
                <a:gridCol w="71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Y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0.75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0.70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1.93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1.23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2.69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2.22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3.66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3.09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4.05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4.5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5.31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5.54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9" name="Google Shape;99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11700" y="944913"/>
            <a:ext cx="3601819" cy="345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4"/>
          <p:cNvCxnSpPr>
            <a:endCxn id="89" idx="3"/>
          </p:cNvCxnSpPr>
          <p:nvPr/>
        </p:nvCxnSpPr>
        <p:spPr>
          <a:xfrm rot="10800000" flipH="1">
            <a:off x="2904050" y="2760650"/>
            <a:ext cx="12969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4"/>
          <p:cNvCxnSpPr/>
          <p:nvPr/>
        </p:nvCxnSpPr>
        <p:spPr>
          <a:xfrm rot="10800000">
            <a:off x="6482750" y="2561175"/>
            <a:ext cx="1093200" cy="5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102;p4"/>
          <p:cNvSpPr txBox="1"/>
          <p:nvPr/>
        </p:nvSpPr>
        <p:spPr>
          <a:xfrm>
            <a:off x="7222325" y="3118250"/>
            <a:ext cx="16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Línea de regresión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221450" y="1117100"/>
            <a:ext cx="84474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Python usaremos la librería Scikit-Learn para aplicar los modelos de ML a nuestros datos. 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 librería de código abierto nos permite entrenar y realizar predicciones en forma secuencial.</a:t>
            </a: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3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sz="2400" b="0" i="0" u="none" strike="noStrike" cap="non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3" descr="Código QR&#10;&#10;Descripción generada automáticamente"/>
          <p:cNvPicPr preferRelativeResize="0"/>
          <p:nvPr/>
        </p:nvPicPr>
        <p:blipFill rotWithShape="1">
          <a:blip r:embed="rId5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/>
          <p:nvPr/>
        </p:nvSpPr>
        <p:spPr>
          <a:xfrm>
            <a:off x="293225" y="2860250"/>
            <a:ext cx="1967700" cy="11817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Seleccionamos el modelo a usar: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= chosenModel()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3183125" y="2860325"/>
            <a:ext cx="1967700" cy="11817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Entrenamos: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model.fit()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6167525" y="2860325"/>
            <a:ext cx="1967700" cy="11817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Realizamos predicciones: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model.predict()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3"/>
          <p:cNvCxnSpPr>
            <a:stCxn id="135" idx="3"/>
            <a:endCxn id="136" idx="1"/>
          </p:cNvCxnSpPr>
          <p:nvPr/>
        </p:nvCxnSpPr>
        <p:spPr>
          <a:xfrm>
            <a:off x="2260925" y="3451100"/>
            <a:ext cx="92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39;p13"/>
          <p:cNvCxnSpPr>
            <a:stCxn id="136" idx="3"/>
            <a:endCxn id="137" idx="1"/>
          </p:cNvCxnSpPr>
          <p:nvPr/>
        </p:nvCxnSpPr>
        <p:spPr>
          <a:xfrm>
            <a:off x="5150825" y="3451175"/>
            <a:ext cx="10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71573" y="74603"/>
            <a:ext cx="992845" cy="1955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221450" y="914045"/>
            <a:ext cx="39795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" sz="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Fórmula: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Y = β</a:t>
            </a:r>
            <a:r>
              <a:rPr lang="es" sz="24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+ β</a:t>
            </a:r>
            <a:r>
              <a:rPr lang="es" sz="2400" b="0" i="0" u="none" strike="noStrike" cap="none" baseline="-25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.x</a:t>
            </a:r>
            <a:endParaRPr sz="2400" b="0" i="0" u="none" strike="noStrike" cap="none" baseline="-25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133108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221456" y="477203"/>
            <a:ext cx="8922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Regresiones - Regresión lineal </a:t>
            </a:r>
            <a:endParaRPr sz="2400" b="0" i="0" u="none" strike="noStrike" cap="non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5"/>
          <p:cNvGraphicFramePr/>
          <p:nvPr/>
        </p:nvGraphicFramePr>
        <p:xfrm>
          <a:off x="7941255" y="529800"/>
          <a:ext cx="1026350" cy="2453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X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Y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0.75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0.70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/>
                        <a:t>1.93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1.23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2.69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/>
                        <a:t>2.22</a:t>
                      </a:r>
                      <a:endParaRPr sz="11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3.66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/>
                        <a:t>3.09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4.05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4.5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/>
                        <a:t>5.31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strike="noStrike" cap="none" dirty="0"/>
                        <a:t>5.54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8910" y="847337"/>
            <a:ext cx="3469934" cy="3192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5"/>
          <p:cNvCxnSpPr>
            <a:cxnSpLocks/>
            <a:endCxn id="137" idx="0"/>
          </p:cNvCxnSpPr>
          <p:nvPr/>
        </p:nvCxnSpPr>
        <p:spPr>
          <a:xfrm flipH="1">
            <a:off x="1078006" y="2200590"/>
            <a:ext cx="703937" cy="5126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p5"/>
          <p:cNvCxnSpPr>
            <a:cxnSpLocks/>
          </p:cNvCxnSpPr>
          <p:nvPr/>
        </p:nvCxnSpPr>
        <p:spPr>
          <a:xfrm flipH="1" flipV="1">
            <a:off x="6447917" y="2326654"/>
            <a:ext cx="437685" cy="497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6" name="Google Shape;136;p5"/>
          <p:cNvSpPr txBox="1"/>
          <p:nvPr/>
        </p:nvSpPr>
        <p:spPr>
          <a:xfrm>
            <a:off x="6118985" y="2755488"/>
            <a:ext cx="16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Línea de regresión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-22735" y="2713256"/>
            <a:ext cx="22014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Intercepto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(punto origen en eje Y)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5"/>
          <p:cNvCxnSpPr>
            <a:cxnSpLocks/>
          </p:cNvCxnSpPr>
          <p:nvPr/>
        </p:nvCxnSpPr>
        <p:spPr>
          <a:xfrm>
            <a:off x="2440102" y="2210833"/>
            <a:ext cx="536660" cy="5024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5"/>
          <p:cNvSpPr txBox="1"/>
          <p:nvPr/>
        </p:nvSpPr>
        <p:spPr>
          <a:xfrm>
            <a:off x="2186215" y="2713256"/>
            <a:ext cx="18426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Pendiente de línea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-22735" y="4019192"/>
            <a:ext cx="867847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https://phet.colorado.edu/sims/html/least-squares-regression/latest/least-squares-regression_es.html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14;p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4326B4D-413F-4EBB-B27D-10A952380B56}"/>
              </a:ext>
            </a:extLst>
          </p:cNvPr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5;p4">
            <a:extLst>
              <a:ext uri="{FF2B5EF4-FFF2-40B4-BE49-F238E27FC236}">
                <a16:creationId xmlns:a16="http://schemas.microsoft.com/office/drawing/2014/main" id="{235EE71D-0BEC-49EB-AC97-35D6E1DB74E5}"/>
              </a:ext>
            </a:extLst>
          </p:cNvPr>
          <p:cNvPicPr preferRelativeResize="0"/>
          <p:nvPr/>
        </p:nvPicPr>
        <p:blipFill rotWithShape="1">
          <a:blip r:embed="rId8">
            <a:alphaModFix amt="51000"/>
          </a:blip>
          <a:srcRect/>
          <a:stretch/>
        </p:blipFill>
        <p:spPr>
          <a:xfrm>
            <a:off x="1136660" y="4344051"/>
            <a:ext cx="582236" cy="51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4">
            <a:extLst>
              <a:ext uri="{FF2B5EF4-FFF2-40B4-BE49-F238E27FC236}">
                <a16:creationId xmlns:a16="http://schemas.microsoft.com/office/drawing/2014/main" id="{2392F9B6-158B-47C7-888D-C0705CCC2267}"/>
              </a:ext>
            </a:extLst>
          </p:cNvPr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7;p4">
            <a:extLst>
              <a:ext uri="{FF2B5EF4-FFF2-40B4-BE49-F238E27FC236}">
                <a16:creationId xmlns:a16="http://schemas.microsoft.com/office/drawing/2014/main" id="{D630D4A1-7304-4D48-8199-7236E80C913C}"/>
              </a:ext>
            </a:extLst>
          </p:cNvPr>
          <p:cNvPicPr preferRelativeResize="0"/>
          <p:nvPr/>
        </p:nvPicPr>
        <p:blipFill rotWithShape="1">
          <a:blip r:embed="rId10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13;p4" descr="Código QR&#10;&#10;Descripción generada automáticamente">
            <a:extLst>
              <a:ext uri="{FF2B5EF4-FFF2-40B4-BE49-F238E27FC236}">
                <a16:creationId xmlns:a16="http://schemas.microsoft.com/office/drawing/2014/main" id="{A57A63CD-1449-428F-9CBF-AB44F39C103B}"/>
              </a:ext>
            </a:extLst>
          </p:cNvPr>
          <p:cNvPicPr preferRelativeResize="0"/>
          <p:nvPr/>
        </p:nvPicPr>
        <p:blipFill rotWithShape="1">
          <a:blip r:embed="rId9">
            <a:alphaModFix amt="35000"/>
          </a:blip>
          <a:srcRect/>
          <a:stretch/>
        </p:blipFill>
        <p:spPr>
          <a:xfrm>
            <a:off x="8285028" y="26979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187979e346_0_73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28017" y="2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187979e346_0_73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187979e346_0_73"/>
          <p:cNvSpPr txBox="1"/>
          <p:nvPr/>
        </p:nvSpPr>
        <p:spPr>
          <a:xfrm>
            <a:off x="221456" y="465914"/>
            <a:ext cx="8922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Métricas de evaluación</a:t>
            </a:r>
            <a:endParaRPr sz="2400" b="0" i="0" u="none" strike="noStrike" cap="non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87979e346_0_73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187979e346_0_73"/>
          <p:cNvSpPr txBox="1"/>
          <p:nvPr/>
        </p:nvSpPr>
        <p:spPr>
          <a:xfrm>
            <a:off x="293227" y="1099718"/>
            <a:ext cx="5433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>
                <a:solidFill>
                  <a:srgbClr val="4A555F"/>
                </a:solidFill>
                <a:latin typeface="Calibri"/>
                <a:ea typeface="Calibri"/>
                <a:cs typeface="Calibri"/>
                <a:sym typeface="Calibri"/>
              </a:rPr>
              <a:t>Entrenamos el modelo con el método .fit y los datos de entrenamiento 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0" i="0" u="none" strike="noStrike" cap="none">
                <a:solidFill>
                  <a:srgbClr val="4A555F"/>
                </a:solidFill>
                <a:latin typeface="Calibri"/>
                <a:ea typeface="Calibri"/>
                <a:cs typeface="Calibri"/>
                <a:sym typeface="Calibri"/>
              </a:rPr>
              <a:t>Luego utilizamos el método .predict con los datos de testeo (X_test) para crear un objeto con las predicciones realizadas por el modelo. Se comparará los valores predichos por el modelo con los valores reales (y_test) 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A55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0" u="none" strike="noStrike" cap="none">
                <a:solidFill>
                  <a:srgbClr val="4A555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s" sz="1800" b="0" i="0" u="none" strike="noStrike" cap="none">
                <a:solidFill>
                  <a:srgbClr val="4A555F"/>
                </a:solidFill>
                <a:latin typeface="Calibri"/>
                <a:ea typeface="Calibri"/>
                <a:cs typeface="Calibri"/>
                <a:sym typeface="Calibri"/>
              </a:rPr>
              <a:t>: Mide la diferencia entre la predicción y el valor rea</a:t>
            </a:r>
            <a:r>
              <a:rPr lang="es" sz="1600" b="0" i="0" u="none" strike="noStrike" cap="none">
                <a:solidFill>
                  <a:srgbClr val="4A555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1187979e346_0_73" descr="Machine Learning with Python: from Linear Models to Deep Learning | edX"/>
          <p:cNvPicPr preferRelativeResize="0"/>
          <p:nvPr/>
        </p:nvPicPr>
        <p:blipFill rotWithShape="1">
          <a:blip r:embed="rId5">
            <a:alphaModFix/>
          </a:blip>
          <a:srcRect l="24328"/>
          <a:stretch/>
        </p:blipFill>
        <p:spPr>
          <a:xfrm>
            <a:off x="5820472" y="932840"/>
            <a:ext cx="2948603" cy="230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187979e346_0_73"/>
          <p:cNvSpPr txBox="1"/>
          <p:nvPr/>
        </p:nvSpPr>
        <p:spPr>
          <a:xfrm>
            <a:off x="5737027" y="3298829"/>
            <a:ext cx="304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Fuente: https://www.edx.org/es/course/machine-learning-with-python-from-linear-models-to</a:t>
            </a:r>
            <a:endParaRPr/>
          </a:p>
        </p:txBody>
      </p:sp>
      <p:pic>
        <p:nvPicPr>
          <p:cNvPr id="151" name="Google Shape;151;g1187979e346_0_73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187979e346_0_73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7" cy="51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187979e346_0_73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187979e346_0_73"/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187979e346_0_73" descr="Código QR&#10;&#10;Descripción generada automáticamente"/>
          <p:cNvPicPr preferRelativeResize="0"/>
          <p:nvPr/>
        </p:nvPicPr>
        <p:blipFill rotWithShape="1">
          <a:blip r:embed="rId8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187979e346_0_83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28017" y="2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87979e346_0_83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187979e346_0_83"/>
          <p:cNvSpPr txBox="1"/>
          <p:nvPr/>
        </p:nvSpPr>
        <p:spPr>
          <a:xfrm>
            <a:off x="221456" y="465914"/>
            <a:ext cx="8922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Métricas de evaluación - Regresión </a:t>
            </a:r>
            <a:endParaRPr sz="2400" b="0" i="0" u="none" strike="noStrike" cap="non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187979e346_0_83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187979e346_0_83"/>
          <p:cNvSpPr txBox="1"/>
          <p:nvPr/>
        </p:nvSpPr>
        <p:spPr>
          <a:xfrm>
            <a:off x="210621" y="1098259"/>
            <a:ext cx="8722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MAE: </a:t>
            </a:r>
            <a:r>
              <a:rPr lang="e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 del Error Absoluto (mean_absolute_error) es el promedio de la diferencia absoluta entre el valor observado y los valores predichos. El error absoluto medio o MAE es un puntaje lineal, lo que significa que todas las diferencias individuales se ponderan por igual en el promedio.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1187979e346_0_83"/>
          <p:cNvPicPr preferRelativeResize="0"/>
          <p:nvPr/>
        </p:nvPicPr>
        <p:blipFill rotWithShape="1">
          <a:blip r:embed="rId5">
            <a:alphaModFix/>
          </a:blip>
          <a:srcRect l="58947" t="47428" r="32762" b="44559"/>
          <a:stretch/>
        </p:blipFill>
        <p:spPr>
          <a:xfrm>
            <a:off x="3986970" y="2175552"/>
            <a:ext cx="1170071" cy="63583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87979e346_0_83"/>
          <p:cNvSpPr txBox="1"/>
          <p:nvPr/>
        </p:nvSpPr>
        <p:spPr>
          <a:xfrm>
            <a:off x="293226" y="2901069"/>
            <a:ext cx="851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MSE</a:t>
            </a:r>
            <a:r>
              <a:rPr lang="e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La Media del Error cuadrático (mean_squared_error) es la media de los errores al cuadrado</a:t>
            </a:r>
            <a:endParaRPr/>
          </a:p>
        </p:txBody>
      </p:sp>
      <p:pic>
        <p:nvPicPr>
          <p:cNvPr id="167" name="Google Shape;167;g1187979e346_0_83"/>
          <p:cNvPicPr preferRelativeResize="0"/>
          <p:nvPr/>
        </p:nvPicPr>
        <p:blipFill rotWithShape="1">
          <a:blip r:embed="rId5">
            <a:alphaModFix/>
          </a:blip>
          <a:srcRect l="58947" t="59420" r="32762" b="32567"/>
          <a:stretch/>
        </p:blipFill>
        <p:spPr>
          <a:xfrm>
            <a:off x="3986993" y="3439199"/>
            <a:ext cx="1170071" cy="63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187979e346_0_83" descr="Imagen que contiene Logotipo&#10;&#10;Descripción generada automáticamente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187979e346_0_83"/>
          <p:cNvPicPr preferRelativeResize="0"/>
          <p:nvPr/>
        </p:nvPicPr>
        <p:blipFill rotWithShape="1">
          <a:blip r:embed="rId7">
            <a:alphaModFix amt="51000"/>
          </a:blip>
          <a:srcRect/>
          <a:stretch/>
        </p:blipFill>
        <p:spPr>
          <a:xfrm>
            <a:off x="1136660" y="4344051"/>
            <a:ext cx="582237" cy="51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187979e346_0_83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187979e346_0_83"/>
          <p:cNvPicPr preferRelativeResize="0"/>
          <p:nvPr/>
        </p:nvPicPr>
        <p:blipFill rotWithShape="1">
          <a:blip r:embed="rId9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187979e346_0_83" descr="Código QR&#10;&#10;Descripción generada automáticamente"/>
          <p:cNvPicPr preferRelativeResize="0"/>
          <p:nvPr/>
        </p:nvPicPr>
        <p:blipFill rotWithShape="1">
          <a:blip r:embed="rId8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187979e346_0_182" descr="Patrón de fon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28017" y="2"/>
            <a:ext cx="992845" cy="195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187979e346_0_182" descr="Gráfico, Gráfico de líneas&#10;&#10;Descripción generada automáticamente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258049" y="4313585"/>
            <a:ext cx="1792773" cy="73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187979e346_0_182"/>
          <p:cNvSpPr txBox="1"/>
          <p:nvPr/>
        </p:nvSpPr>
        <p:spPr>
          <a:xfrm>
            <a:off x="221456" y="465914"/>
            <a:ext cx="89226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 b="0" i="0" u="none" strike="noStrike" cap="none">
                <a:solidFill>
                  <a:srgbClr val="7F4EBD"/>
                </a:solidFill>
                <a:latin typeface="Calibri"/>
                <a:ea typeface="Calibri"/>
                <a:cs typeface="Calibri"/>
                <a:sym typeface="Calibri"/>
              </a:rPr>
              <a:t>Métricas de evaluación - Regresión </a:t>
            </a:r>
            <a:endParaRPr sz="2400" b="0" i="0" u="none" strike="noStrike" cap="none">
              <a:solidFill>
                <a:srgbClr val="7F4E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187979e346_0_182"/>
          <p:cNvSpPr/>
          <p:nvPr/>
        </p:nvSpPr>
        <p:spPr>
          <a:xfrm>
            <a:off x="293227" y="898640"/>
            <a:ext cx="4318800" cy="34200"/>
          </a:xfrm>
          <a:prstGeom prst="rect">
            <a:avLst/>
          </a:prstGeom>
          <a:solidFill>
            <a:srgbClr val="7F4E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187979e346_0_182"/>
          <p:cNvSpPr txBox="1"/>
          <p:nvPr/>
        </p:nvSpPr>
        <p:spPr>
          <a:xfrm>
            <a:off x="210621" y="1098259"/>
            <a:ext cx="8722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RMSE</a:t>
            </a:r>
            <a:r>
              <a:rPr lang="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raíz del error cuadrático medio np.sqrt(mean_squared_error) raíz cuadrada de la distancia cuadrada promedio entre el valor real y el valor pronosticado. Indica el ajuste absoluto del modelo a los datos, cuán cerca están los puntos de datos observados de los valores predichos del modelo. El error cuadratico medio o RMSE es una medida absoluta de ajuste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187979e346_0_182"/>
          <p:cNvSpPr txBox="1"/>
          <p:nvPr/>
        </p:nvSpPr>
        <p:spPr>
          <a:xfrm>
            <a:off x="293226" y="2748669"/>
            <a:ext cx="851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(r2_score) es la proporción de la varianza total explicada por el modelo. La mejora en el modelo de regresión da como resultado aumentos proporcionales en R-cuadrado.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0 a 1 siendo 1 el mejor.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187979e346_0_182" descr="Imagen que contiene Logotipo&#10;&#10;Descripción generada automáticamente"/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4201086" y="4274448"/>
            <a:ext cx="1677454" cy="62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187979e346_0_182"/>
          <p:cNvPicPr preferRelativeResize="0"/>
          <p:nvPr/>
        </p:nvPicPr>
        <p:blipFill rotWithShape="1">
          <a:blip r:embed="rId6">
            <a:alphaModFix amt="51000"/>
          </a:blip>
          <a:srcRect/>
          <a:stretch/>
        </p:blipFill>
        <p:spPr>
          <a:xfrm>
            <a:off x="1136660" y="4344051"/>
            <a:ext cx="582237" cy="51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187979e346_0_182"/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2081486" y="4397573"/>
            <a:ext cx="1913515" cy="4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187979e346_0_182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084625" y="4274448"/>
            <a:ext cx="1495334" cy="81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187979e346_0_182" descr="Código QR&#10;&#10;Descripción generada automáticamente"/>
          <p:cNvPicPr preferRelativeResize="0"/>
          <p:nvPr/>
        </p:nvPicPr>
        <p:blipFill rotWithShape="1">
          <a:blip r:embed="rId7">
            <a:alphaModFix amt="35000"/>
          </a:blip>
          <a:srcRect/>
          <a:stretch/>
        </p:blipFill>
        <p:spPr>
          <a:xfrm>
            <a:off x="8285028" y="123231"/>
            <a:ext cx="718457" cy="15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187979e346_0_182"/>
          <p:cNvPicPr preferRelativeResize="0"/>
          <p:nvPr/>
        </p:nvPicPr>
        <p:blipFill rotWithShape="1">
          <a:blip r:embed="rId9">
            <a:alphaModFix/>
          </a:blip>
          <a:srcRect l="58947" t="71256" r="31578" b="22270"/>
          <a:stretch/>
        </p:blipFill>
        <p:spPr>
          <a:xfrm>
            <a:off x="4014138" y="2205275"/>
            <a:ext cx="1337225" cy="5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187979e346_0_182" descr="Evaluando-el-error-en-los-modelos-de-regresión-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51277" y="3437010"/>
            <a:ext cx="1662949" cy="635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554</Words>
  <Application>Microsoft Office PowerPoint</Application>
  <PresentationFormat>Presentación en pantalla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Valeria</dc:creator>
  <cp:lastModifiedBy>Valeria Bellino</cp:lastModifiedBy>
  <cp:revision>3</cp:revision>
  <dcterms:modified xsi:type="dcterms:W3CDTF">2022-03-16T16:23:13Z</dcterms:modified>
</cp:coreProperties>
</file>