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147481201" r:id="rId2"/>
    <p:sldId id="2147481203" r:id="rId3"/>
    <p:sldId id="2147481200" r:id="rId4"/>
    <p:sldId id="2147471749" r:id="rId5"/>
    <p:sldId id="2147481206" r:id="rId6"/>
    <p:sldId id="2147481202" r:id="rId7"/>
    <p:sldId id="2147481204" r:id="rId8"/>
    <p:sldId id="2147481205" r:id="rId9"/>
    <p:sldId id="2147481197" r:id="rId10"/>
    <p:sldId id="2147471733"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997" autoAdjust="0"/>
    <p:restoredTop sz="96441" autoAdjust="0"/>
  </p:normalViewPr>
  <p:slideViewPr>
    <p:cSldViewPr snapToGrid="0">
      <p:cViewPr varScale="1">
        <p:scale>
          <a:sx n="102" d="100"/>
          <a:sy n="102" d="100"/>
        </p:scale>
        <p:origin x="150"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3158B-3BB4-4E56-9236-2FCD7DBA1E21}" type="datetimeFigureOut">
              <a:rPr kumimoji="1" lang="ja-JP" altLang="en-US" smtClean="0"/>
              <a:t>2023/6/1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D80C7-2FDF-4350-81FB-519563792DC6}" type="slidenum">
              <a:rPr kumimoji="1" lang="ja-JP" altLang="en-US" smtClean="0"/>
              <a:t>‹#›</a:t>
            </a:fld>
            <a:endParaRPr kumimoji="1" lang="ja-JP" altLang="en-US"/>
          </a:p>
        </p:txBody>
      </p:sp>
    </p:spTree>
    <p:extLst>
      <p:ext uri="{BB962C8B-B14F-4D97-AF65-F5344CB8AC3E}">
        <p14:creationId xmlns:p14="http://schemas.microsoft.com/office/powerpoint/2010/main" val="10854020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3</a:t>
            </a:fld>
            <a:endParaRPr kumimoji="1" lang="ja-JP" altLang="en-US"/>
          </a:p>
        </p:txBody>
      </p:sp>
    </p:spTree>
    <p:extLst>
      <p:ext uri="{BB962C8B-B14F-4D97-AF65-F5344CB8AC3E}">
        <p14:creationId xmlns:p14="http://schemas.microsoft.com/office/powerpoint/2010/main" val="2491883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https://qiita.com/nohanaga/items/803c09b5a3a4e2d1776f</a:t>
            </a:r>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9</a:t>
            </a:fld>
            <a:endParaRPr kumimoji="1" lang="ja-JP" altLang="en-US"/>
          </a:p>
        </p:txBody>
      </p:sp>
    </p:spTree>
    <p:extLst>
      <p:ext uri="{BB962C8B-B14F-4D97-AF65-F5344CB8AC3E}">
        <p14:creationId xmlns:p14="http://schemas.microsoft.com/office/powerpoint/2010/main" val="141985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193F5-6FD6-4CF3-A603-5C1491056F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AEEDBB8-C76B-441E-AA0E-C20014691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61FDA2-39C0-4061-8B8A-6A850E56B119}"/>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836FE259-710A-4AA4-ACFE-72349D6CE2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F3CCE6-A186-4FA0-8750-F46153AC1E2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4957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924D8-A076-4393-A226-E93266DADFA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05AF01-0FAB-4F19-88E3-BEA67712178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AACEC-B91E-4553-BEE7-22E062166675}"/>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9B45B746-37C7-4F79-AC68-1AA697003E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5AC855-2F63-4D7D-B6AD-92A24090B76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90438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6AACF9E-8AB0-4A1F-B4B7-5632D38F53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2D3F06-11A8-4BA3-8EC3-22BE58947E3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F3CC0E-1F01-4268-97FA-A961EDC1958A}"/>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758C64EF-E810-4D0B-9462-9D10F1F5FD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667119-1138-4795-AB86-2C0309CD2909}"/>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694587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8977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500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83ABD-961E-4562-B5FC-68C25E9143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BB585C-8F13-488C-90BC-F67A12FC03F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7DD4D6-CA6A-4D91-BEBB-03E4ADF9E119}"/>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7C34088A-2C8F-4478-ACE0-DFABD4D1B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D8D0F1-0F1B-4059-A74E-C739246AF9B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47703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1F22D-AC12-49D2-A543-6C7BBF0E153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0AEAD2-24B8-4FFD-89CE-E0D7EC602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686D28-3615-4AC4-8521-0A9BCD3E3113}"/>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AA4BFCA0-A78F-40E6-AF16-6ECB961E0F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9373D4-D378-4F5B-8932-A259967DB89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31632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1C2C10-66F2-420B-B9A9-DD481152E6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F76DA6-3F94-43FB-A81C-C22A0505209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894D1D-DF46-42A3-B411-5AEA27125DF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2B99754-E676-434C-9AF4-16B6EF1E3B74}"/>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6" name="フッター プレースホルダー 5">
            <a:extLst>
              <a:ext uri="{FF2B5EF4-FFF2-40B4-BE49-F238E27FC236}">
                <a16:creationId xmlns:a16="http://schemas.microsoft.com/office/drawing/2014/main" id="{43703050-152C-433F-99CD-6C691BFDF6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C44C02A-8E8D-4CB1-BD52-FAA60688605B}"/>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4229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8D263-C0E4-4CDE-BFDD-C774266001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FF112A-2289-4117-A217-8B376EF7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E77A21-155F-406B-8CAE-74F5DE7FAB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1D6B8C1-0503-46F5-BB8A-B3B37540B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5872990-0647-4BD5-B2A8-339048C6539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31FD49-2D63-4E4C-97B5-D634FF6023FD}"/>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8" name="フッター プレースホルダー 7">
            <a:extLst>
              <a:ext uri="{FF2B5EF4-FFF2-40B4-BE49-F238E27FC236}">
                <a16:creationId xmlns:a16="http://schemas.microsoft.com/office/drawing/2014/main" id="{8449D497-0CF4-4380-AC5E-F7B82419B29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4536F75-CF5D-4A86-9E47-6A3A583C6F1D}"/>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6343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F90C9F-4419-4C90-BC3A-F465AE8224A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45BB5DF-7531-4586-9477-8A16339ACB50}"/>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4" name="フッター プレースホルダー 3">
            <a:extLst>
              <a:ext uri="{FF2B5EF4-FFF2-40B4-BE49-F238E27FC236}">
                <a16:creationId xmlns:a16="http://schemas.microsoft.com/office/drawing/2014/main" id="{90C41EE4-61FE-45CE-90B8-7DA17FFB296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EBCA036-442A-4DA8-B8D3-BA3608DE4196}"/>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306845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E060E2-AFA4-4833-94DF-DA6D2C7918D3}"/>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3" name="フッター プレースホルダー 2">
            <a:extLst>
              <a:ext uri="{FF2B5EF4-FFF2-40B4-BE49-F238E27FC236}">
                <a16:creationId xmlns:a16="http://schemas.microsoft.com/office/drawing/2014/main" id="{46F587D1-E87A-4201-8413-EEC83530FBE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AE20247-2AC5-4DB6-AA38-86472F31C32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348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719F26-2D8B-4626-9991-4589981C6D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CD4760-A837-4AB6-AB2D-DC646A5FD4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EDEB61E-6610-4FBD-A12E-673D12AD1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338F8D-F062-4C1E-BFD1-6344AB2113A5}"/>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6" name="フッター プレースホルダー 5">
            <a:extLst>
              <a:ext uri="{FF2B5EF4-FFF2-40B4-BE49-F238E27FC236}">
                <a16:creationId xmlns:a16="http://schemas.microsoft.com/office/drawing/2014/main" id="{AC23850D-E9F2-407E-8A05-E9BF64C5F0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CBA461-0AE8-4697-BAE8-B68458846BB4}"/>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425305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6AB76-8F5E-44ED-A46E-05686AE3F1B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1C5502A-CA13-4DA0-B429-F1E6508D8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840701-E8A4-435A-924C-AEA9C2BE2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36F199B-14AF-434C-A532-71E2FF6B3CC8}"/>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6" name="フッター プレースホルダー 5">
            <a:extLst>
              <a:ext uri="{FF2B5EF4-FFF2-40B4-BE49-F238E27FC236}">
                <a16:creationId xmlns:a16="http://schemas.microsoft.com/office/drawing/2014/main" id="{80B4956C-9FB5-4B05-8F7A-B2350366DF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274C47-0AC6-41C3-8BE5-1A98D7D9471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5609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F966D9-34DC-4221-BFD7-B999229C2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9B2ECB-9B06-473A-82A4-7BE880B29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E0CB3B-54C1-47A6-B8A1-10FC7DCF1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7686E-F428-4795-A070-8AB1B0A30AE4}"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D6C1D7FE-E259-4DC9-94CB-2F4ACE07C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9EBE99-097C-4CBB-9FD4-9D44922E2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728686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26.png"/><Relationship Id="rId18"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15.svg"/><Relationship Id="rId7" Type="http://schemas.openxmlformats.org/officeDocument/2006/relationships/image" Target="../media/image11.png"/><Relationship Id="rId12" Type="http://schemas.openxmlformats.org/officeDocument/2006/relationships/image" Target="../media/image13.png"/><Relationship Id="rId17" Type="http://schemas.openxmlformats.org/officeDocument/2006/relationships/image" Target="../media/image29.svg"/><Relationship Id="rId2" Type="http://schemas.openxmlformats.org/officeDocument/2006/relationships/image" Target="../media/image5.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5.svg"/><Relationship Id="rId11" Type="http://schemas.microsoft.com/office/2007/relationships/hdphoto" Target="../media/hdphoto2.wdp"/><Relationship Id="rId5" Type="http://schemas.openxmlformats.org/officeDocument/2006/relationships/image" Target="../media/image24.png"/><Relationship Id="rId15" Type="http://schemas.microsoft.com/office/2007/relationships/hdphoto" Target="../media/hdphoto1.wdp"/><Relationship Id="rId23" Type="http://schemas.openxmlformats.org/officeDocument/2006/relationships/image" Target="../media/image17.svg"/><Relationship Id="rId10" Type="http://schemas.openxmlformats.org/officeDocument/2006/relationships/image" Target="../media/image38.png"/><Relationship Id="rId19" Type="http://schemas.openxmlformats.org/officeDocument/2006/relationships/image" Target="../media/image18.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7.png"/><Relationship Id="rId22"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31.png"/><Relationship Id="rId26" Type="http://schemas.openxmlformats.org/officeDocument/2006/relationships/image" Target="../media/image15.svg"/><Relationship Id="rId3" Type="http://schemas.openxmlformats.org/officeDocument/2006/relationships/image" Target="../media/image9.png"/><Relationship Id="rId21" Type="http://schemas.openxmlformats.org/officeDocument/2006/relationships/image" Target="../media/image34.sv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20.png"/><Relationship Id="rId25" Type="http://schemas.openxmlformats.org/officeDocument/2006/relationships/image" Target="../media/image14.pn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7.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6.svg"/><Relationship Id="rId28" Type="http://schemas.openxmlformats.org/officeDocument/2006/relationships/image" Target="../media/image17.svg"/><Relationship Id="rId10" Type="http://schemas.openxmlformats.org/officeDocument/2006/relationships/image" Target="../media/image13.png"/><Relationship Id="rId19" Type="http://schemas.openxmlformats.org/officeDocument/2006/relationships/image" Target="../media/image32.sv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5.png"/><Relationship Id="rId27"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6.svg"/><Relationship Id="rId3" Type="http://schemas.openxmlformats.org/officeDocument/2006/relationships/image" Target="../media/image9.png"/><Relationship Id="rId21" Type="http://schemas.openxmlformats.org/officeDocument/2006/relationships/image" Target="../media/image31.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5.pn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4.sv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3.png"/><Relationship Id="rId28" Type="http://schemas.openxmlformats.org/officeDocument/2006/relationships/image" Target="../media/image20.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2.svg"/><Relationship Id="rId27"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5192AEBE-495E-4CFD-D169-B4E013DBAA5C}"/>
              </a:ext>
            </a:extLst>
          </p:cNvPr>
          <p:cNvSpPr/>
          <p:nvPr/>
        </p:nvSpPr>
        <p:spPr>
          <a:xfrm>
            <a:off x="8252466" y="3428348"/>
            <a:ext cx="1984444" cy="228429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グラフィックス 4" descr="仕事用の服装の男性">
            <a:extLst>
              <a:ext uri="{FF2B5EF4-FFF2-40B4-BE49-F238E27FC236}">
                <a16:creationId xmlns:a16="http://schemas.microsoft.com/office/drawing/2014/main" id="{9E1EC43F-3EB6-3609-59D1-6C21F28CA6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0529" y="952730"/>
            <a:ext cx="1304925" cy="1762125"/>
          </a:xfrm>
          <a:prstGeom prst="rect">
            <a:avLst/>
          </a:prstGeom>
        </p:spPr>
      </p:pic>
      <p:pic>
        <p:nvPicPr>
          <p:cNvPr id="7" name="グラフィックス 6" descr="ノート PC を持っている女性">
            <a:extLst>
              <a:ext uri="{FF2B5EF4-FFF2-40B4-BE49-F238E27FC236}">
                <a16:creationId xmlns:a16="http://schemas.microsoft.com/office/drawing/2014/main" id="{C0A0DC20-6454-ABC8-0F0E-EE6306B3CE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4534" y="1031557"/>
            <a:ext cx="1781175" cy="1809750"/>
          </a:xfrm>
          <a:prstGeom prst="rect">
            <a:avLst/>
          </a:prstGeom>
        </p:spPr>
      </p:pic>
      <p:sp>
        <p:nvSpPr>
          <p:cNvPr id="8" name="雲 7">
            <a:extLst>
              <a:ext uri="{FF2B5EF4-FFF2-40B4-BE49-F238E27FC236}">
                <a16:creationId xmlns:a16="http://schemas.microsoft.com/office/drawing/2014/main" id="{31141121-451A-135C-8B51-829EBF7F2D03}"/>
              </a:ext>
            </a:extLst>
          </p:cNvPr>
          <p:cNvSpPr/>
          <p:nvPr/>
        </p:nvSpPr>
        <p:spPr>
          <a:xfrm>
            <a:off x="4250987" y="496111"/>
            <a:ext cx="3229583" cy="2042808"/>
          </a:xfrm>
          <a:prstGeom prst="cloud">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openai&quot; Icon - Download for free – Iconduck">
            <a:extLst>
              <a:ext uri="{FF2B5EF4-FFF2-40B4-BE49-F238E27FC236}">
                <a16:creationId xmlns:a16="http://schemas.microsoft.com/office/drawing/2014/main" id="{844419D8-CD91-9808-A1D3-48DE535FDA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1998" y="1548746"/>
            <a:ext cx="773071" cy="783788"/>
          </a:xfrm>
          <a:prstGeom prst="rect">
            <a:avLst/>
          </a:prstGeom>
          <a:noFill/>
          <a:extLst>
            <a:ext uri="{909E8E84-426E-40DD-AFC4-6F175D3DCCD1}">
              <a14:hiddenFill xmlns:a14="http://schemas.microsoft.com/office/drawing/2010/main">
                <a:solidFill>
                  <a:srgbClr val="FFFFFF"/>
                </a:solidFill>
              </a14:hiddenFill>
            </a:ext>
          </a:extLst>
        </p:spPr>
      </p:pic>
      <p:pic>
        <p:nvPicPr>
          <p:cNvPr id="16" name="グラフィックス 15" descr="スーツを着た女性">
            <a:extLst>
              <a:ext uri="{FF2B5EF4-FFF2-40B4-BE49-F238E27FC236}">
                <a16:creationId xmlns:a16="http://schemas.microsoft.com/office/drawing/2014/main" id="{85252C06-1CF3-145B-3838-86660547086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64233"/>
          <a:stretch/>
        </p:blipFill>
        <p:spPr>
          <a:xfrm>
            <a:off x="2467643" y="3860342"/>
            <a:ext cx="2162175" cy="1611417"/>
          </a:xfrm>
          <a:prstGeom prst="rect">
            <a:avLst/>
          </a:prstGeom>
        </p:spPr>
      </p:pic>
      <p:sp>
        <p:nvSpPr>
          <p:cNvPr id="17" name="テキスト ボックス 16">
            <a:extLst>
              <a:ext uri="{FF2B5EF4-FFF2-40B4-BE49-F238E27FC236}">
                <a16:creationId xmlns:a16="http://schemas.microsoft.com/office/drawing/2014/main" id="{EE6C3805-8BBD-403F-0C58-A7F3FC556746}"/>
              </a:ext>
            </a:extLst>
          </p:cNvPr>
          <p:cNvSpPr txBox="1"/>
          <p:nvPr/>
        </p:nvSpPr>
        <p:spPr>
          <a:xfrm>
            <a:off x="4931923" y="75876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18" name="テキスト ボックス 17">
            <a:extLst>
              <a:ext uri="{FF2B5EF4-FFF2-40B4-BE49-F238E27FC236}">
                <a16:creationId xmlns:a16="http://schemas.microsoft.com/office/drawing/2014/main" id="{F117897A-9188-0A67-022F-10ED8D292020}"/>
              </a:ext>
            </a:extLst>
          </p:cNvPr>
          <p:cNvSpPr txBox="1"/>
          <p:nvPr/>
        </p:nvSpPr>
        <p:spPr>
          <a:xfrm>
            <a:off x="5172071" y="1224248"/>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19" name="テキスト ボックス 18">
            <a:extLst>
              <a:ext uri="{FF2B5EF4-FFF2-40B4-BE49-F238E27FC236}">
                <a16:creationId xmlns:a16="http://schemas.microsoft.com/office/drawing/2014/main" id="{7F6476B0-F296-BB53-B2F7-0022BD1C1345}"/>
              </a:ext>
            </a:extLst>
          </p:cNvPr>
          <p:cNvSpPr txBox="1"/>
          <p:nvPr/>
        </p:nvSpPr>
        <p:spPr>
          <a:xfrm>
            <a:off x="6014934" y="83982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20" name="テキスト ボックス 19">
            <a:extLst>
              <a:ext uri="{FF2B5EF4-FFF2-40B4-BE49-F238E27FC236}">
                <a16:creationId xmlns:a16="http://schemas.microsoft.com/office/drawing/2014/main" id="{F1F65DCB-504D-7DC2-BF88-88AD1F3D0942}"/>
              </a:ext>
            </a:extLst>
          </p:cNvPr>
          <p:cNvSpPr txBox="1"/>
          <p:nvPr/>
        </p:nvSpPr>
        <p:spPr>
          <a:xfrm>
            <a:off x="5895260" y="1580496"/>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21" name="テキスト ボックス 20">
            <a:extLst>
              <a:ext uri="{FF2B5EF4-FFF2-40B4-BE49-F238E27FC236}">
                <a16:creationId xmlns:a16="http://schemas.microsoft.com/office/drawing/2014/main" id="{0CDD42EA-BEC8-B104-8F38-3BD5D1290A2E}"/>
              </a:ext>
            </a:extLst>
          </p:cNvPr>
          <p:cNvSpPr txBox="1"/>
          <p:nvPr/>
        </p:nvSpPr>
        <p:spPr>
          <a:xfrm>
            <a:off x="4743854" y="1718554"/>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sp>
        <p:nvSpPr>
          <p:cNvPr id="23" name="吹き出し: 角を丸めた四角形 22">
            <a:extLst>
              <a:ext uri="{FF2B5EF4-FFF2-40B4-BE49-F238E27FC236}">
                <a16:creationId xmlns:a16="http://schemas.microsoft.com/office/drawing/2014/main" id="{4F852DE9-E18C-3D60-7DA8-FA5BB82F016D}"/>
              </a:ext>
            </a:extLst>
          </p:cNvPr>
          <p:cNvSpPr/>
          <p:nvPr/>
        </p:nvSpPr>
        <p:spPr>
          <a:xfrm>
            <a:off x="449679" y="226143"/>
            <a:ext cx="1945531" cy="963038"/>
          </a:xfrm>
          <a:prstGeom prst="wedgeRoundRectCallout">
            <a:avLst>
              <a:gd name="adj1" fmla="val 70076"/>
              <a:gd name="adj2" fmla="val 5923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確か設計に役立つ情報が社内のどこかにあったはずだけど</a:t>
            </a:r>
          </a:p>
        </p:txBody>
      </p:sp>
      <p:cxnSp>
        <p:nvCxnSpPr>
          <p:cNvPr id="25" name="直線矢印コネクタ 24">
            <a:extLst>
              <a:ext uri="{FF2B5EF4-FFF2-40B4-BE49-F238E27FC236}">
                <a16:creationId xmlns:a16="http://schemas.microsoft.com/office/drawing/2014/main" id="{B902AD5F-5779-A45E-F355-D0B2CE7F4275}"/>
              </a:ext>
            </a:extLst>
          </p:cNvPr>
          <p:cNvCxnSpPr>
            <a:cxnSpLocks/>
          </p:cNvCxnSpPr>
          <p:nvPr/>
        </p:nvCxnSpPr>
        <p:spPr>
          <a:xfrm>
            <a:off x="9304636" y="198943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吹き出し: 角を丸めた四角形 26">
            <a:extLst>
              <a:ext uri="{FF2B5EF4-FFF2-40B4-BE49-F238E27FC236}">
                <a16:creationId xmlns:a16="http://schemas.microsoft.com/office/drawing/2014/main" id="{B14BD3D5-43E7-4530-6D6B-D00E38760F60}"/>
              </a:ext>
            </a:extLst>
          </p:cNvPr>
          <p:cNvSpPr/>
          <p:nvPr/>
        </p:nvSpPr>
        <p:spPr>
          <a:xfrm>
            <a:off x="9062636" y="805390"/>
            <a:ext cx="2032712" cy="794424"/>
          </a:xfrm>
          <a:prstGeom prst="wedgeRoundRectCallout">
            <a:avLst>
              <a:gd name="adj1" fmla="val -40424"/>
              <a:gd name="adj2" fmla="val 68330"/>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便利だけど汎用的な回答だな</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
        <p:nvSpPr>
          <p:cNvPr id="28" name="テキスト ボックス 27">
            <a:extLst>
              <a:ext uri="{FF2B5EF4-FFF2-40B4-BE49-F238E27FC236}">
                <a16:creationId xmlns:a16="http://schemas.microsoft.com/office/drawing/2014/main" id="{667FE7F8-0344-C68F-F467-F54966E37602}"/>
              </a:ext>
            </a:extLst>
          </p:cNvPr>
          <p:cNvSpPr txBox="1"/>
          <p:nvPr/>
        </p:nvSpPr>
        <p:spPr>
          <a:xfrm>
            <a:off x="10852065" y="2339163"/>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30" name="テキスト ボックス 29">
            <a:extLst>
              <a:ext uri="{FF2B5EF4-FFF2-40B4-BE49-F238E27FC236}">
                <a16:creationId xmlns:a16="http://schemas.microsoft.com/office/drawing/2014/main" id="{2E3E6991-FFCB-FFDE-7DAF-428CD1BBDE8F}"/>
              </a:ext>
            </a:extLst>
          </p:cNvPr>
          <p:cNvSpPr txBox="1"/>
          <p:nvPr/>
        </p:nvSpPr>
        <p:spPr>
          <a:xfrm>
            <a:off x="8654541" y="358075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31" name="テキスト ボックス 30">
            <a:extLst>
              <a:ext uri="{FF2B5EF4-FFF2-40B4-BE49-F238E27FC236}">
                <a16:creationId xmlns:a16="http://schemas.microsoft.com/office/drawing/2014/main" id="{831A50E2-5F2A-3443-3004-774A3D178F72}"/>
              </a:ext>
            </a:extLst>
          </p:cNvPr>
          <p:cNvSpPr txBox="1"/>
          <p:nvPr/>
        </p:nvSpPr>
        <p:spPr>
          <a:xfrm>
            <a:off x="8654541" y="43962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32" name="テキスト ボックス 31">
            <a:extLst>
              <a:ext uri="{FF2B5EF4-FFF2-40B4-BE49-F238E27FC236}">
                <a16:creationId xmlns:a16="http://schemas.microsoft.com/office/drawing/2014/main" id="{7F78DBB5-8314-C116-9EF9-A56C175E793D}"/>
              </a:ext>
            </a:extLst>
          </p:cNvPr>
          <p:cNvSpPr txBox="1"/>
          <p:nvPr/>
        </p:nvSpPr>
        <p:spPr>
          <a:xfrm>
            <a:off x="8654541" y="3988501"/>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33" name="テキスト ボックス 32">
            <a:extLst>
              <a:ext uri="{FF2B5EF4-FFF2-40B4-BE49-F238E27FC236}">
                <a16:creationId xmlns:a16="http://schemas.microsoft.com/office/drawing/2014/main" id="{850E14C4-5423-7871-D651-D0EF28AD546F}"/>
              </a:ext>
            </a:extLst>
          </p:cNvPr>
          <p:cNvSpPr txBox="1"/>
          <p:nvPr/>
        </p:nvSpPr>
        <p:spPr>
          <a:xfrm>
            <a:off x="8654541" y="4804003"/>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34" name="テキスト ボックス 33">
            <a:extLst>
              <a:ext uri="{FF2B5EF4-FFF2-40B4-BE49-F238E27FC236}">
                <a16:creationId xmlns:a16="http://schemas.microsoft.com/office/drawing/2014/main" id="{396CD6B5-CD0D-073A-B650-80D7A442A03E}"/>
              </a:ext>
            </a:extLst>
          </p:cNvPr>
          <p:cNvSpPr txBox="1"/>
          <p:nvPr/>
        </p:nvSpPr>
        <p:spPr>
          <a:xfrm>
            <a:off x="8654541" y="52117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pic>
        <p:nvPicPr>
          <p:cNvPr id="36" name="Picture 2" descr="openai&quot; Icon - Download for free – Iconduck">
            <a:extLst>
              <a:ext uri="{FF2B5EF4-FFF2-40B4-BE49-F238E27FC236}">
                <a16:creationId xmlns:a16="http://schemas.microsoft.com/office/drawing/2014/main" id="{9811BEB5-2933-B30C-45D6-141E0CAF4A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2517" y="4155726"/>
            <a:ext cx="773071" cy="783788"/>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6F8AB908-BE3A-03E9-288A-D7BB6B443F0F}"/>
              </a:ext>
            </a:extLst>
          </p:cNvPr>
          <p:cNvSpPr txBox="1"/>
          <p:nvPr/>
        </p:nvSpPr>
        <p:spPr>
          <a:xfrm>
            <a:off x="6254060" y="4937318"/>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cxnSp>
        <p:nvCxnSpPr>
          <p:cNvPr id="40" name="直線矢印コネクタ 39">
            <a:extLst>
              <a:ext uri="{FF2B5EF4-FFF2-40B4-BE49-F238E27FC236}">
                <a16:creationId xmlns:a16="http://schemas.microsoft.com/office/drawing/2014/main" id="{87072808-FD0F-F252-1109-93E78BECFEE3}"/>
              </a:ext>
            </a:extLst>
          </p:cNvPr>
          <p:cNvCxnSpPr>
            <a:cxnSpLocks/>
          </p:cNvCxnSpPr>
          <p:nvPr/>
        </p:nvCxnSpPr>
        <p:spPr>
          <a:xfrm>
            <a:off x="4658894" y="447356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吹き出し: 角を丸めた四角形 40">
            <a:extLst>
              <a:ext uri="{FF2B5EF4-FFF2-40B4-BE49-F238E27FC236}">
                <a16:creationId xmlns:a16="http://schemas.microsoft.com/office/drawing/2014/main" id="{A09927B5-05FA-B4BA-C546-C4713068E07D}"/>
              </a:ext>
            </a:extLst>
          </p:cNvPr>
          <p:cNvSpPr/>
          <p:nvPr/>
        </p:nvSpPr>
        <p:spPr>
          <a:xfrm>
            <a:off x="3628785" y="3262141"/>
            <a:ext cx="2960551" cy="963038"/>
          </a:xfrm>
          <a:prstGeom prst="wedgeRoundRectCallout">
            <a:avLst>
              <a:gd name="adj1" fmla="val -40924"/>
              <a:gd name="adj2" fmla="val 72370"/>
              <a:gd name="adj3" fmla="val 16667"/>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水素ハイブリット電車の</a:t>
            </a:r>
            <a:br>
              <a:rPr kumimoji="1" lang="en-US" altLang="ja-JP" sz="1600" dirty="0">
                <a:solidFill>
                  <a:schemeClr val="tx1"/>
                </a:solidFill>
                <a:latin typeface="Yu Gothic UI Semilight" panose="020B0400000000000000" pitchFamily="50" charset="-128"/>
                <a:ea typeface="Yu Gothic UI Semilight" panose="020B0400000000000000" pitchFamily="50" charset="-128"/>
              </a:rPr>
            </a:br>
            <a:r>
              <a:rPr kumimoji="1" lang="ja-JP" altLang="en-US" sz="1600" dirty="0">
                <a:solidFill>
                  <a:schemeClr val="tx1"/>
                </a:solidFill>
                <a:latin typeface="Yu Gothic UI Semilight" panose="020B0400000000000000" pitchFamily="50" charset="-128"/>
                <a:ea typeface="Yu Gothic UI Semilight" panose="020B0400000000000000" pitchFamily="50" charset="-128"/>
              </a:rPr>
              <a:t>設計情報をまとめて。ただし、、、</a:t>
            </a:r>
          </a:p>
        </p:txBody>
      </p:sp>
      <p:cxnSp>
        <p:nvCxnSpPr>
          <p:cNvPr id="42" name="直線矢印コネクタ 41">
            <a:extLst>
              <a:ext uri="{FF2B5EF4-FFF2-40B4-BE49-F238E27FC236}">
                <a16:creationId xmlns:a16="http://schemas.microsoft.com/office/drawing/2014/main" id="{572B5DE0-3661-B75D-BD76-47571E8F4AB2}"/>
              </a:ext>
            </a:extLst>
          </p:cNvPr>
          <p:cNvCxnSpPr>
            <a:cxnSpLocks/>
          </p:cNvCxnSpPr>
          <p:nvPr/>
        </p:nvCxnSpPr>
        <p:spPr>
          <a:xfrm rot="10800000">
            <a:off x="4665379" y="4635694"/>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FD6542E-2D92-E45D-D3EE-3C35EC8829F3}"/>
              </a:ext>
            </a:extLst>
          </p:cNvPr>
          <p:cNvCxnSpPr>
            <a:cxnSpLocks/>
          </p:cNvCxnSpPr>
          <p:nvPr/>
        </p:nvCxnSpPr>
        <p:spPr>
          <a:xfrm>
            <a:off x="7135604" y="4377661"/>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4088771-683C-475E-C777-7F25D791AF76}"/>
              </a:ext>
            </a:extLst>
          </p:cNvPr>
          <p:cNvSpPr txBox="1"/>
          <p:nvPr/>
        </p:nvSpPr>
        <p:spPr>
          <a:xfrm>
            <a:off x="7287899" y="4018407"/>
            <a:ext cx="906569"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a:t>
            </a:r>
          </a:p>
        </p:txBody>
      </p:sp>
      <p:cxnSp>
        <p:nvCxnSpPr>
          <p:cNvPr id="46" name="直線矢印コネクタ 45">
            <a:extLst>
              <a:ext uri="{FF2B5EF4-FFF2-40B4-BE49-F238E27FC236}">
                <a16:creationId xmlns:a16="http://schemas.microsoft.com/office/drawing/2014/main" id="{286C41F8-F3B3-CBA3-86E6-F875691F7CAD}"/>
              </a:ext>
            </a:extLst>
          </p:cNvPr>
          <p:cNvCxnSpPr>
            <a:cxnSpLocks/>
          </p:cNvCxnSpPr>
          <p:nvPr/>
        </p:nvCxnSpPr>
        <p:spPr>
          <a:xfrm rot="10800000">
            <a:off x="7113508" y="4651908"/>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6E782BAB-D9FA-EBF0-C3AA-6C361AAF6C5F}"/>
              </a:ext>
            </a:extLst>
          </p:cNvPr>
          <p:cNvSpPr txBox="1"/>
          <p:nvPr/>
        </p:nvSpPr>
        <p:spPr>
          <a:xfrm>
            <a:off x="7157151" y="4731901"/>
            <a:ext cx="1014921"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検索結果</a:t>
            </a:r>
          </a:p>
        </p:txBody>
      </p:sp>
      <p:sp>
        <p:nvSpPr>
          <p:cNvPr id="49" name="テキスト ボックス 48">
            <a:extLst>
              <a:ext uri="{FF2B5EF4-FFF2-40B4-BE49-F238E27FC236}">
                <a16:creationId xmlns:a16="http://schemas.microsoft.com/office/drawing/2014/main" id="{040F7115-A6C6-FFF8-FF18-04E94364EEB4}"/>
              </a:ext>
            </a:extLst>
          </p:cNvPr>
          <p:cNvSpPr txBox="1"/>
          <p:nvPr/>
        </p:nvSpPr>
        <p:spPr>
          <a:xfrm>
            <a:off x="3603398" y="5412574"/>
            <a:ext cx="3768364" cy="1200329"/>
          </a:xfrm>
          <a:prstGeom prst="rect">
            <a:avLst/>
          </a:prstGeom>
          <a:solidFill>
            <a:schemeClr val="tx2">
              <a:lumMod val="20000"/>
              <a:lumOff val="80000"/>
            </a:schemeClr>
          </a:solidFill>
          <a:ln>
            <a:solidFill>
              <a:schemeClr val="bg1">
                <a:lumMod val="95000"/>
              </a:schemeClr>
            </a:solidFill>
          </a:ln>
        </p:spPr>
        <p:txBody>
          <a:bodyPr wrap="square">
            <a:spAutoFit/>
          </a:bodyPr>
          <a:lstStyle/>
          <a:p>
            <a:pPr algn="l"/>
            <a:r>
              <a:rPr lang="ja-JP" altLang="en-US" sz="1200" b="0" i="0" dirty="0">
                <a:solidFill>
                  <a:srgbClr val="000000"/>
                </a:solidFill>
                <a:effectLst/>
                <a:latin typeface="Yu Gothic UI Semilight" panose="020B0400000000000000" pitchFamily="50" charset="-128"/>
                <a:ea typeface="Yu Gothic UI Semilight" panose="020B0400000000000000" pitchFamily="50" charset="-128"/>
              </a:rPr>
              <a:t>水素供給システムは、燃料電池車両に水素を供給するためのシステムです。水素は高エネルギー密度を持つため、車両の長距離走行を可能にします。水素は圧縮されてタンクに保管され、必要な時に燃料電池スタックに供給されます。水素供給システムは、高い安全性と効率性が求められます。</a:t>
            </a:r>
            <a:r>
              <a:rPr lang="en-US" altLang="ja-JP" sz="1200" b="1" i="0" baseline="30000" dirty="0">
                <a:solidFill>
                  <a:srgbClr val="123BB6"/>
                </a:solidFill>
                <a:effectLst/>
                <a:latin typeface="Yu Gothic UI Semilight" panose="020B0400000000000000" pitchFamily="50" charset="-128"/>
                <a:ea typeface="Yu Gothic UI Semilight" panose="020B0400000000000000" pitchFamily="50" charset="-128"/>
              </a:rPr>
              <a:t>1</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a:p>
            <a:pPr algn="l"/>
            <a:r>
              <a:rPr lang="en-US" altLang="ja-JP" sz="1200" b="1" i="0" dirty="0">
                <a:solidFill>
                  <a:srgbClr val="000000"/>
                </a:solidFill>
                <a:effectLst/>
                <a:latin typeface="Yu Gothic UI Semilight" panose="020B0400000000000000" pitchFamily="50" charset="-128"/>
                <a:ea typeface="Yu Gothic UI Semilight" panose="020B0400000000000000" pitchFamily="50" charset="-128"/>
              </a:rPr>
              <a:t>Citations:</a:t>
            </a:r>
            <a:r>
              <a:rPr lang="en-US" altLang="ja-JP" sz="1200" b="0" i="0" u="none" strike="noStrike" dirty="0">
                <a:solidFill>
                  <a:srgbClr val="123BB6"/>
                </a:solidFill>
                <a:effectLst/>
                <a:latin typeface="Yu Gothic UI Semilight" panose="020B0400000000000000" pitchFamily="50" charset="-128"/>
                <a:ea typeface="Yu Gothic UI Semilight" panose="020B0400000000000000" pitchFamily="50" charset="-128"/>
              </a:rPr>
              <a:t>1. sample-data-4-0.txt</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p:txBody>
      </p:sp>
      <p:cxnSp>
        <p:nvCxnSpPr>
          <p:cNvPr id="51" name="直線コネクタ 50">
            <a:extLst>
              <a:ext uri="{FF2B5EF4-FFF2-40B4-BE49-F238E27FC236}">
                <a16:creationId xmlns:a16="http://schemas.microsoft.com/office/drawing/2014/main" id="{390547E7-9D3D-C0FF-A74F-CBD551B8A84D}"/>
              </a:ext>
            </a:extLst>
          </p:cNvPr>
          <p:cNvCxnSpPr/>
          <p:nvPr/>
        </p:nvCxnSpPr>
        <p:spPr>
          <a:xfrm flipV="1">
            <a:off x="716437" y="2884601"/>
            <a:ext cx="11142483" cy="659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99A65D17-0E61-1F11-738C-2A292498973A}"/>
              </a:ext>
            </a:extLst>
          </p:cNvPr>
          <p:cNvSpPr txBox="1"/>
          <p:nvPr/>
        </p:nvSpPr>
        <p:spPr>
          <a:xfrm>
            <a:off x="644408" y="2623540"/>
            <a:ext cx="906569" cy="646331"/>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Before</a:t>
            </a:r>
          </a:p>
          <a:p>
            <a:pPr algn="l"/>
            <a:endParaRPr lang="en-US" altLang="ja-JP" sz="1200" dirty="0">
              <a:latin typeface="Yu Gothic UI Semilight" panose="020B0400000000000000" pitchFamily="50" charset="-128"/>
              <a:ea typeface="Yu Gothic UI Semilight" panose="020B0400000000000000" pitchFamily="50" charset="-128"/>
            </a:endParaRPr>
          </a:p>
          <a:p>
            <a:pPr algn="l"/>
            <a:r>
              <a:rPr kumimoji="1" lang="en-US" altLang="ja-JP" sz="1200" dirty="0">
                <a:latin typeface="Yu Gothic UI Semilight" panose="020B0400000000000000" pitchFamily="50" charset="-128"/>
                <a:ea typeface="Yu Gothic UI Semilight" panose="020B0400000000000000" pitchFamily="50" charset="-128"/>
              </a:rPr>
              <a:t>After</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55" name="吹き出し: 角を丸めた四角形 54">
            <a:extLst>
              <a:ext uri="{FF2B5EF4-FFF2-40B4-BE49-F238E27FC236}">
                <a16:creationId xmlns:a16="http://schemas.microsoft.com/office/drawing/2014/main" id="{8D99DADA-42CC-0F39-8174-8F8B84D02299}"/>
              </a:ext>
            </a:extLst>
          </p:cNvPr>
          <p:cNvSpPr/>
          <p:nvPr/>
        </p:nvSpPr>
        <p:spPr>
          <a:xfrm>
            <a:off x="432397" y="1368358"/>
            <a:ext cx="1945531" cy="963038"/>
          </a:xfrm>
          <a:prstGeom prst="wedgeRoundRectCallout">
            <a:avLst>
              <a:gd name="adj1" fmla="val 65231"/>
              <a:gd name="adj2" fmla="val -2885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機密情報なので</a:t>
            </a:r>
            <a:br>
              <a:rPr lang="en-US" altLang="ja-JP" sz="1600" dirty="0">
                <a:solidFill>
                  <a:schemeClr val="tx1"/>
                </a:solidFill>
                <a:latin typeface="Yu Gothic UI Semilight" panose="020B0400000000000000" pitchFamily="50" charset="-128"/>
                <a:ea typeface="Yu Gothic UI Semilight" panose="020B0400000000000000" pitchFamily="50" charset="-128"/>
              </a:rPr>
            </a:br>
            <a:r>
              <a:rPr lang="ja-JP" altLang="en-US" sz="1600" dirty="0">
                <a:solidFill>
                  <a:schemeClr val="tx1"/>
                </a:solidFill>
                <a:latin typeface="Yu Gothic UI Semilight" panose="020B0400000000000000" pitchFamily="50" charset="-128"/>
                <a:ea typeface="Yu Gothic UI Semilight" panose="020B0400000000000000" pitchFamily="50" charset="-128"/>
              </a:rPr>
              <a:t>社外には出せない</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711318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テキスト ボックス 40">
            <a:extLst>
              <a:ext uri="{FF2B5EF4-FFF2-40B4-BE49-F238E27FC236}">
                <a16:creationId xmlns:a16="http://schemas.microsoft.com/office/drawing/2014/main" id="{E41A2300-04E9-E6C1-D4BD-9F34CA9A9F66}"/>
              </a:ext>
            </a:extLst>
          </p:cNvPr>
          <p:cNvSpPr txBox="1"/>
          <p:nvPr/>
        </p:nvSpPr>
        <p:spPr>
          <a:xfrm>
            <a:off x="3107612" y="4235603"/>
            <a:ext cx="1160396" cy="261610"/>
          </a:xfrm>
          <a:prstGeom prst="rect">
            <a:avLst/>
          </a:prstGeom>
          <a:solidFill>
            <a:schemeClr val="bg1"/>
          </a:solid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カスタムコネクタ</a:t>
            </a:r>
          </a:p>
        </p:txBody>
      </p:sp>
      <p:cxnSp>
        <p:nvCxnSpPr>
          <p:cNvPr id="11" name="直線矢印コネクタ 10">
            <a:extLst>
              <a:ext uri="{FF2B5EF4-FFF2-40B4-BE49-F238E27FC236}">
                <a16:creationId xmlns:a16="http://schemas.microsoft.com/office/drawing/2014/main" id="{5A7B61B4-4BBA-8C0E-AE09-2BA08B2D0B5E}"/>
              </a:ext>
            </a:extLst>
          </p:cNvPr>
          <p:cNvCxnSpPr>
            <a:cxnSpLocks/>
          </p:cNvCxnSpPr>
          <p:nvPr/>
        </p:nvCxnSpPr>
        <p:spPr>
          <a:xfrm flipV="1">
            <a:off x="3172075" y="1235854"/>
            <a:ext cx="0" cy="4693605"/>
          </a:xfrm>
          <a:prstGeom prst="straightConnector1">
            <a:avLst/>
          </a:prstGeom>
          <a:ln w="28575">
            <a:solidFill>
              <a:schemeClr val="bg1">
                <a:lumMod val="75000"/>
                <a:alpha val="50196"/>
              </a:schemeClr>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5" name="テキスト ボックス 4">
            <a:extLst>
              <a:ext uri="{FF2B5EF4-FFF2-40B4-BE49-F238E27FC236}">
                <a16:creationId xmlns:a16="http://schemas.microsoft.com/office/drawing/2014/main" id="{D8A5DF86-7FEB-530C-DC1A-ECDFC79EA2C2}"/>
              </a:ext>
            </a:extLst>
          </p:cNvPr>
          <p:cNvSpPr txBox="1"/>
          <p:nvPr/>
        </p:nvSpPr>
        <p:spPr>
          <a:xfrm>
            <a:off x="734895" y="3891514"/>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Power Apps</a:t>
            </a:r>
          </a:p>
        </p:txBody>
      </p:sp>
      <p:sp>
        <p:nvSpPr>
          <p:cNvPr id="7" name="正方形/長方形 6">
            <a:extLst>
              <a:ext uri="{FF2B5EF4-FFF2-40B4-BE49-F238E27FC236}">
                <a16:creationId xmlns:a16="http://schemas.microsoft.com/office/drawing/2014/main" id="{EFC5B664-7411-6FA8-4720-00A19622DC82}"/>
              </a:ext>
            </a:extLst>
          </p:cNvPr>
          <p:cNvSpPr/>
          <p:nvPr/>
        </p:nvSpPr>
        <p:spPr>
          <a:xfrm>
            <a:off x="5528707" y="3303472"/>
            <a:ext cx="1529751" cy="173390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7" name="テキスト ボックス 46">
            <a:extLst>
              <a:ext uri="{FF2B5EF4-FFF2-40B4-BE49-F238E27FC236}">
                <a16:creationId xmlns:a16="http://schemas.microsoft.com/office/drawing/2014/main" id="{7E489CB3-3230-E466-2C48-47771EB476B1}"/>
              </a:ext>
            </a:extLst>
          </p:cNvPr>
          <p:cNvSpPr txBox="1"/>
          <p:nvPr/>
        </p:nvSpPr>
        <p:spPr>
          <a:xfrm>
            <a:off x="8461527" y="445701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 name="テキスト ボックス 1">
            <a:extLst>
              <a:ext uri="{FF2B5EF4-FFF2-40B4-BE49-F238E27FC236}">
                <a16:creationId xmlns:a16="http://schemas.microsoft.com/office/drawing/2014/main" id="{AEEEF81A-654F-C711-2934-24240C743B4E}"/>
              </a:ext>
            </a:extLst>
          </p:cNvPr>
          <p:cNvSpPr txBox="1"/>
          <p:nvPr/>
        </p:nvSpPr>
        <p:spPr>
          <a:xfrm>
            <a:off x="5514457" y="296223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OpenAI</a:t>
            </a:r>
            <a:r>
              <a:rPr kumimoji="1" lang="ja-JP" altLang="en-US"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 </a:t>
            </a: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Proxy</a:t>
            </a: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6198" y="469587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コネクタ: カギ線 16">
            <a:extLst>
              <a:ext uri="{FF2B5EF4-FFF2-40B4-BE49-F238E27FC236}">
                <a16:creationId xmlns:a16="http://schemas.microsoft.com/office/drawing/2014/main" id="{F3F4DC1F-F89F-128E-F887-CBCA5FE4F9E3}"/>
              </a:ext>
            </a:extLst>
          </p:cNvPr>
          <p:cNvCxnSpPr>
            <a:cxnSpLocks/>
            <a:stCxn id="38" idx="6"/>
            <a:endCxn id="54" idx="1"/>
          </p:cNvCxnSpPr>
          <p:nvPr/>
        </p:nvCxnSpPr>
        <p:spPr>
          <a:xfrm flipV="1">
            <a:off x="3246539" y="3288224"/>
            <a:ext cx="492976" cy="841759"/>
          </a:xfrm>
          <a:prstGeom prst="bentConnector3">
            <a:avLst>
              <a:gd name="adj1" fmla="val 13253"/>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7058458" y="417042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E474D0BD-0E15-19DB-145D-BA0F9B351F13}"/>
              </a:ext>
            </a:extLst>
          </p:cNvPr>
          <p:cNvSpPr/>
          <p:nvPr/>
        </p:nvSpPr>
        <p:spPr>
          <a:xfrm>
            <a:off x="824625" y="4183367"/>
            <a:ext cx="1841886" cy="1440611"/>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5" name="テキスト ボックス 24">
            <a:extLst>
              <a:ext uri="{FF2B5EF4-FFF2-40B4-BE49-F238E27FC236}">
                <a16:creationId xmlns:a16="http://schemas.microsoft.com/office/drawing/2014/main" id="{6BDB754C-2DCA-C837-5673-5219637EA37E}"/>
              </a:ext>
            </a:extLst>
          </p:cNvPr>
          <p:cNvSpPr txBox="1"/>
          <p:nvPr/>
        </p:nvSpPr>
        <p:spPr>
          <a:xfrm>
            <a:off x="885391" y="4189960"/>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sp>
        <p:nvSpPr>
          <p:cNvPr id="26" name="正方形/長方形 25">
            <a:extLst>
              <a:ext uri="{FF2B5EF4-FFF2-40B4-BE49-F238E27FC236}">
                <a16:creationId xmlns:a16="http://schemas.microsoft.com/office/drawing/2014/main" id="{5992A07E-106C-E065-F082-ACCF772A03B1}"/>
              </a:ext>
            </a:extLst>
          </p:cNvPr>
          <p:cNvSpPr/>
          <p:nvPr/>
        </p:nvSpPr>
        <p:spPr>
          <a:xfrm>
            <a:off x="5224282" y="2815328"/>
            <a:ext cx="2026503"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5126540" y="250193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6" name="テキスト ボックス 5">
            <a:extLst>
              <a:ext uri="{FF2B5EF4-FFF2-40B4-BE49-F238E27FC236}">
                <a16:creationId xmlns:a16="http://schemas.microsoft.com/office/drawing/2014/main" id="{4F2FDEBC-BCA2-40C7-3F6A-AE7725888B28}"/>
              </a:ext>
            </a:extLst>
          </p:cNvPr>
          <p:cNvSpPr txBox="1"/>
          <p:nvPr/>
        </p:nvSpPr>
        <p:spPr>
          <a:xfrm>
            <a:off x="3433864" y="2573490"/>
            <a:ext cx="1555836" cy="4616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API Management</a:t>
            </a: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67809" y="2323379"/>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7058458" y="263586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B44F138B-21BF-3098-2576-B94B934A91DB}"/>
              </a:ext>
            </a:extLst>
          </p:cNvPr>
          <p:cNvSpPr txBox="1"/>
          <p:nvPr/>
        </p:nvSpPr>
        <p:spPr>
          <a:xfrm>
            <a:off x="7548350" y="220057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54" name="グラフィックス 53">
            <a:extLst>
              <a:ext uri="{FF2B5EF4-FFF2-40B4-BE49-F238E27FC236}">
                <a16:creationId xmlns:a16="http://schemas.microsoft.com/office/drawing/2014/main" id="{F2181CFA-B86E-E1A8-7900-1A13460149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39515" y="3054180"/>
            <a:ext cx="468087" cy="468087"/>
          </a:xfrm>
          <a:prstGeom prst="rect">
            <a:avLst/>
          </a:prstGeom>
        </p:spPr>
      </p:pic>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7282" y="2813046"/>
            <a:ext cx="635454" cy="635454"/>
          </a:xfrm>
          <a:prstGeom prst="rect">
            <a:avLst/>
          </a:prstGeom>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04062" y="1897570"/>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770795" y="316031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2" name="テキスト ボックス 1041">
            <a:extLst>
              <a:ext uri="{FF2B5EF4-FFF2-40B4-BE49-F238E27FC236}">
                <a16:creationId xmlns:a16="http://schemas.microsoft.com/office/drawing/2014/main" id="{8D0CB328-1E55-958B-1EC9-7DF919CA4A9B}"/>
              </a:ext>
            </a:extLst>
          </p:cNvPr>
          <p:cNvSpPr txBox="1"/>
          <p:nvPr/>
        </p:nvSpPr>
        <p:spPr>
          <a:xfrm>
            <a:off x="10254086" y="2489434"/>
            <a:ext cx="1969337"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Form Recognizer</a:t>
            </a:r>
          </a:p>
        </p:txBody>
      </p: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10406654" y="1501501"/>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1046" name="テキスト ボックス 1045">
            <a:extLst>
              <a:ext uri="{FF2B5EF4-FFF2-40B4-BE49-F238E27FC236}">
                <a16:creationId xmlns:a16="http://schemas.microsoft.com/office/drawing/2014/main" id="{A6683FD3-77BB-46ED-18A9-A7920CD4D50F}"/>
              </a:ext>
            </a:extLst>
          </p:cNvPr>
          <p:cNvSpPr txBox="1"/>
          <p:nvPr/>
        </p:nvSpPr>
        <p:spPr>
          <a:xfrm>
            <a:off x="8352787" y="287253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1052" name="テキスト ボックス 1051">
            <a:extLst>
              <a:ext uri="{FF2B5EF4-FFF2-40B4-BE49-F238E27FC236}">
                <a16:creationId xmlns:a16="http://schemas.microsoft.com/office/drawing/2014/main" id="{D708F7D5-AE1A-769F-BC3D-F22502617DC5}"/>
              </a:ext>
            </a:extLst>
          </p:cNvPr>
          <p:cNvSpPr txBox="1"/>
          <p:nvPr/>
        </p:nvSpPr>
        <p:spPr>
          <a:xfrm>
            <a:off x="9847513" y="386349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8" name="Picture 2" descr="Power Apps - Google Play のアプリ">
            <a:extLst>
              <a:ext uri="{FF2B5EF4-FFF2-40B4-BE49-F238E27FC236}">
                <a16:creationId xmlns:a16="http://schemas.microsoft.com/office/drawing/2014/main" id="{AADAD118-84A0-FFA7-B8F3-50DF32C84EDA}"/>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foregroundMark x1="42773" y1="48438" x2="42773" y2="48438"/>
                        <a14:foregroundMark x1="58008" y1="28320" x2="58008" y2="28320"/>
                        <a14:foregroundMark x1="71484" y1="46484" x2="71484" y2="46484"/>
                        <a14:foregroundMark x1="58203" y1="67578" x2="58203" y2="67578"/>
                      </a14:backgroundRemoval>
                    </a14:imgEffect>
                  </a14:imgLayer>
                </a14:imgProps>
              </a:ext>
              <a:ext uri="{28A0092B-C50C-407E-A947-70E740481C1C}">
                <a14:useLocalDpi xmlns:a14="http://schemas.microsoft.com/office/drawing/2010/main" val="0"/>
              </a:ext>
            </a:extLst>
          </a:blip>
          <a:srcRect/>
          <a:stretch>
            <a:fillRect/>
          </a:stretch>
        </p:blipFill>
        <p:spPr bwMode="auto">
          <a:xfrm>
            <a:off x="2273892" y="3848779"/>
            <a:ext cx="596919" cy="596919"/>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66DB50AA-18A3-198D-57E1-E190BC1DFF84}"/>
              </a:ext>
            </a:extLst>
          </p:cNvPr>
          <p:cNvSpPr txBox="1"/>
          <p:nvPr/>
        </p:nvSpPr>
        <p:spPr>
          <a:xfrm>
            <a:off x="3460045" y="354398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9" name="テキスト ボックス 28">
            <a:extLst>
              <a:ext uri="{FF2B5EF4-FFF2-40B4-BE49-F238E27FC236}">
                <a16:creationId xmlns:a16="http://schemas.microsoft.com/office/drawing/2014/main" id="{6C93761C-13FB-0328-7AD8-592DB75FA787}"/>
              </a:ext>
            </a:extLst>
          </p:cNvPr>
          <p:cNvSpPr txBox="1"/>
          <p:nvPr/>
        </p:nvSpPr>
        <p:spPr>
          <a:xfrm>
            <a:off x="1472532" y="1186448"/>
            <a:ext cx="1983329"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フロントエンド開発者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30" name="直線矢印コネクタ 29">
            <a:extLst>
              <a:ext uri="{FF2B5EF4-FFF2-40B4-BE49-F238E27FC236}">
                <a16:creationId xmlns:a16="http://schemas.microsoft.com/office/drawing/2014/main" id="{E6958063-9242-94B3-5E71-0B679DA20003}"/>
              </a:ext>
            </a:extLst>
          </p:cNvPr>
          <p:cNvCxnSpPr>
            <a:cxnSpLocks/>
          </p:cNvCxnSpPr>
          <p:nvPr/>
        </p:nvCxnSpPr>
        <p:spPr>
          <a:xfrm>
            <a:off x="1549110" y="1549492"/>
            <a:ext cx="3083713" cy="0"/>
          </a:xfrm>
          <a:prstGeom prst="straightConnector1">
            <a:avLst/>
          </a:prstGeom>
          <a:ln w="28575">
            <a:solidFill>
              <a:schemeClr val="bg1">
                <a:lumMod val="75000"/>
                <a:alpha val="50196"/>
              </a:schemeClr>
            </a:solidFill>
            <a:headEnd type="arrow" w="med" len="med"/>
            <a:tailEnd type="arrow" w="med" len="med"/>
          </a:ln>
        </p:spPr>
        <p:style>
          <a:lnRef idx="1">
            <a:schemeClr val="accent4"/>
          </a:lnRef>
          <a:fillRef idx="0">
            <a:schemeClr val="accent4"/>
          </a:fillRef>
          <a:effectRef idx="0">
            <a:schemeClr val="accent4"/>
          </a:effectRef>
          <a:fontRef idx="minor">
            <a:schemeClr val="tx1"/>
          </a:fontRef>
        </p:style>
      </p:cxnSp>
      <p:sp>
        <p:nvSpPr>
          <p:cNvPr id="37" name="テキスト ボックス 36">
            <a:extLst>
              <a:ext uri="{FF2B5EF4-FFF2-40B4-BE49-F238E27FC236}">
                <a16:creationId xmlns:a16="http://schemas.microsoft.com/office/drawing/2014/main" id="{733741A1-B0D8-ED58-1704-04C6C560AE79}"/>
              </a:ext>
            </a:extLst>
          </p:cNvPr>
          <p:cNvSpPr txBox="1"/>
          <p:nvPr/>
        </p:nvSpPr>
        <p:spPr>
          <a:xfrm>
            <a:off x="3237325" y="1188848"/>
            <a:ext cx="2314076"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バックエンド開発者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楕円 37">
            <a:extLst>
              <a:ext uri="{FF2B5EF4-FFF2-40B4-BE49-F238E27FC236}">
                <a16:creationId xmlns:a16="http://schemas.microsoft.com/office/drawing/2014/main" id="{5DF14462-EE76-C6A5-D56A-DCC3D417F662}"/>
              </a:ext>
            </a:extLst>
          </p:cNvPr>
          <p:cNvSpPr/>
          <p:nvPr/>
        </p:nvSpPr>
        <p:spPr bwMode="auto">
          <a:xfrm>
            <a:off x="3095537" y="4062871"/>
            <a:ext cx="151002" cy="134224"/>
          </a:xfrm>
          <a:prstGeom prst="ellipse">
            <a:avLst/>
          </a:prstGeom>
          <a:solidFill>
            <a:srgbClr val="8661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1" lang="ja-JP" alt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4669" y="350271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48" name="テキスト ボックス 47">
            <a:extLst>
              <a:ext uri="{FF2B5EF4-FFF2-40B4-BE49-F238E27FC236}">
                <a16:creationId xmlns:a16="http://schemas.microsoft.com/office/drawing/2014/main" id="{9033CAE9-A654-6031-BD2C-E423A3030F3A}"/>
              </a:ext>
            </a:extLst>
          </p:cNvPr>
          <p:cNvSpPr txBox="1"/>
          <p:nvPr/>
        </p:nvSpPr>
        <p:spPr>
          <a:xfrm>
            <a:off x="5572442" y="395424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5" name="テキスト ボックス 54">
            <a:extLst>
              <a:ext uri="{FF2B5EF4-FFF2-40B4-BE49-F238E27FC236}">
                <a16:creationId xmlns:a16="http://schemas.microsoft.com/office/drawing/2014/main" id="{FAF59D95-52B0-D284-F65C-240BECD032B3}"/>
              </a:ext>
            </a:extLst>
          </p:cNvPr>
          <p:cNvSpPr txBox="1"/>
          <p:nvPr/>
        </p:nvSpPr>
        <p:spPr>
          <a:xfrm>
            <a:off x="4226694" y="454761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56" name="Picture 10" descr="Swagger (software) - Wikipedia">
            <a:extLst>
              <a:ext uri="{FF2B5EF4-FFF2-40B4-BE49-F238E27FC236}">
                <a16:creationId xmlns:a16="http://schemas.microsoft.com/office/drawing/2014/main" id="{D33AA115-49CD-0519-CEC9-FBF262C883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8068" y="419287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57" name="テキスト ボックス 56">
            <a:extLst>
              <a:ext uri="{FF2B5EF4-FFF2-40B4-BE49-F238E27FC236}">
                <a16:creationId xmlns:a16="http://schemas.microsoft.com/office/drawing/2014/main" id="{DCF22550-DBEF-A4EB-07D1-584B7DFF96EF}"/>
              </a:ext>
            </a:extLst>
          </p:cNvPr>
          <p:cNvSpPr txBox="1"/>
          <p:nvPr/>
        </p:nvSpPr>
        <p:spPr>
          <a:xfrm>
            <a:off x="4570751" y="3033326"/>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25" name="テキスト ボックス 1024">
            <a:extLst>
              <a:ext uri="{FF2B5EF4-FFF2-40B4-BE49-F238E27FC236}">
                <a16:creationId xmlns:a16="http://schemas.microsoft.com/office/drawing/2014/main" id="{224183B8-538A-C38A-07AD-0DC98B2FD92A}"/>
              </a:ext>
            </a:extLst>
          </p:cNvPr>
          <p:cNvSpPr txBox="1"/>
          <p:nvPr/>
        </p:nvSpPr>
        <p:spPr>
          <a:xfrm>
            <a:off x="3437552" y="5177615"/>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1027" name="Picture 2" descr="GitHub Logos and Usage · GitHub">
            <a:extLst>
              <a:ext uri="{FF2B5EF4-FFF2-40B4-BE49-F238E27FC236}">
                <a16:creationId xmlns:a16="http://schemas.microsoft.com/office/drawing/2014/main" id="{09A0D18E-2B0E-ADB5-FA59-DD94998A363C}"/>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56916" y="5304325"/>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a:extLst>
              <a:ext uri="{FF2B5EF4-FFF2-40B4-BE49-F238E27FC236}">
                <a16:creationId xmlns:a16="http://schemas.microsoft.com/office/drawing/2014/main" id="{15B88BE6-AFCF-9048-640F-DCA01120877C}"/>
              </a:ext>
            </a:extLst>
          </p:cNvPr>
          <p:cNvSpPr/>
          <p:nvPr/>
        </p:nvSpPr>
        <p:spPr>
          <a:xfrm>
            <a:off x="966542" y="2523348"/>
            <a:ext cx="1529751" cy="90289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3" name="正方形/長方形 22">
            <a:extLst>
              <a:ext uri="{FF2B5EF4-FFF2-40B4-BE49-F238E27FC236}">
                <a16:creationId xmlns:a16="http://schemas.microsoft.com/office/drawing/2014/main" id="{A00444E7-1F12-D9E6-F2EC-DAEDB7F62921}"/>
              </a:ext>
            </a:extLst>
          </p:cNvPr>
          <p:cNvSpPr/>
          <p:nvPr/>
        </p:nvSpPr>
        <p:spPr>
          <a:xfrm>
            <a:off x="813123" y="2182038"/>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2" name="テキスト ボックス 31">
            <a:extLst>
              <a:ext uri="{FF2B5EF4-FFF2-40B4-BE49-F238E27FC236}">
                <a16:creationId xmlns:a16="http://schemas.microsoft.com/office/drawing/2014/main" id="{94F950BE-A7DE-1B84-AC52-AF4DEDB5BF7E}"/>
              </a:ext>
            </a:extLst>
          </p:cNvPr>
          <p:cNvSpPr txBox="1"/>
          <p:nvPr/>
        </p:nvSpPr>
        <p:spPr>
          <a:xfrm>
            <a:off x="733620" y="1879305"/>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33" name="テキスト ボックス 32">
            <a:extLst>
              <a:ext uri="{FF2B5EF4-FFF2-40B4-BE49-F238E27FC236}">
                <a16:creationId xmlns:a16="http://schemas.microsoft.com/office/drawing/2014/main" id="{FB5E77C1-66F1-D883-EC7F-8C0334044A27}"/>
              </a:ext>
            </a:extLst>
          </p:cNvPr>
          <p:cNvSpPr txBox="1"/>
          <p:nvPr/>
        </p:nvSpPr>
        <p:spPr>
          <a:xfrm>
            <a:off x="848010" y="222026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0" name="グラフィックス 39">
            <a:extLst>
              <a:ext uri="{FF2B5EF4-FFF2-40B4-BE49-F238E27FC236}">
                <a16:creationId xmlns:a16="http://schemas.microsoft.com/office/drawing/2014/main" id="{2B8EFA30-C8C2-DF3A-8C16-B9B1F0D3B49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463033" y="1971231"/>
            <a:ext cx="442284" cy="442284"/>
          </a:xfrm>
          <a:prstGeom prst="rect">
            <a:avLst/>
          </a:prstGeom>
        </p:spPr>
      </p:pic>
      <p:pic>
        <p:nvPicPr>
          <p:cNvPr id="42" name="図 41">
            <a:extLst>
              <a:ext uri="{FF2B5EF4-FFF2-40B4-BE49-F238E27FC236}">
                <a16:creationId xmlns:a16="http://schemas.microsoft.com/office/drawing/2014/main" id="{F812E8FA-D5E2-2B95-3782-154E5907DC33}"/>
              </a:ext>
            </a:extLst>
          </p:cNvPr>
          <p:cNvPicPr>
            <a:picLocks noChangeAspect="1"/>
          </p:cNvPicPr>
          <p:nvPr/>
        </p:nvPicPr>
        <p:blipFill>
          <a:blip r:embed="rId18"/>
          <a:stretch>
            <a:fillRect/>
          </a:stretch>
        </p:blipFill>
        <p:spPr>
          <a:xfrm>
            <a:off x="1287054" y="2635651"/>
            <a:ext cx="865184" cy="486666"/>
          </a:xfrm>
          <a:prstGeom prst="rect">
            <a:avLst/>
          </a:prstGeom>
        </p:spPr>
      </p:pic>
      <p:sp>
        <p:nvSpPr>
          <p:cNvPr id="43" name="テキスト ボックス 42">
            <a:extLst>
              <a:ext uri="{FF2B5EF4-FFF2-40B4-BE49-F238E27FC236}">
                <a16:creationId xmlns:a16="http://schemas.microsoft.com/office/drawing/2014/main" id="{2F73B411-A9C1-BFC9-598D-6D750B1C256E}"/>
              </a:ext>
            </a:extLst>
          </p:cNvPr>
          <p:cNvSpPr txBox="1"/>
          <p:nvPr/>
        </p:nvSpPr>
        <p:spPr>
          <a:xfrm>
            <a:off x="1385754" y="3114605"/>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9"/>
          <a:srcRect l="520" t="7657" r="7921" b="1386"/>
          <a:stretch/>
        </p:blipFill>
        <p:spPr>
          <a:xfrm>
            <a:off x="977689" y="4562847"/>
            <a:ext cx="1551527" cy="8669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6" name="コネクタ: カギ線 45">
            <a:extLst>
              <a:ext uri="{FF2B5EF4-FFF2-40B4-BE49-F238E27FC236}">
                <a16:creationId xmlns:a16="http://schemas.microsoft.com/office/drawing/2014/main" id="{040EDFEA-3535-0A76-DEAC-1ADADF52A706}"/>
              </a:ext>
            </a:extLst>
          </p:cNvPr>
          <p:cNvCxnSpPr>
            <a:cxnSpLocks/>
            <a:stCxn id="22" idx="3"/>
            <a:endCxn id="54" idx="1"/>
          </p:cNvCxnSpPr>
          <p:nvPr/>
        </p:nvCxnSpPr>
        <p:spPr>
          <a:xfrm>
            <a:off x="2496293" y="2974797"/>
            <a:ext cx="1243222" cy="313427"/>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156EDC14-B1A9-F97F-AF5D-D81D98420FF3}"/>
              </a:ext>
            </a:extLst>
          </p:cNvPr>
          <p:cNvCxnSpPr>
            <a:cxnSpLocks/>
            <a:stCxn id="54" idx="3"/>
            <a:endCxn id="7" idx="1"/>
          </p:cNvCxnSpPr>
          <p:nvPr/>
        </p:nvCxnSpPr>
        <p:spPr>
          <a:xfrm>
            <a:off x="4207602" y="328822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941252" y="333384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9392778" y="263586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8269516" y="527794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173093" y="4074736"/>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495175" y="4085734"/>
            <a:ext cx="402996" cy="402996"/>
          </a:xfrm>
          <a:prstGeom prst="rect">
            <a:avLst/>
          </a:prstGeom>
        </p:spPr>
      </p:pic>
      <p:pic>
        <p:nvPicPr>
          <p:cNvPr id="58" name="グラフィックス 57" descr="ドキュメント 枠線">
            <a:extLst>
              <a:ext uri="{FF2B5EF4-FFF2-40B4-BE49-F238E27FC236}">
                <a16:creationId xmlns:a16="http://schemas.microsoft.com/office/drawing/2014/main" id="{77D5BA8A-A23E-E14D-B859-59A8C1B6217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826684" y="4087305"/>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1112276" y="417614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10133812" y="449628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1030" name="コネクタ: カギ線 1029">
            <a:extLst>
              <a:ext uri="{FF2B5EF4-FFF2-40B4-BE49-F238E27FC236}">
                <a16:creationId xmlns:a16="http://schemas.microsoft.com/office/drawing/2014/main" id="{AA140977-D5A0-637B-E475-24A6C1C3870F}"/>
              </a:ext>
            </a:extLst>
          </p:cNvPr>
          <p:cNvCxnSpPr>
            <a:cxnSpLocks/>
            <a:stCxn id="44" idx="3"/>
            <a:endCxn id="38" idx="2"/>
          </p:cNvCxnSpPr>
          <p:nvPr/>
        </p:nvCxnSpPr>
        <p:spPr>
          <a:xfrm flipV="1">
            <a:off x="2529216" y="4129983"/>
            <a:ext cx="566321" cy="866361"/>
          </a:xfrm>
          <a:prstGeom prst="bentConnector3">
            <a:avLst>
              <a:gd name="adj1" fmla="val 61652"/>
            </a:avLst>
          </a:prstGeom>
          <a:ln w="19050">
            <a:solidFill>
              <a:srgbClr val="7030A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2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キスト&#10;&#10;自動的に生成された説明">
            <a:extLst>
              <a:ext uri="{FF2B5EF4-FFF2-40B4-BE49-F238E27FC236}">
                <a16:creationId xmlns:a16="http://schemas.microsoft.com/office/drawing/2014/main" id="{81214E85-6813-00E3-45CE-534FF43AC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01"/>
            <a:ext cx="12192000" cy="6832798"/>
          </a:xfrm>
          <a:prstGeom prst="rect">
            <a:avLst/>
          </a:prstGeom>
        </p:spPr>
      </p:pic>
    </p:spTree>
    <p:extLst>
      <p:ext uri="{BB962C8B-B14F-4D97-AF65-F5344CB8AC3E}">
        <p14:creationId xmlns:p14="http://schemas.microsoft.com/office/powerpoint/2010/main" val="411054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FC5B664-7411-6FA8-4720-00A19622DC82}"/>
              </a:ext>
            </a:extLst>
          </p:cNvPr>
          <p:cNvSpPr/>
          <p:nvPr/>
        </p:nvSpPr>
        <p:spPr>
          <a:xfrm>
            <a:off x="4354903" y="2933820"/>
            <a:ext cx="1529751" cy="67514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960" y="4822338"/>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5884654" y="3271390"/>
            <a:ext cx="2233306" cy="1833006"/>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5992A07E-106C-E065-F082-ACCF772A03B1}"/>
              </a:ext>
            </a:extLst>
          </p:cNvPr>
          <p:cNvSpPr/>
          <p:nvPr/>
        </p:nvSpPr>
        <p:spPr>
          <a:xfrm>
            <a:off x="4212077" y="573932"/>
            <a:ext cx="7902102" cy="5282118"/>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4283478" y="2647848"/>
            <a:ext cx="1806038"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バックエンドプログラム</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09571" y="1953727"/>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5884654" y="2266212"/>
            <a:ext cx="2224917" cy="1005178"/>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19980" y="2939505"/>
            <a:ext cx="635454" cy="635454"/>
          </a:xfrm>
          <a:prstGeom prst="rect">
            <a:avLst/>
          </a:prstGeom>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506527" y="2999805"/>
            <a:ext cx="156027" cy="130633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9941667" y="703832"/>
            <a:ext cx="2091447" cy="64633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学術論文</a:t>
            </a:r>
            <a:br>
              <a:rPr kumimoji="1" lang="en-US" altLang="ja-JP"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機密性の高い</a:t>
            </a:r>
            <a:br>
              <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独自のデータなど</a:t>
            </a:r>
            <a:endPar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8958" y="3074699"/>
            <a:ext cx="1271150" cy="429357"/>
          </a:xfrm>
          <a:prstGeom prst="rect">
            <a:avLst/>
          </a:prstGeom>
          <a:noFill/>
          <a:extLst>
            <a:ext uri="{909E8E84-426E-40DD-AFC4-6F175D3DCCD1}">
              <a14:hiddenFill xmlns:a14="http://schemas.microsoft.com/office/drawing/2010/main">
                <a:solidFill>
                  <a:srgbClr val="FFFFFF"/>
                </a:solidFill>
              </a14:hiddenFill>
            </a:ext>
          </a:extLst>
        </p:spPr>
      </p:pic>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90018" y="346030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8734540" y="2266212"/>
            <a:ext cx="926155" cy="1194097"/>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7611278" y="5404403"/>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53766" y="4045553"/>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75848" y="4056551"/>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0191391" y="413723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9339388" y="4515743"/>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9" name="コネクタ: カギ線 8">
            <a:extLst>
              <a:ext uri="{FF2B5EF4-FFF2-40B4-BE49-F238E27FC236}">
                <a16:creationId xmlns:a16="http://schemas.microsoft.com/office/drawing/2014/main" id="{67AC5D29-381E-6D14-BEE4-FE1C3B385E07}"/>
              </a:ext>
            </a:extLst>
          </p:cNvPr>
          <p:cNvCxnSpPr>
            <a:cxnSpLocks/>
          </p:cNvCxnSpPr>
          <p:nvPr/>
        </p:nvCxnSpPr>
        <p:spPr>
          <a:xfrm flipV="1">
            <a:off x="2222574" y="3222752"/>
            <a:ext cx="212260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3"/>
          <a:srcRect l="520" t="7657" r="7921" b="1386"/>
          <a:stretch/>
        </p:blipFill>
        <p:spPr>
          <a:xfrm>
            <a:off x="144354" y="2688018"/>
            <a:ext cx="2087948" cy="11667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9" name="テキスト ボックス 48">
            <a:extLst>
              <a:ext uri="{FF2B5EF4-FFF2-40B4-BE49-F238E27FC236}">
                <a16:creationId xmlns:a16="http://schemas.microsoft.com/office/drawing/2014/main" id="{EE9B0AF3-82E7-DBA9-6584-C4483B121462}"/>
              </a:ext>
            </a:extLst>
          </p:cNvPr>
          <p:cNvSpPr txBox="1"/>
          <p:nvPr/>
        </p:nvSpPr>
        <p:spPr>
          <a:xfrm>
            <a:off x="282499" y="2136476"/>
            <a:ext cx="1897811" cy="461665"/>
          </a:xfrm>
          <a:prstGeom prst="rect">
            <a:avLst/>
          </a:prstGeom>
          <a:noFill/>
        </p:spPr>
        <p:txBody>
          <a:bodyPr wrap="square" rtlCol="0">
            <a:spAutoFit/>
          </a:bodyPr>
          <a:lstStyle/>
          <a:p>
            <a:pPr algn="ctr"/>
            <a:r>
              <a:rPr kumimoji="1" lang="ja-JP" altLang="en-US" sz="1200" dirty="0">
                <a:latin typeface="Yu Gothic UI Semibold" panose="020B0700000000000000" pitchFamily="50" charset="-128"/>
                <a:ea typeface="Yu Gothic UI Semibold" panose="020B0700000000000000" pitchFamily="50" charset="-128"/>
              </a:rPr>
              <a:t>学術論文に基づいた情報をベースにした</a:t>
            </a:r>
            <a:r>
              <a:rPr lang="en-US" altLang="ja-JP" sz="1200" dirty="0">
                <a:latin typeface="Yu Gothic UI Semibold" panose="020B0700000000000000" pitchFamily="50" charset="-128"/>
                <a:ea typeface="Yu Gothic UI Semibold" panose="020B0700000000000000" pitchFamily="50" charset="-128"/>
              </a:rPr>
              <a:t>AI</a:t>
            </a:r>
            <a:r>
              <a:rPr lang="ja-JP" altLang="en-US" sz="1200" dirty="0">
                <a:latin typeface="Yu Gothic UI Semibold" panose="020B0700000000000000" pitchFamily="50" charset="-128"/>
                <a:ea typeface="Yu Gothic UI Semibold" panose="020B0700000000000000" pitchFamily="50" charset="-128"/>
              </a:rPr>
              <a:t>チャット</a:t>
            </a:r>
            <a:endParaRPr kumimoji="1" lang="en-US" altLang="ja-JP" sz="1200" dirty="0">
              <a:latin typeface="Yu Gothic UI Semibold" panose="020B0700000000000000" pitchFamily="50" charset="-128"/>
              <a:ea typeface="Yu Gothic UI Semibold" panose="020B0700000000000000" pitchFamily="50" charset="-128"/>
            </a:endParaRPr>
          </a:p>
        </p:txBody>
      </p:sp>
      <p:pic>
        <p:nvPicPr>
          <p:cNvPr id="61" name="図 60">
            <a:extLst>
              <a:ext uri="{FF2B5EF4-FFF2-40B4-BE49-F238E27FC236}">
                <a16:creationId xmlns:a16="http://schemas.microsoft.com/office/drawing/2014/main" id="{ED6749F1-F842-87C7-2DB1-04A65EE60CCA}"/>
              </a:ext>
            </a:extLst>
          </p:cNvPr>
          <p:cNvPicPr>
            <a:picLocks noChangeAspect="1"/>
          </p:cNvPicPr>
          <p:nvPr/>
        </p:nvPicPr>
        <p:blipFill rotWithShape="1">
          <a:blip r:embed="rId14"/>
          <a:srcRect l="64671" t="35604" r="4440" b="55427"/>
          <a:stretch/>
        </p:blipFill>
        <p:spPr>
          <a:xfrm>
            <a:off x="2383277" y="2821020"/>
            <a:ext cx="1731524" cy="321013"/>
          </a:xfrm>
          <a:prstGeom prst="rect">
            <a:avLst/>
          </a:prstGeom>
        </p:spPr>
      </p:pic>
      <p:cxnSp>
        <p:nvCxnSpPr>
          <p:cNvPr id="1035" name="コネクタ: カギ線 1034">
            <a:extLst>
              <a:ext uri="{FF2B5EF4-FFF2-40B4-BE49-F238E27FC236}">
                <a16:creationId xmlns:a16="http://schemas.microsoft.com/office/drawing/2014/main" id="{57E99D55-D07E-E515-7368-4EA67DD9179F}"/>
              </a:ext>
            </a:extLst>
          </p:cNvPr>
          <p:cNvCxnSpPr>
            <a:cxnSpLocks/>
          </p:cNvCxnSpPr>
          <p:nvPr/>
        </p:nvCxnSpPr>
        <p:spPr>
          <a:xfrm rot="10800000">
            <a:off x="2287427" y="3443247"/>
            <a:ext cx="206408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8488F53D-8FBD-D11B-495D-AB20C28F8F62}"/>
              </a:ext>
            </a:extLst>
          </p:cNvPr>
          <p:cNvSpPr txBox="1"/>
          <p:nvPr/>
        </p:nvSpPr>
        <p:spPr>
          <a:xfrm>
            <a:off x="7997142" y="4564583"/>
            <a:ext cx="88745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GPT</a:t>
            </a: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モデル</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7" name="テキスト ボックス 1046">
            <a:extLst>
              <a:ext uri="{FF2B5EF4-FFF2-40B4-BE49-F238E27FC236}">
                <a16:creationId xmlns:a16="http://schemas.microsoft.com/office/drawing/2014/main" id="{2CB7290C-C3BD-E94B-69FD-85F0C59A9C5C}"/>
              </a:ext>
            </a:extLst>
          </p:cNvPr>
          <p:cNvSpPr txBox="1"/>
          <p:nvPr/>
        </p:nvSpPr>
        <p:spPr>
          <a:xfrm>
            <a:off x="7916078" y="1779228"/>
            <a:ext cx="103661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ナレッジ検索</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8" name="吹き出し: 四角形 1047">
            <a:extLst>
              <a:ext uri="{FF2B5EF4-FFF2-40B4-BE49-F238E27FC236}">
                <a16:creationId xmlns:a16="http://schemas.microsoft.com/office/drawing/2014/main" id="{6BF95266-A6A0-5E27-CB4E-B6FA0D869A2E}"/>
              </a:ext>
            </a:extLst>
          </p:cNvPr>
          <p:cNvSpPr/>
          <p:nvPr/>
        </p:nvSpPr>
        <p:spPr>
          <a:xfrm>
            <a:off x="6335950" y="1177046"/>
            <a:ext cx="1896894" cy="593387"/>
          </a:xfrm>
          <a:prstGeom prst="wedgeRectCallout">
            <a:avLst>
              <a:gd name="adj1" fmla="val 15065"/>
              <a:gd name="adj2" fmla="val 8063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F6BAF898-C2C6-98F6-FC07-2D2AE4860CE6}"/>
              </a:ext>
            </a:extLst>
          </p:cNvPr>
          <p:cNvSpPr txBox="1"/>
          <p:nvPr/>
        </p:nvSpPr>
        <p:spPr>
          <a:xfrm>
            <a:off x="6365530" y="1244772"/>
            <a:ext cx="1897811"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質問</a:t>
            </a: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過去のチャット履歴をもとに検索クエリを生成</a:t>
            </a:r>
          </a:p>
        </p:txBody>
      </p:sp>
      <p:sp>
        <p:nvSpPr>
          <p:cNvPr id="1049" name="吹き出し: 四角形 1048">
            <a:extLst>
              <a:ext uri="{FF2B5EF4-FFF2-40B4-BE49-F238E27FC236}">
                <a16:creationId xmlns:a16="http://schemas.microsoft.com/office/drawing/2014/main" id="{BA0F4DB2-B8AF-AA55-C9B9-B872ABD1AB02}"/>
              </a:ext>
            </a:extLst>
          </p:cNvPr>
          <p:cNvSpPr/>
          <p:nvPr/>
        </p:nvSpPr>
        <p:spPr>
          <a:xfrm>
            <a:off x="7143345" y="3800271"/>
            <a:ext cx="1806102" cy="593387"/>
          </a:xfrm>
          <a:prstGeom prst="wedgeRectCallout">
            <a:avLst>
              <a:gd name="adj1" fmla="val 13526"/>
              <a:gd name="adj2" fmla="val 82270"/>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テキスト ボックス 1032">
            <a:extLst>
              <a:ext uri="{FF2B5EF4-FFF2-40B4-BE49-F238E27FC236}">
                <a16:creationId xmlns:a16="http://schemas.microsoft.com/office/drawing/2014/main" id="{8CBC43E1-F4AC-849A-7469-4609A0A06875}"/>
              </a:ext>
            </a:extLst>
          </p:cNvPr>
          <p:cNvSpPr txBox="1"/>
          <p:nvPr/>
        </p:nvSpPr>
        <p:spPr>
          <a:xfrm>
            <a:off x="7211438" y="3877727"/>
            <a:ext cx="1690685"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検索結果をもとに</a:t>
            </a:r>
            <a:endParaRPr kumimoji="1" lang="en-US" altLang="ja-JP" sz="1200" dirty="0">
              <a:latin typeface="Yu Gothic UI Semibold" panose="020B0700000000000000" pitchFamily="50" charset="-128"/>
              <a:ea typeface="Yu Gothic UI Semibold" panose="020B0700000000000000" pitchFamily="50" charset="-128"/>
            </a:endParaRPr>
          </a:p>
          <a:p>
            <a:pPr algn="l"/>
            <a:r>
              <a:rPr lang="ja-JP" altLang="en-US" sz="1200" dirty="0">
                <a:latin typeface="Yu Gothic UI Semibold" panose="020B0700000000000000" pitchFamily="50" charset="-128"/>
                <a:ea typeface="Yu Gothic UI Semibold" panose="020B0700000000000000" pitchFamily="50" charset="-128"/>
              </a:rPr>
              <a:t>自然言語で回答を作成</a:t>
            </a:r>
            <a:endParaRPr kumimoji="1" lang="ja-JP" altLang="en-US" sz="1200" dirty="0">
              <a:latin typeface="Yu Gothic UI Semibold" panose="020B0700000000000000" pitchFamily="50" charset="-128"/>
              <a:ea typeface="Yu Gothic UI Semibold" panose="020B0700000000000000" pitchFamily="50" charset="-128"/>
            </a:endParaRPr>
          </a:p>
        </p:txBody>
      </p:sp>
      <p:sp>
        <p:nvSpPr>
          <p:cNvPr id="1050" name="吹き出し: 四角形 1049">
            <a:extLst>
              <a:ext uri="{FF2B5EF4-FFF2-40B4-BE49-F238E27FC236}">
                <a16:creationId xmlns:a16="http://schemas.microsoft.com/office/drawing/2014/main" id="{61918D37-3615-F557-89A0-F6D1281FD813}"/>
              </a:ext>
            </a:extLst>
          </p:cNvPr>
          <p:cNvSpPr/>
          <p:nvPr/>
        </p:nvSpPr>
        <p:spPr>
          <a:xfrm>
            <a:off x="10635574" y="3855396"/>
            <a:ext cx="1284051" cy="473412"/>
          </a:xfrm>
          <a:prstGeom prst="wedgeRectCallout">
            <a:avLst>
              <a:gd name="adj1" fmla="val 4269"/>
              <a:gd name="adj2" fmla="val -89136"/>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テキスト ボックス 1043">
            <a:extLst>
              <a:ext uri="{FF2B5EF4-FFF2-40B4-BE49-F238E27FC236}">
                <a16:creationId xmlns:a16="http://schemas.microsoft.com/office/drawing/2014/main" id="{498B4D2D-9EA8-6FC2-CA89-D9119D5464B0}"/>
              </a:ext>
            </a:extLst>
          </p:cNvPr>
          <p:cNvSpPr txBox="1"/>
          <p:nvPr/>
        </p:nvSpPr>
        <p:spPr>
          <a:xfrm>
            <a:off x="10657357" y="3877727"/>
            <a:ext cx="1223360"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情報をテキストとして抽出</a:t>
            </a:r>
          </a:p>
        </p:txBody>
      </p:sp>
      <p:pic>
        <p:nvPicPr>
          <p:cNvPr id="1054" name="Picture 2" descr="App Service の料金 | Microsoft Azure">
            <a:extLst>
              <a:ext uri="{FF2B5EF4-FFF2-40B4-BE49-F238E27FC236}">
                <a16:creationId xmlns:a16="http://schemas.microsoft.com/office/drawing/2014/main" id="{DFBA8350-6F85-2178-6AFA-1C01B8886C0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4528" y="742038"/>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a:extLst>
              <a:ext uri="{FF2B5EF4-FFF2-40B4-BE49-F238E27FC236}">
                <a16:creationId xmlns:a16="http://schemas.microsoft.com/office/drawing/2014/main" id="{1CC7E4BF-506E-AD05-FECB-18677195423C}"/>
              </a:ext>
            </a:extLst>
          </p:cNvPr>
          <p:cNvPicPr>
            <a:picLocks noChangeAspect="1"/>
          </p:cNvPicPr>
          <p:nvPr/>
        </p:nvPicPr>
        <p:blipFill rotWithShape="1">
          <a:blip r:embed="rId16"/>
          <a:srcRect l="2691" t="34959" r="62187" b="39512"/>
          <a:stretch/>
        </p:blipFill>
        <p:spPr>
          <a:xfrm>
            <a:off x="1795346" y="3992137"/>
            <a:ext cx="3813717" cy="1750742"/>
          </a:xfrm>
          <a:prstGeom prst="rect">
            <a:avLst/>
          </a:prstGeom>
        </p:spPr>
      </p:pic>
      <p:pic>
        <p:nvPicPr>
          <p:cNvPr id="4" name="図 3">
            <a:extLst>
              <a:ext uri="{FF2B5EF4-FFF2-40B4-BE49-F238E27FC236}">
                <a16:creationId xmlns:a16="http://schemas.microsoft.com/office/drawing/2014/main" id="{B170ABA3-B1C9-8189-F157-0CE951C3D446}"/>
              </a:ext>
            </a:extLst>
          </p:cNvPr>
          <p:cNvPicPr>
            <a:picLocks noChangeAspect="1"/>
          </p:cNvPicPr>
          <p:nvPr/>
        </p:nvPicPr>
        <p:blipFill rotWithShape="1">
          <a:blip r:embed="rId17"/>
          <a:srcRect l="2432" r="1"/>
          <a:stretch/>
        </p:blipFill>
        <p:spPr>
          <a:xfrm>
            <a:off x="10228083" y="1385741"/>
            <a:ext cx="1621497" cy="14423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704973" y="1187451"/>
            <a:ext cx="330064" cy="33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32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Tree>
    <p:extLst>
      <p:ext uri="{BB962C8B-B14F-4D97-AF65-F5344CB8AC3E}">
        <p14:creationId xmlns:p14="http://schemas.microsoft.com/office/powerpoint/2010/main" val="106391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3608962"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9613466" y="674116"/>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Part2</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4124527" y="1682885"/>
            <a:ext cx="6160115" cy="3699820"/>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9643620" y="1095982"/>
            <a:ext cx="2282491" cy="339117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824521" y="3042019"/>
            <a:ext cx="541354" cy="541354"/>
          </a:xfrm>
          <a:prstGeom prst="rect">
            <a:avLst/>
          </a:prstGeom>
        </p:spPr>
      </p:pic>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Tree>
    <p:extLst>
      <p:ext uri="{BB962C8B-B14F-4D97-AF65-F5344CB8AC3E}">
        <p14:creationId xmlns:p14="http://schemas.microsoft.com/office/powerpoint/2010/main" val="236228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3608962"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759420" y="758957"/>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Part3</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4124528" y="1682885"/>
            <a:ext cx="496110" cy="2389762"/>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6" name="正方形/長方形 25">
            <a:extLst>
              <a:ext uri="{FF2B5EF4-FFF2-40B4-BE49-F238E27FC236}">
                <a16:creationId xmlns:a16="http://schemas.microsoft.com/office/drawing/2014/main" id="{302104C2-9B2A-CCA5-02FF-2F99C7C4C32A}"/>
              </a:ext>
            </a:extLst>
          </p:cNvPr>
          <p:cNvSpPr/>
          <p:nvPr/>
        </p:nvSpPr>
        <p:spPr>
          <a:xfrm>
            <a:off x="9785022" y="1149636"/>
            <a:ext cx="1960776"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9" name="正方形/長方形 8">
            <a:extLst>
              <a:ext uri="{FF2B5EF4-FFF2-40B4-BE49-F238E27FC236}">
                <a16:creationId xmlns:a16="http://schemas.microsoft.com/office/drawing/2014/main" id="{42A85C13-B890-FCA2-FA49-F9CB6564D07E}"/>
              </a:ext>
            </a:extLst>
          </p:cNvPr>
          <p:cNvSpPr/>
          <p:nvPr/>
        </p:nvSpPr>
        <p:spPr>
          <a:xfrm>
            <a:off x="3861882" y="1095982"/>
            <a:ext cx="6149384"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30552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2292718"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3044858" y="1095982"/>
            <a:ext cx="4590853"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2976995" y="740104"/>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Part4</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55670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986305"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231519" y="853225"/>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Part5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 name="正方形/長方形 3">
            <a:extLst>
              <a:ext uri="{FF2B5EF4-FFF2-40B4-BE49-F238E27FC236}">
                <a16:creationId xmlns:a16="http://schemas.microsoft.com/office/drawing/2014/main" id="{9DEAE20F-3355-93D1-A1B8-881119002913}"/>
              </a:ext>
            </a:extLst>
          </p:cNvPr>
          <p:cNvSpPr/>
          <p:nvPr/>
        </p:nvSpPr>
        <p:spPr>
          <a:xfrm>
            <a:off x="457568" y="4312028"/>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42A85C13-B890-FCA2-FA49-F9CB6564D07E}"/>
              </a:ext>
            </a:extLst>
          </p:cNvPr>
          <p:cNvSpPr/>
          <p:nvPr/>
        </p:nvSpPr>
        <p:spPr>
          <a:xfrm>
            <a:off x="405353" y="1180824"/>
            <a:ext cx="4628560"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253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CD807AE-D510-0579-C924-98DD7EF6DF3C}"/>
              </a:ext>
            </a:extLst>
          </p:cNvPr>
          <p:cNvPicPr>
            <a:picLocks noChangeAspect="1"/>
          </p:cNvPicPr>
          <p:nvPr/>
        </p:nvPicPr>
        <p:blipFill rotWithShape="1">
          <a:blip r:embed="rId3"/>
          <a:srcRect l="1554" t="32887" r="2933" b="20069"/>
          <a:stretch/>
        </p:blipFill>
        <p:spPr>
          <a:xfrm>
            <a:off x="560718" y="1561383"/>
            <a:ext cx="6530196" cy="2053752"/>
          </a:xfrm>
          <a:prstGeom prst="rect">
            <a:avLst/>
          </a:prstGeom>
        </p:spPr>
      </p:pic>
      <p:pic>
        <p:nvPicPr>
          <p:cNvPr id="5" name="Picture 2" descr="openai&quot; Icon - Download for free – Iconduck">
            <a:extLst>
              <a:ext uri="{FF2B5EF4-FFF2-40B4-BE49-F238E27FC236}">
                <a16:creationId xmlns:a16="http://schemas.microsoft.com/office/drawing/2014/main" id="{8012FE79-28D1-D3FD-1E82-02C010173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8360" y="1636491"/>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3360D2A1-9C5A-BCBC-F0BA-66A61C7DCDB7}"/>
              </a:ext>
            </a:extLst>
          </p:cNvPr>
          <p:cNvSpPr txBox="1"/>
          <p:nvPr/>
        </p:nvSpPr>
        <p:spPr>
          <a:xfrm>
            <a:off x="8992929" y="1998314"/>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11" name="テキスト ボックス 10">
            <a:extLst>
              <a:ext uri="{FF2B5EF4-FFF2-40B4-BE49-F238E27FC236}">
                <a16:creationId xmlns:a16="http://schemas.microsoft.com/office/drawing/2014/main" id="{6C4DA9A7-3A7B-D802-33D8-21F4BDDD5FA7}"/>
              </a:ext>
            </a:extLst>
          </p:cNvPr>
          <p:cNvSpPr txBox="1"/>
          <p:nvPr/>
        </p:nvSpPr>
        <p:spPr>
          <a:xfrm>
            <a:off x="7218320" y="1984075"/>
            <a:ext cx="1897811" cy="830997"/>
          </a:xfrm>
          <a:prstGeom prst="rect">
            <a:avLst/>
          </a:prstGeom>
          <a:noFill/>
        </p:spPr>
        <p:txBody>
          <a:bodyPr wrap="square" rtlCol="0">
            <a:spAutoFit/>
          </a:bodyPr>
          <a:lstStyle/>
          <a:p>
            <a:pPr algn="l"/>
            <a:r>
              <a:rPr kumimoji="1" lang="en-US" altLang="ja-JP" sz="1200" dirty="0">
                <a:solidFill>
                  <a:srgbClr val="C00000"/>
                </a:solidFill>
                <a:latin typeface="Yu Gothic UI Semibold" panose="020B0700000000000000" pitchFamily="50" charset="-128"/>
                <a:ea typeface="Yu Gothic UI Semibold" panose="020B0700000000000000" pitchFamily="50" charset="-128"/>
              </a:rPr>
              <a:t>{question}</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をコンテキストとして検索クエリを生成</a:t>
            </a:r>
          </a:p>
        </p:txBody>
      </p:sp>
      <p:pic>
        <p:nvPicPr>
          <p:cNvPr id="12" name="グラフィックス 11">
            <a:extLst>
              <a:ext uri="{FF2B5EF4-FFF2-40B4-BE49-F238E27FC236}">
                <a16:creationId xmlns:a16="http://schemas.microsoft.com/office/drawing/2014/main" id="{81EC5E16-0CA9-972E-522A-B9EF144C6A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72602" y="2991659"/>
            <a:ext cx="469549" cy="469549"/>
          </a:xfrm>
          <a:prstGeom prst="rect">
            <a:avLst/>
          </a:prstGeom>
        </p:spPr>
      </p:pic>
      <p:sp>
        <p:nvSpPr>
          <p:cNvPr id="13" name="テキスト ボックス 12">
            <a:extLst>
              <a:ext uri="{FF2B5EF4-FFF2-40B4-BE49-F238E27FC236}">
                <a16:creationId xmlns:a16="http://schemas.microsoft.com/office/drawing/2014/main" id="{1ADC0992-631B-B032-4856-12660EC6AA35}"/>
              </a:ext>
            </a:extLst>
          </p:cNvPr>
          <p:cNvSpPr txBox="1"/>
          <p:nvPr/>
        </p:nvSpPr>
        <p:spPr>
          <a:xfrm>
            <a:off x="9248222" y="3393642"/>
            <a:ext cx="122381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Cognitive Search</a:t>
            </a:r>
          </a:p>
        </p:txBody>
      </p:sp>
      <p:cxnSp>
        <p:nvCxnSpPr>
          <p:cNvPr id="14" name="直線矢印コネクタ 13">
            <a:extLst>
              <a:ext uri="{FF2B5EF4-FFF2-40B4-BE49-F238E27FC236}">
                <a16:creationId xmlns:a16="http://schemas.microsoft.com/office/drawing/2014/main" id="{97BAB339-E5EF-B83E-CE44-444E94C4FCE1}"/>
              </a:ext>
            </a:extLst>
          </p:cNvPr>
          <p:cNvCxnSpPr>
            <a:cxnSpLocks/>
            <a:stCxn id="6" idx="2"/>
            <a:endCxn id="12" idx="0"/>
          </p:cNvCxnSpPr>
          <p:nvPr/>
        </p:nvCxnSpPr>
        <p:spPr>
          <a:xfrm>
            <a:off x="9807377" y="2244535"/>
            <a:ext cx="0" cy="747124"/>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995B1C8-4562-483D-AF36-CBC9405A8CEA}"/>
              </a:ext>
            </a:extLst>
          </p:cNvPr>
          <p:cNvSpPr txBox="1"/>
          <p:nvPr/>
        </p:nvSpPr>
        <p:spPr>
          <a:xfrm>
            <a:off x="8959970" y="2490159"/>
            <a:ext cx="1897811" cy="276999"/>
          </a:xfrm>
          <a:prstGeom prst="rect">
            <a:avLst/>
          </a:prstGeom>
          <a:noFill/>
        </p:spPr>
        <p:txBody>
          <a:bodyPr wrap="square" rtlCol="0">
            <a:spAutoFit/>
          </a:bodyPr>
          <a:lstStyle/>
          <a:p>
            <a:pPr algn="l"/>
            <a:r>
              <a:rPr kumimoji="1" lang="en-US" altLang="ja-JP" sz="1200" dirty="0">
                <a:solidFill>
                  <a:srgbClr val="C00000"/>
                </a:solidFill>
                <a:latin typeface="Yu Gothic UI Semilight" panose="020B0400000000000000" pitchFamily="50" charset="-128"/>
                <a:ea typeface="Yu Gothic UI Semilight" panose="020B0400000000000000" pitchFamily="50" charset="-128"/>
              </a:rPr>
              <a:t>{question}</a:t>
            </a:r>
            <a:endParaRPr kumimoji="1" lang="ja-JP" altLang="en-US" sz="1200" dirty="0">
              <a:solidFill>
                <a:srgbClr val="C00000"/>
              </a:solidFill>
              <a:latin typeface="Yu Gothic UI Semilight" panose="020B0400000000000000" pitchFamily="50" charset="-128"/>
              <a:ea typeface="Yu Gothic UI Semilight" panose="020B0400000000000000" pitchFamily="50" charset="-128"/>
            </a:endParaRPr>
          </a:p>
        </p:txBody>
      </p:sp>
      <p:sp>
        <p:nvSpPr>
          <p:cNvPr id="20" name="テキスト ボックス 19">
            <a:extLst>
              <a:ext uri="{FF2B5EF4-FFF2-40B4-BE49-F238E27FC236}">
                <a16:creationId xmlns:a16="http://schemas.microsoft.com/office/drawing/2014/main" id="{EA8BF9F9-C7AD-DBE5-A5DB-43D9CFC749B8}"/>
              </a:ext>
            </a:extLst>
          </p:cNvPr>
          <p:cNvSpPr txBox="1"/>
          <p:nvPr/>
        </p:nvSpPr>
        <p:spPr>
          <a:xfrm>
            <a:off x="9793857" y="2495910"/>
            <a:ext cx="1897811" cy="276999"/>
          </a:xfrm>
          <a:prstGeom prst="rect">
            <a:avLst/>
          </a:prstGeom>
          <a:noFill/>
        </p:spPr>
        <p:txBody>
          <a:bodyPr wrap="square" rtlCol="0">
            <a:spAutoFit/>
          </a:bodyPr>
          <a:lstStyle/>
          <a:p>
            <a:pPr algn="l"/>
            <a:r>
              <a:rPr kumimoji="1" lang="ja-JP" altLang="en-US" sz="1200" dirty="0">
                <a:latin typeface="Yu Gothic UI Semilight" panose="020B0400000000000000" pitchFamily="50" charset="-128"/>
                <a:ea typeface="Yu Gothic UI Semilight" panose="020B0400000000000000" pitchFamily="50" charset="-128"/>
              </a:rPr>
              <a:t>水素ハイブリット電車 鉄道</a:t>
            </a:r>
          </a:p>
        </p:txBody>
      </p:sp>
      <p:sp>
        <p:nvSpPr>
          <p:cNvPr id="21" name="四角形: 角を丸くする 20">
            <a:extLst>
              <a:ext uri="{FF2B5EF4-FFF2-40B4-BE49-F238E27FC236}">
                <a16:creationId xmlns:a16="http://schemas.microsoft.com/office/drawing/2014/main" id="{BC80E557-9CDC-2663-B17C-F6480E3F4065}"/>
              </a:ext>
            </a:extLst>
          </p:cNvPr>
          <p:cNvSpPr/>
          <p:nvPr/>
        </p:nvSpPr>
        <p:spPr>
          <a:xfrm>
            <a:off x="10179170" y="1647646"/>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検索クエリ生成</a:t>
            </a:r>
          </a:p>
        </p:txBody>
      </p:sp>
      <p:sp>
        <p:nvSpPr>
          <p:cNvPr id="22" name="四角形: 角を丸くする 21">
            <a:extLst>
              <a:ext uri="{FF2B5EF4-FFF2-40B4-BE49-F238E27FC236}">
                <a16:creationId xmlns:a16="http://schemas.microsoft.com/office/drawing/2014/main" id="{CFB9BA73-741E-2A14-2553-D8CDE89830F7}"/>
              </a:ext>
            </a:extLst>
          </p:cNvPr>
          <p:cNvSpPr/>
          <p:nvPr/>
        </p:nvSpPr>
        <p:spPr>
          <a:xfrm>
            <a:off x="10184921" y="3076755"/>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ドキュメント検索</a:t>
            </a:r>
          </a:p>
        </p:txBody>
      </p:sp>
      <p:sp>
        <p:nvSpPr>
          <p:cNvPr id="24" name="正方形/長方形 23">
            <a:extLst>
              <a:ext uri="{FF2B5EF4-FFF2-40B4-BE49-F238E27FC236}">
                <a16:creationId xmlns:a16="http://schemas.microsoft.com/office/drawing/2014/main" id="{8426B30A-7A52-3A81-193E-85EC9DE71F82}"/>
              </a:ext>
            </a:extLst>
          </p:cNvPr>
          <p:cNvSpPr/>
          <p:nvPr/>
        </p:nvSpPr>
        <p:spPr>
          <a:xfrm>
            <a:off x="8423030" y="3648809"/>
            <a:ext cx="3015762" cy="1195754"/>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endParaRPr kumimoji="0" lang="ja-JP" altLang="en-US" sz="1600" i="0" u="none" strike="noStrike" kern="1200" cap="none" spc="0" normalizeH="0" baseline="0" noProof="0" dirty="0">
              <a:ln>
                <a:noFill/>
              </a:ln>
              <a:solidFill>
                <a:srgbClr val="525252"/>
              </a:solidFill>
              <a:effectLst/>
              <a:uLnTx/>
              <a:uFillTx/>
              <a:latin typeface="Yu Gothic UI" panose="020B0500000000000000" pitchFamily="50" charset="-128"/>
              <a:ea typeface="Yu Gothic UI" panose="020B0500000000000000" pitchFamily="50" charset="-128"/>
            </a:endParaRPr>
          </a:p>
        </p:txBody>
      </p:sp>
      <p:sp>
        <p:nvSpPr>
          <p:cNvPr id="25" name="テキスト ボックス 24">
            <a:extLst>
              <a:ext uri="{FF2B5EF4-FFF2-40B4-BE49-F238E27FC236}">
                <a16:creationId xmlns:a16="http://schemas.microsoft.com/office/drawing/2014/main" id="{A865B579-5467-5E21-867F-B0EEA587B121}"/>
              </a:ext>
            </a:extLst>
          </p:cNvPr>
          <p:cNvSpPr txBox="1"/>
          <p:nvPr/>
        </p:nvSpPr>
        <p:spPr>
          <a:xfrm>
            <a:off x="8625254" y="3720972"/>
            <a:ext cx="2726446" cy="276999"/>
          </a:xfrm>
          <a:prstGeom prst="rect">
            <a:avLst/>
          </a:prstGeom>
          <a:noFill/>
        </p:spPr>
        <p:txBody>
          <a:bodyPr wrap="square" rtlCol="0">
            <a:spAutoFit/>
          </a:bodyPr>
          <a:lstStyle/>
          <a:p>
            <a:pPr algn="l"/>
            <a:r>
              <a:rPr kumimoji="1" lang="ja-JP" altLang="en-US" sz="1200" b="1" dirty="0">
                <a:latin typeface="Yu Gothic UI Semilight" panose="020B0400000000000000" pitchFamily="50" charset="-128"/>
                <a:ea typeface="Yu Gothic UI Semilight" panose="020B0400000000000000" pitchFamily="50" charset="-128"/>
              </a:rPr>
              <a:t>検索結果 </a:t>
            </a:r>
            <a:r>
              <a:rPr kumimoji="1" lang="en-US" altLang="ja-JP" sz="1200" b="1" dirty="0">
                <a:latin typeface="Yu Gothic UI Semilight" panose="020B0400000000000000" pitchFamily="50" charset="-128"/>
                <a:ea typeface="Yu Gothic UI Semilight" panose="020B0400000000000000" pitchFamily="50" charset="-128"/>
              </a:rPr>
              <a:t>[Tech-69.05-10-all-0.txt]</a:t>
            </a:r>
            <a:endParaRPr kumimoji="1" lang="ja-JP" altLang="en-US" sz="1200" b="1" dirty="0">
              <a:latin typeface="Yu Gothic UI Semilight" panose="020B0400000000000000" pitchFamily="50" charset="-128"/>
              <a:ea typeface="Yu Gothic UI Semilight" panose="020B0400000000000000" pitchFamily="50" charset="-128"/>
            </a:endParaRPr>
          </a:p>
        </p:txBody>
      </p:sp>
      <p:sp>
        <p:nvSpPr>
          <p:cNvPr id="26" name="テキスト ボックス 25">
            <a:extLst>
              <a:ext uri="{FF2B5EF4-FFF2-40B4-BE49-F238E27FC236}">
                <a16:creationId xmlns:a16="http://schemas.microsoft.com/office/drawing/2014/main" id="{0A0E0CF8-3E36-C656-14EC-4A64690CAEC8}"/>
              </a:ext>
            </a:extLst>
          </p:cNvPr>
          <p:cNvSpPr txBox="1"/>
          <p:nvPr/>
        </p:nvSpPr>
        <p:spPr>
          <a:xfrm>
            <a:off x="8586381" y="4066803"/>
            <a:ext cx="2729319" cy="646331"/>
          </a:xfrm>
          <a:prstGeom prst="rect">
            <a:avLst/>
          </a:prstGeom>
          <a:solidFill>
            <a:schemeClr val="bg1">
              <a:lumMod val="95000"/>
            </a:schemeClr>
          </a:solidFill>
          <a:ln>
            <a:solidFill>
              <a:schemeClr val="bg1">
                <a:lumMod val="85000"/>
              </a:schemeClr>
            </a:solidFill>
          </a:ln>
        </p:spPr>
        <p:txBody>
          <a:bodyPr wrap="square" rtlCol="0">
            <a:spAutoFit/>
          </a:bodyPr>
          <a:lstStyle/>
          <a:p>
            <a:pPr algn="l"/>
            <a:r>
              <a:rPr kumimoji="1" lang="ja-JP" altLang="en-US" sz="900" dirty="0">
                <a:latin typeface="Yu Gothic UI Semilight" panose="020B0400000000000000" pitchFamily="50" charset="-128"/>
                <a:ea typeface="Yu Gothic UI Semilight" panose="020B0400000000000000" pitchFamily="50" charset="-128"/>
              </a:rPr>
              <a:t>水素をエネルギー源とする燃料電池は、エネルギー変換効率が高く、かつ発電時の</a:t>
            </a:r>
            <a:r>
              <a:rPr kumimoji="1" lang="en-US" altLang="ja-JP" sz="900" dirty="0">
                <a:latin typeface="Yu Gothic UI Semilight" panose="020B0400000000000000" pitchFamily="50" charset="-128"/>
                <a:ea typeface="Yu Gothic UI Semilight" panose="020B0400000000000000" pitchFamily="50" charset="-128"/>
              </a:rPr>
              <a:t>CO2</a:t>
            </a:r>
            <a:r>
              <a:rPr kumimoji="1" lang="ja-JP" altLang="en-US" sz="900" dirty="0">
                <a:latin typeface="Yu Gothic UI Semilight" panose="020B0400000000000000" pitchFamily="50" charset="-128"/>
                <a:ea typeface="Yu Gothic UI Semilight" panose="020B0400000000000000" pitchFamily="50" charset="-128"/>
              </a:rPr>
              <a:t>排出がなく環境負荷への影響が たいへん小さいため、燃料電池自動車やバスで実用化されている</a:t>
            </a:r>
            <a:r>
              <a:rPr kumimoji="1" lang="en-US" altLang="ja-JP" sz="900" dirty="0">
                <a:latin typeface="Yu Gothic UI Semilight" panose="020B0400000000000000" pitchFamily="50" charset="-128"/>
                <a:ea typeface="Yu Gothic UI Semilight" panose="020B0400000000000000" pitchFamily="50" charset="-128"/>
              </a:rPr>
              <a:t>……</a:t>
            </a:r>
            <a:endParaRPr kumimoji="1" lang="ja-JP" altLang="en-US" sz="900" dirty="0">
              <a:latin typeface="Yu Gothic UI Semilight" panose="020B0400000000000000" pitchFamily="50" charset="-128"/>
              <a:ea typeface="Yu Gothic UI Semilight" panose="020B0400000000000000" pitchFamily="50" charset="-128"/>
            </a:endParaRPr>
          </a:p>
        </p:txBody>
      </p:sp>
      <p:sp>
        <p:nvSpPr>
          <p:cNvPr id="27" name="テキスト ボックス 26">
            <a:extLst>
              <a:ext uri="{FF2B5EF4-FFF2-40B4-BE49-F238E27FC236}">
                <a16:creationId xmlns:a16="http://schemas.microsoft.com/office/drawing/2014/main" id="{39E48DC6-D869-8DB9-3DD8-EAD15D357C39}"/>
              </a:ext>
            </a:extLst>
          </p:cNvPr>
          <p:cNvSpPr txBox="1"/>
          <p:nvPr/>
        </p:nvSpPr>
        <p:spPr>
          <a:xfrm>
            <a:off x="7608886" y="4225174"/>
            <a:ext cx="1897811" cy="276999"/>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light" panose="020B0400000000000000" pitchFamily="50" charset="-128"/>
                <a:ea typeface="Yu Gothic UI Semilight" panose="020B0400000000000000" pitchFamily="50" charset="-128"/>
              </a:rPr>
              <a:t>{sources}</a:t>
            </a:r>
            <a:endParaRPr kumimoji="1" lang="ja-JP" altLang="en-US" sz="1200" dirty="0">
              <a:solidFill>
                <a:schemeClr val="accent1">
                  <a:lumMod val="75000"/>
                </a:schemeClr>
              </a:solidFill>
              <a:latin typeface="Yu Gothic UI Semilight" panose="020B0400000000000000" pitchFamily="50" charset="-128"/>
              <a:ea typeface="Yu Gothic UI Semilight" panose="020B0400000000000000" pitchFamily="50" charset="-128"/>
            </a:endParaRPr>
          </a:p>
        </p:txBody>
      </p:sp>
      <p:pic>
        <p:nvPicPr>
          <p:cNvPr id="29" name="Picture 2" descr="openai&quot; Icon - Download for free – Iconduck">
            <a:extLst>
              <a:ext uri="{FF2B5EF4-FFF2-40B4-BE49-F238E27FC236}">
                <a16:creationId xmlns:a16="http://schemas.microsoft.com/office/drawing/2014/main" id="{A762B291-A0CF-A817-F8EE-E7AFD357A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5252" y="5490453"/>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F809A8E9-16EA-BECA-87FD-A80B4ADB1281}"/>
              </a:ext>
            </a:extLst>
          </p:cNvPr>
          <p:cNvSpPr txBox="1"/>
          <p:nvPr/>
        </p:nvSpPr>
        <p:spPr>
          <a:xfrm>
            <a:off x="9039821" y="5852276"/>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31" name="テキスト ボックス 30">
            <a:extLst>
              <a:ext uri="{FF2B5EF4-FFF2-40B4-BE49-F238E27FC236}">
                <a16:creationId xmlns:a16="http://schemas.microsoft.com/office/drawing/2014/main" id="{95FC8693-663F-29D5-BB18-A135FEF24C89}"/>
              </a:ext>
            </a:extLst>
          </p:cNvPr>
          <p:cNvSpPr txBox="1"/>
          <p:nvPr/>
        </p:nvSpPr>
        <p:spPr>
          <a:xfrm>
            <a:off x="7537774" y="4976390"/>
            <a:ext cx="2186518" cy="646331"/>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bold" panose="020B0700000000000000" pitchFamily="50" charset="-128"/>
                <a:ea typeface="Yu Gothic UI Semibold" panose="020B0700000000000000" pitchFamily="50" charset="-128"/>
              </a:rPr>
              <a:t>{sources}</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をコンテキストとして回答を生成</a:t>
            </a:r>
          </a:p>
        </p:txBody>
      </p:sp>
      <p:cxnSp>
        <p:nvCxnSpPr>
          <p:cNvPr id="32" name="直線矢印コネクタ 31">
            <a:extLst>
              <a:ext uri="{FF2B5EF4-FFF2-40B4-BE49-F238E27FC236}">
                <a16:creationId xmlns:a16="http://schemas.microsoft.com/office/drawing/2014/main" id="{BCB2502E-F201-2A75-27D7-8A1A683C853B}"/>
              </a:ext>
            </a:extLst>
          </p:cNvPr>
          <p:cNvCxnSpPr>
            <a:cxnSpLocks/>
          </p:cNvCxnSpPr>
          <p:nvPr/>
        </p:nvCxnSpPr>
        <p:spPr>
          <a:xfrm>
            <a:off x="9827892" y="4849989"/>
            <a:ext cx="0" cy="601242"/>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DF14A53-C73D-0EAF-AC29-F6C36A21EA55}"/>
              </a:ext>
            </a:extLst>
          </p:cNvPr>
          <p:cNvCxnSpPr>
            <a:cxnSpLocks/>
          </p:cNvCxnSpPr>
          <p:nvPr/>
        </p:nvCxnSpPr>
        <p:spPr>
          <a:xfrm>
            <a:off x="7156938" y="1820008"/>
            <a:ext cx="2268416" cy="0"/>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5457D102-6FD1-B56D-01BD-9F7839D57426}"/>
              </a:ext>
            </a:extLst>
          </p:cNvPr>
          <p:cNvCxnSpPr>
            <a:cxnSpLocks/>
            <a:stCxn id="30" idx="2"/>
          </p:cNvCxnSpPr>
          <p:nvPr/>
        </p:nvCxnSpPr>
        <p:spPr>
          <a:xfrm rot="5400000" flipH="1">
            <a:off x="4431304" y="675533"/>
            <a:ext cx="2518535" cy="8327394"/>
          </a:xfrm>
          <a:prstGeom prst="bentConnector4">
            <a:avLst>
              <a:gd name="adj1" fmla="val -5309"/>
              <a:gd name="adj2" fmla="val 99952"/>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BF75B7E-D8F1-73BB-43D0-D97249627791}"/>
              </a:ext>
            </a:extLst>
          </p:cNvPr>
          <p:cNvSpPr txBox="1"/>
          <p:nvPr/>
        </p:nvSpPr>
        <p:spPr>
          <a:xfrm>
            <a:off x="1745743" y="5554802"/>
            <a:ext cx="4276987"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情報を統合して回答</a:t>
            </a:r>
            <a:br>
              <a:rPr kumimoji="1" lang="en-US" altLang="ja-JP" sz="1200" dirty="0">
                <a:latin typeface="Yu Gothic UI Semibold" panose="020B0700000000000000" pitchFamily="50" charset="-128"/>
                <a:ea typeface="Yu Gothic UI Semibold" panose="020B0700000000000000" pitchFamily="50" charset="-128"/>
              </a:rPr>
            </a:b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プロンプトの中で参照元のファイルを引用として参照するよう指示</a:t>
            </a:r>
            <a:r>
              <a:rPr kumimoji="1" lang="en-US" altLang="ja-JP" sz="1200" dirty="0">
                <a:latin typeface="Yu Gothic UI Semibold" panose="020B0700000000000000" pitchFamily="50" charset="-128"/>
                <a:ea typeface="Yu Gothic UI Semibold" panose="020B0700000000000000" pitchFamily="50" charset="-128"/>
              </a:rPr>
              <a:t>)</a:t>
            </a:r>
            <a:endParaRPr kumimoji="1" lang="ja-JP" altLang="en-US" sz="1200" dirty="0">
              <a:latin typeface="Yu Gothic UI Semibold" panose="020B0700000000000000" pitchFamily="50" charset="-128"/>
              <a:ea typeface="Yu Gothic UI Semibold" panose="020B0700000000000000" pitchFamily="50" charset="-128"/>
            </a:endParaRPr>
          </a:p>
        </p:txBody>
      </p:sp>
    </p:spTree>
    <p:extLst>
      <p:ext uri="{BB962C8B-B14F-4D97-AF65-F5344CB8AC3E}">
        <p14:creationId xmlns:p14="http://schemas.microsoft.com/office/powerpoint/2010/main" val="12811348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2022</TotalTime>
  <Words>758</Words>
  <Application>Microsoft Office PowerPoint</Application>
  <PresentationFormat>ワイド画面</PresentationFormat>
  <Paragraphs>213</Paragraphs>
  <Slides>10</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10</vt:i4>
      </vt:variant>
    </vt:vector>
  </HeadingPairs>
  <TitlesOfParts>
    <vt:vector size="18" baseType="lpstr">
      <vt:lpstr>Yu Gothic UI</vt:lpstr>
      <vt:lpstr>Yu Gothic UI Semibold</vt:lpstr>
      <vt:lpstr>Yu Gothic UI Semilight</vt:lpstr>
      <vt:lpstr>游ゴシック</vt:lpstr>
      <vt:lpstr>游ゴシック Light</vt:lpstr>
      <vt:lpstr>Arial</vt:lpstr>
      <vt:lpstr>Segoe UI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Shiho Asa</dc:creator>
  <cp:lastModifiedBy>Shiho Asa</cp:lastModifiedBy>
  <cp:revision>78</cp:revision>
  <dcterms:created xsi:type="dcterms:W3CDTF">2022-03-17T01:32:52Z</dcterms:created>
  <dcterms:modified xsi:type="dcterms:W3CDTF">2023-06-01T01:40:07Z</dcterms:modified>
</cp:coreProperties>
</file>