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147481201" r:id="rId2"/>
    <p:sldId id="2147481203" r:id="rId3"/>
    <p:sldId id="2147481200" r:id="rId4"/>
    <p:sldId id="2147471749" r:id="rId5"/>
    <p:sldId id="2147481207" r:id="rId6"/>
    <p:sldId id="2147481208" r:id="rId7"/>
    <p:sldId id="2147481209" r:id="rId8"/>
    <p:sldId id="2147481210" r:id="rId9"/>
    <p:sldId id="2147481197" r:id="rId10"/>
    <p:sldId id="2147471733"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497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997" autoAdjust="0"/>
    <p:restoredTop sz="96441" autoAdjust="0"/>
  </p:normalViewPr>
  <p:slideViewPr>
    <p:cSldViewPr snapToGrid="0">
      <p:cViewPr varScale="1">
        <p:scale>
          <a:sx n="103" d="100"/>
          <a:sy n="103" d="100"/>
        </p:scale>
        <p:origin x="114"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3158B-3BB4-4E56-9236-2FCD7DBA1E21}" type="datetimeFigureOut">
              <a:rPr kumimoji="1" lang="ja-JP" altLang="en-US" smtClean="0"/>
              <a:t>2023/8/14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D80C7-2FDF-4350-81FB-519563792DC6}" type="slidenum">
              <a:rPr kumimoji="1" lang="ja-JP" altLang="en-US" smtClean="0"/>
              <a:t>‹#›</a:t>
            </a:fld>
            <a:endParaRPr kumimoji="1" lang="ja-JP" altLang="en-US"/>
          </a:p>
        </p:txBody>
      </p:sp>
    </p:spTree>
    <p:extLst>
      <p:ext uri="{BB962C8B-B14F-4D97-AF65-F5344CB8AC3E}">
        <p14:creationId xmlns:p14="http://schemas.microsoft.com/office/powerpoint/2010/main" val="108540202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95D80C7-2FDF-4350-81FB-519563792DC6}" type="slidenum">
              <a:rPr kumimoji="1" lang="ja-JP" altLang="en-US" smtClean="0"/>
              <a:t>3</a:t>
            </a:fld>
            <a:endParaRPr kumimoji="1" lang="ja-JP" altLang="en-US"/>
          </a:p>
        </p:txBody>
      </p:sp>
    </p:spTree>
    <p:extLst>
      <p:ext uri="{BB962C8B-B14F-4D97-AF65-F5344CB8AC3E}">
        <p14:creationId xmlns:p14="http://schemas.microsoft.com/office/powerpoint/2010/main" val="2491883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https://qiita.com/nohanaga/items/803c09b5a3a4e2d1776f</a:t>
            </a:r>
            <a:endParaRPr kumimoji="1" lang="ja-JP" altLang="en-US" dirty="0"/>
          </a:p>
        </p:txBody>
      </p:sp>
      <p:sp>
        <p:nvSpPr>
          <p:cNvPr id="4" name="スライド番号プレースホルダー 3"/>
          <p:cNvSpPr>
            <a:spLocks noGrp="1"/>
          </p:cNvSpPr>
          <p:nvPr>
            <p:ph type="sldNum" sz="quarter" idx="5"/>
          </p:nvPr>
        </p:nvSpPr>
        <p:spPr/>
        <p:txBody>
          <a:bodyPr/>
          <a:lstStyle/>
          <a:p>
            <a:fld id="{895D80C7-2FDF-4350-81FB-519563792DC6}" type="slidenum">
              <a:rPr kumimoji="1" lang="ja-JP" altLang="en-US" smtClean="0"/>
              <a:t>9</a:t>
            </a:fld>
            <a:endParaRPr kumimoji="1" lang="ja-JP" altLang="en-US"/>
          </a:p>
        </p:txBody>
      </p:sp>
    </p:spTree>
    <p:extLst>
      <p:ext uri="{BB962C8B-B14F-4D97-AF65-F5344CB8AC3E}">
        <p14:creationId xmlns:p14="http://schemas.microsoft.com/office/powerpoint/2010/main" val="1419856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193F5-6FD6-4CF3-A603-5C1491056FA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AEEDBB8-C76B-441E-AA0E-C20014691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861FDA2-39C0-4061-8B8A-6A850E56B119}"/>
              </a:ext>
            </a:extLst>
          </p:cNvPr>
          <p:cNvSpPr>
            <a:spLocks noGrp="1"/>
          </p:cNvSpPr>
          <p:nvPr>
            <p:ph type="dt" sz="half" idx="10"/>
          </p:nvPr>
        </p:nvSpPr>
        <p:spPr/>
        <p:txBody>
          <a:bodyPr/>
          <a:lstStyle/>
          <a:p>
            <a:fld id="{24D7686E-F428-4795-A070-8AB1B0A30AE4}" type="datetimeFigureOut">
              <a:rPr kumimoji="1" lang="ja-JP" altLang="en-US" smtClean="0"/>
              <a:t>2023/8/14</a:t>
            </a:fld>
            <a:endParaRPr kumimoji="1" lang="ja-JP" altLang="en-US"/>
          </a:p>
        </p:txBody>
      </p:sp>
      <p:sp>
        <p:nvSpPr>
          <p:cNvPr id="5" name="フッター プレースホルダー 4">
            <a:extLst>
              <a:ext uri="{FF2B5EF4-FFF2-40B4-BE49-F238E27FC236}">
                <a16:creationId xmlns:a16="http://schemas.microsoft.com/office/drawing/2014/main" id="{836FE259-710A-4AA4-ACFE-72349D6CE2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F3CCE6-A186-4FA0-8750-F46153AC1E27}"/>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24957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5924D8-A076-4393-A226-E93266DADFA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05AF01-0FAB-4F19-88E3-BEA67712178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AAACEC-B91E-4553-BEE7-22E062166675}"/>
              </a:ext>
            </a:extLst>
          </p:cNvPr>
          <p:cNvSpPr>
            <a:spLocks noGrp="1"/>
          </p:cNvSpPr>
          <p:nvPr>
            <p:ph type="dt" sz="half" idx="10"/>
          </p:nvPr>
        </p:nvSpPr>
        <p:spPr/>
        <p:txBody>
          <a:bodyPr/>
          <a:lstStyle/>
          <a:p>
            <a:fld id="{24D7686E-F428-4795-A070-8AB1B0A30AE4}" type="datetimeFigureOut">
              <a:rPr kumimoji="1" lang="ja-JP" altLang="en-US" smtClean="0"/>
              <a:t>2023/8/14</a:t>
            </a:fld>
            <a:endParaRPr kumimoji="1" lang="ja-JP" altLang="en-US"/>
          </a:p>
        </p:txBody>
      </p:sp>
      <p:sp>
        <p:nvSpPr>
          <p:cNvPr id="5" name="フッター プレースホルダー 4">
            <a:extLst>
              <a:ext uri="{FF2B5EF4-FFF2-40B4-BE49-F238E27FC236}">
                <a16:creationId xmlns:a16="http://schemas.microsoft.com/office/drawing/2014/main" id="{9B45B746-37C7-4F79-AC68-1AA697003E1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5AC855-2F63-4D7D-B6AD-92A24090B760}"/>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90438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6AACF9E-8AB0-4A1F-B4B7-5632D38F534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2D3F06-11A8-4BA3-8EC3-22BE58947E3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F3CC0E-1F01-4268-97FA-A961EDC1958A}"/>
              </a:ext>
            </a:extLst>
          </p:cNvPr>
          <p:cNvSpPr>
            <a:spLocks noGrp="1"/>
          </p:cNvSpPr>
          <p:nvPr>
            <p:ph type="dt" sz="half" idx="10"/>
          </p:nvPr>
        </p:nvSpPr>
        <p:spPr/>
        <p:txBody>
          <a:bodyPr/>
          <a:lstStyle/>
          <a:p>
            <a:fld id="{24D7686E-F428-4795-A070-8AB1B0A30AE4}" type="datetimeFigureOut">
              <a:rPr kumimoji="1" lang="ja-JP" altLang="en-US" smtClean="0"/>
              <a:t>2023/8/14</a:t>
            </a:fld>
            <a:endParaRPr kumimoji="1" lang="ja-JP" altLang="en-US"/>
          </a:p>
        </p:txBody>
      </p:sp>
      <p:sp>
        <p:nvSpPr>
          <p:cNvPr id="5" name="フッター プレースホルダー 4">
            <a:extLst>
              <a:ext uri="{FF2B5EF4-FFF2-40B4-BE49-F238E27FC236}">
                <a16:creationId xmlns:a16="http://schemas.microsoft.com/office/drawing/2014/main" id="{758C64EF-E810-4D0B-9462-9D10F1F5FD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667119-1138-4795-AB86-2C0309CD2909}"/>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694587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latin typeface="Yu Gothic UI Semibold" panose="020B0700000000000000" pitchFamily="50" charset="-128"/>
                <a:ea typeface="Yu Gothic UI Semibold" panose="020B0700000000000000" pitchFamily="50" charset="-128"/>
              </a:defRPr>
            </a:lvl1pPr>
          </a:lstStyle>
          <a:p>
            <a:r>
              <a:rPr lang="ja-JP" altLang="en-US" dirty="0"/>
              <a:t>マスター タイトルの書式設定</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8977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latin typeface="Yu Gothic UI Semibold" panose="020B0700000000000000" pitchFamily="50" charset="-128"/>
                <a:ea typeface="Yu Gothic UI Semibold" panose="020B0700000000000000" pitchFamily="50" charset="-128"/>
              </a:defRPr>
            </a:lvl1pPr>
          </a:lstStyle>
          <a:p>
            <a:r>
              <a:rPr lang="ja-JP" altLang="en-US" dirty="0"/>
              <a:t>マスター タイトルの書式設定</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55004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83ABD-961E-4562-B5FC-68C25E91439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BB585C-8F13-488C-90BC-F67A12FC03F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7DD4D6-CA6A-4D91-BEBB-03E4ADF9E119}"/>
              </a:ext>
            </a:extLst>
          </p:cNvPr>
          <p:cNvSpPr>
            <a:spLocks noGrp="1"/>
          </p:cNvSpPr>
          <p:nvPr>
            <p:ph type="dt" sz="half" idx="10"/>
          </p:nvPr>
        </p:nvSpPr>
        <p:spPr/>
        <p:txBody>
          <a:bodyPr/>
          <a:lstStyle/>
          <a:p>
            <a:fld id="{24D7686E-F428-4795-A070-8AB1B0A30AE4}" type="datetimeFigureOut">
              <a:rPr kumimoji="1" lang="ja-JP" altLang="en-US" smtClean="0"/>
              <a:t>2023/8/14</a:t>
            </a:fld>
            <a:endParaRPr kumimoji="1" lang="ja-JP" altLang="en-US"/>
          </a:p>
        </p:txBody>
      </p:sp>
      <p:sp>
        <p:nvSpPr>
          <p:cNvPr id="5" name="フッター プレースホルダー 4">
            <a:extLst>
              <a:ext uri="{FF2B5EF4-FFF2-40B4-BE49-F238E27FC236}">
                <a16:creationId xmlns:a16="http://schemas.microsoft.com/office/drawing/2014/main" id="{7C34088A-2C8F-4478-ACE0-DFABD4D1B7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D8D0F1-0F1B-4059-A74E-C739246AF9B7}"/>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477030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1F22D-AC12-49D2-A543-6C7BBF0E153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0AEAD2-24B8-4FFD-89CE-E0D7EC6026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8686D28-3615-4AC4-8521-0A9BCD3E3113}"/>
              </a:ext>
            </a:extLst>
          </p:cNvPr>
          <p:cNvSpPr>
            <a:spLocks noGrp="1"/>
          </p:cNvSpPr>
          <p:nvPr>
            <p:ph type="dt" sz="half" idx="10"/>
          </p:nvPr>
        </p:nvSpPr>
        <p:spPr/>
        <p:txBody>
          <a:bodyPr/>
          <a:lstStyle/>
          <a:p>
            <a:fld id="{24D7686E-F428-4795-A070-8AB1B0A30AE4}" type="datetimeFigureOut">
              <a:rPr kumimoji="1" lang="ja-JP" altLang="en-US" smtClean="0"/>
              <a:t>2023/8/14</a:t>
            </a:fld>
            <a:endParaRPr kumimoji="1" lang="ja-JP" altLang="en-US"/>
          </a:p>
        </p:txBody>
      </p:sp>
      <p:sp>
        <p:nvSpPr>
          <p:cNvPr id="5" name="フッター プレースホルダー 4">
            <a:extLst>
              <a:ext uri="{FF2B5EF4-FFF2-40B4-BE49-F238E27FC236}">
                <a16:creationId xmlns:a16="http://schemas.microsoft.com/office/drawing/2014/main" id="{AA4BFCA0-A78F-40E6-AF16-6ECB961E0F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9373D4-D378-4F5B-8932-A259967DB891}"/>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31632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1C2C10-66F2-420B-B9A9-DD481152E6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F76DA6-3F94-43FB-A81C-C22A0505209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9894D1D-DF46-42A3-B411-5AEA27125DF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2B99754-E676-434C-9AF4-16B6EF1E3B74}"/>
              </a:ext>
            </a:extLst>
          </p:cNvPr>
          <p:cNvSpPr>
            <a:spLocks noGrp="1"/>
          </p:cNvSpPr>
          <p:nvPr>
            <p:ph type="dt" sz="half" idx="10"/>
          </p:nvPr>
        </p:nvSpPr>
        <p:spPr/>
        <p:txBody>
          <a:bodyPr/>
          <a:lstStyle/>
          <a:p>
            <a:fld id="{24D7686E-F428-4795-A070-8AB1B0A30AE4}" type="datetimeFigureOut">
              <a:rPr kumimoji="1" lang="ja-JP" altLang="en-US" smtClean="0"/>
              <a:t>2023/8/14</a:t>
            </a:fld>
            <a:endParaRPr kumimoji="1" lang="ja-JP" altLang="en-US"/>
          </a:p>
        </p:txBody>
      </p:sp>
      <p:sp>
        <p:nvSpPr>
          <p:cNvPr id="6" name="フッター プレースホルダー 5">
            <a:extLst>
              <a:ext uri="{FF2B5EF4-FFF2-40B4-BE49-F238E27FC236}">
                <a16:creationId xmlns:a16="http://schemas.microsoft.com/office/drawing/2014/main" id="{43703050-152C-433F-99CD-6C691BFDF6E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C44C02A-8E8D-4CB1-BD52-FAA60688605B}"/>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14229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8D263-C0E4-4CDE-BFDD-C774266001D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FF112A-2289-4117-A217-8B376EF7F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7E77A21-155F-406B-8CAE-74F5DE7FAB5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1D6B8C1-0503-46F5-BB8A-B3B37540B2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5872990-0647-4BD5-B2A8-339048C6539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B31FD49-2D63-4E4C-97B5-D634FF6023FD}"/>
              </a:ext>
            </a:extLst>
          </p:cNvPr>
          <p:cNvSpPr>
            <a:spLocks noGrp="1"/>
          </p:cNvSpPr>
          <p:nvPr>
            <p:ph type="dt" sz="half" idx="10"/>
          </p:nvPr>
        </p:nvSpPr>
        <p:spPr/>
        <p:txBody>
          <a:bodyPr/>
          <a:lstStyle/>
          <a:p>
            <a:fld id="{24D7686E-F428-4795-A070-8AB1B0A30AE4}" type="datetimeFigureOut">
              <a:rPr kumimoji="1" lang="ja-JP" altLang="en-US" smtClean="0"/>
              <a:t>2023/8/14</a:t>
            </a:fld>
            <a:endParaRPr kumimoji="1" lang="ja-JP" altLang="en-US"/>
          </a:p>
        </p:txBody>
      </p:sp>
      <p:sp>
        <p:nvSpPr>
          <p:cNvPr id="8" name="フッター プレースホルダー 7">
            <a:extLst>
              <a:ext uri="{FF2B5EF4-FFF2-40B4-BE49-F238E27FC236}">
                <a16:creationId xmlns:a16="http://schemas.microsoft.com/office/drawing/2014/main" id="{8449D497-0CF4-4380-AC5E-F7B82419B29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4536F75-CF5D-4A86-9E47-6A3A583C6F1D}"/>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63430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F90C9F-4419-4C90-BC3A-F465AE8224A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45BB5DF-7531-4586-9477-8A16339ACB50}"/>
              </a:ext>
            </a:extLst>
          </p:cNvPr>
          <p:cNvSpPr>
            <a:spLocks noGrp="1"/>
          </p:cNvSpPr>
          <p:nvPr>
            <p:ph type="dt" sz="half" idx="10"/>
          </p:nvPr>
        </p:nvSpPr>
        <p:spPr/>
        <p:txBody>
          <a:bodyPr/>
          <a:lstStyle/>
          <a:p>
            <a:fld id="{24D7686E-F428-4795-A070-8AB1B0A30AE4}" type="datetimeFigureOut">
              <a:rPr kumimoji="1" lang="ja-JP" altLang="en-US" smtClean="0"/>
              <a:t>2023/8/14</a:t>
            </a:fld>
            <a:endParaRPr kumimoji="1" lang="ja-JP" altLang="en-US"/>
          </a:p>
        </p:txBody>
      </p:sp>
      <p:sp>
        <p:nvSpPr>
          <p:cNvPr id="4" name="フッター プレースホルダー 3">
            <a:extLst>
              <a:ext uri="{FF2B5EF4-FFF2-40B4-BE49-F238E27FC236}">
                <a16:creationId xmlns:a16="http://schemas.microsoft.com/office/drawing/2014/main" id="{90C41EE4-61FE-45CE-90B8-7DA17FFB296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EBCA036-442A-4DA8-B8D3-BA3608DE4196}"/>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3068450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2E060E2-AFA4-4833-94DF-DA6D2C7918D3}"/>
              </a:ext>
            </a:extLst>
          </p:cNvPr>
          <p:cNvSpPr>
            <a:spLocks noGrp="1"/>
          </p:cNvSpPr>
          <p:nvPr>
            <p:ph type="dt" sz="half" idx="10"/>
          </p:nvPr>
        </p:nvSpPr>
        <p:spPr/>
        <p:txBody>
          <a:bodyPr/>
          <a:lstStyle/>
          <a:p>
            <a:fld id="{24D7686E-F428-4795-A070-8AB1B0A30AE4}" type="datetimeFigureOut">
              <a:rPr kumimoji="1" lang="ja-JP" altLang="en-US" smtClean="0"/>
              <a:t>2023/8/14</a:t>
            </a:fld>
            <a:endParaRPr kumimoji="1" lang="ja-JP" altLang="en-US"/>
          </a:p>
        </p:txBody>
      </p:sp>
      <p:sp>
        <p:nvSpPr>
          <p:cNvPr id="3" name="フッター プレースホルダー 2">
            <a:extLst>
              <a:ext uri="{FF2B5EF4-FFF2-40B4-BE49-F238E27FC236}">
                <a16:creationId xmlns:a16="http://schemas.microsoft.com/office/drawing/2014/main" id="{46F587D1-E87A-4201-8413-EEC83530FBE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AE20247-2AC5-4DB6-AA38-86472F31C321}"/>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23485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719F26-2D8B-4626-9991-4589981C6D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CD4760-A837-4AB6-AB2D-DC646A5FD4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EDEB61E-6610-4FBD-A12E-673D12AD1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3338F8D-F062-4C1E-BFD1-6344AB2113A5}"/>
              </a:ext>
            </a:extLst>
          </p:cNvPr>
          <p:cNvSpPr>
            <a:spLocks noGrp="1"/>
          </p:cNvSpPr>
          <p:nvPr>
            <p:ph type="dt" sz="half" idx="10"/>
          </p:nvPr>
        </p:nvSpPr>
        <p:spPr/>
        <p:txBody>
          <a:bodyPr/>
          <a:lstStyle/>
          <a:p>
            <a:fld id="{24D7686E-F428-4795-A070-8AB1B0A30AE4}" type="datetimeFigureOut">
              <a:rPr kumimoji="1" lang="ja-JP" altLang="en-US" smtClean="0"/>
              <a:t>2023/8/14</a:t>
            </a:fld>
            <a:endParaRPr kumimoji="1" lang="ja-JP" altLang="en-US"/>
          </a:p>
        </p:txBody>
      </p:sp>
      <p:sp>
        <p:nvSpPr>
          <p:cNvPr id="6" name="フッター プレースホルダー 5">
            <a:extLst>
              <a:ext uri="{FF2B5EF4-FFF2-40B4-BE49-F238E27FC236}">
                <a16:creationId xmlns:a16="http://schemas.microsoft.com/office/drawing/2014/main" id="{AC23850D-E9F2-407E-8A05-E9BF64C5F04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4CBA461-0AE8-4697-BAE8-B68458846BB4}"/>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425305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6AB76-8F5E-44ED-A46E-05686AE3F1B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1C5502A-CA13-4DA0-B429-F1E6508D87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8840701-E8A4-435A-924C-AEA9C2BE2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36F199B-14AF-434C-A532-71E2FF6B3CC8}"/>
              </a:ext>
            </a:extLst>
          </p:cNvPr>
          <p:cNvSpPr>
            <a:spLocks noGrp="1"/>
          </p:cNvSpPr>
          <p:nvPr>
            <p:ph type="dt" sz="half" idx="10"/>
          </p:nvPr>
        </p:nvSpPr>
        <p:spPr/>
        <p:txBody>
          <a:bodyPr/>
          <a:lstStyle/>
          <a:p>
            <a:fld id="{24D7686E-F428-4795-A070-8AB1B0A30AE4}" type="datetimeFigureOut">
              <a:rPr kumimoji="1" lang="ja-JP" altLang="en-US" smtClean="0"/>
              <a:t>2023/8/14</a:t>
            </a:fld>
            <a:endParaRPr kumimoji="1" lang="ja-JP" altLang="en-US"/>
          </a:p>
        </p:txBody>
      </p:sp>
      <p:sp>
        <p:nvSpPr>
          <p:cNvPr id="6" name="フッター プレースホルダー 5">
            <a:extLst>
              <a:ext uri="{FF2B5EF4-FFF2-40B4-BE49-F238E27FC236}">
                <a16:creationId xmlns:a16="http://schemas.microsoft.com/office/drawing/2014/main" id="{80B4956C-9FB5-4B05-8F7A-B2350366DF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274C47-0AC6-41C3-8BE5-1A98D7D94710}"/>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156094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BF966D9-34DC-4221-BFD7-B999229C26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49B2ECB-9B06-473A-82A4-7BE880B29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E0CB3B-54C1-47A6-B8A1-10FC7DCF1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D7686E-F428-4795-A070-8AB1B0A30AE4}" type="datetimeFigureOut">
              <a:rPr kumimoji="1" lang="ja-JP" altLang="en-US" smtClean="0"/>
              <a:t>2023/8/14</a:t>
            </a:fld>
            <a:endParaRPr kumimoji="1" lang="ja-JP" altLang="en-US"/>
          </a:p>
        </p:txBody>
      </p:sp>
      <p:sp>
        <p:nvSpPr>
          <p:cNvPr id="5" name="フッター プレースホルダー 4">
            <a:extLst>
              <a:ext uri="{FF2B5EF4-FFF2-40B4-BE49-F238E27FC236}">
                <a16:creationId xmlns:a16="http://schemas.microsoft.com/office/drawing/2014/main" id="{D6C1D7FE-E259-4DC9-94CB-2F4ACE07C3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9EBE99-097C-4CBB-9FD4-9D44922E29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728686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45.png"/><Relationship Id="rId18" Type="http://schemas.openxmlformats.org/officeDocument/2006/relationships/image" Target="../media/image46.png"/><Relationship Id="rId3" Type="http://schemas.openxmlformats.org/officeDocument/2006/relationships/image" Target="../media/image9.png"/><Relationship Id="rId21" Type="http://schemas.openxmlformats.org/officeDocument/2006/relationships/image" Target="../media/image15.svg"/><Relationship Id="rId7" Type="http://schemas.openxmlformats.org/officeDocument/2006/relationships/image" Target="../media/image11.png"/><Relationship Id="rId12" Type="http://schemas.openxmlformats.org/officeDocument/2006/relationships/image" Target="../media/image13.png"/><Relationship Id="rId17" Type="http://schemas.openxmlformats.org/officeDocument/2006/relationships/image" Target="../media/image36.svg"/><Relationship Id="rId2" Type="http://schemas.openxmlformats.org/officeDocument/2006/relationships/image" Target="../media/image5.png"/><Relationship Id="rId16" Type="http://schemas.openxmlformats.org/officeDocument/2006/relationships/image" Target="../media/image35.pn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5.svg"/><Relationship Id="rId11" Type="http://schemas.microsoft.com/office/2007/relationships/hdphoto" Target="../media/hdphoto2.wdp"/><Relationship Id="rId5" Type="http://schemas.openxmlformats.org/officeDocument/2006/relationships/image" Target="../media/image24.png"/><Relationship Id="rId15" Type="http://schemas.microsoft.com/office/2007/relationships/hdphoto" Target="../media/hdphoto1.wdp"/><Relationship Id="rId23" Type="http://schemas.openxmlformats.org/officeDocument/2006/relationships/image" Target="../media/image17.svg"/><Relationship Id="rId10" Type="http://schemas.openxmlformats.org/officeDocument/2006/relationships/image" Target="../media/image44.png"/><Relationship Id="rId19" Type="http://schemas.openxmlformats.org/officeDocument/2006/relationships/image" Target="../media/image47.png"/><Relationship Id="rId4" Type="http://schemas.openxmlformats.org/officeDocument/2006/relationships/image" Target="../media/image10.svg"/><Relationship Id="rId9" Type="http://schemas.openxmlformats.org/officeDocument/2006/relationships/image" Target="../media/image22.png"/><Relationship Id="rId14" Type="http://schemas.openxmlformats.org/officeDocument/2006/relationships/image" Target="../media/image26.png"/><Relationship Id="rId22"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5.png"/><Relationship Id="rId7" Type="http://schemas.openxmlformats.org/officeDocument/2006/relationships/image" Target="../media/image12.svg"/><Relationship Id="rId12" Type="http://schemas.openxmlformats.org/officeDocument/2006/relationships/image" Target="../media/image17.svg"/><Relationship Id="rId17"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sv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4.png"/><Relationship Id="rId18" Type="http://schemas.openxmlformats.org/officeDocument/2006/relationships/image" Target="../media/image27.png"/><Relationship Id="rId26" Type="http://schemas.openxmlformats.org/officeDocument/2006/relationships/image" Target="../media/image34.png"/><Relationship Id="rId3" Type="http://schemas.openxmlformats.org/officeDocument/2006/relationships/image" Target="../media/image9.png"/><Relationship Id="rId21" Type="http://schemas.openxmlformats.org/officeDocument/2006/relationships/image" Target="../media/image30.svg"/><Relationship Id="rId7" Type="http://schemas.openxmlformats.org/officeDocument/2006/relationships/image" Target="../media/image11.png"/><Relationship Id="rId12" Type="http://schemas.microsoft.com/office/2007/relationships/hdphoto" Target="../media/hdphoto1.wdp"/><Relationship Id="rId17" Type="http://schemas.openxmlformats.org/officeDocument/2006/relationships/image" Target="../media/image19.png"/><Relationship Id="rId25" Type="http://schemas.openxmlformats.org/officeDocument/2006/relationships/image" Target="../media/image23.png"/><Relationship Id="rId2" Type="http://schemas.openxmlformats.org/officeDocument/2006/relationships/image" Target="../media/image5.png"/><Relationship Id="rId16" Type="http://schemas.openxmlformats.org/officeDocument/2006/relationships/image" Target="../media/image17.svg"/><Relationship Id="rId20"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24.png"/><Relationship Id="rId15" Type="http://schemas.openxmlformats.org/officeDocument/2006/relationships/image" Target="../media/image16.png"/><Relationship Id="rId23" Type="http://schemas.openxmlformats.org/officeDocument/2006/relationships/image" Target="../media/image32.svg"/><Relationship Id="rId10" Type="http://schemas.openxmlformats.org/officeDocument/2006/relationships/image" Target="../media/image13.png"/><Relationship Id="rId19" Type="http://schemas.openxmlformats.org/officeDocument/2006/relationships/image" Target="../media/image28.svg"/><Relationship Id="rId4" Type="http://schemas.openxmlformats.org/officeDocument/2006/relationships/image" Target="../media/image10.svg"/><Relationship Id="rId9" Type="http://schemas.openxmlformats.org/officeDocument/2006/relationships/image" Target="../media/image22.png"/><Relationship Id="rId14" Type="http://schemas.openxmlformats.org/officeDocument/2006/relationships/image" Target="../media/image15.svg"/><Relationship Id="rId22" Type="http://schemas.openxmlformats.org/officeDocument/2006/relationships/image" Target="../media/image31.png"/></Relationships>
</file>

<file path=ppt/slides/_rels/slide5.xml.rels><?xml version="1.0" encoding="UTF-8" standalone="yes"?>
<Relationships xmlns="http://schemas.openxmlformats.org/package/2006/relationships"><Relationship Id="rId13" Type="http://schemas.microsoft.com/office/2007/relationships/hdphoto" Target="../media/hdphoto1.wdp"/><Relationship Id="rId18" Type="http://schemas.openxmlformats.org/officeDocument/2006/relationships/image" Target="../media/image16.png"/><Relationship Id="rId26" Type="http://schemas.openxmlformats.org/officeDocument/2006/relationships/image" Target="../media/image37.png"/><Relationship Id="rId3" Type="http://schemas.openxmlformats.org/officeDocument/2006/relationships/image" Target="../media/image31.png"/><Relationship Id="rId21" Type="http://schemas.openxmlformats.org/officeDocument/2006/relationships/image" Target="../media/image27.png"/><Relationship Id="rId7" Type="http://schemas.openxmlformats.org/officeDocument/2006/relationships/image" Target="../media/image10.svg"/><Relationship Id="rId12" Type="http://schemas.openxmlformats.org/officeDocument/2006/relationships/image" Target="../media/image26.png"/><Relationship Id="rId17" Type="http://schemas.openxmlformats.org/officeDocument/2006/relationships/image" Target="../media/image15.svg"/><Relationship Id="rId25" Type="http://schemas.openxmlformats.org/officeDocument/2006/relationships/image" Target="../media/image33.png"/><Relationship Id="rId33" Type="http://schemas.openxmlformats.org/officeDocument/2006/relationships/image" Target="../media/image43.svg"/><Relationship Id="rId2" Type="http://schemas.openxmlformats.org/officeDocument/2006/relationships/image" Target="../media/image13.png"/><Relationship Id="rId16" Type="http://schemas.openxmlformats.org/officeDocument/2006/relationships/image" Target="../media/image14.png"/><Relationship Id="rId20" Type="http://schemas.openxmlformats.org/officeDocument/2006/relationships/image" Target="../media/image19.png"/><Relationship Id="rId29"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2.svg"/><Relationship Id="rId24" Type="http://schemas.openxmlformats.org/officeDocument/2006/relationships/image" Target="../media/image30.svg"/><Relationship Id="rId32" Type="http://schemas.openxmlformats.org/officeDocument/2006/relationships/image" Target="../media/image42.png"/><Relationship Id="rId5" Type="http://schemas.openxmlformats.org/officeDocument/2006/relationships/image" Target="../media/image5.png"/><Relationship Id="rId15" Type="http://schemas.openxmlformats.org/officeDocument/2006/relationships/image" Target="../media/image36.svg"/><Relationship Id="rId23" Type="http://schemas.openxmlformats.org/officeDocument/2006/relationships/image" Target="../media/image29.png"/><Relationship Id="rId28" Type="http://schemas.openxmlformats.org/officeDocument/2006/relationships/image" Target="../media/image22.png"/><Relationship Id="rId10" Type="http://schemas.openxmlformats.org/officeDocument/2006/relationships/image" Target="../media/image11.png"/><Relationship Id="rId19" Type="http://schemas.openxmlformats.org/officeDocument/2006/relationships/image" Target="../media/image17.svg"/><Relationship Id="rId31" Type="http://schemas.openxmlformats.org/officeDocument/2006/relationships/image" Target="../media/image41.svg"/><Relationship Id="rId4" Type="http://schemas.openxmlformats.org/officeDocument/2006/relationships/image" Target="../media/image32.svg"/><Relationship Id="rId9" Type="http://schemas.openxmlformats.org/officeDocument/2006/relationships/image" Target="../media/image25.svg"/><Relationship Id="rId14" Type="http://schemas.openxmlformats.org/officeDocument/2006/relationships/image" Target="../media/image35.png"/><Relationship Id="rId22" Type="http://schemas.openxmlformats.org/officeDocument/2006/relationships/image" Target="../media/image28.svg"/><Relationship Id="rId27" Type="http://schemas.openxmlformats.org/officeDocument/2006/relationships/image" Target="../media/image38.png"/><Relationship Id="rId30" Type="http://schemas.openxmlformats.org/officeDocument/2006/relationships/image" Target="../media/image40.png"/><Relationship Id="rId8"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9.png"/><Relationship Id="rId18" Type="http://schemas.openxmlformats.org/officeDocument/2006/relationships/image" Target="../media/image31.png"/><Relationship Id="rId26" Type="http://schemas.openxmlformats.org/officeDocument/2006/relationships/image" Target="../media/image17.svg"/><Relationship Id="rId3" Type="http://schemas.openxmlformats.org/officeDocument/2006/relationships/image" Target="../media/image9.png"/><Relationship Id="rId21" Type="http://schemas.openxmlformats.org/officeDocument/2006/relationships/image" Target="../media/image23.png"/><Relationship Id="rId7" Type="http://schemas.openxmlformats.org/officeDocument/2006/relationships/image" Target="../media/image11.png"/><Relationship Id="rId12" Type="http://schemas.microsoft.com/office/2007/relationships/hdphoto" Target="../media/hdphoto1.wdp"/><Relationship Id="rId17" Type="http://schemas.openxmlformats.org/officeDocument/2006/relationships/image" Target="../media/image30.svg"/><Relationship Id="rId25" Type="http://schemas.openxmlformats.org/officeDocument/2006/relationships/image" Target="../media/image16.png"/><Relationship Id="rId2" Type="http://schemas.openxmlformats.org/officeDocument/2006/relationships/image" Target="../media/image5.pn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15.svg"/><Relationship Id="rId5" Type="http://schemas.openxmlformats.org/officeDocument/2006/relationships/image" Target="../media/image24.png"/><Relationship Id="rId15" Type="http://schemas.openxmlformats.org/officeDocument/2006/relationships/image" Target="../media/image28.svg"/><Relationship Id="rId23" Type="http://schemas.openxmlformats.org/officeDocument/2006/relationships/image" Target="../media/image14.png"/><Relationship Id="rId10" Type="http://schemas.openxmlformats.org/officeDocument/2006/relationships/image" Target="../media/image13.png"/><Relationship Id="rId19" Type="http://schemas.openxmlformats.org/officeDocument/2006/relationships/image" Target="../media/image32.svg"/><Relationship Id="rId4" Type="http://schemas.openxmlformats.org/officeDocument/2006/relationships/image" Target="../media/image10.svg"/><Relationship Id="rId9" Type="http://schemas.openxmlformats.org/officeDocument/2006/relationships/image" Target="../media/image22.png"/><Relationship Id="rId14" Type="http://schemas.openxmlformats.org/officeDocument/2006/relationships/image" Target="../media/image27.png"/><Relationship Id="rId22" Type="http://schemas.openxmlformats.org/officeDocument/2006/relationships/image" Target="../media/image34.png"/></Relationships>
</file>

<file path=ppt/slides/_rels/slide7.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4.png"/><Relationship Id="rId18" Type="http://schemas.openxmlformats.org/officeDocument/2006/relationships/image" Target="../media/image27.png"/><Relationship Id="rId26" Type="http://schemas.openxmlformats.org/officeDocument/2006/relationships/image" Target="../media/image34.png"/><Relationship Id="rId3" Type="http://schemas.openxmlformats.org/officeDocument/2006/relationships/image" Target="../media/image9.png"/><Relationship Id="rId21" Type="http://schemas.openxmlformats.org/officeDocument/2006/relationships/image" Target="../media/image30.svg"/><Relationship Id="rId7" Type="http://schemas.openxmlformats.org/officeDocument/2006/relationships/image" Target="../media/image11.png"/><Relationship Id="rId12" Type="http://schemas.microsoft.com/office/2007/relationships/hdphoto" Target="../media/hdphoto1.wdp"/><Relationship Id="rId17" Type="http://schemas.openxmlformats.org/officeDocument/2006/relationships/image" Target="../media/image19.png"/><Relationship Id="rId25" Type="http://schemas.openxmlformats.org/officeDocument/2006/relationships/image" Target="../media/image23.png"/><Relationship Id="rId2" Type="http://schemas.openxmlformats.org/officeDocument/2006/relationships/image" Target="../media/image5.png"/><Relationship Id="rId16" Type="http://schemas.openxmlformats.org/officeDocument/2006/relationships/image" Target="../media/image17.svg"/><Relationship Id="rId20"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24.png"/><Relationship Id="rId15" Type="http://schemas.openxmlformats.org/officeDocument/2006/relationships/image" Target="../media/image16.png"/><Relationship Id="rId23" Type="http://schemas.openxmlformats.org/officeDocument/2006/relationships/image" Target="../media/image32.svg"/><Relationship Id="rId10" Type="http://schemas.openxmlformats.org/officeDocument/2006/relationships/image" Target="../media/image13.png"/><Relationship Id="rId19" Type="http://schemas.openxmlformats.org/officeDocument/2006/relationships/image" Target="../media/image28.svg"/><Relationship Id="rId4" Type="http://schemas.openxmlformats.org/officeDocument/2006/relationships/image" Target="../media/image10.svg"/><Relationship Id="rId9" Type="http://schemas.openxmlformats.org/officeDocument/2006/relationships/image" Target="../media/image22.png"/><Relationship Id="rId14" Type="http://schemas.openxmlformats.org/officeDocument/2006/relationships/image" Target="../media/image15.svg"/><Relationship Id="rId22"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4.png"/><Relationship Id="rId18" Type="http://schemas.openxmlformats.org/officeDocument/2006/relationships/image" Target="../media/image27.png"/><Relationship Id="rId26" Type="http://schemas.openxmlformats.org/officeDocument/2006/relationships/image" Target="../media/image34.png"/><Relationship Id="rId3" Type="http://schemas.openxmlformats.org/officeDocument/2006/relationships/image" Target="../media/image9.png"/><Relationship Id="rId21" Type="http://schemas.openxmlformats.org/officeDocument/2006/relationships/image" Target="../media/image30.svg"/><Relationship Id="rId7" Type="http://schemas.openxmlformats.org/officeDocument/2006/relationships/image" Target="../media/image11.png"/><Relationship Id="rId12" Type="http://schemas.microsoft.com/office/2007/relationships/hdphoto" Target="../media/hdphoto1.wdp"/><Relationship Id="rId17" Type="http://schemas.openxmlformats.org/officeDocument/2006/relationships/image" Target="../media/image19.png"/><Relationship Id="rId25" Type="http://schemas.openxmlformats.org/officeDocument/2006/relationships/image" Target="../media/image23.png"/><Relationship Id="rId2" Type="http://schemas.openxmlformats.org/officeDocument/2006/relationships/image" Target="../media/image5.png"/><Relationship Id="rId16" Type="http://schemas.openxmlformats.org/officeDocument/2006/relationships/image" Target="../media/image17.svg"/><Relationship Id="rId20"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24.png"/><Relationship Id="rId15" Type="http://schemas.openxmlformats.org/officeDocument/2006/relationships/image" Target="../media/image16.png"/><Relationship Id="rId23" Type="http://schemas.openxmlformats.org/officeDocument/2006/relationships/image" Target="../media/image32.svg"/><Relationship Id="rId10" Type="http://schemas.openxmlformats.org/officeDocument/2006/relationships/image" Target="../media/image13.png"/><Relationship Id="rId19" Type="http://schemas.openxmlformats.org/officeDocument/2006/relationships/image" Target="../media/image28.svg"/><Relationship Id="rId4" Type="http://schemas.openxmlformats.org/officeDocument/2006/relationships/image" Target="../media/image10.svg"/><Relationship Id="rId9" Type="http://schemas.openxmlformats.org/officeDocument/2006/relationships/image" Target="../media/image22.png"/><Relationship Id="rId14" Type="http://schemas.openxmlformats.org/officeDocument/2006/relationships/image" Target="../media/image15.svg"/><Relationship Id="rId22"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a:extLst>
              <a:ext uri="{FF2B5EF4-FFF2-40B4-BE49-F238E27FC236}">
                <a16:creationId xmlns:a16="http://schemas.microsoft.com/office/drawing/2014/main" id="{5192AEBE-495E-4CFD-D169-B4E013DBAA5C}"/>
              </a:ext>
            </a:extLst>
          </p:cNvPr>
          <p:cNvSpPr/>
          <p:nvPr/>
        </p:nvSpPr>
        <p:spPr>
          <a:xfrm>
            <a:off x="8252466" y="3428348"/>
            <a:ext cx="1984444" cy="228429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グラフィックス 4" descr="仕事用の服装の男性">
            <a:extLst>
              <a:ext uri="{FF2B5EF4-FFF2-40B4-BE49-F238E27FC236}">
                <a16:creationId xmlns:a16="http://schemas.microsoft.com/office/drawing/2014/main" id="{9E1EC43F-3EB6-3609-59D1-6C21F28CA6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0529" y="952730"/>
            <a:ext cx="1304925" cy="1762125"/>
          </a:xfrm>
          <a:prstGeom prst="rect">
            <a:avLst/>
          </a:prstGeom>
        </p:spPr>
      </p:pic>
      <p:pic>
        <p:nvPicPr>
          <p:cNvPr id="7" name="グラフィックス 6" descr="ノート PC を持っている女性">
            <a:extLst>
              <a:ext uri="{FF2B5EF4-FFF2-40B4-BE49-F238E27FC236}">
                <a16:creationId xmlns:a16="http://schemas.microsoft.com/office/drawing/2014/main" id="{C0A0DC20-6454-ABC8-0F0E-EE6306B3CE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74534" y="1031557"/>
            <a:ext cx="1781175" cy="1809750"/>
          </a:xfrm>
          <a:prstGeom prst="rect">
            <a:avLst/>
          </a:prstGeom>
        </p:spPr>
      </p:pic>
      <p:sp>
        <p:nvSpPr>
          <p:cNvPr id="8" name="雲 7">
            <a:extLst>
              <a:ext uri="{FF2B5EF4-FFF2-40B4-BE49-F238E27FC236}">
                <a16:creationId xmlns:a16="http://schemas.microsoft.com/office/drawing/2014/main" id="{31141121-451A-135C-8B51-829EBF7F2D03}"/>
              </a:ext>
            </a:extLst>
          </p:cNvPr>
          <p:cNvSpPr/>
          <p:nvPr/>
        </p:nvSpPr>
        <p:spPr>
          <a:xfrm>
            <a:off x="4250987" y="496111"/>
            <a:ext cx="3229583" cy="2042808"/>
          </a:xfrm>
          <a:prstGeom prst="cloud">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2" descr="openai&quot; Icon - Download for free – Iconduck">
            <a:extLst>
              <a:ext uri="{FF2B5EF4-FFF2-40B4-BE49-F238E27FC236}">
                <a16:creationId xmlns:a16="http://schemas.microsoft.com/office/drawing/2014/main" id="{844419D8-CD91-9808-A1D3-48DE535FDA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21998" y="1548746"/>
            <a:ext cx="773071" cy="783788"/>
          </a:xfrm>
          <a:prstGeom prst="rect">
            <a:avLst/>
          </a:prstGeom>
          <a:noFill/>
          <a:extLst>
            <a:ext uri="{909E8E84-426E-40DD-AFC4-6F175D3DCCD1}">
              <a14:hiddenFill xmlns:a14="http://schemas.microsoft.com/office/drawing/2010/main">
                <a:solidFill>
                  <a:srgbClr val="FFFFFF"/>
                </a:solidFill>
              </a14:hiddenFill>
            </a:ext>
          </a:extLst>
        </p:spPr>
      </p:pic>
      <p:pic>
        <p:nvPicPr>
          <p:cNvPr id="16" name="グラフィックス 15" descr="スーツを着た女性">
            <a:extLst>
              <a:ext uri="{FF2B5EF4-FFF2-40B4-BE49-F238E27FC236}">
                <a16:creationId xmlns:a16="http://schemas.microsoft.com/office/drawing/2014/main" id="{85252C06-1CF3-145B-3838-866605470869}"/>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64233"/>
          <a:stretch/>
        </p:blipFill>
        <p:spPr>
          <a:xfrm>
            <a:off x="2467643" y="3860342"/>
            <a:ext cx="2162175" cy="1611417"/>
          </a:xfrm>
          <a:prstGeom prst="rect">
            <a:avLst/>
          </a:prstGeom>
        </p:spPr>
      </p:pic>
      <p:sp>
        <p:nvSpPr>
          <p:cNvPr id="17" name="テキスト ボックス 16">
            <a:extLst>
              <a:ext uri="{FF2B5EF4-FFF2-40B4-BE49-F238E27FC236}">
                <a16:creationId xmlns:a16="http://schemas.microsoft.com/office/drawing/2014/main" id="{EE6C3805-8BBD-403F-0C58-A7F3FC556746}"/>
              </a:ext>
            </a:extLst>
          </p:cNvPr>
          <p:cNvSpPr txBox="1"/>
          <p:nvPr/>
        </p:nvSpPr>
        <p:spPr>
          <a:xfrm>
            <a:off x="4931923" y="758760"/>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仕様書</a:t>
            </a:r>
          </a:p>
        </p:txBody>
      </p:sp>
      <p:sp>
        <p:nvSpPr>
          <p:cNvPr id="18" name="テキスト ボックス 17">
            <a:extLst>
              <a:ext uri="{FF2B5EF4-FFF2-40B4-BE49-F238E27FC236}">
                <a16:creationId xmlns:a16="http://schemas.microsoft.com/office/drawing/2014/main" id="{F117897A-9188-0A67-022F-10ED8D292020}"/>
              </a:ext>
            </a:extLst>
          </p:cNvPr>
          <p:cNvSpPr txBox="1"/>
          <p:nvPr/>
        </p:nvSpPr>
        <p:spPr>
          <a:xfrm>
            <a:off x="5172071" y="1224248"/>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設計書</a:t>
            </a:r>
          </a:p>
        </p:txBody>
      </p:sp>
      <p:sp>
        <p:nvSpPr>
          <p:cNvPr id="19" name="テキスト ボックス 18">
            <a:extLst>
              <a:ext uri="{FF2B5EF4-FFF2-40B4-BE49-F238E27FC236}">
                <a16:creationId xmlns:a16="http://schemas.microsoft.com/office/drawing/2014/main" id="{7F6476B0-F296-BB53-B2F7-0022BD1C1345}"/>
              </a:ext>
            </a:extLst>
          </p:cNvPr>
          <p:cNvSpPr txBox="1"/>
          <p:nvPr/>
        </p:nvSpPr>
        <p:spPr>
          <a:xfrm>
            <a:off x="6014934" y="83982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稟議書</a:t>
            </a:r>
          </a:p>
        </p:txBody>
      </p:sp>
      <p:sp>
        <p:nvSpPr>
          <p:cNvPr id="20" name="テキスト ボックス 19">
            <a:extLst>
              <a:ext uri="{FF2B5EF4-FFF2-40B4-BE49-F238E27FC236}">
                <a16:creationId xmlns:a16="http://schemas.microsoft.com/office/drawing/2014/main" id="{F1F65DCB-504D-7DC2-BF88-88AD1F3D0942}"/>
              </a:ext>
            </a:extLst>
          </p:cNvPr>
          <p:cNvSpPr txBox="1"/>
          <p:nvPr/>
        </p:nvSpPr>
        <p:spPr>
          <a:xfrm>
            <a:off x="5895260" y="1580496"/>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議事メモ</a:t>
            </a:r>
          </a:p>
        </p:txBody>
      </p:sp>
      <p:sp>
        <p:nvSpPr>
          <p:cNvPr id="21" name="テキスト ボックス 20">
            <a:extLst>
              <a:ext uri="{FF2B5EF4-FFF2-40B4-BE49-F238E27FC236}">
                <a16:creationId xmlns:a16="http://schemas.microsoft.com/office/drawing/2014/main" id="{0CDD42EA-BEC8-B104-8F38-3BD5D1290A2E}"/>
              </a:ext>
            </a:extLst>
          </p:cNvPr>
          <p:cNvSpPr txBox="1"/>
          <p:nvPr/>
        </p:nvSpPr>
        <p:spPr>
          <a:xfrm>
            <a:off x="4743854" y="1718554"/>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研究論文</a:t>
            </a:r>
          </a:p>
        </p:txBody>
      </p:sp>
      <p:sp>
        <p:nvSpPr>
          <p:cNvPr id="23" name="吹き出し: 角を丸めた四角形 22">
            <a:extLst>
              <a:ext uri="{FF2B5EF4-FFF2-40B4-BE49-F238E27FC236}">
                <a16:creationId xmlns:a16="http://schemas.microsoft.com/office/drawing/2014/main" id="{4F852DE9-E18C-3D60-7DA8-FA5BB82F016D}"/>
              </a:ext>
            </a:extLst>
          </p:cNvPr>
          <p:cNvSpPr/>
          <p:nvPr/>
        </p:nvSpPr>
        <p:spPr>
          <a:xfrm>
            <a:off x="449679" y="226143"/>
            <a:ext cx="1945531" cy="963038"/>
          </a:xfrm>
          <a:prstGeom prst="wedgeRoundRectCallout">
            <a:avLst>
              <a:gd name="adj1" fmla="val 70076"/>
              <a:gd name="adj2" fmla="val 59239"/>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Yu Gothic UI Semilight" panose="020B0400000000000000" pitchFamily="50" charset="-128"/>
                <a:ea typeface="Yu Gothic UI Semilight" panose="020B0400000000000000" pitchFamily="50" charset="-128"/>
              </a:rPr>
              <a:t>確か設計に役立つ情報が社内のどこかにあったはずだけど</a:t>
            </a:r>
          </a:p>
        </p:txBody>
      </p:sp>
      <p:cxnSp>
        <p:nvCxnSpPr>
          <p:cNvPr id="25" name="直線矢印コネクタ 24">
            <a:extLst>
              <a:ext uri="{FF2B5EF4-FFF2-40B4-BE49-F238E27FC236}">
                <a16:creationId xmlns:a16="http://schemas.microsoft.com/office/drawing/2014/main" id="{B902AD5F-5779-A45E-F355-D0B2CE7F4275}"/>
              </a:ext>
            </a:extLst>
          </p:cNvPr>
          <p:cNvCxnSpPr>
            <a:cxnSpLocks/>
          </p:cNvCxnSpPr>
          <p:nvPr/>
        </p:nvCxnSpPr>
        <p:spPr>
          <a:xfrm>
            <a:off x="9304636" y="1989436"/>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吹き出し: 角を丸めた四角形 26">
            <a:extLst>
              <a:ext uri="{FF2B5EF4-FFF2-40B4-BE49-F238E27FC236}">
                <a16:creationId xmlns:a16="http://schemas.microsoft.com/office/drawing/2014/main" id="{B14BD3D5-43E7-4530-6D6B-D00E38760F60}"/>
              </a:ext>
            </a:extLst>
          </p:cNvPr>
          <p:cNvSpPr/>
          <p:nvPr/>
        </p:nvSpPr>
        <p:spPr>
          <a:xfrm>
            <a:off x="9062636" y="805390"/>
            <a:ext cx="2032712" cy="794424"/>
          </a:xfrm>
          <a:prstGeom prst="wedgeRoundRectCallout">
            <a:avLst>
              <a:gd name="adj1" fmla="val -40424"/>
              <a:gd name="adj2" fmla="val 68330"/>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Yu Gothic UI Semilight" panose="020B0400000000000000" pitchFamily="50" charset="-128"/>
                <a:ea typeface="Yu Gothic UI Semilight" panose="020B0400000000000000" pitchFamily="50" charset="-128"/>
              </a:rPr>
              <a:t>便利だけど汎用的な回答だな</a:t>
            </a:r>
            <a:endParaRPr kumimoji="1" lang="ja-JP" altLang="en-US" sz="1600" dirty="0">
              <a:solidFill>
                <a:schemeClr val="tx1"/>
              </a:solidFill>
              <a:latin typeface="Yu Gothic UI Semilight" panose="020B0400000000000000" pitchFamily="50" charset="-128"/>
              <a:ea typeface="Yu Gothic UI Semilight" panose="020B0400000000000000" pitchFamily="50" charset="-128"/>
            </a:endParaRPr>
          </a:p>
        </p:txBody>
      </p:sp>
      <p:sp>
        <p:nvSpPr>
          <p:cNvPr id="28" name="テキスト ボックス 27">
            <a:extLst>
              <a:ext uri="{FF2B5EF4-FFF2-40B4-BE49-F238E27FC236}">
                <a16:creationId xmlns:a16="http://schemas.microsoft.com/office/drawing/2014/main" id="{667FE7F8-0344-C68F-F467-F54966E37602}"/>
              </a:ext>
            </a:extLst>
          </p:cNvPr>
          <p:cNvSpPr txBox="1"/>
          <p:nvPr/>
        </p:nvSpPr>
        <p:spPr>
          <a:xfrm>
            <a:off x="10852065" y="2339163"/>
            <a:ext cx="906569" cy="276999"/>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ChatGPT</a:t>
            </a:r>
            <a:endParaRPr kumimoji="1" lang="ja-JP" altLang="en-US" sz="1200" dirty="0">
              <a:latin typeface="Yu Gothic UI Semilight" panose="020B0400000000000000" pitchFamily="50" charset="-128"/>
              <a:ea typeface="Yu Gothic UI Semilight" panose="020B0400000000000000" pitchFamily="50" charset="-128"/>
            </a:endParaRPr>
          </a:p>
        </p:txBody>
      </p:sp>
      <p:sp>
        <p:nvSpPr>
          <p:cNvPr id="30" name="テキスト ボックス 29">
            <a:extLst>
              <a:ext uri="{FF2B5EF4-FFF2-40B4-BE49-F238E27FC236}">
                <a16:creationId xmlns:a16="http://schemas.microsoft.com/office/drawing/2014/main" id="{2E3E6991-FFCB-FFDE-7DAF-428CD1BBDE8F}"/>
              </a:ext>
            </a:extLst>
          </p:cNvPr>
          <p:cNvSpPr txBox="1"/>
          <p:nvPr/>
        </p:nvSpPr>
        <p:spPr>
          <a:xfrm>
            <a:off x="8654541" y="3580750"/>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仕様書</a:t>
            </a:r>
          </a:p>
        </p:txBody>
      </p:sp>
      <p:sp>
        <p:nvSpPr>
          <p:cNvPr id="31" name="テキスト ボックス 30">
            <a:extLst>
              <a:ext uri="{FF2B5EF4-FFF2-40B4-BE49-F238E27FC236}">
                <a16:creationId xmlns:a16="http://schemas.microsoft.com/office/drawing/2014/main" id="{831A50E2-5F2A-3443-3004-774A3D178F72}"/>
              </a:ext>
            </a:extLst>
          </p:cNvPr>
          <p:cNvSpPr txBox="1"/>
          <p:nvPr/>
        </p:nvSpPr>
        <p:spPr>
          <a:xfrm>
            <a:off x="8654541" y="439625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設計書</a:t>
            </a:r>
          </a:p>
        </p:txBody>
      </p:sp>
      <p:sp>
        <p:nvSpPr>
          <p:cNvPr id="32" name="テキスト ボックス 31">
            <a:extLst>
              <a:ext uri="{FF2B5EF4-FFF2-40B4-BE49-F238E27FC236}">
                <a16:creationId xmlns:a16="http://schemas.microsoft.com/office/drawing/2014/main" id="{7F78DBB5-8314-C116-9EF9-A56C175E793D}"/>
              </a:ext>
            </a:extLst>
          </p:cNvPr>
          <p:cNvSpPr txBox="1"/>
          <p:nvPr/>
        </p:nvSpPr>
        <p:spPr>
          <a:xfrm>
            <a:off x="8654541" y="3988501"/>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稟議書</a:t>
            </a:r>
          </a:p>
        </p:txBody>
      </p:sp>
      <p:sp>
        <p:nvSpPr>
          <p:cNvPr id="33" name="テキスト ボックス 32">
            <a:extLst>
              <a:ext uri="{FF2B5EF4-FFF2-40B4-BE49-F238E27FC236}">
                <a16:creationId xmlns:a16="http://schemas.microsoft.com/office/drawing/2014/main" id="{850E14C4-5423-7871-D651-D0EF28AD546F}"/>
              </a:ext>
            </a:extLst>
          </p:cNvPr>
          <p:cNvSpPr txBox="1"/>
          <p:nvPr/>
        </p:nvSpPr>
        <p:spPr>
          <a:xfrm>
            <a:off x="8654541" y="4804003"/>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議事メモ</a:t>
            </a:r>
          </a:p>
        </p:txBody>
      </p:sp>
      <p:sp>
        <p:nvSpPr>
          <p:cNvPr id="34" name="テキスト ボックス 33">
            <a:extLst>
              <a:ext uri="{FF2B5EF4-FFF2-40B4-BE49-F238E27FC236}">
                <a16:creationId xmlns:a16="http://schemas.microsoft.com/office/drawing/2014/main" id="{396CD6B5-CD0D-073A-B650-80D7A442A03E}"/>
              </a:ext>
            </a:extLst>
          </p:cNvPr>
          <p:cNvSpPr txBox="1"/>
          <p:nvPr/>
        </p:nvSpPr>
        <p:spPr>
          <a:xfrm>
            <a:off x="8654541" y="521175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研究論文</a:t>
            </a:r>
          </a:p>
        </p:txBody>
      </p:sp>
      <p:pic>
        <p:nvPicPr>
          <p:cNvPr id="36" name="Picture 2" descr="openai&quot; Icon - Download for free – Iconduck">
            <a:extLst>
              <a:ext uri="{FF2B5EF4-FFF2-40B4-BE49-F238E27FC236}">
                <a16:creationId xmlns:a16="http://schemas.microsoft.com/office/drawing/2014/main" id="{9811BEB5-2933-B30C-45D6-141E0CAF4A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2517" y="4155726"/>
            <a:ext cx="773071" cy="783788"/>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6F8AB908-BE3A-03E9-288A-D7BB6B443F0F}"/>
              </a:ext>
            </a:extLst>
          </p:cNvPr>
          <p:cNvSpPr txBox="1"/>
          <p:nvPr/>
        </p:nvSpPr>
        <p:spPr>
          <a:xfrm>
            <a:off x="6254060" y="4937318"/>
            <a:ext cx="906569" cy="276999"/>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ChatGPT</a:t>
            </a:r>
            <a:endParaRPr kumimoji="1" lang="ja-JP" altLang="en-US" sz="1200" dirty="0">
              <a:latin typeface="Yu Gothic UI Semilight" panose="020B0400000000000000" pitchFamily="50" charset="-128"/>
              <a:ea typeface="Yu Gothic UI Semilight" panose="020B0400000000000000" pitchFamily="50" charset="-128"/>
            </a:endParaRPr>
          </a:p>
        </p:txBody>
      </p:sp>
      <p:cxnSp>
        <p:nvCxnSpPr>
          <p:cNvPr id="40" name="直線矢印コネクタ 39">
            <a:extLst>
              <a:ext uri="{FF2B5EF4-FFF2-40B4-BE49-F238E27FC236}">
                <a16:creationId xmlns:a16="http://schemas.microsoft.com/office/drawing/2014/main" id="{87072808-FD0F-F252-1109-93E78BECFEE3}"/>
              </a:ext>
            </a:extLst>
          </p:cNvPr>
          <p:cNvCxnSpPr>
            <a:cxnSpLocks/>
          </p:cNvCxnSpPr>
          <p:nvPr/>
        </p:nvCxnSpPr>
        <p:spPr>
          <a:xfrm>
            <a:off x="4658894" y="4473566"/>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吹き出し: 角を丸めた四角形 40">
            <a:extLst>
              <a:ext uri="{FF2B5EF4-FFF2-40B4-BE49-F238E27FC236}">
                <a16:creationId xmlns:a16="http://schemas.microsoft.com/office/drawing/2014/main" id="{A09927B5-05FA-B4BA-C546-C4713068E07D}"/>
              </a:ext>
            </a:extLst>
          </p:cNvPr>
          <p:cNvSpPr/>
          <p:nvPr/>
        </p:nvSpPr>
        <p:spPr>
          <a:xfrm>
            <a:off x="3628785" y="3262141"/>
            <a:ext cx="2960551" cy="963038"/>
          </a:xfrm>
          <a:prstGeom prst="wedgeRoundRectCallout">
            <a:avLst>
              <a:gd name="adj1" fmla="val -40924"/>
              <a:gd name="adj2" fmla="val 72370"/>
              <a:gd name="adj3" fmla="val 16667"/>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Yu Gothic UI Semilight" panose="020B0400000000000000" pitchFamily="50" charset="-128"/>
                <a:ea typeface="Yu Gothic UI Semilight" panose="020B0400000000000000" pitchFamily="50" charset="-128"/>
              </a:rPr>
              <a:t>水素ハイブリット電車の</a:t>
            </a:r>
            <a:br>
              <a:rPr kumimoji="1" lang="en-US" altLang="ja-JP" sz="1600" dirty="0">
                <a:solidFill>
                  <a:schemeClr val="tx1"/>
                </a:solidFill>
                <a:latin typeface="Yu Gothic UI Semilight" panose="020B0400000000000000" pitchFamily="50" charset="-128"/>
                <a:ea typeface="Yu Gothic UI Semilight" panose="020B0400000000000000" pitchFamily="50" charset="-128"/>
              </a:rPr>
            </a:br>
            <a:r>
              <a:rPr kumimoji="1" lang="ja-JP" altLang="en-US" sz="1600" dirty="0">
                <a:solidFill>
                  <a:schemeClr val="tx1"/>
                </a:solidFill>
                <a:latin typeface="Yu Gothic UI Semilight" panose="020B0400000000000000" pitchFamily="50" charset="-128"/>
                <a:ea typeface="Yu Gothic UI Semilight" panose="020B0400000000000000" pitchFamily="50" charset="-128"/>
              </a:rPr>
              <a:t>設計情報をまとめて。ただし、、、</a:t>
            </a:r>
          </a:p>
        </p:txBody>
      </p:sp>
      <p:cxnSp>
        <p:nvCxnSpPr>
          <p:cNvPr id="42" name="直線矢印コネクタ 41">
            <a:extLst>
              <a:ext uri="{FF2B5EF4-FFF2-40B4-BE49-F238E27FC236}">
                <a16:creationId xmlns:a16="http://schemas.microsoft.com/office/drawing/2014/main" id="{572B5DE0-3661-B75D-BD76-47571E8F4AB2}"/>
              </a:ext>
            </a:extLst>
          </p:cNvPr>
          <p:cNvCxnSpPr>
            <a:cxnSpLocks/>
          </p:cNvCxnSpPr>
          <p:nvPr/>
        </p:nvCxnSpPr>
        <p:spPr>
          <a:xfrm rot="10800000">
            <a:off x="4665379" y="4635694"/>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FFD6542E-2D92-E45D-D3EE-3C35EC8829F3}"/>
              </a:ext>
            </a:extLst>
          </p:cNvPr>
          <p:cNvCxnSpPr>
            <a:cxnSpLocks/>
          </p:cNvCxnSpPr>
          <p:nvPr/>
        </p:nvCxnSpPr>
        <p:spPr>
          <a:xfrm>
            <a:off x="7135604" y="4377661"/>
            <a:ext cx="10128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C4088771-683C-475E-C777-7F25D791AF76}"/>
              </a:ext>
            </a:extLst>
          </p:cNvPr>
          <p:cNvSpPr txBox="1"/>
          <p:nvPr/>
        </p:nvSpPr>
        <p:spPr>
          <a:xfrm>
            <a:off x="7287899" y="4018407"/>
            <a:ext cx="906569" cy="338554"/>
          </a:xfrm>
          <a:prstGeom prst="rect">
            <a:avLst/>
          </a:prstGeom>
          <a:noFill/>
        </p:spPr>
        <p:txBody>
          <a:bodyPr wrap="square" rtlCol="0">
            <a:spAutoFit/>
          </a:bodyPr>
          <a:lstStyle/>
          <a:p>
            <a:pPr algn="l"/>
            <a:r>
              <a:rPr kumimoji="1" lang="ja-JP" altLang="en-US" sz="1600" dirty="0">
                <a:latin typeface="Yu Gothic UI Semibold" panose="020B0700000000000000" pitchFamily="50" charset="-128"/>
                <a:ea typeface="Yu Gothic UI Semibold" panose="020B0700000000000000" pitchFamily="50" charset="-128"/>
              </a:rPr>
              <a:t>検索</a:t>
            </a:r>
          </a:p>
        </p:txBody>
      </p:sp>
      <p:cxnSp>
        <p:nvCxnSpPr>
          <p:cNvPr id="46" name="直線矢印コネクタ 45">
            <a:extLst>
              <a:ext uri="{FF2B5EF4-FFF2-40B4-BE49-F238E27FC236}">
                <a16:creationId xmlns:a16="http://schemas.microsoft.com/office/drawing/2014/main" id="{286C41F8-F3B3-CBA3-86E6-F875691F7CAD}"/>
              </a:ext>
            </a:extLst>
          </p:cNvPr>
          <p:cNvCxnSpPr>
            <a:cxnSpLocks/>
          </p:cNvCxnSpPr>
          <p:nvPr/>
        </p:nvCxnSpPr>
        <p:spPr>
          <a:xfrm rot="10800000">
            <a:off x="7113508" y="4651908"/>
            <a:ext cx="10128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6E782BAB-D9FA-EBF0-C3AA-6C361AAF6C5F}"/>
              </a:ext>
            </a:extLst>
          </p:cNvPr>
          <p:cNvSpPr txBox="1"/>
          <p:nvPr/>
        </p:nvSpPr>
        <p:spPr>
          <a:xfrm>
            <a:off x="7157151" y="4731901"/>
            <a:ext cx="1014921" cy="338554"/>
          </a:xfrm>
          <a:prstGeom prst="rect">
            <a:avLst/>
          </a:prstGeom>
          <a:noFill/>
        </p:spPr>
        <p:txBody>
          <a:bodyPr wrap="square" rtlCol="0">
            <a:spAutoFit/>
          </a:bodyPr>
          <a:lstStyle/>
          <a:p>
            <a:pPr algn="l"/>
            <a:r>
              <a:rPr kumimoji="1" lang="ja-JP" altLang="en-US" sz="1600" dirty="0">
                <a:latin typeface="Yu Gothic UI Semibold" panose="020B0700000000000000" pitchFamily="50" charset="-128"/>
                <a:ea typeface="Yu Gothic UI Semibold" panose="020B0700000000000000" pitchFamily="50" charset="-128"/>
              </a:rPr>
              <a:t>検索結果</a:t>
            </a:r>
          </a:p>
        </p:txBody>
      </p:sp>
      <p:sp>
        <p:nvSpPr>
          <p:cNvPr id="49" name="テキスト ボックス 48">
            <a:extLst>
              <a:ext uri="{FF2B5EF4-FFF2-40B4-BE49-F238E27FC236}">
                <a16:creationId xmlns:a16="http://schemas.microsoft.com/office/drawing/2014/main" id="{040F7115-A6C6-FFF8-FF18-04E94364EEB4}"/>
              </a:ext>
            </a:extLst>
          </p:cNvPr>
          <p:cNvSpPr txBox="1"/>
          <p:nvPr/>
        </p:nvSpPr>
        <p:spPr>
          <a:xfrm>
            <a:off x="3603398" y="5412574"/>
            <a:ext cx="3768364" cy="1200329"/>
          </a:xfrm>
          <a:prstGeom prst="rect">
            <a:avLst/>
          </a:prstGeom>
          <a:solidFill>
            <a:schemeClr val="tx2">
              <a:lumMod val="20000"/>
              <a:lumOff val="80000"/>
            </a:schemeClr>
          </a:solidFill>
          <a:ln>
            <a:solidFill>
              <a:schemeClr val="bg1">
                <a:lumMod val="95000"/>
              </a:schemeClr>
            </a:solidFill>
          </a:ln>
        </p:spPr>
        <p:txBody>
          <a:bodyPr wrap="square">
            <a:spAutoFit/>
          </a:bodyPr>
          <a:lstStyle/>
          <a:p>
            <a:pPr algn="l"/>
            <a:r>
              <a:rPr lang="ja-JP" altLang="en-US" sz="1200" b="0" i="0" dirty="0">
                <a:solidFill>
                  <a:srgbClr val="000000"/>
                </a:solidFill>
                <a:effectLst/>
                <a:latin typeface="Yu Gothic UI Semilight" panose="020B0400000000000000" pitchFamily="50" charset="-128"/>
                <a:ea typeface="Yu Gothic UI Semilight" panose="020B0400000000000000" pitchFamily="50" charset="-128"/>
              </a:rPr>
              <a:t>水素供給システムは、燃料電池車両に水素を供給するためのシステムです。水素は高エネルギー密度を持つため、車両の長距離走行を可能にします。水素は圧縮されてタンクに保管され、必要な時に燃料電池スタックに供給されます。水素供給システムは、高い安全性と効率性が求められます。</a:t>
            </a:r>
            <a:r>
              <a:rPr lang="en-US" altLang="ja-JP" sz="1200" b="1" i="0" baseline="30000" dirty="0">
                <a:solidFill>
                  <a:srgbClr val="123BB6"/>
                </a:solidFill>
                <a:effectLst/>
                <a:latin typeface="Yu Gothic UI Semilight" panose="020B0400000000000000" pitchFamily="50" charset="-128"/>
                <a:ea typeface="Yu Gothic UI Semilight" panose="020B0400000000000000" pitchFamily="50" charset="-128"/>
              </a:rPr>
              <a:t>1</a:t>
            </a:r>
            <a:endParaRPr lang="ja-JP" altLang="en-US" sz="1200" b="0" i="0" dirty="0">
              <a:solidFill>
                <a:srgbClr val="000000"/>
              </a:solidFill>
              <a:effectLst/>
              <a:latin typeface="Yu Gothic UI Semilight" panose="020B0400000000000000" pitchFamily="50" charset="-128"/>
              <a:ea typeface="Yu Gothic UI Semilight" panose="020B0400000000000000" pitchFamily="50" charset="-128"/>
            </a:endParaRPr>
          </a:p>
          <a:p>
            <a:pPr algn="l"/>
            <a:r>
              <a:rPr lang="en-US" altLang="ja-JP" sz="1200" b="1" i="0" dirty="0">
                <a:solidFill>
                  <a:srgbClr val="000000"/>
                </a:solidFill>
                <a:effectLst/>
                <a:latin typeface="Yu Gothic UI Semilight" panose="020B0400000000000000" pitchFamily="50" charset="-128"/>
                <a:ea typeface="Yu Gothic UI Semilight" panose="020B0400000000000000" pitchFamily="50" charset="-128"/>
              </a:rPr>
              <a:t>Citations:</a:t>
            </a:r>
            <a:r>
              <a:rPr lang="en-US" altLang="ja-JP" sz="1200" b="0" i="0" u="none" strike="noStrike" dirty="0">
                <a:solidFill>
                  <a:srgbClr val="123BB6"/>
                </a:solidFill>
                <a:effectLst/>
                <a:latin typeface="Yu Gothic UI Semilight" panose="020B0400000000000000" pitchFamily="50" charset="-128"/>
                <a:ea typeface="Yu Gothic UI Semilight" panose="020B0400000000000000" pitchFamily="50" charset="-128"/>
              </a:rPr>
              <a:t>1. sample-data-4-0.txt</a:t>
            </a:r>
            <a:endParaRPr lang="ja-JP" altLang="en-US" sz="1200" b="0" i="0" dirty="0">
              <a:solidFill>
                <a:srgbClr val="000000"/>
              </a:solidFill>
              <a:effectLst/>
              <a:latin typeface="Yu Gothic UI Semilight" panose="020B0400000000000000" pitchFamily="50" charset="-128"/>
              <a:ea typeface="Yu Gothic UI Semilight" panose="020B0400000000000000" pitchFamily="50" charset="-128"/>
            </a:endParaRPr>
          </a:p>
        </p:txBody>
      </p:sp>
      <p:cxnSp>
        <p:nvCxnSpPr>
          <p:cNvPr id="51" name="直線コネクタ 50">
            <a:extLst>
              <a:ext uri="{FF2B5EF4-FFF2-40B4-BE49-F238E27FC236}">
                <a16:creationId xmlns:a16="http://schemas.microsoft.com/office/drawing/2014/main" id="{390547E7-9D3D-C0FF-A74F-CBD551B8A84D}"/>
              </a:ext>
            </a:extLst>
          </p:cNvPr>
          <p:cNvCxnSpPr/>
          <p:nvPr/>
        </p:nvCxnSpPr>
        <p:spPr>
          <a:xfrm flipV="1">
            <a:off x="716437" y="2884601"/>
            <a:ext cx="11142483" cy="659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99A65D17-0E61-1F11-738C-2A292498973A}"/>
              </a:ext>
            </a:extLst>
          </p:cNvPr>
          <p:cNvSpPr txBox="1"/>
          <p:nvPr/>
        </p:nvSpPr>
        <p:spPr>
          <a:xfrm>
            <a:off x="644408" y="2623540"/>
            <a:ext cx="906569" cy="646331"/>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Before</a:t>
            </a:r>
          </a:p>
          <a:p>
            <a:pPr algn="l"/>
            <a:endParaRPr lang="en-US" altLang="ja-JP" sz="1200" dirty="0">
              <a:latin typeface="Yu Gothic UI Semilight" panose="020B0400000000000000" pitchFamily="50" charset="-128"/>
              <a:ea typeface="Yu Gothic UI Semilight" panose="020B0400000000000000" pitchFamily="50" charset="-128"/>
            </a:endParaRPr>
          </a:p>
          <a:p>
            <a:pPr algn="l"/>
            <a:r>
              <a:rPr kumimoji="1" lang="en-US" altLang="ja-JP" sz="1200" dirty="0">
                <a:latin typeface="Yu Gothic UI Semilight" panose="020B0400000000000000" pitchFamily="50" charset="-128"/>
                <a:ea typeface="Yu Gothic UI Semilight" panose="020B0400000000000000" pitchFamily="50" charset="-128"/>
              </a:rPr>
              <a:t>After</a:t>
            </a:r>
            <a:endParaRPr kumimoji="1" lang="ja-JP" altLang="en-US" sz="1200" dirty="0">
              <a:latin typeface="Yu Gothic UI Semilight" panose="020B0400000000000000" pitchFamily="50" charset="-128"/>
              <a:ea typeface="Yu Gothic UI Semilight" panose="020B0400000000000000" pitchFamily="50" charset="-128"/>
            </a:endParaRPr>
          </a:p>
        </p:txBody>
      </p:sp>
      <p:sp>
        <p:nvSpPr>
          <p:cNvPr id="55" name="吹き出し: 角を丸めた四角形 54">
            <a:extLst>
              <a:ext uri="{FF2B5EF4-FFF2-40B4-BE49-F238E27FC236}">
                <a16:creationId xmlns:a16="http://schemas.microsoft.com/office/drawing/2014/main" id="{8D99DADA-42CC-0F39-8174-8F8B84D02299}"/>
              </a:ext>
            </a:extLst>
          </p:cNvPr>
          <p:cNvSpPr/>
          <p:nvPr/>
        </p:nvSpPr>
        <p:spPr>
          <a:xfrm>
            <a:off x="432397" y="1368358"/>
            <a:ext cx="1945531" cy="963038"/>
          </a:xfrm>
          <a:prstGeom prst="wedgeRoundRectCallout">
            <a:avLst>
              <a:gd name="adj1" fmla="val 65231"/>
              <a:gd name="adj2" fmla="val -28859"/>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Yu Gothic UI Semilight" panose="020B0400000000000000" pitchFamily="50" charset="-128"/>
                <a:ea typeface="Yu Gothic UI Semilight" panose="020B0400000000000000" pitchFamily="50" charset="-128"/>
              </a:rPr>
              <a:t>機密情報なので</a:t>
            </a:r>
            <a:br>
              <a:rPr lang="en-US" altLang="ja-JP" sz="1600" dirty="0">
                <a:solidFill>
                  <a:schemeClr val="tx1"/>
                </a:solidFill>
                <a:latin typeface="Yu Gothic UI Semilight" panose="020B0400000000000000" pitchFamily="50" charset="-128"/>
                <a:ea typeface="Yu Gothic UI Semilight" panose="020B0400000000000000" pitchFamily="50" charset="-128"/>
              </a:rPr>
            </a:br>
            <a:r>
              <a:rPr lang="ja-JP" altLang="en-US" sz="1600" dirty="0">
                <a:solidFill>
                  <a:schemeClr val="tx1"/>
                </a:solidFill>
                <a:latin typeface="Yu Gothic UI Semilight" panose="020B0400000000000000" pitchFamily="50" charset="-128"/>
                <a:ea typeface="Yu Gothic UI Semilight" panose="020B0400000000000000" pitchFamily="50" charset="-128"/>
              </a:rPr>
              <a:t>社外には出せない</a:t>
            </a:r>
            <a:endParaRPr kumimoji="1" lang="ja-JP" altLang="en-US" sz="1600" dirty="0">
              <a:solidFill>
                <a:schemeClr val="tx1"/>
              </a:solidFill>
              <a:latin typeface="Yu Gothic UI Semilight" panose="020B0400000000000000" pitchFamily="50" charset="-128"/>
              <a:ea typeface="Yu Gothic UI Semilight" panose="020B0400000000000000" pitchFamily="50" charset="-128"/>
            </a:endParaRPr>
          </a:p>
        </p:txBody>
      </p:sp>
    </p:spTree>
    <p:extLst>
      <p:ext uri="{BB962C8B-B14F-4D97-AF65-F5344CB8AC3E}">
        <p14:creationId xmlns:p14="http://schemas.microsoft.com/office/powerpoint/2010/main" val="711318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テキスト ボックス 40">
            <a:extLst>
              <a:ext uri="{FF2B5EF4-FFF2-40B4-BE49-F238E27FC236}">
                <a16:creationId xmlns:a16="http://schemas.microsoft.com/office/drawing/2014/main" id="{E41A2300-04E9-E6C1-D4BD-9F34CA9A9F66}"/>
              </a:ext>
            </a:extLst>
          </p:cNvPr>
          <p:cNvSpPr txBox="1"/>
          <p:nvPr/>
        </p:nvSpPr>
        <p:spPr>
          <a:xfrm>
            <a:off x="3107612" y="4235603"/>
            <a:ext cx="1160396" cy="261610"/>
          </a:xfrm>
          <a:prstGeom prst="rect">
            <a:avLst/>
          </a:prstGeom>
          <a:solidFill>
            <a:schemeClr val="bg1"/>
          </a:solid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srgbClr val="7030A0"/>
                </a:solidFill>
                <a:effectLst/>
                <a:uLnTx/>
                <a:uFillTx/>
                <a:latin typeface="Yu Gothic UI Semibold" panose="020B0700000000000000" pitchFamily="50" charset="-128"/>
                <a:ea typeface="Yu Gothic UI Semibold" panose="020B0700000000000000" pitchFamily="50" charset="-128"/>
                <a:cs typeface="+mn-cs"/>
              </a:rPr>
              <a:t>カスタムコネクタ</a:t>
            </a:r>
          </a:p>
        </p:txBody>
      </p:sp>
      <p:cxnSp>
        <p:nvCxnSpPr>
          <p:cNvPr id="11" name="直線矢印コネクタ 10">
            <a:extLst>
              <a:ext uri="{FF2B5EF4-FFF2-40B4-BE49-F238E27FC236}">
                <a16:creationId xmlns:a16="http://schemas.microsoft.com/office/drawing/2014/main" id="{5A7B61B4-4BBA-8C0E-AE09-2BA08B2D0B5E}"/>
              </a:ext>
            </a:extLst>
          </p:cNvPr>
          <p:cNvCxnSpPr>
            <a:cxnSpLocks/>
          </p:cNvCxnSpPr>
          <p:nvPr/>
        </p:nvCxnSpPr>
        <p:spPr>
          <a:xfrm flipV="1">
            <a:off x="3172075" y="1235854"/>
            <a:ext cx="0" cy="4693605"/>
          </a:xfrm>
          <a:prstGeom prst="straightConnector1">
            <a:avLst/>
          </a:prstGeom>
          <a:ln w="28575">
            <a:solidFill>
              <a:schemeClr val="bg1">
                <a:lumMod val="75000"/>
                <a:alpha val="50196"/>
              </a:schemeClr>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5" name="テキスト ボックス 4">
            <a:extLst>
              <a:ext uri="{FF2B5EF4-FFF2-40B4-BE49-F238E27FC236}">
                <a16:creationId xmlns:a16="http://schemas.microsoft.com/office/drawing/2014/main" id="{D8A5DF86-7FEB-530C-DC1A-ECDFC79EA2C2}"/>
              </a:ext>
            </a:extLst>
          </p:cNvPr>
          <p:cNvSpPr txBox="1"/>
          <p:nvPr/>
        </p:nvSpPr>
        <p:spPr>
          <a:xfrm>
            <a:off x="734895" y="3891514"/>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7030A0"/>
                </a:solidFill>
                <a:effectLst/>
                <a:uLnTx/>
                <a:uFillTx/>
                <a:latin typeface="Yu Gothic UI Semibold" panose="020B0700000000000000" pitchFamily="50" charset="-128"/>
                <a:ea typeface="Yu Gothic UI Semibold" panose="020B0700000000000000" pitchFamily="50" charset="-128"/>
                <a:cs typeface="+mn-cs"/>
              </a:rPr>
              <a:t>Power Apps</a:t>
            </a:r>
          </a:p>
        </p:txBody>
      </p:sp>
      <p:sp>
        <p:nvSpPr>
          <p:cNvPr id="7" name="正方形/長方形 6">
            <a:extLst>
              <a:ext uri="{FF2B5EF4-FFF2-40B4-BE49-F238E27FC236}">
                <a16:creationId xmlns:a16="http://schemas.microsoft.com/office/drawing/2014/main" id="{EFC5B664-7411-6FA8-4720-00A19622DC82}"/>
              </a:ext>
            </a:extLst>
          </p:cNvPr>
          <p:cNvSpPr/>
          <p:nvPr/>
        </p:nvSpPr>
        <p:spPr>
          <a:xfrm>
            <a:off x="5528707" y="3303472"/>
            <a:ext cx="1529751" cy="1733909"/>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47" name="テキスト ボックス 46">
            <a:extLst>
              <a:ext uri="{FF2B5EF4-FFF2-40B4-BE49-F238E27FC236}">
                <a16:creationId xmlns:a16="http://schemas.microsoft.com/office/drawing/2014/main" id="{7E489CB3-3230-E466-2C48-47771EB476B1}"/>
              </a:ext>
            </a:extLst>
          </p:cNvPr>
          <p:cNvSpPr txBox="1"/>
          <p:nvPr/>
        </p:nvSpPr>
        <p:spPr>
          <a:xfrm>
            <a:off x="8461527" y="445701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2" name="テキスト ボックス 1">
            <a:extLst>
              <a:ext uri="{FF2B5EF4-FFF2-40B4-BE49-F238E27FC236}">
                <a16:creationId xmlns:a16="http://schemas.microsoft.com/office/drawing/2014/main" id="{AEEEF81A-654F-C711-2934-24240C743B4E}"/>
              </a:ext>
            </a:extLst>
          </p:cNvPr>
          <p:cNvSpPr txBox="1"/>
          <p:nvPr/>
        </p:nvSpPr>
        <p:spPr>
          <a:xfrm>
            <a:off x="5514457" y="296223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OpenAI</a:t>
            </a:r>
            <a:r>
              <a:rPr kumimoji="1" lang="ja-JP" altLang="en-US"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 </a:t>
            </a: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Proxy</a:t>
            </a:r>
          </a:p>
        </p:txBody>
      </p:sp>
      <p:pic>
        <p:nvPicPr>
          <p:cNvPr id="1026" name="Picture 2" descr="openai&quot; Icon - Download for free – Iconduck">
            <a:extLst>
              <a:ext uri="{FF2B5EF4-FFF2-40B4-BE49-F238E27FC236}">
                <a16:creationId xmlns:a16="http://schemas.microsoft.com/office/drawing/2014/main" id="{AC36807A-80C5-E837-1E75-4266A73C5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6198" y="469587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コネクタ: カギ線 16">
            <a:extLst>
              <a:ext uri="{FF2B5EF4-FFF2-40B4-BE49-F238E27FC236}">
                <a16:creationId xmlns:a16="http://schemas.microsoft.com/office/drawing/2014/main" id="{F3F4DC1F-F89F-128E-F887-CBCA5FE4F9E3}"/>
              </a:ext>
            </a:extLst>
          </p:cNvPr>
          <p:cNvCxnSpPr>
            <a:cxnSpLocks/>
            <a:stCxn id="38" idx="6"/>
            <a:endCxn id="54" idx="1"/>
          </p:cNvCxnSpPr>
          <p:nvPr/>
        </p:nvCxnSpPr>
        <p:spPr>
          <a:xfrm flipV="1">
            <a:off x="3246539" y="3288224"/>
            <a:ext cx="492976" cy="841759"/>
          </a:xfrm>
          <a:prstGeom prst="bentConnector3">
            <a:avLst>
              <a:gd name="adj1" fmla="val 13253"/>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12">
            <a:extLst>
              <a:ext uri="{FF2B5EF4-FFF2-40B4-BE49-F238E27FC236}">
                <a16:creationId xmlns:a16="http://schemas.microsoft.com/office/drawing/2014/main" id="{CD72461D-C10C-6F4B-BDCD-9C5AB5923602}"/>
              </a:ext>
            </a:extLst>
          </p:cNvPr>
          <p:cNvCxnSpPr>
            <a:cxnSpLocks/>
            <a:stCxn id="7" idx="3"/>
            <a:endCxn id="1026" idx="1"/>
          </p:cNvCxnSpPr>
          <p:nvPr/>
        </p:nvCxnSpPr>
        <p:spPr>
          <a:xfrm>
            <a:off x="7058458" y="417042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E474D0BD-0E15-19DB-145D-BA0F9B351F13}"/>
              </a:ext>
            </a:extLst>
          </p:cNvPr>
          <p:cNvSpPr/>
          <p:nvPr/>
        </p:nvSpPr>
        <p:spPr>
          <a:xfrm>
            <a:off x="824625" y="4183367"/>
            <a:ext cx="1841886" cy="1440611"/>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5" name="テキスト ボックス 24">
            <a:extLst>
              <a:ext uri="{FF2B5EF4-FFF2-40B4-BE49-F238E27FC236}">
                <a16:creationId xmlns:a16="http://schemas.microsoft.com/office/drawing/2014/main" id="{6BDB754C-2DCA-C837-5673-5219637EA37E}"/>
              </a:ext>
            </a:extLst>
          </p:cNvPr>
          <p:cNvSpPr txBox="1"/>
          <p:nvPr/>
        </p:nvSpPr>
        <p:spPr>
          <a:xfrm>
            <a:off x="885391" y="4189960"/>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sp>
        <p:nvSpPr>
          <p:cNvPr id="26" name="正方形/長方形 25">
            <a:extLst>
              <a:ext uri="{FF2B5EF4-FFF2-40B4-BE49-F238E27FC236}">
                <a16:creationId xmlns:a16="http://schemas.microsoft.com/office/drawing/2014/main" id="{5992A07E-106C-E065-F082-ACCF772A03B1}"/>
              </a:ext>
            </a:extLst>
          </p:cNvPr>
          <p:cNvSpPr/>
          <p:nvPr/>
        </p:nvSpPr>
        <p:spPr>
          <a:xfrm>
            <a:off x="5224282" y="2815328"/>
            <a:ext cx="2026503"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BD63DD4D-3D8F-F5FA-3DA4-B39D2DDD6101}"/>
              </a:ext>
            </a:extLst>
          </p:cNvPr>
          <p:cNvSpPr txBox="1"/>
          <p:nvPr/>
        </p:nvSpPr>
        <p:spPr>
          <a:xfrm>
            <a:off x="5126540" y="250193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6" name="テキスト ボックス 5">
            <a:extLst>
              <a:ext uri="{FF2B5EF4-FFF2-40B4-BE49-F238E27FC236}">
                <a16:creationId xmlns:a16="http://schemas.microsoft.com/office/drawing/2014/main" id="{4F2FDEBC-BCA2-40C7-3F6A-AE7725888B28}"/>
              </a:ext>
            </a:extLst>
          </p:cNvPr>
          <p:cNvSpPr txBox="1"/>
          <p:nvPr/>
        </p:nvSpPr>
        <p:spPr>
          <a:xfrm>
            <a:off x="3433864" y="2573490"/>
            <a:ext cx="1555836" cy="4616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API Management</a:t>
            </a:r>
          </a:p>
        </p:txBody>
      </p:sp>
      <p:pic>
        <p:nvPicPr>
          <p:cNvPr id="28" name="グラフィックス 27">
            <a:extLst>
              <a:ext uri="{FF2B5EF4-FFF2-40B4-BE49-F238E27FC236}">
                <a16:creationId xmlns:a16="http://schemas.microsoft.com/office/drawing/2014/main" id="{40B882F5-E7B1-5588-C69F-5B66BDB923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67809" y="2323379"/>
            <a:ext cx="624969" cy="624969"/>
          </a:xfrm>
          <a:prstGeom prst="rect">
            <a:avLst/>
          </a:prstGeom>
        </p:spPr>
      </p:pic>
      <p:cxnSp>
        <p:nvCxnSpPr>
          <p:cNvPr id="34" name="コネクタ: カギ線 33">
            <a:extLst>
              <a:ext uri="{FF2B5EF4-FFF2-40B4-BE49-F238E27FC236}">
                <a16:creationId xmlns:a16="http://schemas.microsoft.com/office/drawing/2014/main" id="{BEBEF0CF-406E-2DC1-E659-0C54442075BA}"/>
              </a:ext>
            </a:extLst>
          </p:cNvPr>
          <p:cNvCxnSpPr>
            <a:cxnSpLocks/>
            <a:stCxn id="7" idx="3"/>
            <a:endCxn id="28" idx="1"/>
          </p:cNvCxnSpPr>
          <p:nvPr/>
        </p:nvCxnSpPr>
        <p:spPr>
          <a:xfrm flipV="1">
            <a:off x="7058458" y="263586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B44F138B-21BF-3098-2576-B94B934A91DB}"/>
              </a:ext>
            </a:extLst>
          </p:cNvPr>
          <p:cNvSpPr txBox="1"/>
          <p:nvPr/>
        </p:nvSpPr>
        <p:spPr>
          <a:xfrm>
            <a:off x="7548350" y="220057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54" name="グラフィックス 53">
            <a:extLst>
              <a:ext uri="{FF2B5EF4-FFF2-40B4-BE49-F238E27FC236}">
                <a16:creationId xmlns:a16="http://schemas.microsoft.com/office/drawing/2014/main" id="{F2181CFA-B86E-E1A8-7900-1A134601493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39515" y="3054180"/>
            <a:ext cx="468087" cy="468087"/>
          </a:xfrm>
          <a:prstGeom prst="rect">
            <a:avLst/>
          </a:prstGeom>
        </p:spPr>
      </p:pic>
      <p:pic>
        <p:nvPicPr>
          <p:cNvPr id="1024" name="グラフィックス 1023">
            <a:extLst>
              <a:ext uri="{FF2B5EF4-FFF2-40B4-BE49-F238E27FC236}">
                <a16:creationId xmlns:a16="http://schemas.microsoft.com/office/drawing/2014/main" id="{E75518EC-3C38-93B2-BDDE-3F2AEA9D5A8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97282" y="2813046"/>
            <a:ext cx="635454" cy="635454"/>
          </a:xfrm>
          <a:prstGeom prst="rect">
            <a:avLst/>
          </a:prstGeom>
        </p:spPr>
      </p:pic>
      <p:pic>
        <p:nvPicPr>
          <p:cNvPr id="1034" name="Picture 2" descr="Adobe Acrobat Reader: Edit PDF - Google Play のアプリ">
            <a:extLst>
              <a:ext uri="{FF2B5EF4-FFF2-40B4-BE49-F238E27FC236}">
                <a16:creationId xmlns:a16="http://schemas.microsoft.com/office/drawing/2014/main" id="{8576A2BA-30BD-A087-5783-95077575C19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04062" y="1897570"/>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1040" name="コネクタ: カギ線 1039">
            <a:extLst>
              <a:ext uri="{FF2B5EF4-FFF2-40B4-BE49-F238E27FC236}">
                <a16:creationId xmlns:a16="http://schemas.microsoft.com/office/drawing/2014/main" id="{C8BEDE6D-7CCF-5D31-87D8-32B59F7E3C8D}"/>
              </a:ext>
            </a:extLst>
          </p:cNvPr>
          <p:cNvCxnSpPr>
            <a:cxnSpLocks/>
            <a:stCxn id="1024" idx="2"/>
            <a:endCxn id="18" idx="3"/>
          </p:cNvCxnSpPr>
          <p:nvPr/>
        </p:nvCxnSpPr>
        <p:spPr>
          <a:xfrm rot="5400000">
            <a:off x="10770795" y="316031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42" name="テキスト ボックス 1041">
            <a:extLst>
              <a:ext uri="{FF2B5EF4-FFF2-40B4-BE49-F238E27FC236}">
                <a16:creationId xmlns:a16="http://schemas.microsoft.com/office/drawing/2014/main" id="{8D0CB328-1E55-958B-1EC9-7DF919CA4A9B}"/>
              </a:ext>
            </a:extLst>
          </p:cNvPr>
          <p:cNvSpPr txBox="1"/>
          <p:nvPr/>
        </p:nvSpPr>
        <p:spPr>
          <a:xfrm>
            <a:off x="10254086" y="2489434"/>
            <a:ext cx="1969337"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Form Recognizer</a:t>
            </a:r>
          </a:p>
        </p:txBody>
      </p:sp>
      <p:sp>
        <p:nvSpPr>
          <p:cNvPr id="1043" name="テキスト ボックス 1042">
            <a:extLst>
              <a:ext uri="{FF2B5EF4-FFF2-40B4-BE49-F238E27FC236}">
                <a16:creationId xmlns:a16="http://schemas.microsoft.com/office/drawing/2014/main" id="{20009D21-DE9E-D31E-5A54-E93AC3070882}"/>
              </a:ext>
            </a:extLst>
          </p:cNvPr>
          <p:cNvSpPr txBox="1"/>
          <p:nvPr/>
        </p:nvSpPr>
        <p:spPr>
          <a:xfrm>
            <a:off x="10406654" y="1501501"/>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1046" name="テキスト ボックス 1045">
            <a:extLst>
              <a:ext uri="{FF2B5EF4-FFF2-40B4-BE49-F238E27FC236}">
                <a16:creationId xmlns:a16="http://schemas.microsoft.com/office/drawing/2014/main" id="{A6683FD3-77BB-46ED-18A9-A7920CD4D50F}"/>
              </a:ext>
            </a:extLst>
          </p:cNvPr>
          <p:cNvSpPr txBox="1"/>
          <p:nvPr/>
        </p:nvSpPr>
        <p:spPr>
          <a:xfrm>
            <a:off x="8352787" y="287253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1052" name="テキスト ボックス 1051">
            <a:extLst>
              <a:ext uri="{FF2B5EF4-FFF2-40B4-BE49-F238E27FC236}">
                <a16:creationId xmlns:a16="http://schemas.microsoft.com/office/drawing/2014/main" id="{D708F7D5-AE1A-769F-BC3D-F22502617DC5}"/>
              </a:ext>
            </a:extLst>
          </p:cNvPr>
          <p:cNvSpPr txBox="1"/>
          <p:nvPr/>
        </p:nvSpPr>
        <p:spPr>
          <a:xfrm>
            <a:off x="9847513" y="386349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8" name="Picture 2" descr="Power Apps - Google Play のアプリ">
            <a:extLst>
              <a:ext uri="{FF2B5EF4-FFF2-40B4-BE49-F238E27FC236}">
                <a16:creationId xmlns:a16="http://schemas.microsoft.com/office/drawing/2014/main" id="{AADAD118-84A0-FFA7-B8F3-50DF32C84EDA}"/>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foregroundMark x1="42773" y1="48438" x2="42773" y2="48438"/>
                        <a14:foregroundMark x1="58008" y1="28320" x2="58008" y2="28320"/>
                        <a14:foregroundMark x1="71484" y1="46484" x2="71484" y2="46484"/>
                        <a14:foregroundMark x1="58203" y1="67578" x2="58203" y2="67578"/>
                      </a14:backgroundRemoval>
                    </a14:imgEffect>
                  </a14:imgLayer>
                </a14:imgProps>
              </a:ext>
              <a:ext uri="{28A0092B-C50C-407E-A947-70E740481C1C}">
                <a14:useLocalDpi xmlns:a14="http://schemas.microsoft.com/office/drawing/2010/main" val="0"/>
              </a:ext>
            </a:extLst>
          </a:blip>
          <a:srcRect/>
          <a:stretch>
            <a:fillRect/>
          </a:stretch>
        </p:blipFill>
        <p:spPr bwMode="auto">
          <a:xfrm>
            <a:off x="2273892" y="3848779"/>
            <a:ext cx="596919" cy="596919"/>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66DB50AA-18A3-198D-57E1-E190BC1DFF84}"/>
              </a:ext>
            </a:extLst>
          </p:cNvPr>
          <p:cNvSpPr txBox="1"/>
          <p:nvPr/>
        </p:nvSpPr>
        <p:spPr>
          <a:xfrm>
            <a:off x="3460045" y="354398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29" name="テキスト ボックス 28">
            <a:extLst>
              <a:ext uri="{FF2B5EF4-FFF2-40B4-BE49-F238E27FC236}">
                <a16:creationId xmlns:a16="http://schemas.microsoft.com/office/drawing/2014/main" id="{6C93761C-13FB-0328-7AD8-592DB75FA787}"/>
              </a:ext>
            </a:extLst>
          </p:cNvPr>
          <p:cNvSpPr txBox="1"/>
          <p:nvPr/>
        </p:nvSpPr>
        <p:spPr>
          <a:xfrm>
            <a:off x="1472532" y="1186448"/>
            <a:ext cx="1983329" cy="307777"/>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フロントエンド開発者</a:t>
            </a:r>
            <a:endParaRPr kumimoji="1" lang="en-US" altLang="ja-JP"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cxnSp>
        <p:nvCxnSpPr>
          <p:cNvPr id="30" name="直線矢印コネクタ 29">
            <a:extLst>
              <a:ext uri="{FF2B5EF4-FFF2-40B4-BE49-F238E27FC236}">
                <a16:creationId xmlns:a16="http://schemas.microsoft.com/office/drawing/2014/main" id="{E6958063-9242-94B3-5E71-0B679DA20003}"/>
              </a:ext>
            </a:extLst>
          </p:cNvPr>
          <p:cNvCxnSpPr>
            <a:cxnSpLocks/>
          </p:cNvCxnSpPr>
          <p:nvPr/>
        </p:nvCxnSpPr>
        <p:spPr>
          <a:xfrm>
            <a:off x="1549110" y="1549492"/>
            <a:ext cx="3083713" cy="0"/>
          </a:xfrm>
          <a:prstGeom prst="straightConnector1">
            <a:avLst/>
          </a:prstGeom>
          <a:ln w="28575">
            <a:solidFill>
              <a:schemeClr val="bg1">
                <a:lumMod val="75000"/>
                <a:alpha val="50196"/>
              </a:schemeClr>
            </a:solidFill>
            <a:headEnd type="arrow" w="med" len="med"/>
            <a:tailEnd type="arrow" w="med" len="med"/>
          </a:ln>
        </p:spPr>
        <p:style>
          <a:lnRef idx="1">
            <a:schemeClr val="accent4"/>
          </a:lnRef>
          <a:fillRef idx="0">
            <a:schemeClr val="accent4"/>
          </a:fillRef>
          <a:effectRef idx="0">
            <a:schemeClr val="accent4"/>
          </a:effectRef>
          <a:fontRef idx="minor">
            <a:schemeClr val="tx1"/>
          </a:fontRef>
        </p:style>
      </p:cxnSp>
      <p:sp>
        <p:nvSpPr>
          <p:cNvPr id="37" name="テキスト ボックス 36">
            <a:extLst>
              <a:ext uri="{FF2B5EF4-FFF2-40B4-BE49-F238E27FC236}">
                <a16:creationId xmlns:a16="http://schemas.microsoft.com/office/drawing/2014/main" id="{733741A1-B0D8-ED58-1704-04C6C560AE79}"/>
              </a:ext>
            </a:extLst>
          </p:cNvPr>
          <p:cNvSpPr txBox="1"/>
          <p:nvPr/>
        </p:nvSpPr>
        <p:spPr>
          <a:xfrm>
            <a:off x="3237325" y="1188848"/>
            <a:ext cx="2314076" cy="307777"/>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バックエンド開発者</a:t>
            </a:r>
            <a:endParaRPr kumimoji="1" lang="en-US" altLang="ja-JP"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楕円 37">
            <a:extLst>
              <a:ext uri="{FF2B5EF4-FFF2-40B4-BE49-F238E27FC236}">
                <a16:creationId xmlns:a16="http://schemas.microsoft.com/office/drawing/2014/main" id="{5DF14462-EE76-C6A5-D56A-DCC3D417F662}"/>
              </a:ext>
            </a:extLst>
          </p:cNvPr>
          <p:cNvSpPr/>
          <p:nvPr/>
        </p:nvSpPr>
        <p:spPr bwMode="auto">
          <a:xfrm>
            <a:off x="3095537" y="4062871"/>
            <a:ext cx="151002" cy="134224"/>
          </a:xfrm>
          <a:prstGeom prst="ellipse">
            <a:avLst/>
          </a:prstGeom>
          <a:solidFill>
            <a:srgbClr val="8661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1" lang="ja-JP" alt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1032" name="Picture 8" descr="The Python Logo | Python Software Foundation">
            <a:extLst>
              <a:ext uri="{FF2B5EF4-FFF2-40B4-BE49-F238E27FC236}">
                <a16:creationId xmlns:a16="http://schemas.microsoft.com/office/drawing/2014/main" id="{A254B5C4-30A5-28D7-401F-66D340E1C22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84669" y="350271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48" name="テキスト ボックス 47">
            <a:extLst>
              <a:ext uri="{FF2B5EF4-FFF2-40B4-BE49-F238E27FC236}">
                <a16:creationId xmlns:a16="http://schemas.microsoft.com/office/drawing/2014/main" id="{9033CAE9-A654-6031-BD2C-E423A3030F3A}"/>
              </a:ext>
            </a:extLst>
          </p:cNvPr>
          <p:cNvSpPr txBox="1"/>
          <p:nvPr/>
        </p:nvSpPr>
        <p:spPr>
          <a:xfrm>
            <a:off x="5572442" y="395424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5" name="テキスト ボックス 54">
            <a:extLst>
              <a:ext uri="{FF2B5EF4-FFF2-40B4-BE49-F238E27FC236}">
                <a16:creationId xmlns:a16="http://schemas.microsoft.com/office/drawing/2014/main" id="{FAF59D95-52B0-D284-F65C-240BECD032B3}"/>
              </a:ext>
            </a:extLst>
          </p:cNvPr>
          <p:cNvSpPr txBox="1"/>
          <p:nvPr/>
        </p:nvSpPr>
        <p:spPr>
          <a:xfrm>
            <a:off x="4226694" y="454761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56" name="Picture 10" descr="Swagger (software) - Wikipedia">
            <a:extLst>
              <a:ext uri="{FF2B5EF4-FFF2-40B4-BE49-F238E27FC236}">
                <a16:creationId xmlns:a16="http://schemas.microsoft.com/office/drawing/2014/main" id="{D33AA115-49CD-0519-CEC9-FBF262C883A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28068" y="419287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57" name="テキスト ボックス 56">
            <a:extLst>
              <a:ext uri="{FF2B5EF4-FFF2-40B4-BE49-F238E27FC236}">
                <a16:creationId xmlns:a16="http://schemas.microsoft.com/office/drawing/2014/main" id="{DCF22550-DBEF-A4EB-07D1-584B7DFF96EF}"/>
              </a:ext>
            </a:extLst>
          </p:cNvPr>
          <p:cNvSpPr txBox="1"/>
          <p:nvPr/>
        </p:nvSpPr>
        <p:spPr>
          <a:xfrm>
            <a:off x="4570751" y="3033326"/>
            <a:ext cx="19709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25" name="テキスト ボックス 1024">
            <a:extLst>
              <a:ext uri="{FF2B5EF4-FFF2-40B4-BE49-F238E27FC236}">
                <a16:creationId xmlns:a16="http://schemas.microsoft.com/office/drawing/2014/main" id="{224183B8-538A-C38A-07AD-0DC98B2FD92A}"/>
              </a:ext>
            </a:extLst>
          </p:cNvPr>
          <p:cNvSpPr txBox="1"/>
          <p:nvPr/>
        </p:nvSpPr>
        <p:spPr>
          <a:xfrm>
            <a:off x="3437552" y="5177615"/>
            <a:ext cx="19709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1027" name="Picture 2" descr="GitHub Logos and Usage · GitHub">
            <a:extLst>
              <a:ext uri="{FF2B5EF4-FFF2-40B4-BE49-F238E27FC236}">
                <a16:creationId xmlns:a16="http://schemas.microsoft.com/office/drawing/2014/main" id="{09A0D18E-2B0E-ADB5-FA59-DD94998A363C}"/>
              </a:ext>
            </a:extLst>
          </p:cNvPr>
          <p:cNvPicPr>
            <a:picLocks noChangeAspect="1" noChangeArrowheads="1"/>
          </p:cNvPicPr>
          <p:nvPr/>
        </p:nvPicPr>
        <p:blipFill>
          <a:blip r:embed="rId1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356916" y="5304325"/>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22" name="正方形/長方形 21">
            <a:extLst>
              <a:ext uri="{FF2B5EF4-FFF2-40B4-BE49-F238E27FC236}">
                <a16:creationId xmlns:a16="http://schemas.microsoft.com/office/drawing/2014/main" id="{15B88BE6-AFCF-9048-640F-DCA01120877C}"/>
              </a:ext>
            </a:extLst>
          </p:cNvPr>
          <p:cNvSpPr/>
          <p:nvPr/>
        </p:nvSpPr>
        <p:spPr>
          <a:xfrm>
            <a:off x="966542" y="2523348"/>
            <a:ext cx="1529751" cy="902898"/>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3" name="正方形/長方形 22">
            <a:extLst>
              <a:ext uri="{FF2B5EF4-FFF2-40B4-BE49-F238E27FC236}">
                <a16:creationId xmlns:a16="http://schemas.microsoft.com/office/drawing/2014/main" id="{A00444E7-1F12-D9E6-F2EC-DAEDB7F62921}"/>
              </a:ext>
            </a:extLst>
          </p:cNvPr>
          <p:cNvSpPr/>
          <p:nvPr/>
        </p:nvSpPr>
        <p:spPr>
          <a:xfrm>
            <a:off x="813123" y="2182038"/>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2" name="テキスト ボックス 31">
            <a:extLst>
              <a:ext uri="{FF2B5EF4-FFF2-40B4-BE49-F238E27FC236}">
                <a16:creationId xmlns:a16="http://schemas.microsoft.com/office/drawing/2014/main" id="{94F950BE-A7DE-1B84-AC52-AF4DEDB5BF7E}"/>
              </a:ext>
            </a:extLst>
          </p:cNvPr>
          <p:cNvSpPr txBox="1"/>
          <p:nvPr/>
        </p:nvSpPr>
        <p:spPr>
          <a:xfrm>
            <a:off x="733620" y="1879305"/>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33" name="テキスト ボックス 32">
            <a:extLst>
              <a:ext uri="{FF2B5EF4-FFF2-40B4-BE49-F238E27FC236}">
                <a16:creationId xmlns:a16="http://schemas.microsoft.com/office/drawing/2014/main" id="{FB5E77C1-66F1-D883-EC7F-8C0334044A27}"/>
              </a:ext>
            </a:extLst>
          </p:cNvPr>
          <p:cNvSpPr txBox="1"/>
          <p:nvPr/>
        </p:nvSpPr>
        <p:spPr>
          <a:xfrm>
            <a:off x="848010" y="222026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0" name="グラフィックス 39">
            <a:extLst>
              <a:ext uri="{FF2B5EF4-FFF2-40B4-BE49-F238E27FC236}">
                <a16:creationId xmlns:a16="http://schemas.microsoft.com/office/drawing/2014/main" id="{2B8EFA30-C8C2-DF3A-8C16-B9B1F0D3B49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463033" y="1971231"/>
            <a:ext cx="442284" cy="442284"/>
          </a:xfrm>
          <a:prstGeom prst="rect">
            <a:avLst/>
          </a:prstGeom>
        </p:spPr>
      </p:pic>
      <p:pic>
        <p:nvPicPr>
          <p:cNvPr id="42" name="図 41">
            <a:extLst>
              <a:ext uri="{FF2B5EF4-FFF2-40B4-BE49-F238E27FC236}">
                <a16:creationId xmlns:a16="http://schemas.microsoft.com/office/drawing/2014/main" id="{F812E8FA-D5E2-2B95-3782-154E5907DC33}"/>
              </a:ext>
            </a:extLst>
          </p:cNvPr>
          <p:cNvPicPr>
            <a:picLocks noChangeAspect="1"/>
          </p:cNvPicPr>
          <p:nvPr/>
        </p:nvPicPr>
        <p:blipFill>
          <a:blip r:embed="rId18"/>
          <a:stretch>
            <a:fillRect/>
          </a:stretch>
        </p:blipFill>
        <p:spPr>
          <a:xfrm>
            <a:off x="1287054" y="2635651"/>
            <a:ext cx="865184" cy="486666"/>
          </a:xfrm>
          <a:prstGeom prst="rect">
            <a:avLst/>
          </a:prstGeom>
        </p:spPr>
      </p:pic>
      <p:sp>
        <p:nvSpPr>
          <p:cNvPr id="43" name="テキスト ボックス 42">
            <a:extLst>
              <a:ext uri="{FF2B5EF4-FFF2-40B4-BE49-F238E27FC236}">
                <a16:creationId xmlns:a16="http://schemas.microsoft.com/office/drawing/2014/main" id="{2F73B411-A9C1-BFC9-598D-6D750B1C256E}"/>
              </a:ext>
            </a:extLst>
          </p:cNvPr>
          <p:cNvSpPr txBox="1"/>
          <p:nvPr/>
        </p:nvSpPr>
        <p:spPr>
          <a:xfrm>
            <a:off x="1385754" y="3114605"/>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pic>
        <p:nvPicPr>
          <p:cNvPr id="44" name="図 43">
            <a:extLst>
              <a:ext uri="{FF2B5EF4-FFF2-40B4-BE49-F238E27FC236}">
                <a16:creationId xmlns:a16="http://schemas.microsoft.com/office/drawing/2014/main" id="{9745E555-12C2-5199-676B-584D005AC3D4}"/>
              </a:ext>
            </a:extLst>
          </p:cNvPr>
          <p:cNvPicPr>
            <a:picLocks noChangeAspect="1"/>
          </p:cNvPicPr>
          <p:nvPr/>
        </p:nvPicPr>
        <p:blipFill rotWithShape="1">
          <a:blip r:embed="rId19"/>
          <a:srcRect l="520" t="7657" r="7921" b="1386"/>
          <a:stretch/>
        </p:blipFill>
        <p:spPr>
          <a:xfrm>
            <a:off x="977689" y="4562847"/>
            <a:ext cx="1551527" cy="8669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46" name="コネクタ: カギ線 45">
            <a:extLst>
              <a:ext uri="{FF2B5EF4-FFF2-40B4-BE49-F238E27FC236}">
                <a16:creationId xmlns:a16="http://schemas.microsoft.com/office/drawing/2014/main" id="{040EDFEA-3535-0A76-DEAC-1ADADF52A706}"/>
              </a:ext>
            </a:extLst>
          </p:cNvPr>
          <p:cNvCxnSpPr>
            <a:cxnSpLocks/>
            <a:stCxn id="22" idx="3"/>
            <a:endCxn id="54" idx="1"/>
          </p:cNvCxnSpPr>
          <p:nvPr/>
        </p:nvCxnSpPr>
        <p:spPr>
          <a:xfrm>
            <a:off x="2496293" y="2974797"/>
            <a:ext cx="1243222" cy="313427"/>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3" name="コネクタ: カギ線 62">
            <a:extLst>
              <a:ext uri="{FF2B5EF4-FFF2-40B4-BE49-F238E27FC236}">
                <a16:creationId xmlns:a16="http://schemas.microsoft.com/office/drawing/2014/main" id="{156EDC14-B1A9-F97F-AF5D-D81D98420FF3}"/>
              </a:ext>
            </a:extLst>
          </p:cNvPr>
          <p:cNvCxnSpPr>
            <a:cxnSpLocks/>
            <a:stCxn id="54" idx="3"/>
            <a:endCxn id="7" idx="1"/>
          </p:cNvCxnSpPr>
          <p:nvPr/>
        </p:nvCxnSpPr>
        <p:spPr>
          <a:xfrm>
            <a:off x="4207602" y="328822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8" name="グラフィックス 17">
            <a:extLst>
              <a:ext uri="{FF2B5EF4-FFF2-40B4-BE49-F238E27FC236}">
                <a16:creationId xmlns:a16="http://schemas.microsoft.com/office/drawing/2014/main" id="{42D1BC7C-1419-22CC-B0CC-40FC717F5A7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941252" y="3333849"/>
            <a:ext cx="541354" cy="541354"/>
          </a:xfrm>
          <a:prstGeom prst="rect">
            <a:avLst/>
          </a:prstGeom>
        </p:spPr>
      </p:pic>
      <p:cxnSp>
        <p:nvCxnSpPr>
          <p:cNvPr id="31" name="コネクタ: カギ線 30">
            <a:extLst>
              <a:ext uri="{FF2B5EF4-FFF2-40B4-BE49-F238E27FC236}">
                <a16:creationId xmlns:a16="http://schemas.microsoft.com/office/drawing/2014/main" id="{9DC4AD61-243E-5987-3463-47CA52ADA636}"/>
              </a:ext>
            </a:extLst>
          </p:cNvPr>
          <p:cNvCxnSpPr>
            <a:cxnSpLocks/>
            <a:stCxn id="28" idx="3"/>
            <a:endCxn id="18" idx="0"/>
          </p:cNvCxnSpPr>
          <p:nvPr/>
        </p:nvCxnSpPr>
        <p:spPr>
          <a:xfrm>
            <a:off x="9392778" y="263586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6E17F9D7-77F1-146A-E20E-AC049A87888C}"/>
              </a:ext>
            </a:extLst>
          </p:cNvPr>
          <p:cNvSpPr txBox="1"/>
          <p:nvPr/>
        </p:nvSpPr>
        <p:spPr>
          <a:xfrm>
            <a:off x="8269516" y="527794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2" name="グラフィックス 51" descr="ドキュメント 枠線">
            <a:extLst>
              <a:ext uri="{FF2B5EF4-FFF2-40B4-BE49-F238E27FC236}">
                <a16:creationId xmlns:a16="http://schemas.microsoft.com/office/drawing/2014/main" id="{67B387D7-B978-7ED8-FCBF-52558638E22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173093" y="4074736"/>
            <a:ext cx="402996" cy="402996"/>
          </a:xfrm>
          <a:prstGeom prst="rect">
            <a:avLst/>
          </a:prstGeom>
        </p:spPr>
      </p:pic>
      <p:pic>
        <p:nvPicPr>
          <p:cNvPr id="53" name="グラフィックス 52" descr="ドキュメント 枠線">
            <a:extLst>
              <a:ext uri="{FF2B5EF4-FFF2-40B4-BE49-F238E27FC236}">
                <a16:creationId xmlns:a16="http://schemas.microsoft.com/office/drawing/2014/main" id="{CC981ED5-F8DE-771A-CECB-049DCF970F1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495175" y="4085734"/>
            <a:ext cx="402996" cy="402996"/>
          </a:xfrm>
          <a:prstGeom prst="rect">
            <a:avLst/>
          </a:prstGeom>
        </p:spPr>
      </p:pic>
      <p:pic>
        <p:nvPicPr>
          <p:cNvPr id="58" name="グラフィックス 57" descr="ドキュメント 枠線">
            <a:extLst>
              <a:ext uri="{FF2B5EF4-FFF2-40B4-BE49-F238E27FC236}">
                <a16:creationId xmlns:a16="http://schemas.microsoft.com/office/drawing/2014/main" id="{77D5BA8A-A23E-E14D-B859-59A8C1B6217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826684" y="4087305"/>
            <a:ext cx="402996" cy="402996"/>
          </a:xfrm>
          <a:prstGeom prst="rect">
            <a:avLst/>
          </a:prstGeom>
        </p:spPr>
      </p:pic>
      <p:sp>
        <p:nvSpPr>
          <p:cNvPr id="59" name="テキスト ボックス 58">
            <a:extLst>
              <a:ext uri="{FF2B5EF4-FFF2-40B4-BE49-F238E27FC236}">
                <a16:creationId xmlns:a16="http://schemas.microsoft.com/office/drawing/2014/main" id="{861DFCB5-615B-ACA0-FAE5-B4CB3AE72807}"/>
              </a:ext>
            </a:extLst>
          </p:cNvPr>
          <p:cNvSpPr txBox="1"/>
          <p:nvPr/>
        </p:nvSpPr>
        <p:spPr>
          <a:xfrm>
            <a:off x="11112276" y="417614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60" name="テキスト ボックス 59">
            <a:extLst>
              <a:ext uri="{FF2B5EF4-FFF2-40B4-BE49-F238E27FC236}">
                <a16:creationId xmlns:a16="http://schemas.microsoft.com/office/drawing/2014/main" id="{C6E292D0-E9A8-3EA4-6891-E550B3A01CD1}"/>
              </a:ext>
            </a:extLst>
          </p:cNvPr>
          <p:cNvSpPr txBox="1"/>
          <p:nvPr/>
        </p:nvSpPr>
        <p:spPr>
          <a:xfrm>
            <a:off x="10133812" y="449628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cxnSp>
        <p:nvCxnSpPr>
          <p:cNvPr id="1030" name="コネクタ: カギ線 1029">
            <a:extLst>
              <a:ext uri="{FF2B5EF4-FFF2-40B4-BE49-F238E27FC236}">
                <a16:creationId xmlns:a16="http://schemas.microsoft.com/office/drawing/2014/main" id="{AA140977-D5A0-637B-E475-24A6C1C3870F}"/>
              </a:ext>
            </a:extLst>
          </p:cNvPr>
          <p:cNvCxnSpPr>
            <a:cxnSpLocks/>
            <a:stCxn id="44" idx="3"/>
            <a:endCxn id="38" idx="2"/>
          </p:cNvCxnSpPr>
          <p:nvPr/>
        </p:nvCxnSpPr>
        <p:spPr>
          <a:xfrm flipV="1">
            <a:off x="2529216" y="4129983"/>
            <a:ext cx="566321" cy="866361"/>
          </a:xfrm>
          <a:prstGeom prst="bentConnector3">
            <a:avLst>
              <a:gd name="adj1" fmla="val 61652"/>
            </a:avLst>
          </a:prstGeom>
          <a:ln w="19050">
            <a:solidFill>
              <a:srgbClr val="7030A0"/>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723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テキスト&#10;&#10;自動的に生成された説明">
            <a:extLst>
              <a:ext uri="{FF2B5EF4-FFF2-40B4-BE49-F238E27FC236}">
                <a16:creationId xmlns:a16="http://schemas.microsoft.com/office/drawing/2014/main" id="{81214E85-6813-00E3-45CE-534FF43AC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01"/>
            <a:ext cx="12192000" cy="6832798"/>
          </a:xfrm>
          <a:prstGeom prst="rect">
            <a:avLst/>
          </a:prstGeom>
        </p:spPr>
      </p:pic>
    </p:spTree>
    <p:extLst>
      <p:ext uri="{BB962C8B-B14F-4D97-AF65-F5344CB8AC3E}">
        <p14:creationId xmlns:p14="http://schemas.microsoft.com/office/powerpoint/2010/main" val="411054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EFC5B664-7411-6FA8-4720-00A19622DC82}"/>
              </a:ext>
            </a:extLst>
          </p:cNvPr>
          <p:cNvSpPr/>
          <p:nvPr/>
        </p:nvSpPr>
        <p:spPr>
          <a:xfrm>
            <a:off x="4354903" y="2933820"/>
            <a:ext cx="1529751" cy="67514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26" name="Picture 2" descr="openai&quot; Icon - Download for free – Iconduck">
            <a:extLst>
              <a:ext uri="{FF2B5EF4-FFF2-40B4-BE49-F238E27FC236}">
                <a16:creationId xmlns:a16="http://schemas.microsoft.com/office/drawing/2014/main" id="{AC36807A-80C5-E837-1E75-4266A73C5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7960" y="4822338"/>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コネクタ: カギ線 12">
            <a:extLst>
              <a:ext uri="{FF2B5EF4-FFF2-40B4-BE49-F238E27FC236}">
                <a16:creationId xmlns:a16="http://schemas.microsoft.com/office/drawing/2014/main" id="{CD72461D-C10C-6F4B-BDCD-9C5AB5923602}"/>
              </a:ext>
            </a:extLst>
          </p:cNvPr>
          <p:cNvCxnSpPr>
            <a:cxnSpLocks/>
            <a:stCxn id="7" idx="3"/>
            <a:endCxn id="1026" idx="1"/>
          </p:cNvCxnSpPr>
          <p:nvPr/>
        </p:nvCxnSpPr>
        <p:spPr>
          <a:xfrm>
            <a:off x="5884654" y="3271390"/>
            <a:ext cx="2233306" cy="1833006"/>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5992A07E-106C-E065-F082-ACCF772A03B1}"/>
              </a:ext>
            </a:extLst>
          </p:cNvPr>
          <p:cNvSpPr/>
          <p:nvPr/>
        </p:nvSpPr>
        <p:spPr>
          <a:xfrm>
            <a:off x="4212077" y="573932"/>
            <a:ext cx="7902102" cy="5282118"/>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BD63DD4D-3D8F-F5FA-3DA4-B39D2DDD6101}"/>
              </a:ext>
            </a:extLst>
          </p:cNvPr>
          <p:cNvSpPr txBox="1"/>
          <p:nvPr/>
        </p:nvSpPr>
        <p:spPr>
          <a:xfrm>
            <a:off x="4283478" y="2647848"/>
            <a:ext cx="1806038"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バックエンドプログラム</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28" name="グラフィックス 27">
            <a:extLst>
              <a:ext uri="{FF2B5EF4-FFF2-40B4-BE49-F238E27FC236}">
                <a16:creationId xmlns:a16="http://schemas.microsoft.com/office/drawing/2014/main" id="{40B882F5-E7B1-5588-C69F-5B66BDB923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09571" y="1953727"/>
            <a:ext cx="624969" cy="624969"/>
          </a:xfrm>
          <a:prstGeom prst="rect">
            <a:avLst/>
          </a:prstGeom>
        </p:spPr>
      </p:pic>
      <p:cxnSp>
        <p:nvCxnSpPr>
          <p:cNvPr id="34" name="コネクタ: カギ線 33">
            <a:extLst>
              <a:ext uri="{FF2B5EF4-FFF2-40B4-BE49-F238E27FC236}">
                <a16:creationId xmlns:a16="http://schemas.microsoft.com/office/drawing/2014/main" id="{BEBEF0CF-406E-2DC1-E659-0C54442075BA}"/>
              </a:ext>
            </a:extLst>
          </p:cNvPr>
          <p:cNvCxnSpPr>
            <a:cxnSpLocks/>
            <a:stCxn id="7" idx="3"/>
            <a:endCxn id="28" idx="1"/>
          </p:cNvCxnSpPr>
          <p:nvPr/>
        </p:nvCxnSpPr>
        <p:spPr>
          <a:xfrm flipV="1">
            <a:off x="5884654" y="2266212"/>
            <a:ext cx="2224917" cy="1005178"/>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24" name="グラフィックス 1023">
            <a:extLst>
              <a:ext uri="{FF2B5EF4-FFF2-40B4-BE49-F238E27FC236}">
                <a16:creationId xmlns:a16="http://schemas.microsoft.com/office/drawing/2014/main" id="{E75518EC-3C38-93B2-BDDE-3F2AEA9D5A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19980" y="2939505"/>
            <a:ext cx="635454" cy="635454"/>
          </a:xfrm>
          <a:prstGeom prst="rect">
            <a:avLst/>
          </a:prstGeom>
        </p:spPr>
      </p:pic>
      <p:cxnSp>
        <p:nvCxnSpPr>
          <p:cNvPr id="1040" name="コネクタ: カギ線 1039">
            <a:extLst>
              <a:ext uri="{FF2B5EF4-FFF2-40B4-BE49-F238E27FC236}">
                <a16:creationId xmlns:a16="http://schemas.microsoft.com/office/drawing/2014/main" id="{C8BEDE6D-7CCF-5D31-87D8-32B59F7E3C8D}"/>
              </a:ext>
            </a:extLst>
          </p:cNvPr>
          <p:cNvCxnSpPr>
            <a:cxnSpLocks/>
            <a:stCxn id="1024" idx="2"/>
            <a:endCxn id="18" idx="3"/>
          </p:cNvCxnSpPr>
          <p:nvPr/>
        </p:nvCxnSpPr>
        <p:spPr>
          <a:xfrm rot="5400000">
            <a:off x="10506527" y="2999805"/>
            <a:ext cx="156027" cy="130633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43" name="テキスト ボックス 1042">
            <a:extLst>
              <a:ext uri="{FF2B5EF4-FFF2-40B4-BE49-F238E27FC236}">
                <a16:creationId xmlns:a16="http://schemas.microsoft.com/office/drawing/2014/main" id="{20009D21-DE9E-D31E-5A54-E93AC3070882}"/>
              </a:ext>
            </a:extLst>
          </p:cNvPr>
          <p:cNvSpPr txBox="1"/>
          <p:nvPr/>
        </p:nvSpPr>
        <p:spPr>
          <a:xfrm>
            <a:off x="9941667" y="703832"/>
            <a:ext cx="2091447" cy="64633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学術論文</a:t>
            </a:r>
            <a:br>
              <a:rPr kumimoji="1" lang="en-US" altLang="ja-JP" sz="12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ja-JP" altLang="en-US"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t>機密性の高い</a:t>
            </a:r>
            <a:br>
              <a:rPr kumimoji="1" lang="en-US" altLang="ja-JP"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br>
            <a:r>
              <a:rPr kumimoji="1" lang="ja-JP" altLang="en-US"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t>独自のデータなど</a:t>
            </a:r>
            <a:endParaRPr kumimoji="1" lang="en-US" altLang="ja-JP"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32" name="Picture 8" descr="The Python Logo | Python Software Foundation">
            <a:extLst>
              <a:ext uri="{FF2B5EF4-FFF2-40B4-BE49-F238E27FC236}">
                <a16:creationId xmlns:a16="http://schemas.microsoft.com/office/drawing/2014/main" id="{A254B5C4-30A5-28D7-401F-66D340E1C2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8958" y="3074699"/>
            <a:ext cx="1271150" cy="429357"/>
          </a:xfrm>
          <a:prstGeom prst="rect">
            <a:avLst/>
          </a:prstGeom>
          <a:noFill/>
          <a:extLst>
            <a:ext uri="{909E8E84-426E-40DD-AFC4-6F175D3DCCD1}">
              <a14:hiddenFill xmlns:a14="http://schemas.microsoft.com/office/drawing/2010/main">
                <a:solidFill>
                  <a:srgbClr val="FFFFFF"/>
                </a:solidFill>
              </a14:hiddenFill>
            </a:ext>
          </a:extLst>
        </p:spPr>
      </p:pic>
      <p:pic>
        <p:nvPicPr>
          <p:cNvPr id="18" name="グラフィックス 17">
            <a:extLst>
              <a:ext uri="{FF2B5EF4-FFF2-40B4-BE49-F238E27FC236}">
                <a16:creationId xmlns:a16="http://schemas.microsoft.com/office/drawing/2014/main" id="{42D1BC7C-1419-22CC-B0CC-40FC717F5A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90018" y="3460309"/>
            <a:ext cx="541354" cy="541354"/>
          </a:xfrm>
          <a:prstGeom prst="rect">
            <a:avLst/>
          </a:prstGeom>
        </p:spPr>
      </p:pic>
      <p:cxnSp>
        <p:nvCxnSpPr>
          <p:cNvPr id="31" name="コネクタ: カギ線 30">
            <a:extLst>
              <a:ext uri="{FF2B5EF4-FFF2-40B4-BE49-F238E27FC236}">
                <a16:creationId xmlns:a16="http://schemas.microsoft.com/office/drawing/2014/main" id="{9DC4AD61-243E-5987-3463-47CA52ADA636}"/>
              </a:ext>
            </a:extLst>
          </p:cNvPr>
          <p:cNvCxnSpPr>
            <a:cxnSpLocks/>
            <a:stCxn id="28" idx="3"/>
            <a:endCxn id="18" idx="0"/>
          </p:cNvCxnSpPr>
          <p:nvPr/>
        </p:nvCxnSpPr>
        <p:spPr>
          <a:xfrm>
            <a:off x="8734540" y="2266212"/>
            <a:ext cx="926155" cy="1194097"/>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6E17F9D7-77F1-146A-E20E-AC049A87888C}"/>
              </a:ext>
            </a:extLst>
          </p:cNvPr>
          <p:cNvSpPr txBox="1"/>
          <p:nvPr/>
        </p:nvSpPr>
        <p:spPr>
          <a:xfrm>
            <a:off x="7611278" y="5404403"/>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2" name="グラフィックス 51" descr="ドキュメント 枠線">
            <a:extLst>
              <a:ext uri="{FF2B5EF4-FFF2-40B4-BE49-F238E27FC236}">
                <a16:creationId xmlns:a16="http://schemas.microsoft.com/office/drawing/2014/main" id="{67B387D7-B978-7ED8-FCBF-52558638E22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553766" y="4045553"/>
            <a:ext cx="402996" cy="402996"/>
          </a:xfrm>
          <a:prstGeom prst="rect">
            <a:avLst/>
          </a:prstGeom>
        </p:spPr>
      </p:pic>
      <p:pic>
        <p:nvPicPr>
          <p:cNvPr id="53" name="グラフィックス 52" descr="ドキュメント 枠線">
            <a:extLst>
              <a:ext uri="{FF2B5EF4-FFF2-40B4-BE49-F238E27FC236}">
                <a16:creationId xmlns:a16="http://schemas.microsoft.com/office/drawing/2014/main" id="{CC981ED5-F8DE-771A-CECB-049DCF970F1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875848" y="4056551"/>
            <a:ext cx="402996" cy="402996"/>
          </a:xfrm>
          <a:prstGeom prst="rect">
            <a:avLst/>
          </a:prstGeom>
        </p:spPr>
      </p:pic>
      <p:sp>
        <p:nvSpPr>
          <p:cNvPr id="59" name="テキスト ボックス 58">
            <a:extLst>
              <a:ext uri="{FF2B5EF4-FFF2-40B4-BE49-F238E27FC236}">
                <a16:creationId xmlns:a16="http://schemas.microsoft.com/office/drawing/2014/main" id="{861DFCB5-615B-ACA0-FAE5-B4CB3AE72807}"/>
              </a:ext>
            </a:extLst>
          </p:cNvPr>
          <p:cNvSpPr txBox="1"/>
          <p:nvPr/>
        </p:nvSpPr>
        <p:spPr>
          <a:xfrm>
            <a:off x="10191391" y="413723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60" name="テキスト ボックス 59">
            <a:extLst>
              <a:ext uri="{FF2B5EF4-FFF2-40B4-BE49-F238E27FC236}">
                <a16:creationId xmlns:a16="http://schemas.microsoft.com/office/drawing/2014/main" id="{C6E292D0-E9A8-3EA4-6891-E550B3A01CD1}"/>
              </a:ext>
            </a:extLst>
          </p:cNvPr>
          <p:cNvSpPr txBox="1"/>
          <p:nvPr/>
        </p:nvSpPr>
        <p:spPr>
          <a:xfrm>
            <a:off x="9339388" y="4515743"/>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cxnSp>
        <p:nvCxnSpPr>
          <p:cNvPr id="9" name="コネクタ: カギ線 8">
            <a:extLst>
              <a:ext uri="{FF2B5EF4-FFF2-40B4-BE49-F238E27FC236}">
                <a16:creationId xmlns:a16="http://schemas.microsoft.com/office/drawing/2014/main" id="{67AC5D29-381E-6D14-BEE4-FE1C3B385E07}"/>
              </a:ext>
            </a:extLst>
          </p:cNvPr>
          <p:cNvCxnSpPr>
            <a:cxnSpLocks/>
          </p:cNvCxnSpPr>
          <p:nvPr/>
        </p:nvCxnSpPr>
        <p:spPr>
          <a:xfrm flipV="1">
            <a:off x="2222574" y="3222752"/>
            <a:ext cx="2122601"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EE9B0AF3-82E7-DBA9-6584-C4483B121462}"/>
              </a:ext>
            </a:extLst>
          </p:cNvPr>
          <p:cNvSpPr txBox="1"/>
          <p:nvPr/>
        </p:nvSpPr>
        <p:spPr>
          <a:xfrm>
            <a:off x="255169" y="2095735"/>
            <a:ext cx="1897811" cy="461665"/>
          </a:xfrm>
          <a:prstGeom prst="rect">
            <a:avLst/>
          </a:prstGeom>
          <a:noFill/>
        </p:spPr>
        <p:txBody>
          <a:bodyPr wrap="square" rtlCol="0">
            <a:spAutoFit/>
          </a:bodyPr>
          <a:lstStyle/>
          <a:p>
            <a:pPr algn="ctr"/>
            <a:r>
              <a:rPr kumimoji="1" lang="ja-JP" altLang="en-US" sz="1200" dirty="0">
                <a:latin typeface="Yu Gothic UI Semibold" panose="020B0700000000000000" pitchFamily="50" charset="-128"/>
                <a:ea typeface="Yu Gothic UI Semibold" panose="020B0700000000000000" pitchFamily="50" charset="-128"/>
              </a:rPr>
              <a:t>学術論文に基づいた情報をベースにした</a:t>
            </a:r>
            <a:r>
              <a:rPr lang="en-US" altLang="ja-JP" sz="1200" dirty="0">
                <a:latin typeface="Yu Gothic UI Semibold" panose="020B0700000000000000" pitchFamily="50" charset="-128"/>
                <a:ea typeface="Yu Gothic UI Semibold" panose="020B0700000000000000" pitchFamily="50" charset="-128"/>
              </a:rPr>
              <a:t>AI</a:t>
            </a:r>
            <a:r>
              <a:rPr lang="ja-JP" altLang="en-US" sz="1200" dirty="0">
                <a:latin typeface="Yu Gothic UI Semibold" panose="020B0700000000000000" pitchFamily="50" charset="-128"/>
                <a:ea typeface="Yu Gothic UI Semibold" panose="020B0700000000000000" pitchFamily="50" charset="-128"/>
              </a:rPr>
              <a:t>チャット</a:t>
            </a:r>
            <a:endParaRPr kumimoji="1" lang="en-US" altLang="ja-JP" sz="1200" dirty="0">
              <a:latin typeface="Yu Gothic UI Semibold" panose="020B0700000000000000" pitchFamily="50" charset="-128"/>
              <a:ea typeface="Yu Gothic UI Semibold" panose="020B0700000000000000" pitchFamily="50" charset="-128"/>
            </a:endParaRPr>
          </a:p>
        </p:txBody>
      </p:sp>
      <p:pic>
        <p:nvPicPr>
          <p:cNvPr id="61" name="図 60">
            <a:extLst>
              <a:ext uri="{FF2B5EF4-FFF2-40B4-BE49-F238E27FC236}">
                <a16:creationId xmlns:a16="http://schemas.microsoft.com/office/drawing/2014/main" id="{ED6749F1-F842-87C7-2DB1-04A65EE60CCA}"/>
              </a:ext>
            </a:extLst>
          </p:cNvPr>
          <p:cNvPicPr>
            <a:picLocks noChangeAspect="1"/>
          </p:cNvPicPr>
          <p:nvPr/>
        </p:nvPicPr>
        <p:blipFill rotWithShape="1">
          <a:blip r:embed="rId13"/>
          <a:srcRect l="64671" t="35604" r="4440" b="55427"/>
          <a:stretch/>
        </p:blipFill>
        <p:spPr>
          <a:xfrm>
            <a:off x="2383277" y="2821020"/>
            <a:ext cx="1731524" cy="321013"/>
          </a:xfrm>
          <a:prstGeom prst="rect">
            <a:avLst/>
          </a:prstGeom>
        </p:spPr>
      </p:pic>
      <p:cxnSp>
        <p:nvCxnSpPr>
          <p:cNvPr id="1035" name="コネクタ: カギ線 1034">
            <a:extLst>
              <a:ext uri="{FF2B5EF4-FFF2-40B4-BE49-F238E27FC236}">
                <a16:creationId xmlns:a16="http://schemas.microsoft.com/office/drawing/2014/main" id="{57E99D55-D07E-E515-7368-4EA67DD9179F}"/>
              </a:ext>
            </a:extLst>
          </p:cNvPr>
          <p:cNvCxnSpPr>
            <a:cxnSpLocks/>
          </p:cNvCxnSpPr>
          <p:nvPr/>
        </p:nvCxnSpPr>
        <p:spPr>
          <a:xfrm rot="10800000">
            <a:off x="2287427" y="3443247"/>
            <a:ext cx="2064081"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45" name="テキスト ボックス 1044">
            <a:extLst>
              <a:ext uri="{FF2B5EF4-FFF2-40B4-BE49-F238E27FC236}">
                <a16:creationId xmlns:a16="http://schemas.microsoft.com/office/drawing/2014/main" id="{8488F53D-8FBD-D11B-495D-AB20C28F8F62}"/>
              </a:ext>
            </a:extLst>
          </p:cNvPr>
          <p:cNvSpPr txBox="1"/>
          <p:nvPr/>
        </p:nvSpPr>
        <p:spPr>
          <a:xfrm>
            <a:off x="7997142" y="4564583"/>
            <a:ext cx="88745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GPT</a:t>
            </a: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モデル</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47" name="テキスト ボックス 1046">
            <a:extLst>
              <a:ext uri="{FF2B5EF4-FFF2-40B4-BE49-F238E27FC236}">
                <a16:creationId xmlns:a16="http://schemas.microsoft.com/office/drawing/2014/main" id="{2CB7290C-C3BD-E94B-69FD-85F0C59A9C5C}"/>
              </a:ext>
            </a:extLst>
          </p:cNvPr>
          <p:cNvSpPr txBox="1"/>
          <p:nvPr/>
        </p:nvSpPr>
        <p:spPr>
          <a:xfrm>
            <a:off x="7916078" y="1779228"/>
            <a:ext cx="103661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ナレッジ検索</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48" name="吹き出し: 四角形 1047">
            <a:extLst>
              <a:ext uri="{FF2B5EF4-FFF2-40B4-BE49-F238E27FC236}">
                <a16:creationId xmlns:a16="http://schemas.microsoft.com/office/drawing/2014/main" id="{6BF95266-A6A0-5E27-CB4E-B6FA0D869A2E}"/>
              </a:ext>
            </a:extLst>
          </p:cNvPr>
          <p:cNvSpPr/>
          <p:nvPr/>
        </p:nvSpPr>
        <p:spPr>
          <a:xfrm>
            <a:off x="6335950" y="1177046"/>
            <a:ext cx="1896894" cy="593387"/>
          </a:xfrm>
          <a:prstGeom prst="wedgeRectCallout">
            <a:avLst>
              <a:gd name="adj1" fmla="val 15065"/>
              <a:gd name="adj2" fmla="val 80631"/>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F6BAF898-C2C6-98F6-FC07-2D2AE4860CE6}"/>
              </a:ext>
            </a:extLst>
          </p:cNvPr>
          <p:cNvSpPr txBox="1"/>
          <p:nvPr/>
        </p:nvSpPr>
        <p:spPr>
          <a:xfrm>
            <a:off x="6365530" y="1244772"/>
            <a:ext cx="1897811"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質問</a:t>
            </a:r>
            <a:r>
              <a:rPr kumimoji="1" lang="en-US" altLang="ja-JP" sz="1200" dirty="0">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過去のチャット履歴をもとに検索クエリを生成</a:t>
            </a:r>
          </a:p>
        </p:txBody>
      </p:sp>
      <p:sp>
        <p:nvSpPr>
          <p:cNvPr id="1049" name="吹き出し: 四角形 1048">
            <a:extLst>
              <a:ext uri="{FF2B5EF4-FFF2-40B4-BE49-F238E27FC236}">
                <a16:creationId xmlns:a16="http://schemas.microsoft.com/office/drawing/2014/main" id="{BA0F4DB2-B8AF-AA55-C9B9-B872ABD1AB02}"/>
              </a:ext>
            </a:extLst>
          </p:cNvPr>
          <p:cNvSpPr/>
          <p:nvPr/>
        </p:nvSpPr>
        <p:spPr>
          <a:xfrm>
            <a:off x="7143345" y="3800271"/>
            <a:ext cx="1806102" cy="593387"/>
          </a:xfrm>
          <a:prstGeom prst="wedgeRectCallout">
            <a:avLst>
              <a:gd name="adj1" fmla="val 13526"/>
              <a:gd name="adj2" fmla="val 82270"/>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3" name="テキスト ボックス 1032">
            <a:extLst>
              <a:ext uri="{FF2B5EF4-FFF2-40B4-BE49-F238E27FC236}">
                <a16:creationId xmlns:a16="http://schemas.microsoft.com/office/drawing/2014/main" id="{8CBC43E1-F4AC-849A-7469-4609A0A06875}"/>
              </a:ext>
            </a:extLst>
          </p:cNvPr>
          <p:cNvSpPr txBox="1"/>
          <p:nvPr/>
        </p:nvSpPr>
        <p:spPr>
          <a:xfrm>
            <a:off x="7211438" y="3877727"/>
            <a:ext cx="1690685"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検索結果をもとに</a:t>
            </a:r>
            <a:endParaRPr kumimoji="1" lang="en-US" altLang="ja-JP" sz="1200" dirty="0">
              <a:latin typeface="Yu Gothic UI Semibold" panose="020B0700000000000000" pitchFamily="50" charset="-128"/>
              <a:ea typeface="Yu Gothic UI Semibold" panose="020B0700000000000000" pitchFamily="50" charset="-128"/>
            </a:endParaRPr>
          </a:p>
          <a:p>
            <a:pPr algn="l"/>
            <a:r>
              <a:rPr lang="ja-JP" altLang="en-US" sz="1200" dirty="0">
                <a:latin typeface="Yu Gothic UI Semibold" panose="020B0700000000000000" pitchFamily="50" charset="-128"/>
                <a:ea typeface="Yu Gothic UI Semibold" panose="020B0700000000000000" pitchFamily="50" charset="-128"/>
              </a:rPr>
              <a:t>自然言語で回答を作成</a:t>
            </a:r>
            <a:endParaRPr kumimoji="1" lang="ja-JP" altLang="en-US" sz="1200" dirty="0">
              <a:latin typeface="Yu Gothic UI Semibold" panose="020B0700000000000000" pitchFamily="50" charset="-128"/>
              <a:ea typeface="Yu Gothic UI Semibold" panose="020B0700000000000000" pitchFamily="50" charset="-128"/>
            </a:endParaRPr>
          </a:p>
        </p:txBody>
      </p:sp>
      <p:sp>
        <p:nvSpPr>
          <p:cNvPr id="1050" name="吹き出し: 四角形 1049">
            <a:extLst>
              <a:ext uri="{FF2B5EF4-FFF2-40B4-BE49-F238E27FC236}">
                <a16:creationId xmlns:a16="http://schemas.microsoft.com/office/drawing/2014/main" id="{61918D37-3615-F557-89A0-F6D1281FD813}"/>
              </a:ext>
            </a:extLst>
          </p:cNvPr>
          <p:cNvSpPr/>
          <p:nvPr/>
        </p:nvSpPr>
        <p:spPr>
          <a:xfrm>
            <a:off x="10635574" y="3855396"/>
            <a:ext cx="1284051" cy="473412"/>
          </a:xfrm>
          <a:prstGeom prst="wedgeRectCallout">
            <a:avLst>
              <a:gd name="adj1" fmla="val 4269"/>
              <a:gd name="adj2" fmla="val -89136"/>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4" name="テキスト ボックス 1043">
            <a:extLst>
              <a:ext uri="{FF2B5EF4-FFF2-40B4-BE49-F238E27FC236}">
                <a16:creationId xmlns:a16="http://schemas.microsoft.com/office/drawing/2014/main" id="{498B4D2D-9EA8-6FC2-CA89-D9119D5464B0}"/>
              </a:ext>
            </a:extLst>
          </p:cNvPr>
          <p:cNvSpPr txBox="1"/>
          <p:nvPr/>
        </p:nvSpPr>
        <p:spPr>
          <a:xfrm>
            <a:off x="10657357" y="3877727"/>
            <a:ext cx="1223360"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情報をテキストとして抽出</a:t>
            </a:r>
          </a:p>
        </p:txBody>
      </p:sp>
      <p:pic>
        <p:nvPicPr>
          <p:cNvPr id="1054" name="Picture 2" descr="App Service の料金 | Microsoft Azure">
            <a:extLst>
              <a:ext uri="{FF2B5EF4-FFF2-40B4-BE49-F238E27FC236}">
                <a16:creationId xmlns:a16="http://schemas.microsoft.com/office/drawing/2014/main" id="{DFBA8350-6F85-2178-6AFA-1C01B8886C0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24528" y="742038"/>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3" name="図 2">
            <a:extLst>
              <a:ext uri="{FF2B5EF4-FFF2-40B4-BE49-F238E27FC236}">
                <a16:creationId xmlns:a16="http://schemas.microsoft.com/office/drawing/2014/main" id="{1CC7E4BF-506E-AD05-FECB-18677195423C}"/>
              </a:ext>
            </a:extLst>
          </p:cNvPr>
          <p:cNvPicPr>
            <a:picLocks noChangeAspect="1"/>
          </p:cNvPicPr>
          <p:nvPr/>
        </p:nvPicPr>
        <p:blipFill rotWithShape="1">
          <a:blip r:embed="rId15"/>
          <a:srcRect l="2691" t="34959" r="62187" b="39512"/>
          <a:stretch/>
        </p:blipFill>
        <p:spPr>
          <a:xfrm>
            <a:off x="1795346" y="3992137"/>
            <a:ext cx="3813717" cy="1750742"/>
          </a:xfrm>
          <a:prstGeom prst="rect">
            <a:avLst/>
          </a:prstGeom>
        </p:spPr>
      </p:pic>
      <p:pic>
        <p:nvPicPr>
          <p:cNvPr id="4" name="図 3">
            <a:extLst>
              <a:ext uri="{FF2B5EF4-FFF2-40B4-BE49-F238E27FC236}">
                <a16:creationId xmlns:a16="http://schemas.microsoft.com/office/drawing/2014/main" id="{B170ABA3-B1C9-8189-F157-0CE951C3D446}"/>
              </a:ext>
            </a:extLst>
          </p:cNvPr>
          <p:cNvPicPr>
            <a:picLocks noChangeAspect="1"/>
          </p:cNvPicPr>
          <p:nvPr/>
        </p:nvPicPr>
        <p:blipFill rotWithShape="1">
          <a:blip r:embed="rId16"/>
          <a:srcRect l="2432" r="1"/>
          <a:stretch/>
        </p:blipFill>
        <p:spPr>
          <a:xfrm>
            <a:off x="10228083" y="1385741"/>
            <a:ext cx="1621497" cy="14423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34" name="Picture 2" descr="Adobe Acrobat Reader: Edit PDF - Google Play のアプリ">
            <a:extLst>
              <a:ext uri="{FF2B5EF4-FFF2-40B4-BE49-F238E27FC236}">
                <a16:creationId xmlns:a16="http://schemas.microsoft.com/office/drawing/2014/main" id="{8576A2BA-30BD-A087-5783-95077575C19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704973" y="1187451"/>
            <a:ext cx="330064" cy="33006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EC6BAA60-6EED-F7C5-353A-777193101A23}"/>
              </a:ext>
            </a:extLst>
          </p:cNvPr>
          <p:cNvPicPr>
            <a:picLocks noChangeAspect="1"/>
          </p:cNvPicPr>
          <p:nvPr/>
        </p:nvPicPr>
        <p:blipFill>
          <a:blip r:embed="rId18"/>
          <a:stretch>
            <a:fillRect/>
          </a:stretch>
        </p:blipFill>
        <p:spPr>
          <a:xfrm>
            <a:off x="486037" y="2530450"/>
            <a:ext cx="1465860" cy="1114137"/>
          </a:xfrm>
          <a:prstGeom prst="rect">
            <a:avLst/>
          </a:prstGeom>
        </p:spPr>
      </p:pic>
    </p:spTree>
    <p:extLst>
      <p:ext uri="{BB962C8B-B14F-4D97-AF65-F5344CB8AC3E}">
        <p14:creationId xmlns:p14="http://schemas.microsoft.com/office/powerpoint/2010/main" val="2485325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31671" y="3678513"/>
            <a:ext cx="1529751" cy="1481807"/>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76273" y="1811955"/>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61422" y="4419417"/>
            <a:ext cx="1698045" cy="26669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8125" y="1731996"/>
            <a:ext cx="2207649" cy="3626321"/>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10383" y="1418602"/>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274906" y="3614288"/>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61422" y="2344034"/>
            <a:ext cx="1689656" cy="207538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26472" y="3929608"/>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447002" y="4419417"/>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79097" y="3915859"/>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539175" y="4376432"/>
            <a:ext cx="1422247" cy="553998"/>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771885" y="1854531"/>
            <a:ext cx="11410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ja-JP" altLang="en-US" sz="1000" dirty="0">
                <a:solidFill>
                  <a:srgbClr val="000000"/>
                </a:solidFill>
                <a:latin typeface="Yu Gothic UI Semibold" panose="020B0700000000000000" pitchFamily="50" charset="-128"/>
                <a:ea typeface="Yu Gothic UI Semibold" panose="020B0700000000000000" pitchFamily="50" charset="-128"/>
              </a:rPr>
              <a:t>ブラウザ</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8" name="正方形/長方形 37">
            <a:extLst>
              <a:ext uri="{FF2B5EF4-FFF2-40B4-BE49-F238E27FC236}">
                <a16:creationId xmlns:a16="http://schemas.microsoft.com/office/drawing/2014/main" id="{8DAC8E55-FA6D-6598-58B2-C5FCD2933FAD}"/>
              </a:ext>
            </a:extLst>
          </p:cNvPr>
          <p:cNvSpPr/>
          <p:nvPr/>
        </p:nvSpPr>
        <p:spPr>
          <a:xfrm>
            <a:off x="638026" y="1731996"/>
            <a:ext cx="1977588" cy="2618308"/>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87163" y="1418602"/>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ja-JP" altLang="en-US" sz="1200" dirty="0">
                <a:solidFill>
                  <a:schemeClr val="accent1"/>
                </a:solidFill>
                <a:latin typeface="Yu Gothic UI Semibold" panose="020B0700000000000000" pitchFamily="50" charset="-128"/>
                <a:ea typeface="Yu Gothic UI Semibold" panose="020B0700000000000000" pitchFamily="50" charset="-128"/>
              </a:rPr>
              <a:t>クライアント</a:t>
            </a:r>
            <a:r>
              <a:rPr lang="en-US" altLang="ja-JP" sz="1200" dirty="0">
                <a:solidFill>
                  <a:schemeClr val="accent1"/>
                </a:solidFill>
                <a:latin typeface="Yu Gothic UI Semibold" panose="020B0700000000000000" pitchFamily="50" charset="-128"/>
                <a:ea typeface="Yu Gothic UI Semibold" panose="020B0700000000000000" pitchFamily="50" charset="-128"/>
              </a:rPr>
              <a:t>PC</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4" idx="3"/>
            <a:endCxn id="19" idx="1"/>
          </p:cNvCxnSpPr>
          <p:nvPr/>
        </p:nvCxnSpPr>
        <p:spPr>
          <a:xfrm>
            <a:off x="2042208" y="3930665"/>
            <a:ext cx="1684264" cy="232987"/>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194559" y="4163652"/>
            <a:ext cx="1237112" cy="255765"/>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049349" y="1491405"/>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62" name="正方形/長方形 4">
            <a:extLst>
              <a:ext uri="{FF2B5EF4-FFF2-40B4-BE49-F238E27FC236}">
                <a16:creationId xmlns:a16="http://schemas.microsoft.com/office/drawing/2014/main" id="{74953AAD-2751-7707-08BA-5B7C454023E1}"/>
              </a:ext>
            </a:extLst>
          </p:cNvPr>
          <p:cNvSpPr/>
          <p:nvPr/>
        </p:nvSpPr>
        <p:spPr>
          <a:xfrm>
            <a:off x="5410613" y="2135722"/>
            <a:ext cx="1529751" cy="565554"/>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5" name="テキスト ボックス 6">
            <a:extLst>
              <a:ext uri="{FF2B5EF4-FFF2-40B4-BE49-F238E27FC236}">
                <a16:creationId xmlns:a16="http://schemas.microsoft.com/office/drawing/2014/main" id="{0685490B-574D-4BAE-2AEC-5422C19A1C18}"/>
              </a:ext>
            </a:extLst>
          </p:cNvPr>
          <p:cNvSpPr txBox="1"/>
          <p:nvPr/>
        </p:nvSpPr>
        <p:spPr>
          <a:xfrm>
            <a:off x="5360390" y="3337150"/>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cxnSp>
        <p:nvCxnSpPr>
          <p:cNvPr id="72" name="コネクタ: カギ線 44">
            <a:extLst>
              <a:ext uri="{FF2B5EF4-FFF2-40B4-BE49-F238E27FC236}">
                <a16:creationId xmlns:a16="http://schemas.microsoft.com/office/drawing/2014/main" id="{4C54AE49-C3C9-8B04-1C09-496A908A37E2}"/>
              </a:ext>
            </a:extLst>
          </p:cNvPr>
          <p:cNvCxnSpPr>
            <a:cxnSpLocks/>
            <a:stCxn id="62" idx="2"/>
          </p:cNvCxnSpPr>
          <p:nvPr/>
        </p:nvCxnSpPr>
        <p:spPr>
          <a:xfrm rot="16200000" flipH="1">
            <a:off x="5866702" y="3010062"/>
            <a:ext cx="950774" cy="33320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5" name="コネクタ: カギ線 44">
            <a:extLst>
              <a:ext uri="{FF2B5EF4-FFF2-40B4-BE49-F238E27FC236}">
                <a16:creationId xmlns:a16="http://schemas.microsoft.com/office/drawing/2014/main" id="{488A47D3-4066-CA7E-F8E2-81F4BB40BEFB}"/>
              </a:ext>
            </a:extLst>
          </p:cNvPr>
          <p:cNvCxnSpPr>
            <a:cxnSpLocks/>
            <a:stCxn id="80" idx="3"/>
            <a:endCxn id="62" idx="1"/>
          </p:cNvCxnSpPr>
          <p:nvPr/>
        </p:nvCxnSpPr>
        <p:spPr>
          <a:xfrm flipV="1">
            <a:off x="2279151" y="2418499"/>
            <a:ext cx="3131462" cy="25055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80" name="Picture 79">
            <a:extLst>
              <a:ext uri="{FF2B5EF4-FFF2-40B4-BE49-F238E27FC236}">
                <a16:creationId xmlns:a16="http://schemas.microsoft.com/office/drawing/2014/main" id="{28C28E3E-9FA5-D5BD-E434-B30E6A952993}"/>
              </a:ext>
            </a:extLst>
          </p:cNvPr>
          <p:cNvPicPr>
            <a:picLocks noChangeAspect="1"/>
          </p:cNvPicPr>
          <p:nvPr/>
        </p:nvPicPr>
        <p:blipFill>
          <a:blip r:embed="rId25"/>
          <a:stretch>
            <a:fillRect/>
          </a:stretch>
        </p:blipFill>
        <p:spPr>
          <a:xfrm>
            <a:off x="813291" y="2111980"/>
            <a:ext cx="1465860" cy="1114137"/>
          </a:xfrm>
          <a:prstGeom prst="rect">
            <a:avLst/>
          </a:prstGeom>
        </p:spPr>
      </p:pic>
      <p:sp>
        <p:nvSpPr>
          <p:cNvPr id="2" name="テキスト ボックス 33">
            <a:extLst>
              <a:ext uri="{FF2B5EF4-FFF2-40B4-BE49-F238E27FC236}">
                <a16:creationId xmlns:a16="http://schemas.microsoft.com/office/drawing/2014/main" id="{D9F44CA3-334F-17BF-E1B4-4D68A182D63A}"/>
              </a:ext>
            </a:extLst>
          </p:cNvPr>
          <p:cNvSpPr txBox="1"/>
          <p:nvPr/>
        </p:nvSpPr>
        <p:spPr>
          <a:xfrm>
            <a:off x="862098" y="3502616"/>
            <a:ext cx="11410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API</a:t>
            </a:r>
            <a:r>
              <a:rPr lang="ja-JP" altLang="en-US" sz="1000" dirty="0">
                <a:solidFill>
                  <a:srgbClr val="000000"/>
                </a:solidFill>
                <a:latin typeface="Yu Gothic UI Semibold" panose="020B0700000000000000" pitchFamily="50" charset="-128"/>
                <a:ea typeface="Yu Gothic UI Semibold" panose="020B0700000000000000" pitchFamily="50" charset="-128"/>
              </a:rPr>
              <a:t>呼び出し</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4" name="Rectangle 3">
            <a:extLst>
              <a:ext uri="{FF2B5EF4-FFF2-40B4-BE49-F238E27FC236}">
                <a16:creationId xmlns:a16="http://schemas.microsoft.com/office/drawing/2014/main" id="{8222776B-B8EE-EC34-3711-371435720012}"/>
              </a:ext>
            </a:extLst>
          </p:cNvPr>
          <p:cNvSpPr/>
          <p:nvPr/>
        </p:nvSpPr>
        <p:spPr>
          <a:xfrm>
            <a:off x="921728" y="3740091"/>
            <a:ext cx="1120480" cy="381147"/>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1000" dirty="0">
                <a:latin typeface="Consolas" panose="020B0609020204030204" pitchFamily="49" charset="0"/>
              </a:rPr>
              <a:t>POST xxx</a:t>
            </a:r>
          </a:p>
        </p:txBody>
      </p:sp>
      <p:sp>
        <p:nvSpPr>
          <p:cNvPr id="12" name="テキスト ボックス 33">
            <a:extLst>
              <a:ext uri="{FF2B5EF4-FFF2-40B4-BE49-F238E27FC236}">
                <a16:creationId xmlns:a16="http://schemas.microsoft.com/office/drawing/2014/main" id="{35C8715D-312E-D84A-FD0F-DA601ABA9E2F}"/>
              </a:ext>
            </a:extLst>
          </p:cNvPr>
          <p:cNvSpPr txBox="1"/>
          <p:nvPr/>
        </p:nvSpPr>
        <p:spPr>
          <a:xfrm>
            <a:off x="2115631" y="3674717"/>
            <a:ext cx="11410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JSON</a:t>
            </a:r>
          </a:p>
        </p:txBody>
      </p:sp>
      <p:pic>
        <p:nvPicPr>
          <p:cNvPr id="26" name="Picture 2" descr="Reactjs, ロゴ アイコン に Vector Logo">
            <a:extLst>
              <a:ext uri="{FF2B5EF4-FFF2-40B4-BE49-F238E27FC236}">
                <a16:creationId xmlns:a16="http://schemas.microsoft.com/office/drawing/2014/main" id="{A0B12F40-EE55-810A-59F4-212E0B603547}"/>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694848" y="2215209"/>
            <a:ext cx="918498" cy="459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917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386706" y="1726765"/>
            <a:ext cx="1441869" cy="1358657"/>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1" name="テキスト ボックス 30">
            <a:extLst>
              <a:ext uri="{FF2B5EF4-FFF2-40B4-BE49-F238E27FC236}">
                <a16:creationId xmlns:a16="http://schemas.microsoft.com/office/drawing/2014/main" id="{34C62ECC-8D3F-BA35-949D-3B398106E435}"/>
              </a:ext>
            </a:extLst>
          </p:cNvPr>
          <p:cNvSpPr txBox="1"/>
          <p:nvPr/>
        </p:nvSpPr>
        <p:spPr>
          <a:xfrm>
            <a:off x="5431964" y="2301802"/>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13" name="正方形/長方形 12">
            <a:extLst>
              <a:ext uri="{FF2B5EF4-FFF2-40B4-BE49-F238E27FC236}">
                <a16:creationId xmlns:a16="http://schemas.microsoft.com/office/drawing/2014/main" id="{C287F2F9-F862-DFFF-7C02-10F7B5F77F2E}"/>
              </a:ext>
            </a:extLst>
          </p:cNvPr>
          <p:cNvSpPr/>
          <p:nvPr/>
        </p:nvSpPr>
        <p:spPr>
          <a:xfrm>
            <a:off x="5088634" y="1471917"/>
            <a:ext cx="2046013" cy="173914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3903" y="1222298"/>
            <a:ext cx="1754621"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668" y="1926009"/>
            <a:ext cx="1271150" cy="429357"/>
          </a:xfrm>
          <a:prstGeom prst="rect">
            <a:avLst/>
          </a:prstGeom>
          <a:noFill/>
          <a:extLst>
            <a:ext uri="{909E8E84-426E-40DD-AFC4-6F175D3DCCD1}">
              <a14:hiddenFill xmlns:a14="http://schemas.microsoft.com/office/drawing/2010/main">
                <a:solidFill>
                  <a:srgbClr val="FFFFFF"/>
                </a:solidFill>
              </a14:hiddenFill>
            </a:ext>
          </a:extLst>
        </p:spPr>
      </p:pic>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0645" y="1286520"/>
            <a:ext cx="479696" cy="479696"/>
          </a:xfrm>
          <a:prstGeom prst="rect">
            <a:avLst/>
          </a:prstGeom>
        </p:spPr>
      </p:pic>
      <p:sp>
        <p:nvSpPr>
          <p:cNvPr id="119" name="吹き出し: 四角形 118">
            <a:extLst>
              <a:ext uri="{FF2B5EF4-FFF2-40B4-BE49-F238E27FC236}">
                <a16:creationId xmlns:a16="http://schemas.microsoft.com/office/drawing/2014/main" id="{94DA991A-5287-3305-508C-C6B5F95C2BD5}"/>
              </a:ext>
            </a:extLst>
          </p:cNvPr>
          <p:cNvSpPr/>
          <p:nvPr/>
        </p:nvSpPr>
        <p:spPr>
          <a:xfrm>
            <a:off x="4922688" y="4345930"/>
            <a:ext cx="1896894" cy="593387"/>
          </a:xfrm>
          <a:prstGeom prst="wedgeRectCallout">
            <a:avLst>
              <a:gd name="adj1" fmla="val 13030"/>
              <a:gd name="adj2" fmla="val -80700"/>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Yu Gothic UI Semibold" panose="020B0700000000000000" pitchFamily="50" charset="-128"/>
                <a:ea typeface="Yu Gothic UI Semibold" panose="020B0700000000000000" pitchFamily="50" charset="-128"/>
                <a:cs typeface="+mn-cs"/>
              </a:rPr>
              <a:t>AppService</a:t>
            </a:r>
            <a:r>
              <a:rPr kumimoji="1" lang="ja-JP" altLang="en-US" sz="1200" b="0" i="0" u="none" strike="noStrike" kern="1200" cap="none" spc="0" normalizeH="0" baseline="0" noProof="0" dirty="0">
                <a:ln>
                  <a:noFill/>
                </a:ln>
                <a:solidFill>
                  <a:prstClr val="black"/>
                </a:solidFill>
                <a:effectLst/>
                <a:uLnTx/>
                <a:uFillTx/>
                <a:latin typeface="Yu Gothic UI Semibold" panose="020B0700000000000000" pitchFamily="50" charset="-128"/>
                <a:ea typeface="Yu Gothic UI Semibold" panose="020B0700000000000000" pitchFamily="50" charset="-128"/>
                <a:cs typeface="+mn-cs"/>
              </a:rPr>
              <a:t>を</a:t>
            </a:r>
            <a:r>
              <a:rPr kumimoji="1" lang="en-US" altLang="ja-JP" sz="1200" b="0" i="0" u="none" strike="noStrike" kern="1200" cap="none" spc="0" normalizeH="0" baseline="0" noProof="0" dirty="0" err="1">
                <a:ln>
                  <a:noFill/>
                </a:ln>
                <a:solidFill>
                  <a:prstClr val="black"/>
                </a:solidFill>
                <a:effectLst/>
                <a:uLnTx/>
                <a:uFillTx/>
                <a:latin typeface="Yu Gothic UI Semibold" panose="020B0700000000000000" pitchFamily="50" charset="-128"/>
                <a:ea typeface="Yu Gothic UI Semibold" panose="020B0700000000000000" pitchFamily="50" charset="-128"/>
                <a:cs typeface="+mn-cs"/>
              </a:rPr>
              <a:t>Vnet</a:t>
            </a:r>
            <a:r>
              <a:rPr kumimoji="1" lang="ja-JP" altLang="en-US" sz="1200" b="0" i="0" u="none" strike="noStrike" kern="1200" cap="none" spc="0" normalizeH="0" baseline="0" noProof="0" dirty="0">
                <a:ln>
                  <a:noFill/>
                </a:ln>
                <a:solidFill>
                  <a:prstClr val="black"/>
                </a:solidFill>
                <a:effectLst/>
                <a:uLnTx/>
                <a:uFillTx/>
                <a:latin typeface="Yu Gothic UI Semibold" panose="020B0700000000000000" pitchFamily="50" charset="-128"/>
                <a:ea typeface="Yu Gothic UI Semibold" panose="020B0700000000000000" pitchFamily="50" charset="-128"/>
                <a:cs typeface="+mn-cs"/>
              </a:rPr>
              <a:t>統合しプライベートにアクセスさせる</a:t>
            </a:r>
          </a:p>
        </p:txBody>
      </p:sp>
      <p:sp>
        <p:nvSpPr>
          <p:cNvPr id="11" name="正方形/長方形 10">
            <a:extLst>
              <a:ext uri="{FF2B5EF4-FFF2-40B4-BE49-F238E27FC236}">
                <a16:creationId xmlns:a16="http://schemas.microsoft.com/office/drawing/2014/main" id="{58D765F0-B9BC-E8F3-860E-A881C3D99DD0}"/>
              </a:ext>
            </a:extLst>
          </p:cNvPr>
          <p:cNvSpPr/>
          <p:nvPr/>
        </p:nvSpPr>
        <p:spPr>
          <a:xfrm>
            <a:off x="7818903" y="1694627"/>
            <a:ext cx="1246838" cy="3960266"/>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55" name="正方形/長方形 54">
            <a:extLst>
              <a:ext uri="{FF2B5EF4-FFF2-40B4-BE49-F238E27FC236}">
                <a16:creationId xmlns:a16="http://schemas.microsoft.com/office/drawing/2014/main" id="{B7C416B2-5FBA-1F0A-7A4C-CAE356A467B9}"/>
              </a:ext>
            </a:extLst>
          </p:cNvPr>
          <p:cNvSpPr/>
          <p:nvPr/>
        </p:nvSpPr>
        <p:spPr>
          <a:xfrm>
            <a:off x="3549570" y="4700746"/>
            <a:ext cx="4265743" cy="954147"/>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91" name="正方形/長方形 90">
            <a:extLst>
              <a:ext uri="{FF2B5EF4-FFF2-40B4-BE49-F238E27FC236}">
                <a16:creationId xmlns:a16="http://schemas.microsoft.com/office/drawing/2014/main" id="{F479A617-F74A-3181-D5E4-42A079620243}"/>
              </a:ext>
            </a:extLst>
          </p:cNvPr>
          <p:cNvSpPr/>
          <p:nvPr/>
        </p:nvSpPr>
        <p:spPr>
          <a:xfrm>
            <a:off x="7744334" y="4700746"/>
            <a:ext cx="102576" cy="91995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9356091" y="4495937"/>
            <a:ext cx="1550503"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4231" y="1471916"/>
            <a:ext cx="1031114"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48991" y="4664635"/>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103" idx="6"/>
          </p:cNvCxnSpPr>
          <p:nvPr/>
        </p:nvCxnSpPr>
        <p:spPr>
          <a:xfrm>
            <a:off x="6199538" y="4084219"/>
            <a:ext cx="2094624" cy="885194"/>
          </a:xfrm>
          <a:prstGeom prst="bentConnector3">
            <a:avLst>
              <a:gd name="adj1" fmla="val 64032"/>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366852" y="2490357"/>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43169" y="1757716"/>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103" idx="6"/>
            <a:endCxn id="1032" idx="1"/>
          </p:cNvCxnSpPr>
          <p:nvPr/>
        </p:nvCxnSpPr>
        <p:spPr>
          <a:xfrm flipV="1">
            <a:off x="6199538" y="2070200"/>
            <a:ext cx="2149582" cy="2014019"/>
          </a:xfrm>
          <a:prstGeom prst="bentConnector3">
            <a:avLst>
              <a:gd name="adj1" fmla="val 62154"/>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8314698" y="1696025"/>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26773"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940271" y="2332226"/>
            <a:ext cx="635454" cy="635454"/>
          </a:xfrm>
          <a:prstGeom prst="rect">
            <a:avLst/>
          </a:prstGeom>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538747" y="2538239"/>
            <a:ext cx="289811" cy="114869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41073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480129" y="3458980"/>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2535441"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3509245"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848765"/>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6043569"/>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485067"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331648"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271600"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クライアントアプリ</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981558" y="1990686"/>
            <a:ext cx="442284" cy="442284"/>
          </a:xfrm>
          <a:prstGeom prst="rect">
            <a:avLst/>
          </a:prstGeom>
        </p:spPr>
      </p:pic>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014818" y="2994252"/>
            <a:ext cx="1811955"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2"/>
            <a:endCxn id="1027" idx="0"/>
          </p:cNvCxnSpPr>
          <p:nvPr/>
        </p:nvCxnSpPr>
        <p:spPr>
          <a:xfrm>
            <a:off x="4060817" y="3230437"/>
            <a:ext cx="6783" cy="1543615"/>
          </a:xfrm>
          <a:prstGeom prst="straightConnector1">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567951" y="2986814"/>
            <a:ext cx="541354" cy="541354"/>
          </a:xfrm>
          <a:prstGeom prst="rect">
            <a:avLst/>
          </a:prstGeom>
        </p:spPr>
      </p:pic>
      <p:sp>
        <p:nvSpPr>
          <p:cNvPr id="49" name="テキスト ボックス 48">
            <a:extLst>
              <a:ext uri="{FF2B5EF4-FFF2-40B4-BE49-F238E27FC236}">
                <a16:creationId xmlns:a16="http://schemas.microsoft.com/office/drawing/2014/main" id="{10D87108-7123-2735-3A05-97B3441831FB}"/>
              </a:ext>
            </a:extLst>
          </p:cNvPr>
          <p:cNvSpPr txBox="1"/>
          <p:nvPr/>
        </p:nvSpPr>
        <p:spPr>
          <a:xfrm>
            <a:off x="9142309" y="522757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313960" y="3353990"/>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636042" y="3364988"/>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967551" y="3366559"/>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1338408" y="345540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274679" y="3775542"/>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223737" y="943583"/>
            <a:ext cx="11780195" cy="490518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sp>
        <p:nvSpPr>
          <p:cNvPr id="67" name="テキスト ボックス 66">
            <a:extLst>
              <a:ext uri="{FF2B5EF4-FFF2-40B4-BE49-F238E27FC236}">
                <a16:creationId xmlns:a16="http://schemas.microsoft.com/office/drawing/2014/main" id="{D85E58D3-7AEB-4DE3-C660-442A79E1072B}"/>
              </a:ext>
            </a:extLst>
          </p:cNvPr>
          <p:cNvSpPr txBox="1"/>
          <p:nvPr/>
        </p:nvSpPr>
        <p:spPr>
          <a:xfrm>
            <a:off x="10546625" y="2908131"/>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00393" y="6155930"/>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822825"/>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DAAC0F0-165A-E411-8149-31B6227897A1}"/>
              </a:ext>
            </a:extLst>
          </p:cNvPr>
          <p:cNvSpPr/>
          <p:nvPr/>
        </p:nvSpPr>
        <p:spPr>
          <a:xfrm>
            <a:off x="3079563" y="1161033"/>
            <a:ext cx="6207666" cy="4593499"/>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 name="テキスト ボックス 2">
            <a:extLst>
              <a:ext uri="{FF2B5EF4-FFF2-40B4-BE49-F238E27FC236}">
                <a16:creationId xmlns:a16="http://schemas.microsoft.com/office/drawing/2014/main" id="{9F1B3E15-CBA9-A078-F6B2-74FF2B801AA7}"/>
              </a:ext>
            </a:extLst>
          </p:cNvPr>
          <p:cNvSpPr txBox="1"/>
          <p:nvPr/>
        </p:nvSpPr>
        <p:spPr>
          <a:xfrm>
            <a:off x="2956293" y="921440"/>
            <a:ext cx="640561"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err="1">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Vnet</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30" name="Picture 6" descr="Virtual Network | Microsoft Azure Color">
            <a:extLst>
              <a:ext uri="{FF2B5EF4-FFF2-40B4-BE49-F238E27FC236}">
                <a16:creationId xmlns:a16="http://schemas.microsoft.com/office/drawing/2014/main" id="{F20BF9B4-B79E-6102-5559-56D4FA425FCD}"/>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092326" y="1048309"/>
            <a:ext cx="387613" cy="225448"/>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AD59D6AA-D241-DE74-D806-5E4D8C2F79FC}"/>
              </a:ext>
            </a:extLst>
          </p:cNvPr>
          <p:cNvSpPr/>
          <p:nvPr/>
        </p:nvSpPr>
        <p:spPr>
          <a:xfrm>
            <a:off x="3533593" y="2137078"/>
            <a:ext cx="1018616" cy="150986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28" name="Picture 4" descr="IPv6 in Azure">
            <a:extLst>
              <a:ext uri="{FF2B5EF4-FFF2-40B4-BE49-F238E27FC236}">
                <a16:creationId xmlns:a16="http://schemas.microsoft.com/office/drawing/2014/main" id="{10FEEAFF-3A88-6B92-003C-D8A1ED962B12}"/>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284469" y="1829789"/>
            <a:ext cx="440112" cy="4401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Pv6 in Azure">
            <a:extLst>
              <a:ext uri="{FF2B5EF4-FFF2-40B4-BE49-F238E27FC236}">
                <a16:creationId xmlns:a16="http://schemas.microsoft.com/office/drawing/2014/main" id="{B4043DCF-FB69-2F86-78E2-9BB83C8DBB72}"/>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652214" y="1448281"/>
            <a:ext cx="440112" cy="44011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90814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sp>
        <p:nvSpPr>
          <p:cNvPr id="26" name="テキスト ボックス 25">
            <a:extLst>
              <a:ext uri="{FF2B5EF4-FFF2-40B4-BE49-F238E27FC236}">
                <a16:creationId xmlns:a16="http://schemas.microsoft.com/office/drawing/2014/main" id="{8D88749F-F630-DB39-D76D-0558402374FA}"/>
              </a:ext>
            </a:extLst>
          </p:cNvPr>
          <p:cNvSpPr txBox="1"/>
          <p:nvPr/>
        </p:nvSpPr>
        <p:spPr>
          <a:xfrm>
            <a:off x="3348265" y="1846808"/>
            <a:ext cx="1264260"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200" dirty="0" err="1">
                <a:solidFill>
                  <a:schemeClr val="accent1"/>
                </a:solidFill>
                <a:latin typeface="Yu Gothic UI Semibold" panose="020B0700000000000000" pitchFamily="50" charset="-128"/>
                <a:ea typeface="Yu Gothic UI Semibold" panose="020B0700000000000000" pitchFamily="50" charset="-128"/>
              </a:rPr>
              <a:t>apimSubnet</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8" name="テキスト ボックス 27">
            <a:extLst>
              <a:ext uri="{FF2B5EF4-FFF2-40B4-BE49-F238E27FC236}">
                <a16:creationId xmlns:a16="http://schemas.microsoft.com/office/drawing/2014/main" id="{6D098E31-42A8-7F9F-2B5A-7C20C4D845A1}"/>
              </a:ext>
            </a:extLst>
          </p:cNvPr>
          <p:cNvSpPr txBox="1"/>
          <p:nvPr/>
        </p:nvSpPr>
        <p:spPr>
          <a:xfrm>
            <a:off x="7768179" y="1453028"/>
            <a:ext cx="942953"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200" dirty="0" err="1">
                <a:solidFill>
                  <a:schemeClr val="accent1"/>
                </a:solidFill>
                <a:latin typeface="Yu Gothic UI Semibold" panose="020B0700000000000000" pitchFamily="50" charset="-128"/>
                <a:ea typeface="Yu Gothic UI Semibold" panose="020B0700000000000000" pitchFamily="50" charset="-128"/>
              </a:rPr>
              <a:t>peSubnet</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9119135" y="2301802"/>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cxnSp>
        <p:nvCxnSpPr>
          <p:cNvPr id="81" name="コネクタ: カギ線 80">
            <a:extLst>
              <a:ext uri="{FF2B5EF4-FFF2-40B4-BE49-F238E27FC236}">
                <a16:creationId xmlns:a16="http://schemas.microsoft.com/office/drawing/2014/main" id="{D552F845-C921-7212-98C8-3A692EB4B08A}"/>
              </a:ext>
            </a:extLst>
          </p:cNvPr>
          <p:cNvCxnSpPr>
            <a:cxnSpLocks/>
            <a:stCxn id="16" idx="2"/>
            <a:endCxn id="86" idx="1"/>
          </p:cNvCxnSpPr>
          <p:nvPr/>
        </p:nvCxnSpPr>
        <p:spPr>
          <a:xfrm rot="5400000">
            <a:off x="8662868" y="2068937"/>
            <a:ext cx="879039" cy="1506534"/>
          </a:xfrm>
          <a:prstGeom prst="bentConnector4">
            <a:avLst>
              <a:gd name="adj1" fmla="val 39170"/>
              <a:gd name="adj2" fmla="val 115174"/>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32" name="Picture 8" descr="There isn't Azure Private Endpoint icon · Issue #1143 · jgraph/drawio ·  GitHub">
            <a:extLst>
              <a:ext uri="{FF2B5EF4-FFF2-40B4-BE49-F238E27FC236}">
                <a16:creationId xmlns:a16="http://schemas.microsoft.com/office/drawing/2014/main" id="{DA02204D-4371-FE5D-0106-97F3CDC89DB6}"/>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349120" y="1879799"/>
            <a:ext cx="380802" cy="380802"/>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8" descr="There isn't Azure Private Endpoint icon · Issue #1143 · jgraph/drawio ·  GitHub">
            <a:extLst>
              <a:ext uri="{FF2B5EF4-FFF2-40B4-BE49-F238E27FC236}">
                <a16:creationId xmlns:a16="http://schemas.microsoft.com/office/drawing/2014/main" id="{93E04E3D-66EB-9532-CEEB-BEE8C813F5B5}"/>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349120" y="3071323"/>
            <a:ext cx="380802" cy="380802"/>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There isn't Azure Private Endpoint icon · Issue #1143 · jgraph/drawio ·  GitHub">
            <a:extLst>
              <a:ext uri="{FF2B5EF4-FFF2-40B4-BE49-F238E27FC236}">
                <a16:creationId xmlns:a16="http://schemas.microsoft.com/office/drawing/2014/main" id="{249C396A-5079-2A17-FCC8-EEF25F02D45F}"/>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349120" y="4756291"/>
            <a:ext cx="380802" cy="380802"/>
          </a:xfrm>
          <a:prstGeom prst="rect">
            <a:avLst/>
          </a:prstGeom>
          <a:noFill/>
          <a:extLst>
            <a:ext uri="{909E8E84-426E-40DD-AFC4-6F175D3DCCD1}">
              <a14:hiddenFill xmlns:a14="http://schemas.microsoft.com/office/drawing/2010/main">
                <a:solidFill>
                  <a:srgbClr val="FFFFFF"/>
                </a:solidFill>
              </a14:hiddenFill>
            </a:ext>
          </a:extLst>
        </p:spPr>
      </p:pic>
      <p:sp>
        <p:nvSpPr>
          <p:cNvPr id="88" name="テキスト ボックス 87">
            <a:extLst>
              <a:ext uri="{FF2B5EF4-FFF2-40B4-BE49-F238E27FC236}">
                <a16:creationId xmlns:a16="http://schemas.microsoft.com/office/drawing/2014/main" id="{7DB6000F-F8A9-3622-3E7D-F4F34695319B}"/>
              </a:ext>
            </a:extLst>
          </p:cNvPr>
          <p:cNvSpPr txBox="1"/>
          <p:nvPr/>
        </p:nvSpPr>
        <p:spPr>
          <a:xfrm>
            <a:off x="8156526" y="2183329"/>
            <a:ext cx="823656" cy="430887"/>
          </a:xfrm>
          <a:prstGeom prst="rect">
            <a:avLst/>
          </a:prstGeom>
          <a:noFill/>
          <a:ln w="19050">
            <a:noFill/>
          </a:ln>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altLang="ja-JP" sz="1100" dirty="0">
                <a:solidFill>
                  <a:schemeClr val="accent1"/>
                </a:solidFill>
                <a:latin typeface="Yu Gothic UI Semibold" panose="020B0700000000000000" pitchFamily="50" charset="-128"/>
                <a:ea typeface="Yu Gothic UI Semibold" panose="020B0700000000000000" pitchFamily="50" charset="-128"/>
              </a:rPr>
              <a:t>Private</a:t>
            </a:r>
            <a:br>
              <a:rPr lang="en-US" altLang="ja-JP" sz="1100" dirty="0">
                <a:solidFill>
                  <a:schemeClr val="accent1"/>
                </a:solidFill>
                <a:latin typeface="Yu Gothic UI Semibold" panose="020B0700000000000000" pitchFamily="50" charset="-128"/>
                <a:ea typeface="Yu Gothic UI Semibold" panose="020B0700000000000000" pitchFamily="50" charset="-128"/>
              </a:rPr>
            </a:br>
            <a:r>
              <a:rPr lang="en-US" altLang="ja-JP" sz="1100" dirty="0">
                <a:solidFill>
                  <a:schemeClr val="accent1"/>
                </a:solidFill>
                <a:latin typeface="Yu Gothic UI Semibold" panose="020B0700000000000000" pitchFamily="50" charset="-128"/>
                <a:ea typeface="Yu Gothic UI Semibold" panose="020B0700000000000000" pitchFamily="50" charset="-128"/>
              </a:rPr>
              <a:t>Endpoint</a:t>
            </a:r>
            <a:endParaRPr kumimoji="1" lang="en-US" altLang="ja-JP" sz="11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89" name="テキスト ボックス 88">
            <a:extLst>
              <a:ext uri="{FF2B5EF4-FFF2-40B4-BE49-F238E27FC236}">
                <a16:creationId xmlns:a16="http://schemas.microsoft.com/office/drawing/2014/main" id="{2C154ED9-3AE2-039D-F7A1-F16176B3BA7E}"/>
              </a:ext>
            </a:extLst>
          </p:cNvPr>
          <p:cNvSpPr txBox="1"/>
          <p:nvPr/>
        </p:nvSpPr>
        <p:spPr>
          <a:xfrm>
            <a:off x="8161436" y="3352091"/>
            <a:ext cx="823656" cy="430887"/>
          </a:xfrm>
          <a:prstGeom prst="rect">
            <a:avLst/>
          </a:prstGeom>
          <a:noFill/>
          <a:ln w="19050">
            <a:noFill/>
          </a:ln>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altLang="ja-JP" sz="1100" dirty="0">
                <a:solidFill>
                  <a:schemeClr val="accent1"/>
                </a:solidFill>
                <a:latin typeface="Yu Gothic UI Semibold" panose="020B0700000000000000" pitchFamily="50" charset="-128"/>
                <a:ea typeface="Yu Gothic UI Semibold" panose="020B0700000000000000" pitchFamily="50" charset="-128"/>
              </a:rPr>
              <a:t>Private</a:t>
            </a:r>
            <a:br>
              <a:rPr lang="en-US" altLang="ja-JP" sz="1100" dirty="0">
                <a:solidFill>
                  <a:schemeClr val="accent1"/>
                </a:solidFill>
                <a:latin typeface="Yu Gothic UI Semibold" panose="020B0700000000000000" pitchFamily="50" charset="-128"/>
                <a:ea typeface="Yu Gothic UI Semibold" panose="020B0700000000000000" pitchFamily="50" charset="-128"/>
              </a:rPr>
            </a:br>
            <a:r>
              <a:rPr lang="en-US" altLang="ja-JP" sz="1100" dirty="0">
                <a:solidFill>
                  <a:schemeClr val="accent1"/>
                </a:solidFill>
                <a:latin typeface="Yu Gothic UI Semibold" panose="020B0700000000000000" pitchFamily="50" charset="-128"/>
                <a:ea typeface="Yu Gothic UI Semibold" panose="020B0700000000000000" pitchFamily="50" charset="-128"/>
              </a:rPr>
              <a:t>Endpoint</a:t>
            </a:r>
            <a:endParaRPr kumimoji="1" lang="en-US" altLang="ja-JP" sz="11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90" name="テキスト ボックス 89">
            <a:extLst>
              <a:ext uri="{FF2B5EF4-FFF2-40B4-BE49-F238E27FC236}">
                <a16:creationId xmlns:a16="http://schemas.microsoft.com/office/drawing/2014/main" id="{928137A5-F14F-2752-6089-EAB788AA457B}"/>
              </a:ext>
            </a:extLst>
          </p:cNvPr>
          <p:cNvSpPr txBox="1"/>
          <p:nvPr/>
        </p:nvSpPr>
        <p:spPr>
          <a:xfrm>
            <a:off x="8156526" y="5058872"/>
            <a:ext cx="823656" cy="430887"/>
          </a:xfrm>
          <a:prstGeom prst="rect">
            <a:avLst/>
          </a:prstGeom>
          <a:noFill/>
          <a:ln w="19050">
            <a:noFill/>
          </a:ln>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altLang="ja-JP" sz="1100" dirty="0">
                <a:solidFill>
                  <a:schemeClr val="accent1"/>
                </a:solidFill>
                <a:latin typeface="Yu Gothic UI Semibold" panose="020B0700000000000000" pitchFamily="50" charset="-128"/>
                <a:ea typeface="Yu Gothic UI Semibold" panose="020B0700000000000000" pitchFamily="50" charset="-128"/>
              </a:rPr>
              <a:t>Private</a:t>
            </a:r>
            <a:br>
              <a:rPr lang="en-US" altLang="ja-JP" sz="1100" dirty="0">
                <a:solidFill>
                  <a:schemeClr val="accent1"/>
                </a:solidFill>
                <a:latin typeface="Yu Gothic UI Semibold" panose="020B0700000000000000" pitchFamily="50" charset="-128"/>
                <a:ea typeface="Yu Gothic UI Semibold" panose="020B0700000000000000" pitchFamily="50" charset="-128"/>
              </a:rPr>
            </a:br>
            <a:r>
              <a:rPr lang="en-US" altLang="ja-JP" sz="1100" dirty="0">
                <a:solidFill>
                  <a:schemeClr val="accent1"/>
                </a:solidFill>
                <a:latin typeface="Yu Gothic UI Semibold" panose="020B0700000000000000" pitchFamily="50" charset="-128"/>
                <a:ea typeface="Yu Gothic UI Semibold" panose="020B0700000000000000" pitchFamily="50" charset="-128"/>
              </a:rPr>
              <a:t>Endpoint</a:t>
            </a:r>
            <a:endParaRPr kumimoji="1" lang="en-US" altLang="ja-JP" sz="11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cxnSp>
        <p:nvCxnSpPr>
          <p:cNvPr id="96" name="コネクタ: カギ線 95">
            <a:extLst>
              <a:ext uri="{FF2B5EF4-FFF2-40B4-BE49-F238E27FC236}">
                <a16:creationId xmlns:a16="http://schemas.microsoft.com/office/drawing/2014/main" id="{37813CEC-9E40-AE0A-FB1B-39467B88D87A}"/>
              </a:ext>
            </a:extLst>
          </p:cNvPr>
          <p:cNvCxnSpPr>
            <a:cxnSpLocks/>
            <a:stCxn id="1032" idx="3"/>
            <a:endCxn id="16" idx="1"/>
          </p:cNvCxnSpPr>
          <p:nvPr/>
        </p:nvCxnSpPr>
        <p:spPr>
          <a:xfrm>
            <a:off x="8729922" y="2070200"/>
            <a:ext cx="813247"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1" name="コネクタ: カギ線 100">
            <a:extLst>
              <a:ext uri="{FF2B5EF4-FFF2-40B4-BE49-F238E27FC236}">
                <a16:creationId xmlns:a16="http://schemas.microsoft.com/office/drawing/2014/main" id="{57806E78-9D51-19B4-9CBE-37BFA453B6DC}"/>
              </a:ext>
            </a:extLst>
          </p:cNvPr>
          <p:cNvCxnSpPr>
            <a:cxnSpLocks/>
            <a:stCxn id="87" idx="3"/>
            <a:endCxn id="8" idx="1"/>
          </p:cNvCxnSpPr>
          <p:nvPr/>
        </p:nvCxnSpPr>
        <p:spPr>
          <a:xfrm>
            <a:off x="8729922" y="4946692"/>
            <a:ext cx="919069"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8" name="コネクタ: カギ線 107">
            <a:extLst>
              <a:ext uri="{FF2B5EF4-FFF2-40B4-BE49-F238E27FC236}">
                <a16:creationId xmlns:a16="http://schemas.microsoft.com/office/drawing/2014/main" id="{38CFC5BC-B1DF-312E-AADD-868133F3F82B}"/>
              </a:ext>
            </a:extLst>
          </p:cNvPr>
          <p:cNvCxnSpPr>
            <a:cxnSpLocks/>
            <a:stCxn id="86" idx="3"/>
            <a:endCxn id="47" idx="1"/>
          </p:cNvCxnSpPr>
          <p:nvPr/>
        </p:nvCxnSpPr>
        <p:spPr>
          <a:xfrm flipV="1">
            <a:off x="8729922" y="3257491"/>
            <a:ext cx="838029" cy="4233"/>
          </a:xfrm>
          <a:prstGeom prst="bentConnector3">
            <a:avLst>
              <a:gd name="adj1" fmla="val 50000"/>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27" name="Picture 8" descr="There isn't Azure Private Endpoint icon · Issue #1143 · jgraph/drawio ·  GitHub">
            <a:extLst>
              <a:ext uri="{FF2B5EF4-FFF2-40B4-BE49-F238E27FC236}">
                <a16:creationId xmlns:a16="http://schemas.microsoft.com/office/drawing/2014/main" id="{5ACFF41E-3F65-3551-751C-1CFC0B927CDC}"/>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877199" y="4774052"/>
            <a:ext cx="380802" cy="380802"/>
          </a:xfrm>
          <a:prstGeom prst="rect">
            <a:avLst/>
          </a:prstGeom>
          <a:noFill/>
          <a:extLst>
            <a:ext uri="{909E8E84-426E-40DD-AFC4-6F175D3DCCD1}">
              <a14:hiddenFill xmlns:a14="http://schemas.microsoft.com/office/drawing/2010/main">
                <a:solidFill>
                  <a:srgbClr val="FFFFFF"/>
                </a:solidFill>
              </a14:hiddenFill>
            </a:ext>
          </a:extLst>
        </p:spPr>
      </p:pic>
      <p:sp>
        <p:nvSpPr>
          <p:cNvPr id="1029" name="テキスト ボックス 1028">
            <a:extLst>
              <a:ext uri="{FF2B5EF4-FFF2-40B4-BE49-F238E27FC236}">
                <a16:creationId xmlns:a16="http://schemas.microsoft.com/office/drawing/2014/main" id="{B3ABB80B-8241-45ED-992C-F21624E2402A}"/>
              </a:ext>
            </a:extLst>
          </p:cNvPr>
          <p:cNvSpPr txBox="1"/>
          <p:nvPr/>
        </p:nvSpPr>
        <p:spPr>
          <a:xfrm>
            <a:off x="3689515" y="5048505"/>
            <a:ext cx="823656" cy="430887"/>
          </a:xfrm>
          <a:prstGeom prst="rect">
            <a:avLst/>
          </a:prstGeom>
          <a:noFill/>
          <a:ln w="19050">
            <a:noFill/>
          </a:ln>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altLang="ja-JP" sz="1100" dirty="0">
                <a:solidFill>
                  <a:schemeClr val="accent1"/>
                </a:solidFill>
                <a:latin typeface="Yu Gothic UI Semibold" panose="020B0700000000000000" pitchFamily="50" charset="-128"/>
                <a:ea typeface="Yu Gothic UI Semibold" panose="020B0700000000000000" pitchFamily="50" charset="-128"/>
              </a:rPr>
              <a:t>Private</a:t>
            </a:r>
            <a:br>
              <a:rPr lang="en-US" altLang="ja-JP" sz="1100" dirty="0">
                <a:solidFill>
                  <a:schemeClr val="accent1"/>
                </a:solidFill>
                <a:latin typeface="Yu Gothic UI Semibold" panose="020B0700000000000000" pitchFamily="50" charset="-128"/>
                <a:ea typeface="Yu Gothic UI Semibold" panose="020B0700000000000000" pitchFamily="50" charset="-128"/>
              </a:rPr>
            </a:br>
            <a:r>
              <a:rPr lang="en-US" altLang="ja-JP" sz="1100" dirty="0">
                <a:solidFill>
                  <a:schemeClr val="accent1"/>
                </a:solidFill>
                <a:latin typeface="Yu Gothic UI Semibold" panose="020B0700000000000000" pitchFamily="50" charset="-128"/>
                <a:ea typeface="Yu Gothic UI Semibold" panose="020B0700000000000000" pitchFamily="50" charset="-128"/>
              </a:rPr>
              <a:t>Endpoint</a:t>
            </a:r>
            <a:endParaRPr kumimoji="1" lang="en-US" altLang="ja-JP" sz="11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cxnSp>
        <p:nvCxnSpPr>
          <p:cNvPr id="1034" name="コネクタ: カギ線 1033">
            <a:extLst>
              <a:ext uri="{FF2B5EF4-FFF2-40B4-BE49-F238E27FC236}">
                <a16:creationId xmlns:a16="http://schemas.microsoft.com/office/drawing/2014/main" id="{A7334722-9C9A-D734-C7ED-005AB37E08B3}"/>
              </a:ext>
            </a:extLst>
          </p:cNvPr>
          <p:cNvCxnSpPr>
            <a:cxnSpLocks/>
            <a:stCxn id="1027" idx="3"/>
            <a:endCxn id="5" idx="1"/>
          </p:cNvCxnSpPr>
          <p:nvPr/>
        </p:nvCxnSpPr>
        <p:spPr>
          <a:xfrm flipV="1">
            <a:off x="4258001" y="2406094"/>
            <a:ext cx="1128705" cy="2558359"/>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52" name="正方形/長方形 1051">
            <a:extLst>
              <a:ext uri="{FF2B5EF4-FFF2-40B4-BE49-F238E27FC236}">
                <a16:creationId xmlns:a16="http://schemas.microsoft.com/office/drawing/2014/main" id="{B4FE6AEC-F338-C2E5-4E7D-B51D910C2B92}"/>
              </a:ext>
            </a:extLst>
          </p:cNvPr>
          <p:cNvSpPr/>
          <p:nvPr/>
        </p:nvSpPr>
        <p:spPr>
          <a:xfrm>
            <a:off x="5087702" y="3646941"/>
            <a:ext cx="2039174" cy="84031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53" name="Picture 4" descr="IPv6 in Azure">
            <a:extLst>
              <a:ext uri="{FF2B5EF4-FFF2-40B4-BE49-F238E27FC236}">
                <a16:creationId xmlns:a16="http://schemas.microsoft.com/office/drawing/2014/main" id="{F92D7465-E18D-2B8D-7362-5C2C6554C08B}"/>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818966" y="3442609"/>
            <a:ext cx="440112" cy="440112"/>
          </a:xfrm>
          <a:prstGeom prst="rect">
            <a:avLst/>
          </a:prstGeom>
          <a:noFill/>
          <a:extLst>
            <a:ext uri="{909E8E84-426E-40DD-AFC4-6F175D3DCCD1}">
              <a14:hiddenFill xmlns:a14="http://schemas.microsoft.com/office/drawing/2010/main">
                <a:solidFill>
                  <a:srgbClr val="FFFFFF"/>
                </a:solidFill>
              </a14:hiddenFill>
            </a:ext>
          </a:extLst>
        </p:spPr>
      </p:pic>
      <p:sp>
        <p:nvSpPr>
          <p:cNvPr id="1054" name="テキスト ボックス 1053">
            <a:extLst>
              <a:ext uri="{FF2B5EF4-FFF2-40B4-BE49-F238E27FC236}">
                <a16:creationId xmlns:a16="http://schemas.microsoft.com/office/drawing/2014/main" id="{EEE60AD5-395A-6DFA-47E3-1071B37184EB}"/>
              </a:ext>
            </a:extLst>
          </p:cNvPr>
          <p:cNvSpPr txBox="1"/>
          <p:nvPr/>
        </p:nvSpPr>
        <p:spPr>
          <a:xfrm>
            <a:off x="5039504" y="3396174"/>
            <a:ext cx="1436929"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err="1">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appSubnet</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grpSp>
        <p:nvGrpSpPr>
          <p:cNvPr id="118" name="グループ化 117">
            <a:extLst>
              <a:ext uri="{FF2B5EF4-FFF2-40B4-BE49-F238E27FC236}">
                <a16:creationId xmlns:a16="http://schemas.microsoft.com/office/drawing/2014/main" id="{C63A0699-B518-79E7-3C41-BDC94395A04C}"/>
              </a:ext>
            </a:extLst>
          </p:cNvPr>
          <p:cNvGrpSpPr/>
          <p:nvPr/>
        </p:nvGrpSpPr>
        <p:grpSpPr>
          <a:xfrm>
            <a:off x="4243315" y="5759428"/>
            <a:ext cx="3995657" cy="593387"/>
            <a:chOff x="4767952" y="5714934"/>
            <a:chExt cx="3995657" cy="593387"/>
          </a:xfrm>
        </p:grpSpPr>
        <p:sp>
          <p:nvSpPr>
            <p:cNvPr id="121" name="吹き出し: 四角形 120">
              <a:extLst>
                <a:ext uri="{FF2B5EF4-FFF2-40B4-BE49-F238E27FC236}">
                  <a16:creationId xmlns:a16="http://schemas.microsoft.com/office/drawing/2014/main" id="{6D76603E-FA63-B0FC-9BF2-36C676FA1DB9}"/>
                </a:ext>
              </a:extLst>
            </p:cNvPr>
            <p:cNvSpPr/>
            <p:nvPr/>
          </p:nvSpPr>
          <p:spPr>
            <a:xfrm>
              <a:off x="6866715" y="5714934"/>
              <a:ext cx="1896894" cy="593387"/>
            </a:xfrm>
            <a:prstGeom prst="wedgeRectCallout">
              <a:avLst>
                <a:gd name="adj1" fmla="val 53170"/>
                <a:gd name="adj2" fmla="val -100251"/>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1058" name="吹き出し: 四角形 1057">
              <a:extLst>
                <a:ext uri="{FF2B5EF4-FFF2-40B4-BE49-F238E27FC236}">
                  <a16:creationId xmlns:a16="http://schemas.microsoft.com/office/drawing/2014/main" id="{E850FBB5-FA1B-5D55-5731-3575D82BF894}"/>
                </a:ext>
              </a:extLst>
            </p:cNvPr>
            <p:cNvSpPr/>
            <p:nvPr/>
          </p:nvSpPr>
          <p:spPr>
            <a:xfrm>
              <a:off x="4767952" y="5714934"/>
              <a:ext cx="2118155" cy="593387"/>
            </a:xfrm>
            <a:prstGeom prst="wedgeRectCallout">
              <a:avLst>
                <a:gd name="adj1" fmla="val -44831"/>
                <a:gd name="adj2" fmla="val -92680"/>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122" name="テキスト ボックス 121">
              <a:extLst>
                <a:ext uri="{FF2B5EF4-FFF2-40B4-BE49-F238E27FC236}">
                  <a16:creationId xmlns:a16="http://schemas.microsoft.com/office/drawing/2014/main" id="{4F4DF3B4-9009-1453-03AF-F38F7E71F602}"/>
                </a:ext>
              </a:extLst>
            </p:cNvPr>
            <p:cNvSpPr txBox="1"/>
            <p:nvPr/>
          </p:nvSpPr>
          <p:spPr>
            <a:xfrm>
              <a:off x="4916222" y="5786616"/>
              <a:ext cx="3794911" cy="461665"/>
            </a:xfrm>
            <a:prstGeom prst="rect">
              <a:avLst/>
            </a:prstGeom>
            <a:noFill/>
          </p:spPr>
          <p:txBody>
            <a:bodyPr wrap="square" rtlCol="0">
              <a:spAutoFit/>
            </a:bodyPr>
            <a:lstStyle/>
            <a:p>
              <a:pPr algn="l"/>
              <a:r>
                <a:rPr lang="ja-JP" altLang="en-US" sz="1200" dirty="0">
                  <a:latin typeface="Yu Gothic UI Semibold" panose="020B0700000000000000" pitchFamily="50" charset="-128"/>
                  <a:ea typeface="Yu Gothic UI Semibold" panose="020B0700000000000000" pitchFamily="50" charset="-128"/>
                </a:rPr>
                <a:t>各</a:t>
              </a:r>
              <a:r>
                <a:rPr lang="en-US" altLang="ja-JP" sz="1200" dirty="0">
                  <a:latin typeface="Yu Gothic UI Semibold" panose="020B0700000000000000" pitchFamily="50" charset="-128"/>
                  <a:ea typeface="Yu Gothic UI Semibold" panose="020B0700000000000000" pitchFamily="50" charset="-128"/>
                </a:rPr>
                <a:t>PaaS</a:t>
              </a:r>
              <a:r>
                <a:rPr lang="ja-JP" altLang="en-US" sz="1200" dirty="0">
                  <a:latin typeface="Yu Gothic UI Semibold" panose="020B0700000000000000" pitchFamily="50" charset="-128"/>
                  <a:ea typeface="Yu Gothic UI Semibold" panose="020B0700000000000000" pitchFamily="50" charset="-128"/>
                </a:rPr>
                <a:t>に</a:t>
              </a:r>
              <a:r>
                <a:rPr lang="en-US" altLang="ja-JP" sz="1200" dirty="0" err="1">
                  <a:latin typeface="Yu Gothic UI Semibold" panose="020B0700000000000000" pitchFamily="50" charset="-128"/>
                  <a:ea typeface="Yu Gothic UI Semibold" panose="020B0700000000000000" pitchFamily="50" charset="-128"/>
                </a:rPr>
                <a:t>PrivateEndpoint</a:t>
              </a:r>
              <a:r>
                <a:rPr lang="ja-JP" altLang="en-US" sz="1200" dirty="0">
                  <a:latin typeface="Yu Gothic UI Semibold" panose="020B0700000000000000" pitchFamily="50" charset="-128"/>
                  <a:ea typeface="Yu Gothic UI Semibold" panose="020B0700000000000000" pitchFamily="50" charset="-128"/>
                </a:rPr>
                <a:t>を設定、業務リクエストは仮想ネットワーク内で処理</a:t>
              </a:r>
              <a:endParaRPr kumimoji="1" lang="ja-JP" altLang="en-US" sz="1200" dirty="0">
                <a:latin typeface="Yu Gothic UI Semibold" panose="020B0700000000000000" pitchFamily="50" charset="-128"/>
                <a:ea typeface="Yu Gothic UI Semibold" panose="020B0700000000000000" pitchFamily="50" charset="-128"/>
              </a:endParaRPr>
            </a:p>
          </p:txBody>
        </p:sp>
      </p:grpSp>
      <p:sp>
        <p:nvSpPr>
          <p:cNvPr id="103" name="楕円 102">
            <a:extLst>
              <a:ext uri="{FF2B5EF4-FFF2-40B4-BE49-F238E27FC236}">
                <a16:creationId xmlns:a16="http://schemas.microsoft.com/office/drawing/2014/main" id="{54D5CA69-6D88-99C4-46F9-E48AAE78B9B1}"/>
              </a:ext>
            </a:extLst>
          </p:cNvPr>
          <p:cNvSpPr/>
          <p:nvPr/>
        </p:nvSpPr>
        <p:spPr>
          <a:xfrm>
            <a:off x="6021933" y="3995416"/>
            <a:ext cx="177605" cy="1776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4" name="コネクタ: カギ線 45">
            <a:extLst>
              <a:ext uri="{FF2B5EF4-FFF2-40B4-BE49-F238E27FC236}">
                <a16:creationId xmlns:a16="http://schemas.microsoft.com/office/drawing/2014/main" id="{8BB49613-3C5D-D0C3-661C-FDF4E20E4306}"/>
              </a:ext>
            </a:extLst>
          </p:cNvPr>
          <p:cNvCxnSpPr>
            <a:cxnSpLocks/>
            <a:stCxn id="5" idx="2"/>
            <a:endCxn id="103" idx="0"/>
          </p:cNvCxnSpPr>
          <p:nvPr/>
        </p:nvCxnSpPr>
        <p:spPr>
          <a:xfrm>
            <a:off x="6107641" y="3085422"/>
            <a:ext cx="3095" cy="909994"/>
          </a:xfrm>
          <a:prstGeom prst="straightConnector1">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27" name="グループ化 126">
            <a:extLst>
              <a:ext uri="{FF2B5EF4-FFF2-40B4-BE49-F238E27FC236}">
                <a16:creationId xmlns:a16="http://schemas.microsoft.com/office/drawing/2014/main" id="{FC176BA7-565D-40AF-BA8D-B32817178A7E}"/>
              </a:ext>
            </a:extLst>
          </p:cNvPr>
          <p:cNvGrpSpPr/>
          <p:nvPr/>
        </p:nvGrpSpPr>
        <p:grpSpPr>
          <a:xfrm>
            <a:off x="6361470" y="144738"/>
            <a:ext cx="5096176" cy="751916"/>
            <a:chOff x="6361470" y="-40499"/>
            <a:chExt cx="5096176" cy="751916"/>
          </a:xfrm>
        </p:grpSpPr>
        <p:sp>
          <p:nvSpPr>
            <p:cNvPr id="124" name="吹き出し: 四角形 123">
              <a:extLst>
                <a:ext uri="{FF2B5EF4-FFF2-40B4-BE49-F238E27FC236}">
                  <a16:creationId xmlns:a16="http://schemas.microsoft.com/office/drawing/2014/main" id="{24FF6278-EE03-3E22-D0B2-EA1FE4138E42}"/>
                </a:ext>
              </a:extLst>
            </p:cNvPr>
            <p:cNvSpPr/>
            <p:nvPr/>
          </p:nvSpPr>
          <p:spPr>
            <a:xfrm>
              <a:off x="7946571" y="-40499"/>
              <a:ext cx="3511075" cy="751916"/>
            </a:xfrm>
            <a:prstGeom prst="wedgeRectCallout">
              <a:avLst>
                <a:gd name="adj1" fmla="val 12905"/>
                <a:gd name="adj2" fmla="val 347322"/>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125" name="吹き出し: 四角形 124">
              <a:extLst>
                <a:ext uri="{FF2B5EF4-FFF2-40B4-BE49-F238E27FC236}">
                  <a16:creationId xmlns:a16="http://schemas.microsoft.com/office/drawing/2014/main" id="{C9518222-EC4D-9D29-FF52-07A7F2A32A56}"/>
                </a:ext>
              </a:extLst>
            </p:cNvPr>
            <p:cNvSpPr/>
            <p:nvPr/>
          </p:nvSpPr>
          <p:spPr>
            <a:xfrm>
              <a:off x="6361470" y="-40499"/>
              <a:ext cx="1585101" cy="751916"/>
            </a:xfrm>
            <a:prstGeom prst="wedgeRectCallout">
              <a:avLst>
                <a:gd name="adj1" fmla="val 4674"/>
                <a:gd name="adj2" fmla="val 113391"/>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126" name="テキスト ボックス 125">
              <a:extLst>
                <a:ext uri="{FF2B5EF4-FFF2-40B4-BE49-F238E27FC236}">
                  <a16:creationId xmlns:a16="http://schemas.microsoft.com/office/drawing/2014/main" id="{D61AF1AE-6372-CFBE-458D-772C2ACC5644}"/>
                </a:ext>
              </a:extLst>
            </p:cNvPr>
            <p:cNvSpPr txBox="1"/>
            <p:nvPr/>
          </p:nvSpPr>
          <p:spPr>
            <a:xfrm>
              <a:off x="6435040" y="-6670"/>
              <a:ext cx="5022606" cy="646331"/>
            </a:xfrm>
            <a:prstGeom prst="rect">
              <a:avLst/>
            </a:prstGeom>
            <a:noFill/>
          </p:spPr>
          <p:txBody>
            <a:bodyPr wrap="square" rtlCol="0">
              <a:spAutoFit/>
            </a:bodyPr>
            <a:lstStyle/>
            <a:p>
              <a:pPr algn="l"/>
              <a:r>
                <a:rPr lang="ja-JP" altLang="en-US" sz="1200" dirty="0">
                  <a:latin typeface="Yu Gothic UI Semibold" panose="020B0700000000000000" pitchFamily="50" charset="-128"/>
                  <a:ea typeface="Yu Gothic UI Semibold" panose="020B0700000000000000" pitchFamily="50" charset="-128"/>
                </a:rPr>
                <a:t>ワークショップにおいては、便宜的にアプリのデプロイやファイルアップロードのために開発マシンからのアクセスのみ許可</a:t>
              </a:r>
              <a:br>
                <a:rPr lang="en-US" altLang="ja-JP" sz="1200" dirty="0">
                  <a:latin typeface="Yu Gothic UI Semibold" panose="020B0700000000000000" pitchFamily="50" charset="-128"/>
                  <a:ea typeface="Yu Gothic UI Semibold" panose="020B0700000000000000" pitchFamily="50" charset="-128"/>
                </a:rPr>
              </a:br>
              <a:r>
                <a:rPr lang="ja-JP" altLang="en-US" sz="1200" dirty="0">
                  <a:latin typeface="Yu Gothic UI Semibold" panose="020B0700000000000000" pitchFamily="50" charset="-128"/>
                  <a:ea typeface="Yu Gothic UI Semibold" panose="020B0700000000000000" pitchFamily="50" charset="-128"/>
                </a:rPr>
                <a:t>（各サービスが提供するネットワークファイヤウォール機能の利用）</a:t>
              </a:r>
              <a:endParaRPr kumimoji="1" lang="ja-JP" altLang="en-US" sz="1200" dirty="0">
                <a:latin typeface="Yu Gothic UI Semibold" panose="020B0700000000000000" pitchFamily="50" charset="-128"/>
                <a:ea typeface="Yu Gothic UI Semibold" panose="020B0700000000000000" pitchFamily="50" charset="-128"/>
              </a:endParaRPr>
            </a:p>
          </p:txBody>
        </p:sp>
      </p:grpSp>
      <p:sp>
        <p:nvSpPr>
          <p:cNvPr id="1024" name="吹き出し: 四角形 1023">
            <a:extLst>
              <a:ext uri="{FF2B5EF4-FFF2-40B4-BE49-F238E27FC236}">
                <a16:creationId xmlns:a16="http://schemas.microsoft.com/office/drawing/2014/main" id="{5BE6A819-0FBD-BB09-1DA7-E4E90F2B9613}"/>
              </a:ext>
            </a:extLst>
          </p:cNvPr>
          <p:cNvSpPr/>
          <p:nvPr/>
        </p:nvSpPr>
        <p:spPr>
          <a:xfrm>
            <a:off x="1922999" y="1453028"/>
            <a:ext cx="1473282" cy="517807"/>
          </a:xfrm>
          <a:prstGeom prst="wedgeRectCallout">
            <a:avLst>
              <a:gd name="adj1" fmla="val 70991"/>
              <a:gd name="adj2" fmla="val 172462"/>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Yu Gothic UI Semibold" panose="020B0700000000000000" pitchFamily="50" charset="-128"/>
                <a:ea typeface="Yu Gothic UI Semibold" panose="020B0700000000000000" pitchFamily="50" charset="-128"/>
                <a:cs typeface="+mn-cs"/>
              </a:rPr>
              <a:t>API</a:t>
            </a:r>
            <a:r>
              <a:rPr lang="ja-JP" altLang="en-US" sz="1200" dirty="0">
                <a:solidFill>
                  <a:prstClr val="black"/>
                </a:solidFill>
                <a:latin typeface="Yu Gothic UI Semibold" panose="020B0700000000000000" pitchFamily="50" charset="-128"/>
                <a:ea typeface="Yu Gothic UI Semibold" panose="020B0700000000000000" pitchFamily="50" charset="-128"/>
              </a:rPr>
              <a:t>は外部公開し、パブリックアクセス</a:t>
            </a:r>
            <a:endParaRPr kumimoji="1" lang="ja-JP" altLang="en-US" sz="1200" b="0" i="0" u="none" strike="noStrike" kern="1200" cap="none" spc="0" normalizeH="0" baseline="0" noProof="0" dirty="0">
              <a:ln>
                <a:noFill/>
              </a:ln>
              <a:solidFill>
                <a:prstClr val="black"/>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25" name="グラフィックス 1024">
            <a:extLst>
              <a:ext uri="{FF2B5EF4-FFF2-40B4-BE49-F238E27FC236}">
                <a16:creationId xmlns:a16="http://schemas.microsoft.com/office/drawing/2014/main" id="{810C0AE7-C111-7ECD-B8A6-98D6A7DD6C9E}"/>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8379647" y="1858257"/>
            <a:ext cx="129067" cy="129067"/>
          </a:xfrm>
          <a:prstGeom prst="rect">
            <a:avLst/>
          </a:prstGeom>
        </p:spPr>
      </p:pic>
      <p:pic>
        <p:nvPicPr>
          <p:cNvPr id="1035" name="グラフィックス 1034">
            <a:extLst>
              <a:ext uri="{FF2B5EF4-FFF2-40B4-BE49-F238E27FC236}">
                <a16:creationId xmlns:a16="http://schemas.microsoft.com/office/drawing/2014/main" id="{1DD2A3D3-5C4F-52C9-41F5-1239C18F1A83}"/>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9057541" y="5553722"/>
            <a:ext cx="501260" cy="501260"/>
          </a:xfrm>
          <a:prstGeom prst="rect">
            <a:avLst/>
          </a:prstGeom>
        </p:spPr>
      </p:pic>
    </p:spTree>
    <p:extLst>
      <p:ext uri="{BB962C8B-B14F-4D97-AF65-F5344CB8AC3E}">
        <p14:creationId xmlns:p14="http://schemas.microsoft.com/office/powerpoint/2010/main" val="1840485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31671" y="3678513"/>
            <a:ext cx="1529751" cy="1481807"/>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76273" y="1811955"/>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61422" y="4419417"/>
            <a:ext cx="1698045" cy="26669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8125" y="1731996"/>
            <a:ext cx="2207649" cy="3626321"/>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10383" y="1418602"/>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274906" y="3614288"/>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61422" y="2344034"/>
            <a:ext cx="1689656" cy="207538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26472" y="3929608"/>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447002" y="4419417"/>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79097" y="3915859"/>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539175" y="4376432"/>
            <a:ext cx="1422247" cy="553998"/>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771885" y="1854531"/>
            <a:ext cx="11410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ja-JP" altLang="en-US" sz="1000" dirty="0">
                <a:solidFill>
                  <a:srgbClr val="000000"/>
                </a:solidFill>
                <a:latin typeface="Yu Gothic UI Semibold" panose="020B0700000000000000" pitchFamily="50" charset="-128"/>
                <a:ea typeface="Yu Gothic UI Semibold" panose="020B0700000000000000" pitchFamily="50" charset="-128"/>
              </a:rPr>
              <a:t>ブラウザ</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8" name="正方形/長方形 37">
            <a:extLst>
              <a:ext uri="{FF2B5EF4-FFF2-40B4-BE49-F238E27FC236}">
                <a16:creationId xmlns:a16="http://schemas.microsoft.com/office/drawing/2014/main" id="{8DAC8E55-FA6D-6598-58B2-C5FCD2933FAD}"/>
              </a:ext>
            </a:extLst>
          </p:cNvPr>
          <p:cNvSpPr/>
          <p:nvPr/>
        </p:nvSpPr>
        <p:spPr>
          <a:xfrm>
            <a:off x="638026" y="1731996"/>
            <a:ext cx="1977588" cy="2618308"/>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87163" y="1418602"/>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ja-JP" altLang="en-US" sz="1200" dirty="0">
                <a:solidFill>
                  <a:schemeClr val="accent1"/>
                </a:solidFill>
                <a:latin typeface="Yu Gothic UI Semibold" panose="020B0700000000000000" pitchFamily="50" charset="-128"/>
                <a:ea typeface="Yu Gothic UI Semibold" panose="020B0700000000000000" pitchFamily="50" charset="-128"/>
              </a:rPr>
              <a:t>クライアント</a:t>
            </a:r>
            <a:r>
              <a:rPr lang="en-US" altLang="ja-JP" sz="1200" dirty="0">
                <a:solidFill>
                  <a:schemeClr val="accent1"/>
                </a:solidFill>
                <a:latin typeface="Yu Gothic UI Semibold" panose="020B0700000000000000" pitchFamily="50" charset="-128"/>
                <a:ea typeface="Yu Gothic UI Semibold" panose="020B0700000000000000" pitchFamily="50" charset="-128"/>
              </a:rPr>
              <a:t>PC</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4" idx="3"/>
            <a:endCxn id="19" idx="1"/>
          </p:cNvCxnSpPr>
          <p:nvPr/>
        </p:nvCxnSpPr>
        <p:spPr>
          <a:xfrm>
            <a:off x="2042208" y="3930665"/>
            <a:ext cx="1684264" cy="232987"/>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194559" y="4163652"/>
            <a:ext cx="1237112" cy="255765"/>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049349" y="1491405"/>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62" name="正方形/長方形 4">
            <a:extLst>
              <a:ext uri="{FF2B5EF4-FFF2-40B4-BE49-F238E27FC236}">
                <a16:creationId xmlns:a16="http://schemas.microsoft.com/office/drawing/2014/main" id="{74953AAD-2751-7707-08BA-5B7C454023E1}"/>
              </a:ext>
            </a:extLst>
          </p:cNvPr>
          <p:cNvSpPr/>
          <p:nvPr/>
        </p:nvSpPr>
        <p:spPr>
          <a:xfrm>
            <a:off x="5410613" y="2135722"/>
            <a:ext cx="1529751" cy="565554"/>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5" name="テキスト ボックス 6">
            <a:extLst>
              <a:ext uri="{FF2B5EF4-FFF2-40B4-BE49-F238E27FC236}">
                <a16:creationId xmlns:a16="http://schemas.microsoft.com/office/drawing/2014/main" id="{0685490B-574D-4BAE-2AEC-5422C19A1C18}"/>
              </a:ext>
            </a:extLst>
          </p:cNvPr>
          <p:cNvSpPr txBox="1"/>
          <p:nvPr/>
        </p:nvSpPr>
        <p:spPr>
          <a:xfrm>
            <a:off x="5360390" y="3337150"/>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cxnSp>
        <p:nvCxnSpPr>
          <p:cNvPr id="72" name="コネクタ: カギ線 44">
            <a:extLst>
              <a:ext uri="{FF2B5EF4-FFF2-40B4-BE49-F238E27FC236}">
                <a16:creationId xmlns:a16="http://schemas.microsoft.com/office/drawing/2014/main" id="{4C54AE49-C3C9-8B04-1C09-496A908A37E2}"/>
              </a:ext>
            </a:extLst>
          </p:cNvPr>
          <p:cNvCxnSpPr>
            <a:cxnSpLocks/>
            <a:stCxn id="62" idx="2"/>
          </p:cNvCxnSpPr>
          <p:nvPr/>
        </p:nvCxnSpPr>
        <p:spPr>
          <a:xfrm rot="16200000" flipH="1">
            <a:off x="5866702" y="3010062"/>
            <a:ext cx="950774" cy="33320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5" name="コネクタ: カギ線 44">
            <a:extLst>
              <a:ext uri="{FF2B5EF4-FFF2-40B4-BE49-F238E27FC236}">
                <a16:creationId xmlns:a16="http://schemas.microsoft.com/office/drawing/2014/main" id="{488A47D3-4066-CA7E-F8E2-81F4BB40BEFB}"/>
              </a:ext>
            </a:extLst>
          </p:cNvPr>
          <p:cNvCxnSpPr>
            <a:cxnSpLocks/>
            <a:stCxn id="80" idx="3"/>
            <a:endCxn id="62" idx="1"/>
          </p:cNvCxnSpPr>
          <p:nvPr/>
        </p:nvCxnSpPr>
        <p:spPr>
          <a:xfrm flipV="1">
            <a:off x="2279151" y="2418499"/>
            <a:ext cx="3131462" cy="25055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80" name="Picture 79">
            <a:extLst>
              <a:ext uri="{FF2B5EF4-FFF2-40B4-BE49-F238E27FC236}">
                <a16:creationId xmlns:a16="http://schemas.microsoft.com/office/drawing/2014/main" id="{28C28E3E-9FA5-D5BD-E434-B30E6A952993}"/>
              </a:ext>
            </a:extLst>
          </p:cNvPr>
          <p:cNvPicPr>
            <a:picLocks noChangeAspect="1"/>
          </p:cNvPicPr>
          <p:nvPr/>
        </p:nvPicPr>
        <p:blipFill>
          <a:blip r:embed="rId21"/>
          <a:stretch>
            <a:fillRect/>
          </a:stretch>
        </p:blipFill>
        <p:spPr>
          <a:xfrm>
            <a:off x="813291" y="2111980"/>
            <a:ext cx="1465860" cy="1114137"/>
          </a:xfrm>
          <a:prstGeom prst="rect">
            <a:avLst/>
          </a:prstGeom>
        </p:spPr>
      </p:pic>
      <p:sp>
        <p:nvSpPr>
          <p:cNvPr id="2" name="テキスト ボックス 33">
            <a:extLst>
              <a:ext uri="{FF2B5EF4-FFF2-40B4-BE49-F238E27FC236}">
                <a16:creationId xmlns:a16="http://schemas.microsoft.com/office/drawing/2014/main" id="{D9F44CA3-334F-17BF-E1B4-4D68A182D63A}"/>
              </a:ext>
            </a:extLst>
          </p:cNvPr>
          <p:cNvSpPr txBox="1"/>
          <p:nvPr/>
        </p:nvSpPr>
        <p:spPr>
          <a:xfrm>
            <a:off x="862098" y="3502616"/>
            <a:ext cx="11410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API</a:t>
            </a:r>
            <a:r>
              <a:rPr lang="ja-JP" altLang="en-US" sz="1000" dirty="0">
                <a:solidFill>
                  <a:srgbClr val="000000"/>
                </a:solidFill>
                <a:latin typeface="Yu Gothic UI Semibold" panose="020B0700000000000000" pitchFamily="50" charset="-128"/>
                <a:ea typeface="Yu Gothic UI Semibold" panose="020B0700000000000000" pitchFamily="50" charset="-128"/>
              </a:rPr>
              <a:t>呼び出し</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4" name="Rectangle 3">
            <a:extLst>
              <a:ext uri="{FF2B5EF4-FFF2-40B4-BE49-F238E27FC236}">
                <a16:creationId xmlns:a16="http://schemas.microsoft.com/office/drawing/2014/main" id="{8222776B-B8EE-EC34-3711-371435720012}"/>
              </a:ext>
            </a:extLst>
          </p:cNvPr>
          <p:cNvSpPr/>
          <p:nvPr/>
        </p:nvSpPr>
        <p:spPr>
          <a:xfrm>
            <a:off x="921728" y="3740091"/>
            <a:ext cx="1120480" cy="381147"/>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1000" dirty="0">
                <a:latin typeface="Consolas" panose="020B0609020204030204" pitchFamily="49" charset="0"/>
              </a:rPr>
              <a:t>POST xxx</a:t>
            </a:r>
          </a:p>
        </p:txBody>
      </p:sp>
      <p:sp>
        <p:nvSpPr>
          <p:cNvPr id="12" name="テキスト ボックス 33">
            <a:extLst>
              <a:ext uri="{FF2B5EF4-FFF2-40B4-BE49-F238E27FC236}">
                <a16:creationId xmlns:a16="http://schemas.microsoft.com/office/drawing/2014/main" id="{35C8715D-312E-D84A-FD0F-DA601ABA9E2F}"/>
              </a:ext>
            </a:extLst>
          </p:cNvPr>
          <p:cNvSpPr txBox="1"/>
          <p:nvPr/>
        </p:nvSpPr>
        <p:spPr>
          <a:xfrm>
            <a:off x="2115631" y="3674717"/>
            <a:ext cx="11410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JSON</a:t>
            </a:r>
          </a:p>
        </p:txBody>
      </p:sp>
      <p:pic>
        <p:nvPicPr>
          <p:cNvPr id="26" name="Picture 2" descr="Reactjs, ロゴ アイコン に Vector Logo">
            <a:extLst>
              <a:ext uri="{FF2B5EF4-FFF2-40B4-BE49-F238E27FC236}">
                <a16:creationId xmlns:a16="http://schemas.microsoft.com/office/drawing/2014/main" id="{A0B12F40-EE55-810A-59F4-212E0B60354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94848" y="2215209"/>
            <a:ext cx="918498" cy="459249"/>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1">
            <a:extLst>
              <a:ext uri="{FF2B5EF4-FFF2-40B4-BE49-F238E27FC236}">
                <a16:creationId xmlns:a16="http://schemas.microsoft.com/office/drawing/2014/main" id="{B32BCA2E-4600-53D1-4B5C-B04753052B1D}"/>
              </a:ext>
            </a:extLst>
          </p:cNvPr>
          <p:cNvSpPr/>
          <p:nvPr/>
        </p:nvSpPr>
        <p:spPr>
          <a:xfrm>
            <a:off x="544750" y="1459149"/>
            <a:ext cx="3608962"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10">
            <a:extLst>
              <a:ext uri="{FF2B5EF4-FFF2-40B4-BE49-F238E27FC236}">
                <a16:creationId xmlns:a16="http://schemas.microsoft.com/office/drawing/2014/main" id="{55B1B7C4-6936-74F2-01F3-D55F2468E9DB}"/>
              </a:ext>
            </a:extLst>
          </p:cNvPr>
          <p:cNvSpPr txBox="1"/>
          <p:nvPr/>
        </p:nvSpPr>
        <p:spPr>
          <a:xfrm>
            <a:off x="9613466" y="674116"/>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Part2</a:t>
            </a:r>
            <a:r>
              <a:rPr kumimoji="1" lang="ja-JP" altLang="en-US"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 </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1" name="正方形/長方形 11">
            <a:extLst>
              <a:ext uri="{FF2B5EF4-FFF2-40B4-BE49-F238E27FC236}">
                <a16:creationId xmlns:a16="http://schemas.microsoft.com/office/drawing/2014/main" id="{88B7AF03-9320-165C-F1A6-A7AA7DDC1DC6}"/>
              </a:ext>
            </a:extLst>
          </p:cNvPr>
          <p:cNvSpPr/>
          <p:nvPr/>
        </p:nvSpPr>
        <p:spPr>
          <a:xfrm>
            <a:off x="4124527" y="1682885"/>
            <a:ext cx="6160115" cy="3699820"/>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8">
            <a:extLst>
              <a:ext uri="{FF2B5EF4-FFF2-40B4-BE49-F238E27FC236}">
                <a16:creationId xmlns:a16="http://schemas.microsoft.com/office/drawing/2014/main" id="{DF4107EF-73E5-FCC3-1487-572703A5A61E}"/>
              </a:ext>
            </a:extLst>
          </p:cNvPr>
          <p:cNvSpPr/>
          <p:nvPr/>
        </p:nvSpPr>
        <p:spPr>
          <a:xfrm>
            <a:off x="9643620" y="1095982"/>
            <a:ext cx="2282491" cy="339117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9824521" y="3042019"/>
            <a:ext cx="541354" cy="541354"/>
          </a:xfrm>
          <a:prstGeom prst="rect">
            <a:avLst/>
          </a:prstGeom>
        </p:spPr>
      </p:pic>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Tree>
    <p:extLst>
      <p:ext uri="{BB962C8B-B14F-4D97-AF65-F5344CB8AC3E}">
        <p14:creationId xmlns:p14="http://schemas.microsoft.com/office/powerpoint/2010/main" val="117134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31671" y="3678513"/>
            <a:ext cx="1529751" cy="1481807"/>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76273" y="1811955"/>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61422" y="4419417"/>
            <a:ext cx="1698045" cy="26669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8125" y="1731996"/>
            <a:ext cx="2207649" cy="3626321"/>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10383" y="1418602"/>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274906" y="3614288"/>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61422" y="2344034"/>
            <a:ext cx="1689656" cy="207538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26472" y="3929608"/>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447002" y="4419417"/>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79097" y="3915859"/>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539175" y="4376432"/>
            <a:ext cx="1422247" cy="553998"/>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771885" y="1854531"/>
            <a:ext cx="11410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ja-JP" altLang="en-US" sz="1000" dirty="0">
                <a:solidFill>
                  <a:srgbClr val="000000"/>
                </a:solidFill>
                <a:latin typeface="Yu Gothic UI Semibold" panose="020B0700000000000000" pitchFamily="50" charset="-128"/>
                <a:ea typeface="Yu Gothic UI Semibold" panose="020B0700000000000000" pitchFamily="50" charset="-128"/>
              </a:rPr>
              <a:t>ブラウザ</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8" name="正方形/長方形 37">
            <a:extLst>
              <a:ext uri="{FF2B5EF4-FFF2-40B4-BE49-F238E27FC236}">
                <a16:creationId xmlns:a16="http://schemas.microsoft.com/office/drawing/2014/main" id="{8DAC8E55-FA6D-6598-58B2-C5FCD2933FAD}"/>
              </a:ext>
            </a:extLst>
          </p:cNvPr>
          <p:cNvSpPr/>
          <p:nvPr/>
        </p:nvSpPr>
        <p:spPr>
          <a:xfrm>
            <a:off x="638026" y="1731996"/>
            <a:ext cx="1977588" cy="2618308"/>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87163" y="1418602"/>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ja-JP" altLang="en-US" sz="1200" dirty="0">
                <a:solidFill>
                  <a:schemeClr val="accent1"/>
                </a:solidFill>
                <a:latin typeface="Yu Gothic UI Semibold" panose="020B0700000000000000" pitchFamily="50" charset="-128"/>
                <a:ea typeface="Yu Gothic UI Semibold" panose="020B0700000000000000" pitchFamily="50" charset="-128"/>
              </a:rPr>
              <a:t>クライアント</a:t>
            </a:r>
            <a:r>
              <a:rPr lang="en-US" altLang="ja-JP" sz="1200" dirty="0">
                <a:solidFill>
                  <a:schemeClr val="accent1"/>
                </a:solidFill>
                <a:latin typeface="Yu Gothic UI Semibold" panose="020B0700000000000000" pitchFamily="50" charset="-128"/>
                <a:ea typeface="Yu Gothic UI Semibold" panose="020B0700000000000000" pitchFamily="50" charset="-128"/>
              </a:rPr>
              <a:t>PC</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4" idx="3"/>
            <a:endCxn id="19" idx="1"/>
          </p:cNvCxnSpPr>
          <p:nvPr/>
        </p:nvCxnSpPr>
        <p:spPr>
          <a:xfrm>
            <a:off x="2042208" y="3930665"/>
            <a:ext cx="1684264" cy="232987"/>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194559" y="4163652"/>
            <a:ext cx="1237112" cy="255765"/>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049349" y="1491405"/>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62" name="正方形/長方形 4">
            <a:extLst>
              <a:ext uri="{FF2B5EF4-FFF2-40B4-BE49-F238E27FC236}">
                <a16:creationId xmlns:a16="http://schemas.microsoft.com/office/drawing/2014/main" id="{74953AAD-2751-7707-08BA-5B7C454023E1}"/>
              </a:ext>
            </a:extLst>
          </p:cNvPr>
          <p:cNvSpPr/>
          <p:nvPr/>
        </p:nvSpPr>
        <p:spPr>
          <a:xfrm>
            <a:off x="5410613" y="2135722"/>
            <a:ext cx="1529751" cy="565554"/>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5" name="テキスト ボックス 6">
            <a:extLst>
              <a:ext uri="{FF2B5EF4-FFF2-40B4-BE49-F238E27FC236}">
                <a16:creationId xmlns:a16="http://schemas.microsoft.com/office/drawing/2014/main" id="{0685490B-574D-4BAE-2AEC-5422C19A1C18}"/>
              </a:ext>
            </a:extLst>
          </p:cNvPr>
          <p:cNvSpPr txBox="1"/>
          <p:nvPr/>
        </p:nvSpPr>
        <p:spPr>
          <a:xfrm>
            <a:off x="5360390" y="3337150"/>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cxnSp>
        <p:nvCxnSpPr>
          <p:cNvPr id="72" name="コネクタ: カギ線 44">
            <a:extLst>
              <a:ext uri="{FF2B5EF4-FFF2-40B4-BE49-F238E27FC236}">
                <a16:creationId xmlns:a16="http://schemas.microsoft.com/office/drawing/2014/main" id="{4C54AE49-C3C9-8B04-1C09-496A908A37E2}"/>
              </a:ext>
            </a:extLst>
          </p:cNvPr>
          <p:cNvCxnSpPr>
            <a:cxnSpLocks/>
            <a:stCxn id="62" idx="2"/>
          </p:cNvCxnSpPr>
          <p:nvPr/>
        </p:nvCxnSpPr>
        <p:spPr>
          <a:xfrm rot="16200000" flipH="1">
            <a:off x="5866702" y="3010062"/>
            <a:ext cx="950774" cy="33320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5" name="コネクタ: カギ線 44">
            <a:extLst>
              <a:ext uri="{FF2B5EF4-FFF2-40B4-BE49-F238E27FC236}">
                <a16:creationId xmlns:a16="http://schemas.microsoft.com/office/drawing/2014/main" id="{488A47D3-4066-CA7E-F8E2-81F4BB40BEFB}"/>
              </a:ext>
            </a:extLst>
          </p:cNvPr>
          <p:cNvCxnSpPr>
            <a:cxnSpLocks/>
            <a:stCxn id="80" idx="3"/>
            <a:endCxn id="62" idx="1"/>
          </p:cNvCxnSpPr>
          <p:nvPr/>
        </p:nvCxnSpPr>
        <p:spPr>
          <a:xfrm flipV="1">
            <a:off x="2279151" y="2418499"/>
            <a:ext cx="3131462" cy="25055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80" name="Picture 79">
            <a:extLst>
              <a:ext uri="{FF2B5EF4-FFF2-40B4-BE49-F238E27FC236}">
                <a16:creationId xmlns:a16="http://schemas.microsoft.com/office/drawing/2014/main" id="{28C28E3E-9FA5-D5BD-E434-B30E6A952993}"/>
              </a:ext>
            </a:extLst>
          </p:cNvPr>
          <p:cNvPicPr>
            <a:picLocks noChangeAspect="1"/>
          </p:cNvPicPr>
          <p:nvPr/>
        </p:nvPicPr>
        <p:blipFill>
          <a:blip r:embed="rId25"/>
          <a:stretch>
            <a:fillRect/>
          </a:stretch>
        </p:blipFill>
        <p:spPr>
          <a:xfrm>
            <a:off x="813291" y="2111980"/>
            <a:ext cx="1465860" cy="1114137"/>
          </a:xfrm>
          <a:prstGeom prst="rect">
            <a:avLst/>
          </a:prstGeom>
        </p:spPr>
      </p:pic>
      <p:sp>
        <p:nvSpPr>
          <p:cNvPr id="2" name="テキスト ボックス 33">
            <a:extLst>
              <a:ext uri="{FF2B5EF4-FFF2-40B4-BE49-F238E27FC236}">
                <a16:creationId xmlns:a16="http://schemas.microsoft.com/office/drawing/2014/main" id="{D9F44CA3-334F-17BF-E1B4-4D68A182D63A}"/>
              </a:ext>
            </a:extLst>
          </p:cNvPr>
          <p:cNvSpPr txBox="1"/>
          <p:nvPr/>
        </p:nvSpPr>
        <p:spPr>
          <a:xfrm>
            <a:off x="862098" y="3502616"/>
            <a:ext cx="11410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API</a:t>
            </a:r>
            <a:r>
              <a:rPr lang="ja-JP" altLang="en-US" sz="1000" dirty="0">
                <a:solidFill>
                  <a:srgbClr val="000000"/>
                </a:solidFill>
                <a:latin typeface="Yu Gothic UI Semibold" panose="020B0700000000000000" pitchFamily="50" charset="-128"/>
                <a:ea typeface="Yu Gothic UI Semibold" panose="020B0700000000000000" pitchFamily="50" charset="-128"/>
              </a:rPr>
              <a:t>呼び出し</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4" name="Rectangle 3">
            <a:extLst>
              <a:ext uri="{FF2B5EF4-FFF2-40B4-BE49-F238E27FC236}">
                <a16:creationId xmlns:a16="http://schemas.microsoft.com/office/drawing/2014/main" id="{8222776B-B8EE-EC34-3711-371435720012}"/>
              </a:ext>
            </a:extLst>
          </p:cNvPr>
          <p:cNvSpPr/>
          <p:nvPr/>
        </p:nvSpPr>
        <p:spPr>
          <a:xfrm>
            <a:off x="921728" y="3740091"/>
            <a:ext cx="1120480" cy="381147"/>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1000" dirty="0">
                <a:latin typeface="Consolas" panose="020B0609020204030204" pitchFamily="49" charset="0"/>
              </a:rPr>
              <a:t>POST xxx</a:t>
            </a:r>
          </a:p>
        </p:txBody>
      </p:sp>
      <p:sp>
        <p:nvSpPr>
          <p:cNvPr id="12" name="テキスト ボックス 33">
            <a:extLst>
              <a:ext uri="{FF2B5EF4-FFF2-40B4-BE49-F238E27FC236}">
                <a16:creationId xmlns:a16="http://schemas.microsoft.com/office/drawing/2014/main" id="{35C8715D-312E-D84A-FD0F-DA601ABA9E2F}"/>
              </a:ext>
            </a:extLst>
          </p:cNvPr>
          <p:cNvSpPr txBox="1"/>
          <p:nvPr/>
        </p:nvSpPr>
        <p:spPr>
          <a:xfrm>
            <a:off x="2115631" y="3674717"/>
            <a:ext cx="11410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JSON</a:t>
            </a:r>
          </a:p>
        </p:txBody>
      </p:sp>
      <p:pic>
        <p:nvPicPr>
          <p:cNvPr id="26" name="Picture 2" descr="Reactjs, ロゴ アイコン に Vector Logo">
            <a:extLst>
              <a:ext uri="{FF2B5EF4-FFF2-40B4-BE49-F238E27FC236}">
                <a16:creationId xmlns:a16="http://schemas.microsoft.com/office/drawing/2014/main" id="{A0B12F40-EE55-810A-59F4-212E0B603547}"/>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694848" y="2215209"/>
            <a:ext cx="918498" cy="459249"/>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1">
            <a:extLst>
              <a:ext uri="{FF2B5EF4-FFF2-40B4-BE49-F238E27FC236}">
                <a16:creationId xmlns:a16="http://schemas.microsoft.com/office/drawing/2014/main" id="{75093AA5-7C4C-F118-C1D3-2B3E4B73C9FF}"/>
              </a:ext>
            </a:extLst>
          </p:cNvPr>
          <p:cNvSpPr/>
          <p:nvPr/>
        </p:nvSpPr>
        <p:spPr>
          <a:xfrm>
            <a:off x="544750" y="1459149"/>
            <a:ext cx="3608962"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10">
            <a:extLst>
              <a:ext uri="{FF2B5EF4-FFF2-40B4-BE49-F238E27FC236}">
                <a16:creationId xmlns:a16="http://schemas.microsoft.com/office/drawing/2014/main" id="{403B363B-8143-869E-47EC-70CB979DF313}"/>
              </a:ext>
            </a:extLst>
          </p:cNvPr>
          <p:cNvSpPr txBox="1"/>
          <p:nvPr/>
        </p:nvSpPr>
        <p:spPr>
          <a:xfrm>
            <a:off x="3759420" y="758957"/>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Part3</a:t>
            </a:r>
            <a:r>
              <a:rPr kumimoji="1" lang="ja-JP" altLang="en-US"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 </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1" name="正方形/長方形 25">
            <a:extLst>
              <a:ext uri="{FF2B5EF4-FFF2-40B4-BE49-F238E27FC236}">
                <a16:creationId xmlns:a16="http://schemas.microsoft.com/office/drawing/2014/main" id="{CE5D8222-E7D9-AC3A-E88A-555F3438B44C}"/>
              </a:ext>
            </a:extLst>
          </p:cNvPr>
          <p:cNvSpPr/>
          <p:nvPr/>
        </p:nvSpPr>
        <p:spPr>
          <a:xfrm>
            <a:off x="9785022" y="1149636"/>
            <a:ext cx="1960776"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8">
            <a:extLst>
              <a:ext uri="{FF2B5EF4-FFF2-40B4-BE49-F238E27FC236}">
                <a16:creationId xmlns:a16="http://schemas.microsoft.com/office/drawing/2014/main" id="{02D8CCED-2E44-70EF-F582-C53BBFEB3D4E}"/>
              </a:ext>
            </a:extLst>
          </p:cNvPr>
          <p:cNvSpPr/>
          <p:nvPr/>
        </p:nvSpPr>
        <p:spPr>
          <a:xfrm>
            <a:off x="3861882" y="1095982"/>
            <a:ext cx="6149384" cy="422504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Tree>
    <p:extLst>
      <p:ext uri="{BB962C8B-B14F-4D97-AF65-F5344CB8AC3E}">
        <p14:creationId xmlns:p14="http://schemas.microsoft.com/office/powerpoint/2010/main" val="2376417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31671" y="3678513"/>
            <a:ext cx="1529751" cy="1481807"/>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76273" y="1811955"/>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61422" y="4419417"/>
            <a:ext cx="1698045" cy="26669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8125" y="1731996"/>
            <a:ext cx="2207649" cy="3626321"/>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10383" y="1418602"/>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274906" y="3614288"/>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61422" y="2344034"/>
            <a:ext cx="1689656" cy="207538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26472" y="3929608"/>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447002" y="4419417"/>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79097" y="3915859"/>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539175" y="4376432"/>
            <a:ext cx="1422247" cy="553998"/>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771885" y="1854531"/>
            <a:ext cx="11410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ja-JP" altLang="en-US" sz="1000" dirty="0">
                <a:solidFill>
                  <a:srgbClr val="000000"/>
                </a:solidFill>
                <a:latin typeface="Yu Gothic UI Semibold" panose="020B0700000000000000" pitchFamily="50" charset="-128"/>
                <a:ea typeface="Yu Gothic UI Semibold" panose="020B0700000000000000" pitchFamily="50" charset="-128"/>
              </a:rPr>
              <a:t>ブラウザ</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8" name="正方形/長方形 37">
            <a:extLst>
              <a:ext uri="{FF2B5EF4-FFF2-40B4-BE49-F238E27FC236}">
                <a16:creationId xmlns:a16="http://schemas.microsoft.com/office/drawing/2014/main" id="{8DAC8E55-FA6D-6598-58B2-C5FCD2933FAD}"/>
              </a:ext>
            </a:extLst>
          </p:cNvPr>
          <p:cNvSpPr/>
          <p:nvPr/>
        </p:nvSpPr>
        <p:spPr>
          <a:xfrm>
            <a:off x="638026" y="1731996"/>
            <a:ext cx="1977588" cy="2618308"/>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87163" y="1418602"/>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ja-JP" altLang="en-US" sz="1200" dirty="0">
                <a:solidFill>
                  <a:schemeClr val="accent1"/>
                </a:solidFill>
                <a:latin typeface="Yu Gothic UI Semibold" panose="020B0700000000000000" pitchFamily="50" charset="-128"/>
                <a:ea typeface="Yu Gothic UI Semibold" panose="020B0700000000000000" pitchFamily="50" charset="-128"/>
              </a:rPr>
              <a:t>クライアント</a:t>
            </a:r>
            <a:r>
              <a:rPr lang="en-US" altLang="ja-JP" sz="1200" dirty="0">
                <a:solidFill>
                  <a:schemeClr val="accent1"/>
                </a:solidFill>
                <a:latin typeface="Yu Gothic UI Semibold" panose="020B0700000000000000" pitchFamily="50" charset="-128"/>
                <a:ea typeface="Yu Gothic UI Semibold" panose="020B0700000000000000" pitchFamily="50" charset="-128"/>
              </a:rPr>
              <a:t>PC</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4" idx="3"/>
            <a:endCxn id="19" idx="1"/>
          </p:cNvCxnSpPr>
          <p:nvPr/>
        </p:nvCxnSpPr>
        <p:spPr>
          <a:xfrm>
            <a:off x="2042208" y="3930665"/>
            <a:ext cx="1684264" cy="232987"/>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194559" y="4163652"/>
            <a:ext cx="1237112" cy="255765"/>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049349" y="1491405"/>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62" name="正方形/長方形 4">
            <a:extLst>
              <a:ext uri="{FF2B5EF4-FFF2-40B4-BE49-F238E27FC236}">
                <a16:creationId xmlns:a16="http://schemas.microsoft.com/office/drawing/2014/main" id="{74953AAD-2751-7707-08BA-5B7C454023E1}"/>
              </a:ext>
            </a:extLst>
          </p:cNvPr>
          <p:cNvSpPr/>
          <p:nvPr/>
        </p:nvSpPr>
        <p:spPr>
          <a:xfrm>
            <a:off x="5410613" y="2135722"/>
            <a:ext cx="1529751" cy="565554"/>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5" name="テキスト ボックス 6">
            <a:extLst>
              <a:ext uri="{FF2B5EF4-FFF2-40B4-BE49-F238E27FC236}">
                <a16:creationId xmlns:a16="http://schemas.microsoft.com/office/drawing/2014/main" id="{0685490B-574D-4BAE-2AEC-5422C19A1C18}"/>
              </a:ext>
            </a:extLst>
          </p:cNvPr>
          <p:cNvSpPr txBox="1"/>
          <p:nvPr/>
        </p:nvSpPr>
        <p:spPr>
          <a:xfrm>
            <a:off x="5360390" y="3337150"/>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cxnSp>
        <p:nvCxnSpPr>
          <p:cNvPr id="72" name="コネクタ: カギ線 44">
            <a:extLst>
              <a:ext uri="{FF2B5EF4-FFF2-40B4-BE49-F238E27FC236}">
                <a16:creationId xmlns:a16="http://schemas.microsoft.com/office/drawing/2014/main" id="{4C54AE49-C3C9-8B04-1C09-496A908A37E2}"/>
              </a:ext>
            </a:extLst>
          </p:cNvPr>
          <p:cNvCxnSpPr>
            <a:cxnSpLocks/>
            <a:stCxn id="62" idx="2"/>
          </p:cNvCxnSpPr>
          <p:nvPr/>
        </p:nvCxnSpPr>
        <p:spPr>
          <a:xfrm rot="16200000" flipH="1">
            <a:off x="5866702" y="3010062"/>
            <a:ext cx="950774" cy="33320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5" name="コネクタ: カギ線 44">
            <a:extLst>
              <a:ext uri="{FF2B5EF4-FFF2-40B4-BE49-F238E27FC236}">
                <a16:creationId xmlns:a16="http://schemas.microsoft.com/office/drawing/2014/main" id="{488A47D3-4066-CA7E-F8E2-81F4BB40BEFB}"/>
              </a:ext>
            </a:extLst>
          </p:cNvPr>
          <p:cNvCxnSpPr>
            <a:cxnSpLocks/>
            <a:stCxn id="80" idx="3"/>
            <a:endCxn id="62" idx="1"/>
          </p:cNvCxnSpPr>
          <p:nvPr/>
        </p:nvCxnSpPr>
        <p:spPr>
          <a:xfrm flipV="1">
            <a:off x="2279151" y="2418499"/>
            <a:ext cx="3131462" cy="25055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80" name="Picture 79">
            <a:extLst>
              <a:ext uri="{FF2B5EF4-FFF2-40B4-BE49-F238E27FC236}">
                <a16:creationId xmlns:a16="http://schemas.microsoft.com/office/drawing/2014/main" id="{28C28E3E-9FA5-D5BD-E434-B30E6A952993}"/>
              </a:ext>
            </a:extLst>
          </p:cNvPr>
          <p:cNvPicPr>
            <a:picLocks noChangeAspect="1"/>
          </p:cNvPicPr>
          <p:nvPr/>
        </p:nvPicPr>
        <p:blipFill>
          <a:blip r:embed="rId25"/>
          <a:stretch>
            <a:fillRect/>
          </a:stretch>
        </p:blipFill>
        <p:spPr>
          <a:xfrm>
            <a:off x="813291" y="2111980"/>
            <a:ext cx="1465860" cy="1114137"/>
          </a:xfrm>
          <a:prstGeom prst="rect">
            <a:avLst/>
          </a:prstGeom>
        </p:spPr>
      </p:pic>
      <p:sp>
        <p:nvSpPr>
          <p:cNvPr id="2" name="テキスト ボックス 33">
            <a:extLst>
              <a:ext uri="{FF2B5EF4-FFF2-40B4-BE49-F238E27FC236}">
                <a16:creationId xmlns:a16="http://schemas.microsoft.com/office/drawing/2014/main" id="{D9F44CA3-334F-17BF-E1B4-4D68A182D63A}"/>
              </a:ext>
            </a:extLst>
          </p:cNvPr>
          <p:cNvSpPr txBox="1"/>
          <p:nvPr/>
        </p:nvSpPr>
        <p:spPr>
          <a:xfrm>
            <a:off x="862098" y="3502616"/>
            <a:ext cx="11410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API</a:t>
            </a:r>
            <a:r>
              <a:rPr lang="ja-JP" altLang="en-US" sz="1000" dirty="0">
                <a:solidFill>
                  <a:srgbClr val="000000"/>
                </a:solidFill>
                <a:latin typeface="Yu Gothic UI Semibold" panose="020B0700000000000000" pitchFamily="50" charset="-128"/>
                <a:ea typeface="Yu Gothic UI Semibold" panose="020B0700000000000000" pitchFamily="50" charset="-128"/>
              </a:rPr>
              <a:t>呼び出し</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4" name="Rectangle 3">
            <a:extLst>
              <a:ext uri="{FF2B5EF4-FFF2-40B4-BE49-F238E27FC236}">
                <a16:creationId xmlns:a16="http://schemas.microsoft.com/office/drawing/2014/main" id="{8222776B-B8EE-EC34-3711-371435720012}"/>
              </a:ext>
            </a:extLst>
          </p:cNvPr>
          <p:cNvSpPr/>
          <p:nvPr/>
        </p:nvSpPr>
        <p:spPr>
          <a:xfrm>
            <a:off x="921728" y="3740091"/>
            <a:ext cx="1120480" cy="381147"/>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1000" dirty="0">
                <a:latin typeface="Consolas" panose="020B0609020204030204" pitchFamily="49" charset="0"/>
              </a:rPr>
              <a:t>POST xxx</a:t>
            </a:r>
          </a:p>
        </p:txBody>
      </p:sp>
      <p:sp>
        <p:nvSpPr>
          <p:cNvPr id="12" name="テキスト ボックス 33">
            <a:extLst>
              <a:ext uri="{FF2B5EF4-FFF2-40B4-BE49-F238E27FC236}">
                <a16:creationId xmlns:a16="http://schemas.microsoft.com/office/drawing/2014/main" id="{35C8715D-312E-D84A-FD0F-DA601ABA9E2F}"/>
              </a:ext>
            </a:extLst>
          </p:cNvPr>
          <p:cNvSpPr txBox="1"/>
          <p:nvPr/>
        </p:nvSpPr>
        <p:spPr>
          <a:xfrm>
            <a:off x="2115631" y="3674717"/>
            <a:ext cx="11410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JSON</a:t>
            </a:r>
          </a:p>
        </p:txBody>
      </p:sp>
      <p:pic>
        <p:nvPicPr>
          <p:cNvPr id="26" name="Picture 2" descr="Reactjs, ロゴ アイコン に Vector Logo">
            <a:extLst>
              <a:ext uri="{FF2B5EF4-FFF2-40B4-BE49-F238E27FC236}">
                <a16:creationId xmlns:a16="http://schemas.microsoft.com/office/drawing/2014/main" id="{A0B12F40-EE55-810A-59F4-212E0B603547}"/>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694848" y="2215209"/>
            <a:ext cx="918498" cy="459249"/>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1">
            <a:extLst>
              <a:ext uri="{FF2B5EF4-FFF2-40B4-BE49-F238E27FC236}">
                <a16:creationId xmlns:a16="http://schemas.microsoft.com/office/drawing/2014/main" id="{5E809593-E74E-EF1D-27A6-10EC144C64B2}"/>
              </a:ext>
            </a:extLst>
          </p:cNvPr>
          <p:cNvSpPr/>
          <p:nvPr/>
        </p:nvSpPr>
        <p:spPr>
          <a:xfrm>
            <a:off x="544750" y="1459149"/>
            <a:ext cx="2292718"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E6AD3AD-2572-E489-A323-E65F5C3C3BF9}"/>
              </a:ext>
            </a:extLst>
          </p:cNvPr>
          <p:cNvSpPr/>
          <p:nvPr/>
        </p:nvSpPr>
        <p:spPr>
          <a:xfrm>
            <a:off x="3044858" y="1095982"/>
            <a:ext cx="4590853" cy="422504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1" name="テキスト ボックス 10">
            <a:extLst>
              <a:ext uri="{FF2B5EF4-FFF2-40B4-BE49-F238E27FC236}">
                <a16:creationId xmlns:a16="http://schemas.microsoft.com/office/drawing/2014/main" id="{4EB19633-6F77-A54A-96BB-022B0E7431F6}"/>
              </a:ext>
            </a:extLst>
          </p:cNvPr>
          <p:cNvSpPr txBox="1"/>
          <p:nvPr/>
        </p:nvSpPr>
        <p:spPr>
          <a:xfrm>
            <a:off x="2976995" y="740104"/>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Part4</a:t>
            </a:r>
            <a:r>
              <a:rPr kumimoji="1" lang="ja-JP" altLang="en-US"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 </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8" name="正方形/長方形 11">
            <a:extLst>
              <a:ext uri="{FF2B5EF4-FFF2-40B4-BE49-F238E27FC236}">
                <a16:creationId xmlns:a16="http://schemas.microsoft.com/office/drawing/2014/main" id="{FE1B8FDB-8CFB-D928-165B-CB8CBC0CEF27}"/>
              </a:ext>
            </a:extLst>
          </p:cNvPr>
          <p:cNvSpPr/>
          <p:nvPr/>
        </p:nvSpPr>
        <p:spPr>
          <a:xfrm>
            <a:off x="7748833" y="957020"/>
            <a:ext cx="4081805" cy="438797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55293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CD807AE-D510-0579-C924-98DD7EF6DF3C}"/>
              </a:ext>
            </a:extLst>
          </p:cNvPr>
          <p:cNvPicPr>
            <a:picLocks noChangeAspect="1"/>
          </p:cNvPicPr>
          <p:nvPr/>
        </p:nvPicPr>
        <p:blipFill rotWithShape="1">
          <a:blip r:embed="rId3"/>
          <a:srcRect l="1554" t="32887" r="2933" b="20069"/>
          <a:stretch/>
        </p:blipFill>
        <p:spPr>
          <a:xfrm>
            <a:off x="560718" y="1561383"/>
            <a:ext cx="6530196" cy="2053752"/>
          </a:xfrm>
          <a:prstGeom prst="rect">
            <a:avLst/>
          </a:prstGeom>
        </p:spPr>
      </p:pic>
      <p:pic>
        <p:nvPicPr>
          <p:cNvPr id="5" name="Picture 2" descr="openai&quot; Icon - Download for free – Iconduck">
            <a:extLst>
              <a:ext uri="{FF2B5EF4-FFF2-40B4-BE49-F238E27FC236}">
                <a16:creationId xmlns:a16="http://schemas.microsoft.com/office/drawing/2014/main" id="{8012FE79-28D1-D3FD-1E82-02C0101731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8360" y="1636491"/>
            <a:ext cx="418033" cy="42382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3360D2A1-9C5A-BCBC-F0BA-66A61C7DCDB7}"/>
              </a:ext>
            </a:extLst>
          </p:cNvPr>
          <p:cNvSpPr txBox="1"/>
          <p:nvPr/>
        </p:nvSpPr>
        <p:spPr>
          <a:xfrm>
            <a:off x="8992929" y="1998314"/>
            <a:ext cx="1628895"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sp>
        <p:nvSpPr>
          <p:cNvPr id="11" name="テキスト ボックス 10">
            <a:extLst>
              <a:ext uri="{FF2B5EF4-FFF2-40B4-BE49-F238E27FC236}">
                <a16:creationId xmlns:a16="http://schemas.microsoft.com/office/drawing/2014/main" id="{6C4DA9A7-3A7B-D802-33D8-21F4BDDD5FA7}"/>
              </a:ext>
            </a:extLst>
          </p:cNvPr>
          <p:cNvSpPr txBox="1"/>
          <p:nvPr/>
        </p:nvSpPr>
        <p:spPr>
          <a:xfrm>
            <a:off x="7218320" y="1984075"/>
            <a:ext cx="1897811" cy="830997"/>
          </a:xfrm>
          <a:prstGeom prst="rect">
            <a:avLst/>
          </a:prstGeom>
          <a:noFill/>
        </p:spPr>
        <p:txBody>
          <a:bodyPr wrap="square" rtlCol="0">
            <a:spAutoFit/>
          </a:bodyPr>
          <a:lstStyle/>
          <a:p>
            <a:pPr algn="l"/>
            <a:r>
              <a:rPr kumimoji="1" lang="en-US" altLang="ja-JP" sz="1200" dirty="0">
                <a:solidFill>
                  <a:srgbClr val="C00000"/>
                </a:solidFill>
                <a:latin typeface="Yu Gothic UI Semibold" panose="020B0700000000000000" pitchFamily="50" charset="-128"/>
                <a:ea typeface="Yu Gothic UI Semibold" panose="020B0700000000000000" pitchFamily="50" charset="-128"/>
              </a:rPr>
              <a:t>{question}</a:t>
            </a:r>
            <a:r>
              <a:rPr kumimoji="1" lang="ja-JP" altLang="en-US" sz="1200" dirty="0">
                <a:latin typeface="Yu Gothic UI Semibold" panose="020B0700000000000000" pitchFamily="50" charset="-128"/>
                <a:ea typeface="Yu Gothic UI Semibold" panose="020B0700000000000000" pitchFamily="50" charset="-128"/>
              </a:rPr>
              <a:t>および過去のチャット履歴</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en-US" altLang="ja-JP" sz="1200" dirty="0" err="1">
                <a:solidFill>
                  <a:schemeClr val="accent6">
                    <a:lumMod val="75000"/>
                  </a:schemeClr>
                </a:solidFill>
                <a:latin typeface="Yu Gothic UI Semibold" panose="020B0700000000000000" pitchFamily="50" charset="-128"/>
                <a:ea typeface="Yu Gothic UI Semibold" panose="020B0700000000000000" pitchFamily="50" charset="-128"/>
              </a:rPr>
              <a:t>chat_history</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をコンテキストとして検索クエリを生成</a:t>
            </a:r>
          </a:p>
        </p:txBody>
      </p:sp>
      <p:pic>
        <p:nvPicPr>
          <p:cNvPr id="12" name="グラフィックス 11">
            <a:extLst>
              <a:ext uri="{FF2B5EF4-FFF2-40B4-BE49-F238E27FC236}">
                <a16:creationId xmlns:a16="http://schemas.microsoft.com/office/drawing/2014/main" id="{81EC5E16-0CA9-972E-522A-B9EF144C6A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72602" y="2991659"/>
            <a:ext cx="469549" cy="469549"/>
          </a:xfrm>
          <a:prstGeom prst="rect">
            <a:avLst/>
          </a:prstGeom>
        </p:spPr>
      </p:pic>
      <p:sp>
        <p:nvSpPr>
          <p:cNvPr id="13" name="テキスト ボックス 12">
            <a:extLst>
              <a:ext uri="{FF2B5EF4-FFF2-40B4-BE49-F238E27FC236}">
                <a16:creationId xmlns:a16="http://schemas.microsoft.com/office/drawing/2014/main" id="{1ADC0992-631B-B032-4856-12660EC6AA35}"/>
              </a:ext>
            </a:extLst>
          </p:cNvPr>
          <p:cNvSpPr txBox="1"/>
          <p:nvPr/>
        </p:nvSpPr>
        <p:spPr>
          <a:xfrm>
            <a:off x="9248222" y="3393642"/>
            <a:ext cx="122381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Cognitive Search</a:t>
            </a:r>
          </a:p>
        </p:txBody>
      </p:sp>
      <p:cxnSp>
        <p:nvCxnSpPr>
          <p:cNvPr id="14" name="直線矢印コネクタ 13">
            <a:extLst>
              <a:ext uri="{FF2B5EF4-FFF2-40B4-BE49-F238E27FC236}">
                <a16:creationId xmlns:a16="http://schemas.microsoft.com/office/drawing/2014/main" id="{97BAB339-E5EF-B83E-CE44-444E94C4FCE1}"/>
              </a:ext>
            </a:extLst>
          </p:cNvPr>
          <p:cNvCxnSpPr>
            <a:cxnSpLocks/>
            <a:stCxn id="6" idx="2"/>
            <a:endCxn id="12" idx="0"/>
          </p:cNvCxnSpPr>
          <p:nvPr/>
        </p:nvCxnSpPr>
        <p:spPr>
          <a:xfrm>
            <a:off x="9807377" y="2244535"/>
            <a:ext cx="0" cy="747124"/>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D995B1C8-4562-483D-AF36-CBC9405A8CEA}"/>
              </a:ext>
            </a:extLst>
          </p:cNvPr>
          <p:cNvSpPr txBox="1"/>
          <p:nvPr/>
        </p:nvSpPr>
        <p:spPr>
          <a:xfrm>
            <a:off x="8959970" y="2490159"/>
            <a:ext cx="1897811" cy="276999"/>
          </a:xfrm>
          <a:prstGeom prst="rect">
            <a:avLst/>
          </a:prstGeom>
          <a:noFill/>
        </p:spPr>
        <p:txBody>
          <a:bodyPr wrap="square" rtlCol="0">
            <a:spAutoFit/>
          </a:bodyPr>
          <a:lstStyle/>
          <a:p>
            <a:pPr algn="l"/>
            <a:r>
              <a:rPr kumimoji="1" lang="en-US" altLang="ja-JP" sz="1200" dirty="0">
                <a:solidFill>
                  <a:srgbClr val="C00000"/>
                </a:solidFill>
                <a:latin typeface="Yu Gothic UI Semilight" panose="020B0400000000000000" pitchFamily="50" charset="-128"/>
                <a:ea typeface="Yu Gothic UI Semilight" panose="020B0400000000000000" pitchFamily="50" charset="-128"/>
              </a:rPr>
              <a:t>{question}</a:t>
            </a:r>
            <a:endParaRPr kumimoji="1" lang="ja-JP" altLang="en-US" sz="1200" dirty="0">
              <a:solidFill>
                <a:srgbClr val="C00000"/>
              </a:solidFill>
              <a:latin typeface="Yu Gothic UI Semilight" panose="020B0400000000000000" pitchFamily="50" charset="-128"/>
              <a:ea typeface="Yu Gothic UI Semilight" panose="020B0400000000000000" pitchFamily="50" charset="-128"/>
            </a:endParaRPr>
          </a:p>
        </p:txBody>
      </p:sp>
      <p:sp>
        <p:nvSpPr>
          <p:cNvPr id="20" name="テキスト ボックス 19">
            <a:extLst>
              <a:ext uri="{FF2B5EF4-FFF2-40B4-BE49-F238E27FC236}">
                <a16:creationId xmlns:a16="http://schemas.microsoft.com/office/drawing/2014/main" id="{EA8BF9F9-C7AD-DBE5-A5DB-43D9CFC749B8}"/>
              </a:ext>
            </a:extLst>
          </p:cNvPr>
          <p:cNvSpPr txBox="1"/>
          <p:nvPr/>
        </p:nvSpPr>
        <p:spPr>
          <a:xfrm>
            <a:off x="9793857" y="2495910"/>
            <a:ext cx="1897811" cy="276999"/>
          </a:xfrm>
          <a:prstGeom prst="rect">
            <a:avLst/>
          </a:prstGeom>
          <a:noFill/>
        </p:spPr>
        <p:txBody>
          <a:bodyPr wrap="square" rtlCol="0">
            <a:spAutoFit/>
          </a:bodyPr>
          <a:lstStyle/>
          <a:p>
            <a:pPr algn="l"/>
            <a:r>
              <a:rPr kumimoji="1" lang="ja-JP" altLang="en-US" sz="1200" dirty="0">
                <a:latin typeface="Yu Gothic UI Semilight" panose="020B0400000000000000" pitchFamily="50" charset="-128"/>
                <a:ea typeface="Yu Gothic UI Semilight" panose="020B0400000000000000" pitchFamily="50" charset="-128"/>
              </a:rPr>
              <a:t>水素ハイブリット電車 鉄道</a:t>
            </a:r>
          </a:p>
        </p:txBody>
      </p:sp>
      <p:sp>
        <p:nvSpPr>
          <p:cNvPr id="21" name="四角形: 角を丸くする 20">
            <a:extLst>
              <a:ext uri="{FF2B5EF4-FFF2-40B4-BE49-F238E27FC236}">
                <a16:creationId xmlns:a16="http://schemas.microsoft.com/office/drawing/2014/main" id="{BC80E557-9CDC-2663-B17C-F6480E3F4065}"/>
              </a:ext>
            </a:extLst>
          </p:cNvPr>
          <p:cNvSpPr/>
          <p:nvPr/>
        </p:nvSpPr>
        <p:spPr>
          <a:xfrm>
            <a:off x="10179170" y="1647646"/>
            <a:ext cx="1526875" cy="319177"/>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r>
              <a:rPr kumimoji="0" lang="ja-JP" altLang="en-US" sz="1400" i="0" u="none" strike="noStrike" kern="1200" cap="none" spc="0" normalizeH="0" baseline="0" noProof="0" dirty="0">
                <a:ln>
                  <a:noFill/>
                </a:ln>
                <a:solidFill>
                  <a:schemeClr val="bg1"/>
                </a:solidFill>
                <a:effectLst/>
                <a:uLnTx/>
                <a:uFillTx/>
                <a:latin typeface="Yu Gothic UI Semilight" panose="020B0400000000000000" pitchFamily="50" charset="-128"/>
                <a:ea typeface="Yu Gothic UI Semilight" panose="020B0400000000000000" pitchFamily="50" charset="-128"/>
              </a:rPr>
              <a:t>検索クエリ生成</a:t>
            </a:r>
          </a:p>
        </p:txBody>
      </p:sp>
      <p:sp>
        <p:nvSpPr>
          <p:cNvPr id="22" name="四角形: 角を丸くする 21">
            <a:extLst>
              <a:ext uri="{FF2B5EF4-FFF2-40B4-BE49-F238E27FC236}">
                <a16:creationId xmlns:a16="http://schemas.microsoft.com/office/drawing/2014/main" id="{CFB9BA73-741E-2A14-2553-D8CDE89830F7}"/>
              </a:ext>
            </a:extLst>
          </p:cNvPr>
          <p:cNvSpPr/>
          <p:nvPr/>
        </p:nvSpPr>
        <p:spPr>
          <a:xfrm>
            <a:off x="10184921" y="3076755"/>
            <a:ext cx="1526875" cy="319177"/>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r>
              <a:rPr kumimoji="0" lang="ja-JP" altLang="en-US" sz="1400" i="0" u="none" strike="noStrike" kern="1200" cap="none" spc="0" normalizeH="0" baseline="0" noProof="0" dirty="0">
                <a:ln>
                  <a:noFill/>
                </a:ln>
                <a:solidFill>
                  <a:schemeClr val="bg1"/>
                </a:solidFill>
                <a:effectLst/>
                <a:uLnTx/>
                <a:uFillTx/>
                <a:latin typeface="Yu Gothic UI Semilight" panose="020B0400000000000000" pitchFamily="50" charset="-128"/>
                <a:ea typeface="Yu Gothic UI Semilight" panose="020B0400000000000000" pitchFamily="50" charset="-128"/>
              </a:rPr>
              <a:t>ドキュメント検索</a:t>
            </a:r>
          </a:p>
        </p:txBody>
      </p:sp>
      <p:sp>
        <p:nvSpPr>
          <p:cNvPr id="24" name="正方形/長方形 23">
            <a:extLst>
              <a:ext uri="{FF2B5EF4-FFF2-40B4-BE49-F238E27FC236}">
                <a16:creationId xmlns:a16="http://schemas.microsoft.com/office/drawing/2014/main" id="{8426B30A-7A52-3A81-193E-85EC9DE71F82}"/>
              </a:ext>
            </a:extLst>
          </p:cNvPr>
          <p:cNvSpPr/>
          <p:nvPr/>
        </p:nvSpPr>
        <p:spPr>
          <a:xfrm>
            <a:off x="8423030" y="3648809"/>
            <a:ext cx="3015762" cy="1195754"/>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endParaRPr kumimoji="0" lang="ja-JP" altLang="en-US" sz="1600" i="0" u="none" strike="noStrike" kern="1200" cap="none" spc="0" normalizeH="0" baseline="0" noProof="0" dirty="0">
              <a:ln>
                <a:noFill/>
              </a:ln>
              <a:solidFill>
                <a:srgbClr val="525252"/>
              </a:solidFill>
              <a:effectLst/>
              <a:uLnTx/>
              <a:uFillTx/>
              <a:latin typeface="Yu Gothic UI" panose="020B0500000000000000" pitchFamily="50" charset="-128"/>
              <a:ea typeface="Yu Gothic UI" panose="020B0500000000000000" pitchFamily="50" charset="-128"/>
            </a:endParaRPr>
          </a:p>
        </p:txBody>
      </p:sp>
      <p:sp>
        <p:nvSpPr>
          <p:cNvPr id="25" name="テキスト ボックス 24">
            <a:extLst>
              <a:ext uri="{FF2B5EF4-FFF2-40B4-BE49-F238E27FC236}">
                <a16:creationId xmlns:a16="http://schemas.microsoft.com/office/drawing/2014/main" id="{A865B579-5467-5E21-867F-B0EEA587B121}"/>
              </a:ext>
            </a:extLst>
          </p:cNvPr>
          <p:cNvSpPr txBox="1"/>
          <p:nvPr/>
        </p:nvSpPr>
        <p:spPr>
          <a:xfrm>
            <a:off x="8625254" y="3720972"/>
            <a:ext cx="2726446" cy="276999"/>
          </a:xfrm>
          <a:prstGeom prst="rect">
            <a:avLst/>
          </a:prstGeom>
          <a:noFill/>
        </p:spPr>
        <p:txBody>
          <a:bodyPr wrap="square" rtlCol="0">
            <a:spAutoFit/>
          </a:bodyPr>
          <a:lstStyle/>
          <a:p>
            <a:pPr algn="l"/>
            <a:r>
              <a:rPr kumimoji="1" lang="ja-JP" altLang="en-US" sz="1200" b="1" dirty="0">
                <a:latin typeface="Yu Gothic UI Semilight" panose="020B0400000000000000" pitchFamily="50" charset="-128"/>
                <a:ea typeface="Yu Gothic UI Semilight" panose="020B0400000000000000" pitchFamily="50" charset="-128"/>
              </a:rPr>
              <a:t>検索結果 </a:t>
            </a:r>
            <a:r>
              <a:rPr kumimoji="1" lang="en-US" altLang="ja-JP" sz="1200" b="1" dirty="0">
                <a:latin typeface="Yu Gothic UI Semilight" panose="020B0400000000000000" pitchFamily="50" charset="-128"/>
                <a:ea typeface="Yu Gothic UI Semilight" panose="020B0400000000000000" pitchFamily="50" charset="-128"/>
              </a:rPr>
              <a:t>[Tech-69.05-10-all-0.txt]</a:t>
            </a:r>
            <a:endParaRPr kumimoji="1" lang="ja-JP" altLang="en-US" sz="1200" b="1" dirty="0">
              <a:latin typeface="Yu Gothic UI Semilight" panose="020B0400000000000000" pitchFamily="50" charset="-128"/>
              <a:ea typeface="Yu Gothic UI Semilight" panose="020B0400000000000000" pitchFamily="50" charset="-128"/>
            </a:endParaRPr>
          </a:p>
        </p:txBody>
      </p:sp>
      <p:sp>
        <p:nvSpPr>
          <p:cNvPr id="26" name="テキスト ボックス 25">
            <a:extLst>
              <a:ext uri="{FF2B5EF4-FFF2-40B4-BE49-F238E27FC236}">
                <a16:creationId xmlns:a16="http://schemas.microsoft.com/office/drawing/2014/main" id="{0A0E0CF8-3E36-C656-14EC-4A64690CAEC8}"/>
              </a:ext>
            </a:extLst>
          </p:cNvPr>
          <p:cNvSpPr txBox="1"/>
          <p:nvPr/>
        </p:nvSpPr>
        <p:spPr>
          <a:xfrm>
            <a:off x="8586381" y="4066803"/>
            <a:ext cx="2729319" cy="646331"/>
          </a:xfrm>
          <a:prstGeom prst="rect">
            <a:avLst/>
          </a:prstGeom>
          <a:solidFill>
            <a:schemeClr val="bg1">
              <a:lumMod val="95000"/>
            </a:schemeClr>
          </a:solidFill>
          <a:ln>
            <a:solidFill>
              <a:schemeClr val="bg1">
                <a:lumMod val="85000"/>
              </a:schemeClr>
            </a:solidFill>
          </a:ln>
        </p:spPr>
        <p:txBody>
          <a:bodyPr wrap="square" rtlCol="0">
            <a:spAutoFit/>
          </a:bodyPr>
          <a:lstStyle/>
          <a:p>
            <a:pPr algn="l"/>
            <a:r>
              <a:rPr kumimoji="1" lang="ja-JP" altLang="en-US" sz="900" dirty="0">
                <a:latin typeface="Yu Gothic UI Semilight" panose="020B0400000000000000" pitchFamily="50" charset="-128"/>
                <a:ea typeface="Yu Gothic UI Semilight" panose="020B0400000000000000" pitchFamily="50" charset="-128"/>
              </a:rPr>
              <a:t>水素をエネルギー源とする燃料電池は、エネルギー変換効率が高く、かつ発電時の</a:t>
            </a:r>
            <a:r>
              <a:rPr kumimoji="1" lang="en-US" altLang="ja-JP" sz="900" dirty="0">
                <a:latin typeface="Yu Gothic UI Semilight" panose="020B0400000000000000" pitchFamily="50" charset="-128"/>
                <a:ea typeface="Yu Gothic UI Semilight" panose="020B0400000000000000" pitchFamily="50" charset="-128"/>
              </a:rPr>
              <a:t>CO2</a:t>
            </a:r>
            <a:r>
              <a:rPr kumimoji="1" lang="ja-JP" altLang="en-US" sz="900" dirty="0">
                <a:latin typeface="Yu Gothic UI Semilight" panose="020B0400000000000000" pitchFamily="50" charset="-128"/>
                <a:ea typeface="Yu Gothic UI Semilight" panose="020B0400000000000000" pitchFamily="50" charset="-128"/>
              </a:rPr>
              <a:t>排出がなく環境負荷への影響が たいへん小さいため、燃料電池自動車やバスで実用化されている</a:t>
            </a:r>
            <a:r>
              <a:rPr kumimoji="1" lang="en-US" altLang="ja-JP" sz="900" dirty="0">
                <a:latin typeface="Yu Gothic UI Semilight" panose="020B0400000000000000" pitchFamily="50" charset="-128"/>
                <a:ea typeface="Yu Gothic UI Semilight" panose="020B0400000000000000" pitchFamily="50" charset="-128"/>
              </a:rPr>
              <a:t>……</a:t>
            </a:r>
            <a:endParaRPr kumimoji="1" lang="ja-JP" altLang="en-US" sz="900" dirty="0">
              <a:latin typeface="Yu Gothic UI Semilight" panose="020B0400000000000000" pitchFamily="50" charset="-128"/>
              <a:ea typeface="Yu Gothic UI Semilight" panose="020B0400000000000000" pitchFamily="50" charset="-128"/>
            </a:endParaRPr>
          </a:p>
        </p:txBody>
      </p:sp>
      <p:sp>
        <p:nvSpPr>
          <p:cNvPr id="27" name="テキスト ボックス 26">
            <a:extLst>
              <a:ext uri="{FF2B5EF4-FFF2-40B4-BE49-F238E27FC236}">
                <a16:creationId xmlns:a16="http://schemas.microsoft.com/office/drawing/2014/main" id="{39E48DC6-D869-8DB9-3DD8-EAD15D357C39}"/>
              </a:ext>
            </a:extLst>
          </p:cNvPr>
          <p:cNvSpPr txBox="1"/>
          <p:nvPr/>
        </p:nvSpPr>
        <p:spPr>
          <a:xfrm>
            <a:off x="7608886" y="4225174"/>
            <a:ext cx="1897811" cy="276999"/>
          </a:xfrm>
          <a:prstGeom prst="rect">
            <a:avLst/>
          </a:prstGeom>
          <a:noFill/>
        </p:spPr>
        <p:txBody>
          <a:bodyPr wrap="square" rtlCol="0">
            <a:spAutoFit/>
          </a:bodyPr>
          <a:lstStyle/>
          <a:p>
            <a:pPr algn="l"/>
            <a:r>
              <a:rPr kumimoji="1" lang="en-US" altLang="ja-JP" sz="1200" dirty="0">
                <a:solidFill>
                  <a:schemeClr val="accent1">
                    <a:lumMod val="75000"/>
                  </a:schemeClr>
                </a:solidFill>
                <a:latin typeface="Yu Gothic UI Semilight" panose="020B0400000000000000" pitchFamily="50" charset="-128"/>
                <a:ea typeface="Yu Gothic UI Semilight" panose="020B0400000000000000" pitchFamily="50" charset="-128"/>
              </a:rPr>
              <a:t>{sources}</a:t>
            </a:r>
            <a:endParaRPr kumimoji="1" lang="ja-JP" altLang="en-US" sz="1200" dirty="0">
              <a:solidFill>
                <a:schemeClr val="accent1">
                  <a:lumMod val="75000"/>
                </a:schemeClr>
              </a:solidFill>
              <a:latin typeface="Yu Gothic UI Semilight" panose="020B0400000000000000" pitchFamily="50" charset="-128"/>
              <a:ea typeface="Yu Gothic UI Semilight" panose="020B0400000000000000" pitchFamily="50" charset="-128"/>
            </a:endParaRPr>
          </a:p>
        </p:txBody>
      </p:sp>
      <p:pic>
        <p:nvPicPr>
          <p:cNvPr id="29" name="Picture 2" descr="openai&quot; Icon - Download for free – Iconduck">
            <a:extLst>
              <a:ext uri="{FF2B5EF4-FFF2-40B4-BE49-F238E27FC236}">
                <a16:creationId xmlns:a16="http://schemas.microsoft.com/office/drawing/2014/main" id="{A762B291-A0CF-A817-F8EE-E7AFD357A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5252" y="5490453"/>
            <a:ext cx="418033" cy="423828"/>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F809A8E9-16EA-BECA-87FD-A80B4ADB1281}"/>
              </a:ext>
            </a:extLst>
          </p:cNvPr>
          <p:cNvSpPr txBox="1"/>
          <p:nvPr/>
        </p:nvSpPr>
        <p:spPr>
          <a:xfrm>
            <a:off x="9039821" y="5852276"/>
            <a:ext cx="1628895"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sp>
        <p:nvSpPr>
          <p:cNvPr id="31" name="テキスト ボックス 30">
            <a:extLst>
              <a:ext uri="{FF2B5EF4-FFF2-40B4-BE49-F238E27FC236}">
                <a16:creationId xmlns:a16="http://schemas.microsoft.com/office/drawing/2014/main" id="{95FC8693-663F-29D5-BB18-A135FEF24C89}"/>
              </a:ext>
            </a:extLst>
          </p:cNvPr>
          <p:cNvSpPr txBox="1"/>
          <p:nvPr/>
        </p:nvSpPr>
        <p:spPr>
          <a:xfrm>
            <a:off x="7537774" y="4976390"/>
            <a:ext cx="2186518" cy="646331"/>
          </a:xfrm>
          <a:prstGeom prst="rect">
            <a:avLst/>
          </a:prstGeom>
          <a:noFill/>
        </p:spPr>
        <p:txBody>
          <a:bodyPr wrap="square" rtlCol="0">
            <a:spAutoFit/>
          </a:bodyPr>
          <a:lstStyle/>
          <a:p>
            <a:pPr algn="l"/>
            <a:r>
              <a:rPr kumimoji="1" lang="en-US" altLang="ja-JP" sz="1200" dirty="0">
                <a:solidFill>
                  <a:schemeClr val="accent1">
                    <a:lumMod val="75000"/>
                  </a:schemeClr>
                </a:solidFill>
                <a:latin typeface="Yu Gothic UI Semibold" panose="020B0700000000000000" pitchFamily="50" charset="-128"/>
                <a:ea typeface="Yu Gothic UI Semibold" panose="020B0700000000000000" pitchFamily="50" charset="-128"/>
              </a:rPr>
              <a:t>{sources}</a:t>
            </a:r>
            <a:r>
              <a:rPr kumimoji="1" lang="ja-JP" altLang="en-US" sz="1200" dirty="0">
                <a:latin typeface="Yu Gothic UI Semibold" panose="020B0700000000000000" pitchFamily="50" charset="-128"/>
                <a:ea typeface="Yu Gothic UI Semibold" panose="020B0700000000000000" pitchFamily="50" charset="-128"/>
              </a:rPr>
              <a:t>および過去のチャット履歴</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en-US" altLang="ja-JP" sz="1200" dirty="0" err="1">
                <a:solidFill>
                  <a:schemeClr val="accent6">
                    <a:lumMod val="75000"/>
                  </a:schemeClr>
                </a:solidFill>
                <a:latin typeface="Yu Gothic UI Semibold" panose="020B0700000000000000" pitchFamily="50" charset="-128"/>
                <a:ea typeface="Yu Gothic UI Semibold" panose="020B0700000000000000" pitchFamily="50" charset="-128"/>
              </a:rPr>
              <a:t>chat_history</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をコンテキストとして回答を生成</a:t>
            </a:r>
          </a:p>
        </p:txBody>
      </p:sp>
      <p:cxnSp>
        <p:nvCxnSpPr>
          <p:cNvPr id="32" name="直線矢印コネクタ 31">
            <a:extLst>
              <a:ext uri="{FF2B5EF4-FFF2-40B4-BE49-F238E27FC236}">
                <a16:creationId xmlns:a16="http://schemas.microsoft.com/office/drawing/2014/main" id="{BCB2502E-F201-2A75-27D7-8A1A683C853B}"/>
              </a:ext>
            </a:extLst>
          </p:cNvPr>
          <p:cNvCxnSpPr>
            <a:cxnSpLocks/>
          </p:cNvCxnSpPr>
          <p:nvPr/>
        </p:nvCxnSpPr>
        <p:spPr>
          <a:xfrm>
            <a:off x="9827892" y="4849989"/>
            <a:ext cx="0" cy="601242"/>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4DF14A53-C73D-0EAF-AC29-F6C36A21EA55}"/>
              </a:ext>
            </a:extLst>
          </p:cNvPr>
          <p:cNvCxnSpPr>
            <a:cxnSpLocks/>
          </p:cNvCxnSpPr>
          <p:nvPr/>
        </p:nvCxnSpPr>
        <p:spPr>
          <a:xfrm>
            <a:off x="7156938" y="1820008"/>
            <a:ext cx="2268416" cy="0"/>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5457D102-6FD1-B56D-01BD-9F7839D57426}"/>
              </a:ext>
            </a:extLst>
          </p:cNvPr>
          <p:cNvCxnSpPr>
            <a:cxnSpLocks/>
            <a:stCxn id="30" idx="2"/>
          </p:cNvCxnSpPr>
          <p:nvPr/>
        </p:nvCxnSpPr>
        <p:spPr>
          <a:xfrm rot="5400000" flipH="1">
            <a:off x="4431304" y="675533"/>
            <a:ext cx="2518535" cy="8327394"/>
          </a:xfrm>
          <a:prstGeom prst="bentConnector4">
            <a:avLst>
              <a:gd name="adj1" fmla="val -5309"/>
              <a:gd name="adj2" fmla="val 99952"/>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CBF75B7E-D8F1-73BB-43D0-D97249627791}"/>
              </a:ext>
            </a:extLst>
          </p:cNvPr>
          <p:cNvSpPr txBox="1"/>
          <p:nvPr/>
        </p:nvSpPr>
        <p:spPr>
          <a:xfrm>
            <a:off x="1745743" y="5554802"/>
            <a:ext cx="4276987"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情報を統合して回答</a:t>
            </a:r>
            <a:br>
              <a:rPr kumimoji="1" lang="en-US" altLang="ja-JP" sz="1200" dirty="0">
                <a:latin typeface="Yu Gothic UI Semibold" panose="020B0700000000000000" pitchFamily="50" charset="-128"/>
                <a:ea typeface="Yu Gothic UI Semibold" panose="020B0700000000000000" pitchFamily="50" charset="-128"/>
              </a:rPr>
            </a:br>
            <a:r>
              <a:rPr kumimoji="1" lang="en-US" altLang="ja-JP" sz="1200" dirty="0">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プロンプトの中で参照元のファイルを引用として参照するよう指示</a:t>
            </a:r>
            <a:r>
              <a:rPr kumimoji="1" lang="en-US" altLang="ja-JP" sz="1200" dirty="0">
                <a:latin typeface="Yu Gothic UI Semibold" panose="020B0700000000000000" pitchFamily="50" charset="-128"/>
                <a:ea typeface="Yu Gothic UI Semibold" panose="020B0700000000000000" pitchFamily="50" charset="-128"/>
              </a:rPr>
              <a:t>)</a:t>
            </a:r>
            <a:endParaRPr kumimoji="1" lang="ja-JP" altLang="en-US" sz="1200" dirty="0">
              <a:latin typeface="Yu Gothic UI Semibold" panose="020B0700000000000000" pitchFamily="50" charset="-128"/>
              <a:ea typeface="Yu Gothic UI Semibold" panose="020B0700000000000000" pitchFamily="50" charset="-128"/>
            </a:endParaRPr>
          </a:p>
        </p:txBody>
      </p:sp>
    </p:spTree>
    <p:extLst>
      <p:ext uri="{BB962C8B-B14F-4D97-AF65-F5344CB8AC3E}">
        <p14:creationId xmlns:p14="http://schemas.microsoft.com/office/powerpoint/2010/main" val="128113485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2730</TotalTime>
  <Words>1503</Words>
  <Application>Microsoft Office PowerPoint</Application>
  <PresentationFormat>Widescreen</PresentationFormat>
  <Paragraphs>225</Paragraphs>
  <Slides>10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Yu Gothic UI</vt:lpstr>
      <vt:lpstr>Yu Gothic UI Semibold</vt:lpstr>
      <vt:lpstr>Yu Gothic UI Semilight</vt:lpstr>
      <vt:lpstr>游ゴシック</vt:lpstr>
      <vt:lpstr>游ゴシック Light</vt:lpstr>
      <vt:lpstr>Arial</vt:lpstr>
      <vt:lpstr>Consolas</vt:lpstr>
      <vt:lpstr>Segoe UI</vt:lpstr>
      <vt:lpstr>Office テーマ</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Shiho Asa</dc:creator>
  <cp:lastModifiedBy>Shiho Asa</cp:lastModifiedBy>
  <cp:revision>92</cp:revision>
  <dcterms:created xsi:type="dcterms:W3CDTF">2022-03-17T01:32:52Z</dcterms:created>
  <dcterms:modified xsi:type="dcterms:W3CDTF">2023-08-14T09:54:10Z</dcterms:modified>
</cp:coreProperties>
</file>