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147481201" r:id="rId2"/>
    <p:sldId id="2147481203" r:id="rId3"/>
    <p:sldId id="2147481200" r:id="rId4"/>
    <p:sldId id="2147471749" r:id="rId5"/>
    <p:sldId id="2147481207" r:id="rId6"/>
    <p:sldId id="2147481206" r:id="rId7"/>
    <p:sldId id="2147481202" r:id="rId8"/>
    <p:sldId id="2147481204" r:id="rId9"/>
    <p:sldId id="2147481205" r:id="rId10"/>
    <p:sldId id="2147481197" r:id="rId11"/>
    <p:sldId id="214747173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6441" autoAdjust="0"/>
  </p:normalViewPr>
  <p:slideViewPr>
    <p:cSldViewPr snapToGrid="0">
      <p:cViewPr varScale="1">
        <p:scale>
          <a:sx n="88" d="100"/>
          <a:sy n="88" d="100"/>
        </p:scale>
        <p:origin x="10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10</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41.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18" Type="http://schemas.openxmlformats.org/officeDocument/2006/relationships/image" Target="../media/image14.png"/><Relationship Id="rId26" Type="http://schemas.openxmlformats.org/officeDocument/2006/relationships/image" Target="../media/image34.svg"/><Relationship Id="rId3" Type="http://schemas.openxmlformats.org/officeDocument/2006/relationships/image" Target="../media/image35.png"/><Relationship Id="rId21" Type="http://schemas.openxmlformats.org/officeDocument/2006/relationships/image" Target="../media/image17.svg"/><Relationship Id="rId7" Type="http://schemas.openxmlformats.org/officeDocument/2006/relationships/image" Target="../media/image10.svg"/><Relationship Id="rId12" Type="http://schemas.openxmlformats.org/officeDocument/2006/relationships/image" Target="../media/image26.png"/><Relationship Id="rId17" Type="http://schemas.openxmlformats.org/officeDocument/2006/relationships/image" Target="../media/image30.png"/><Relationship Id="rId25" Type="http://schemas.openxmlformats.org/officeDocument/2006/relationships/image" Target="../media/image33.png"/><Relationship Id="rId2" Type="http://schemas.openxmlformats.org/officeDocument/2006/relationships/image" Target="../media/image13.png"/><Relationship Id="rId16" Type="http://schemas.openxmlformats.org/officeDocument/2006/relationships/image" Target="../media/image29.svg"/><Relationship Id="rId20" Type="http://schemas.openxmlformats.org/officeDocument/2006/relationships/image" Target="../media/image16.pn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svg"/><Relationship Id="rId24" Type="http://schemas.openxmlformats.org/officeDocument/2006/relationships/image" Target="../media/image32.svg"/><Relationship Id="rId5" Type="http://schemas.openxmlformats.org/officeDocument/2006/relationships/image" Target="../media/image5.png"/><Relationship Id="rId15" Type="http://schemas.openxmlformats.org/officeDocument/2006/relationships/image" Target="../media/image28.png"/><Relationship Id="rId23" Type="http://schemas.openxmlformats.org/officeDocument/2006/relationships/image" Target="../media/image31.png"/><Relationship Id="rId28" Type="http://schemas.openxmlformats.org/officeDocument/2006/relationships/image" Target="../media/image38.png"/><Relationship Id="rId10" Type="http://schemas.openxmlformats.org/officeDocument/2006/relationships/image" Target="../media/image11.png"/><Relationship Id="rId19" Type="http://schemas.openxmlformats.org/officeDocument/2006/relationships/image" Target="../media/image15.svg"/><Relationship Id="rId31" Type="http://schemas.openxmlformats.org/officeDocument/2006/relationships/image" Target="../media/image40.png"/><Relationship Id="rId4" Type="http://schemas.openxmlformats.org/officeDocument/2006/relationships/image" Target="../media/image36.svg"/><Relationship Id="rId9" Type="http://schemas.openxmlformats.org/officeDocument/2006/relationships/image" Target="../media/image25.svg"/><Relationship Id="rId14" Type="http://schemas.microsoft.com/office/2007/relationships/hdphoto" Target="../media/hdphoto1.wdp"/><Relationship Id="rId22" Type="http://schemas.openxmlformats.org/officeDocument/2006/relationships/image" Target="../media/image20.png"/><Relationship Id="rId27" Type="http://schemas.openxmlformats.org/officeDocument/2006/relationships/image" Target="../media/image37.png"/><Relationship Id="rId30"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4.sv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7.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6.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386706" y="1726765"/>
            <a:ext cx="1441869" cy="13586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1" name="テキスト ボックス 30">
            <a:extLst>
              <a:ext uri="{FF2B5EF4-FFF2-40B4-BE49-F238E27FC236}">
                <a16:creationId xmlns:a16="http://schemas.microsoft.com/office/drawing/2014/main" id="{34C62ECC-8D3F-BA35-949D-3B398106E435}"/>
              </a:ext>
            </a:extLst>
          </p:cNvPr>
          <p:cNvSpPr txBox="1"/>
          <p:nvPr/>
        </p:nvSpPr>
        <p:spPr>
          <a:xfrm>
            <a:off x="5431964" y="2301802"/>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13" name="正方形/長方形 12">
            <a:extLst>
              <a:ext uri="{FF2B5EF4-FFF2-40B4-BE49-F238E27FC236}">
                <a16:creationId xmlns:a16="http://schemas.microsoft.com/office/drawing/2014/main" id="{C287F2F9-F862-DFFF-7C02-10F7B5F77F2E}"/>
              </a:ext>
            </a:extLst>
          </p:cNvPr>
          <p:cNvSpPr/>
          <p:nvPr/>
        </p:nvSpPr>
        <p:spPr>
          <a:xfrm>
            <a:off x="5088634" y="1471917"/>
            <a:ext cx="2046013" cy="173914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3903" y="1222298"/>
            <a:ext cx="175462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668" y="192600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0645" y="1286520"/>
            <a:ext cx="479696" cy="479696"/>
          </a:xfrm>
          <a:prstGeom prst="rect">
            <a:avLst/>
          </a:prstGeom>
        </p:spPr>
      </p:pic>
      <p:sp>
        <p:nvSpPr>
          <p:cNvPr id="119" name="吹き出し: 四角形 118">
            <a:extLst>
              <a:ext uri="{FF2B5EF4-FFF2-40B4-BE49-F238E27FC236}">
                <a16:creationId xmlns:a16="http://schemas.microsoft.com/office/drawing/2014/main" id="{94DA991A-5287-3305-508C-C6B5F95C2BD5}"/>
              </a:ext>
            </a:extLst>
          </p:cNvPr>
          <p:cNvSpPr/>
          <p:nvPr/>
        </p:nvSpPr>
        <p:spPr>
          <a:xfrm>
            <a:off x="4922688" y="4345930"/>
            <a:ext cx="1896894" cy="593387"/>
          </a:xfrm>
          <a:prstGeom prst="wedgeRectCallout">
            <a:avLst>
              <a:gd name="adj1" fmla="val 13030"/>
              <a:gd name="adj2" fmla="val -8070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AppService</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を</a:t>
            </a:r>
            <a:r>
              <a:rPr kumimoji="1" lang="en-US" altLang="ja-JP" sz="1200" b="0" i="0" u="none" strike="noStrike" kern="1200" cap="none" spc="0" normalizeH="0" baseline="0" noProof="0" dirty="0" err="1">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Vnet</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統合しプライベートにアクセスさせる</a:t>
            </a:r>
          </a:p>
        </p:txBody>
      </p:sp>
      <p:sp>
        <p:nvSpPr>
          <p:cNvPr id="11" name="正方形/長方形 10">
            <a:extLst>
              <a:ext uri="{FF2B5EF4-FFF2-40B4-BE49-F238E27FC236}">
                <a16:creationId xmlns:a16="http://schemas.microsoft.com/office/drawing/2014/main" id="{58D765F0-B9BC-E8F3-860E-A881C3D99DD0}"/>
              </a:ext>
            </a:extLst>
          </p:cNvPr>
          <p:cNvSpPr/>
          <p:nvPr/>
        </p:nvSpPr>
        <p:spPr>
          <a:xfrm>
            <a:off x="7818903" y="1694627"/>
            <a:ext cx="1246838"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5" name="正方形/長方形 54">
            <a:extLst>
              <a:ext uri="{FF2B5EF4-FFF2-40B4-BE49-F238E27FC236}">
                <a16:creationId xmlns:a16="http://schemas.microsoft.com/office/drawing/2014/main" id="{B7C416B2-5FBA-1F0A-7A4C-CAE356A467B9}"/>
              </a:ext>
            </a:extLst>
          </p:cNvPr>
          <p:cNvSpPr/>
          <p:nvPr/>
        </p:nvSpPr>
        <p:spPr>
          <a:xfrm>
            <a:off x="3549570" y="4700746"/>
            <a:ext cx="4265743" cy="954147"/>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1" name="正方形/長方形 90">
            <a:extLst>
              <a:ext uri="{FF2B5EF4-FFF2-40B4-BE49-F238E27FC236}">
                <a16:creationId xmlns:a16="http://schemas.microsoft.com/office/drawing/2014/main" id="{F479A617-F74A-3181-D5E4-42A079620243}"/>
              </a:ext>
            </a:extLst>
          </p:cNvPr>
          <p:cNvSpPr/>
          <p:nvPr/>
        </p:nvSpPr>
        <p:spPr>
          <a:xfrm>
            <a:off x="7744334" y="4700746"/>
            <a:ext cx="102576" cy="9199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9356091" y="4495937"/>
            <a:ext cx="155050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4231" y="1471916"/>
            <a:ext cx="1031114"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8991" y="4664635"/>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103" idx="6"/>
          </p:cNvCxnSpPr>
          <p:nvPr/>
        </p:nvCxnSpPr>
        <p:spPr>
          <a:xfrm>
            <a:off x="6199538" y="4084219"/>
            <a:ext cx="2094624" cy="885194"/>
          </a:xfrm>
          <a:prstGeom prst="bentConnector3">
            <a:avLst>
              <a:gd name="adj1" fmla="val 64032"/>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366852" y="2490357"/>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43169" y="1757716"/>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103" idx="6"/>
            <a:endCxn id="1032" idx="1"/>
          </p:cNvCxnSpPr>
          <p:nvPr/>
        </p:nvCxnSpPr>
        <p:spPr>
          <a:xfrm flipV="1">
            <a:off x="6199538" y="2070200"/>
            <a:ext cx="2149582" cy="2014019"/>
          </a:xfrm>
          <a:prstGeom prst="bentConnector3">
            <a:avLst>
              <a:gd name="adj1" fmla="val 62154"/>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8314698" y="1696025"/>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6773"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40271" y="2332226"/>
            <a:ext cx="635454" cy="635454"/>
          </a:xfrm>
          <a:prstGeom prst="rect">
            <a:avLst/>
          </a:prstGeom>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538747" y="2538239"/>
            <a:ext cx="289811" cy="114869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41073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480129" y="3458980"/>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2535441"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2410534" y="2364606"/>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0899" y="2576455"/>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3509245"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848765"/>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6043569"/>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485067"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331648"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271600"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444357"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81558"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7"/>
          <a:stretch>
            <a:fillRect/>
          </a:stretch>
        </p:blipFill>
        <p:spPr>
          <a:xfrm>
            <a:off x="805579"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996439"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014818" y="2994252"/>
            <a:ext cx="1811955"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2"/>
            <a:endCxn id="1027" idx="0"/>
          </p:cNvCxnSpPr>
          <p:nvPr/>
        </p:nvCxnSpPr>
        <p:spPr>
          <a:xfrm>
            <a:off x="4060817" y="3230437"/>
            <a:ext cx="6783" cy="1543615"/>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67951" y="2986814"/>
            <a:ext cx="541354" cy="541354"/>
          </a:xfrm>
          <a:prstGeom prst="rect">
            <a:avLst/>
          </a:prstGeom>
        </p:spPr>
      </p:pic>
      <p:sp>
        <p:nvSpPr>
          <p:cNvPr id="49" name="テキスト ボックス 48">
            <a:extLst>
              <a:ext uri="{FF2B5EF4-FFF2-40B4-BE49-F238E27FC236}">
                <a16:creationId xmlns:a16="http://schemas.microsoft.com/office/drawing/2014/main" id="{10D87108-7123-2735-3A05-97B3441831FB}"/>
              </a:ext>
            </a:extLst>
          </p:cNvPr>
          <p:cNvSpPr txBox="1"/>
          <p:nvPr/>
        </p:nvSpPr>
        <p:spPr>
          <a:xfrm>
            <a:off x="9142309" y="522757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313960" y="3353990"/>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636042" y="3364988"/>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967551" y="3366559"/>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1338408" y="345540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274679" y="3775542"/>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223737" y="943583"/>
            <a:ext cx="11780195" cy="490518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sp>
        <p:nvSpPr>
          <p:cNvPr id="67" name="テキスト ボックス 66">
            <a:extLst>
              <a:ext uri="{FF2B5EF4-FFF2-40B4-BE49-F238E27FC236}">
                <a16:creationId xmlns:a16="http://schemas.microsoft.com/office/drawing/2014/main" id="{D85E58D3-7AEB-4DE3-C660-442A79E1072B}"/>
              </a:ext>
            </a:extLst>
          </p:cNvPr>
          <p:cNvSpPr txBox="1"/>
          <p:nvPr/>
        </p:nvSpPr>
        <p:spPr>
          <a:xfrm>
            <a:off x="10546625" y="2908131"/>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6155930"/>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822825"/>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DAAC0F0-165A-E411-8149-31B6227897A1}"/>
              </a:ext>
            </a:extLst>
          </p:cNvPr>
          <p:cNvSpPr/>
          <p:nvPr/>
        </p:nvSpPr>
        <p:spPr>
          <a:xfrm>
            <a:off x="3079563" y="1161033"/>
            <a:ext cx="6207666" cy="4593499"/>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 name="テキスト ボックス 2">
            <a:extLst>
              <a:ext uri="{FF2B5EF4-FFF2-40B4-BE49-F238E27FC236}">
                <a16:creationId xmlns:a16="http://schemas.microsoft.com/office/drawing/2014/main" id="{9F1B3E15-CBA9-A078-F6B2-74FF2B801AA7}"/>
              </a:ext>
            </a:extLst>
          </p:cNvPr>
          <p:cNvSpPr txBox="1"/>
          <p:nvPr/>
        </p:nvSpPr>
        <p:spPr>
          <a:xfrm>
            <a:off x="2956293" y="921440"/>
            <a:ext cx="64056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Vnet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0" name="Picture 6" descr="Virtual Network | Microsoft Azure Color">
            <a:extLst>
              <a:ext uri="{FF2B5EF4-FFF2-40B4-BE49-F238E27FC236}">
                <a16:creationId xmlns:a16="http://schemas.microsoft.com/office/drawing/2014/main" id="{F20BF9B4-B79E-6102-5559-56D4FA425FC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92326" y="1048309"/>
            <a:ext cx="387613" cy="225448"/>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AD59D6AA-D241-DE74-D806-5E4D8C2F79FC}"/>
              </a:ext>
            </a:extLst>
          </p:cNvPr>
          <p:cNvSpPr/>
          <p:nvPr/>
        </p:nvSpPr>
        <p:spPr>
          <a:xfrm>
            <a:off x="3533593" y="2137078"/>
            <a:ext cx="1018616" cy="150986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8" name="Picture 4" descr="IPv6 in Azure">
            <a:extLst>
              <a:ext uri="{FF2B5EF4-FFF2-40B4-BE49-F238E27FC236}">
                <a16:creationId xmlns:a16="http://schemas.microsoft.com/office/drawing/2014/main" id="{10FEEAFF-3A88-6B92-003C-D8A1ED962B1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84469" y="1829789"/>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Pv6 in Azure">
            <a:extLst>
              <a:ext uri="{FF2B5EF4-FFF2-40B4-BE49-F238E27FC236}">
                <a16:creationId xmlns:a16="http://schemas.microsoft.com/office/drawing/2014/main" id="{B4043DCF-FB69-2F86-78E2-9BB83C8DBB7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52214"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90814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8D88749F-F630-DB39-D76D-0558402374FA}"/>
              </a:ext>
            </a:extLst>
          </p:cNvPr>
          <p:cNvSpPr txBox="1"/>
          <p:nvPr/>
        </p:nvSpPr>
        <p:spPr>
          <a:xfrm>
            <a:off x="3348265" y="1846808"/>
            <a:ext cx="1264260"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apimSubnet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テキスト ボックス 27">
            <a:extLst>
              <a:ext uri="{FF2B5EF4-FFF2-40B4-BE49-F238E27FC236}">
                <a16:creationId xmlns:a16="http://schemas.microsoft.com/office/drawing/2014/main" id="{6D098E31-42A8-7F9F-2B5A-7C20C4D845A1}"/>
              </a:ext>
            </a:extLst>
          </p:cNvPr>
          <p:cNvSpPr txBox="1"/>
          <p:nvPr/>
        </p:nvSpPr>
        <p:spPr>
          <a:xfrm>
            <a:off x="7768179" y="1453028"/>
            <a:ext cx="942953"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peSubnet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9119135" y="2301802"/>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cxnSp>
        <p:nvCxnSpPr>
          <p:cNvPr id="81" name="コネクタ: カギ線 80">
            <a:extLst>
              <a:ext uri="{FF2B5EF4-FFF2-40B4-BE49-F238E27FC236}">
                <a16:creationId xmlns:a16="http://schemas.microsoft.com/office/drawing/2014/main" id="{D552F845-C921-7212-98C8-3A692EB4B08A}"/>
              </a:ext>
            </a:extLst>
          </p:cNvPr>
          <p:cNvCxnSpPr>
            <a:cxnSpLocks/>
            <a:stCxn id="16" idx="2"/>
            <a:endCxn id="86" idx="1"/>
          </p:cNvCxnSpPr>
          <p:nvPr/>
        </p:nvCxnSpPr>
        <p:spPr>
          <a:xfrm rot="5400000">
            <a:off x="8662868" y="2068937"/>
            <a:ext cx="879039" cy="1506534"/>
          </a:xfrm>
          <a:prstGeom prst="bentConnector4">
            <a:avLst>
              <a:gd name="adj1" fmla="val 39170"/>
              <a:gd name="adj2" fmla="val 115174"/>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There isn't Azure Private Endpoint icon · Issue #1143 · jgraph/drawio ·  GitHub">
            <a:extLst>
              <a:ext uri="{FF2B5EF4-FFF2-40B4-BE49-F238E27FC236}">
                <a16:creationId xmlns:a16="http://schemas.microsoft.com/office/drawing/2014/main" id="{DA02204D-4371-FE5D-0106-97F3CDC89DB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1879799"/>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There isn't Azure Private Endpoint icon · Issue #1143 · jgraph/drawio ·  GitHub">
            <a:extLst>
              <a:ext uri="{FF2B5EF4-FFF2-40B4-BE49-F238E27FC236}">
                <a16:creationId xmlns:a16="http://schemas.microsoft.com/office/drawing/2014/main" id="{93E04E3D-66EB-9532-CEEB-BEE8C813F5B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3071323"/>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There isn't Azure Private Endpoint icon · Issue #1143 · jgraph/drawio ·  GitHub">
            <a:extLst>
              <a:ext uri="{FF2B5EF4-FFF2-40B4-BE49-F238E27FC236}">
                <a16:creationId xmlns:a16="http://schemas.microsoft.com/office/drawing/2014/main" id="{249C396A-5079-2A17-FCC8-EEF25F02D45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4756291"/>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7DB6000F-F8A9-3622-3E7D-F4F34695319B}"/>
              </a:ext>
            </a:extLst>
          </p:cNvPr>
          <p:cNvSpPr txBox="1"/>
          <p:nvPr/>
        </p:nvSpPr>
        <p:spPr>
          <a:xfrm>
            <a:off x="8156526" y="2183329"/>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89" name="テキスト ボックス 88">
            <a:extLst>
              <a:ext uri="{FF2B5EF4-FFF2-40B4-BE49-F238E27FC236}">
                <a16:creationId xmlns:a16="http://schemas.microsoft.com/office/drawing/2014/main" id="{2C154ED9-3AE2-039D-F7A1-F16176B3BA7E}"/>
              </a:ext>
            </a:extLst>
          </p:cNvPr>
          <p:cNvSpPr txBox="1"/>
          <p:nvPr/>
        </p:nvSpPr>
        <p:spPr>
          <a:xfrm>
            <a:off x="8161436" y="3352091"/>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0" name="テキスト ボックス 89">
            <a:extLst>
              <a:ext uri="{FF2B5EF4-FFF2-40B4-BE49-F238E27FC236}">
                <a16:creationId xmlns:a16="http://schemas.microsoft.com/office/drawing/2014/main" id="{928137A5-F14F-2752-6089-EAB788AA457B}"/>
              </a:ext>
            </a:extLst>
          </p:cNvPr>
          <p:cNvSpPr txBox="1"/>
          <p:nvPr/>
        </p:nvSpPr>
        <p:spPr>
          <a:xfrm>
            <a:off x="8156526" y="505887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96" name="コネクタ: カギ線 95">
            <a:extLst>
              <a:ext uri="{FF2B5EF4-FFF2-40B4-BE49-F238E27FC236}">
                <a16:creationId xmlns:a16="http://schemas.microsoft.com/office/drawing/2014/main" id="{37813CEC-9E40-AE0A-FB1B-39467B88D87A}"/>
              </a:ext>
            </a:extLst>
          </p:cNvPr>
          <p:cNvCxnSpPr>
            <a:cxnSpLocks/>
            <a:stCxn id="1032" idx="3"/>
            <a:endCxn id="16" idx="1"/>
          </p:cNvCxnSpPr>
          <p:nvPr/>
        </p:nvCxnSpPr>
        <p:spPr>
          <a:xfrm>
            <a:off x="8729922" y="2070200"/>
            <a:ext cx="813247"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7806E78-9D51-19B4-9CBE-37BFA453B6DC}"/>
              </a:ext>
            </a:extLst>
          </p:cNvPr>
          <p:cNvCxnSpPr>
            <a:cxnSpLocks/>
            <a:stCxn id="87" idx="3"/>
            <a:endCxn id="8" idx="1"/>
          </p:cNvCxnSpPr>
          <p:nvPr/>
        </p:nvCxnSpPr>
        <p:spPr>
          <a:xfrm>
            <a:off x="8729922" y="4946692"/>
            <a:ext cx="919069"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38CFC5BC-B1DF-312E-AADD-868133F3F82B}"/>
              </a:ext>
            </a:extLst>
          </p:cNvPr>
          <p:cNvCxnSpPr>
            <a:cxnSpLocks/>
            <a:stCxn id="86" idx="3"/>
            <a:endCxn id="47" idx="1"/>
          </p:cNvCxnSpPr>
          <p:nvPr/>
        </p:nvCxnSpPr>
        <p:spPr>
          <a:xfrm flipV="1">
            <a:off x="8729922" y="3257491"/>
            <a:ext cx="838029" cy="4233"/>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7" name="Picture 8" descr="There isn't Azure Private Endpoint icon · Issue #1143 · jgraph/drawio ·  GitHub">
            <a:extLst>
              <a:ext uri="{FF2B5EF4-FFF2-40B4-BE49-F238E27FC236}">
                <a16:creationId xmlns:a16="http://schemas.microsoft.com/office/drawing/2014/main" id="{5ACFF41E-3F65-3551-751C-1CFC0B927CD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77199" y="4774052"/>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1029" name="テキスト ボックス 1028">
            <a:extLst>
              <a:ext uri="{FF2B5EF4-FFF2-40B4-BE49-F238E27FC236}">
                <a16:creationId xmlns:a16="http://schemas.microsoft.com/office/drawing/2014/main" id="{B3ABB80B-8241-45ED-992C-F21624E2402A}"/>
              </a:ext>
            </a:extLst>
          </p:cNvPr>
          <p:cNvSpPr txBox="1"/>
          <p:nvPr/>
        </p:nvSpPr>
        <p:spPr>
          <a:xfrm>
            <a:off x="3689515" y="5048505"/>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1034" name="コネクタ: カギ線 1033">
            <a:extLst>
              <a:ext uri="{FF2B5EF4-FFF2-40B4-BE49-F238E27FC236}">
                <a16:creationId xmlns:a16="http://schemas.microsoft.com/office/drawing/2014/main" id="{A7334722-9C9A-D734-C7ED-005AB37E08B3}"/>
              </a:ext>
            </a:extLst>
          </p:cNvPr>
          <p:cNvCxnSpPr>
            <a:cxnSpLocks/>
            <a:stCxn id="1027" idx="3"/>
            <a:endCxn id="5" idx="1"/>
          </p:cNvCxnSpPr>
          <p:nvPr/>
        </p:nvCxnSpPr>
        <p:spPr>
          <a:xfrm flipV="1">
            <a:off x="4258001" y="2406094"/>
            <a:ext cx="1128705" cy="2558359"/>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52" name="正方形/長方形 1051">
            <a:extLst>
              <a:ext uri="{FF2B5EF4-FFF2-40B4-BE49-F238E27FC236}">
                <a16:creationId xmlns:a16="http://schemas.microsoft.com/office/drawing/2014/main" id="{B4FE6AEC-F338-C2E5-4E7D-B51D910C2B92}"/>
              </a:ext>
            </a:extLst>
          </p:cNvPr>
          <p:cNvSpPr/>
          <p:nvPr/>
        </p:nvSpPr>
        <p:spPr>
          <a:xfrm>
            <a:off x="5087702" y="3646941"/>
            <a:ext cx="2039174" cy="84031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53" name="Picture 4" descr="IPv6 in Azure">
            <a:extLst>
              <a:ext uri="{FF2B5EF4-FFF2-40B4-BE49-F238E27FC236}">
                <a16:creationId xmlns:a16="http://schemas.microsoft.com/office/drawing/2014/main" id="{F92D7465-E18D-2B8D-7362-5C2C6554C08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818966" y="3442609"/>
            <a:ext cx="440112" cy="440112"/>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1053">
            <a:extLst>
              <a:ext uri="{FF2B5EF4-FFF2-40B4-BE49-F238E27FC236}">
                <a16:creationId xmlns:a16="http://schemas.microsoft.com/office/drawing/2014/main" id="{EEE60AD5-395A-6DFA-47E3-1071B37184EB}"/>
              </a:ext>
            </a:extLst>
          </p:cNvPr>
          <p:cNvSpPr txBox="1"/>
          <p:nvPr/>
        </p:nvSpPr>
        <p:spPr>
          <a:xfrm>
            <a:off x="5039504" y="3396174"/>
            <a:ext cx="1436929"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grpSp>
        <p:nvGrpSpPr>
          <p:cNvPr id="118" name="グループ化 117">
            <a:extLst>
              <a:ext uri="{FF2B5EF4-FFF2-40B4-BE49-F238E27FC236}">
                <a16:creationId xmlns:a16="http://schemas.microsoft.com/office/drawing/2014/main" id="{C63A0699-B518-79E7-3C41-BDC94395A04C}"/>
              </a:ext>
            </a:extLst>
          </p:cNvPr>
          <p:cNvGrpSpPr/>
          <p:nvPr/>
        </p:nvGrpSpPr>
        <p:grpSpPr>
          <a:xfrm>
            <a:off x="4243315" y="5759428"/>
            <a:ext cx="3995657" cy="593387"/>
            <a:chOff x="4767952" y="5714934"/>
            <a:chExt cx="3995657" cy="593387"/>
          </a:xfrm>
        </p:grpSpPr>
        <p:sp>
          <p:nvSpPr>
            <p:cNvPr id="121" name="吹き出し: 四角形 120">
              <a:extLst>
                <a:ext uri="{FF2B5EF4-FFF2-40B4-BE49-F238E27FC236}">
                  <a16:creationId xmlns:a16="http://schemas.microsoft.com/office/drawing/2014/main" id="{6D76603E-FA63-B0FC-9BF2-36C676FA1DB9}"/>
                </a:ext>
              </a:extLst>
            </p:cNvPr>
            <p:cNvSpPr/>
            <p:nvPr/>
          </p:nvSpPr>
          <p:spPr>
            <a:xfrm>
              <a:off x="6866715" y="5714934"/>
              <a:ext cx="1896894" cy="593387"/>
            </a:xfrm>
            <a:prstGeom prst="wedgeRectCallout">
              <a:avLst>
                <a:gd name="adj1" fmla="val 53170"/>
                <a:gd name="adj2" fmla="val -10025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058" name="吹き出し: 四角形 1057">
              <a:extLst>
                <a:ext uri="{FF2B5EF4-FFF2-40B4-BE49-F238E27FC236}">
                  <a16:creationId xmlns:a16="http://schemas.microsoft.com/office/drawing/2014/main" id="{E850FBB5-FA1B-5D55-5731-3575D82BF894}"/>
                </a:ext>
              </a:extLst>
            </p:cNvPr>
            <p:cNvSpPr/>
            <p:nvPr/>
          </p:nvSpPr>
          <p:spPr>
            <a:xfrm>
              <a:off x="4767952" y="5714934"/>
              <a:ext cx="2118155" cy="593387"/>
            </a:xfrm>
            <a:prstGeom prst="wedgeRectCallout">
              <a:avLst>
                <a:gd name="adj1" fmla="val -44831"/>
                <a:gd name="adj2" fmla="val -9268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2" name="テキスト ボックス 121">
              <a:extLst>
                <a:ext uri="{FF2B5EF4-FFF2-40B4-BE49-F238E27FC236}">
                  <a16:creationId xmlns:a16="http://schemas.microsoft.com/office/drawing/2014/main" id="{4F4DF3B4-9009-1453-03AF-F38F7E71F602}"/>
                </a:ext>
              </a:extLst>
            </p:cNvPr>
            <p:cNvSpPr txBox="1"/>
            <p:nvPr/>
          </p:nvSpPr>
          <p:spPr>
            <a:xfrm>
              <a:off x="4916222" y="5786616"/>
              <a:ext cx="3794911" cy="461665"/>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各</a:t>
              </a:r>
              <a:r>
                <a:rPr lang="en-US" altLang="ja-JP" sz="1200" dirty="0">
                  <a:latin typeface="Yu Gothic UI Semibold" panose="020B0700000000000000" pitchFamily="50" charset="-128"/>
                  <a:ea typeface="Yu Gothic UI Semibold" panose="020B0700000000000000" pitchFamily="50" charset="-128"/>
                </a:rPr>
                <a:t>PaaS</a:t>
              </a:r>
              <a:r>
                <a:rPr lang="ja-JP" altLang="en-US" sz="1200" dirty="0">
                  <a:latin typeface="Yu Gothic UI Semibold" panose="020B0700000000000000" pitchFamily="50" charset="-128"/>
                  <a:ea typeface="Yu Gothic UI Semibold" panose="020B0700000000000000" pitchFamily="50" charset="-128"/>
                </a:rPr>
                <a:t>に</a:t>
              </a:r>
              <a:r>
                <a:rPr lang="en-US" altLang="ja-JP" sz="1200" dirty="0" err="1">
                  <a:latin typeface="Yu Gothic UI Semibold" panose="020B0700000000000000" pitchFamily="50" charset="-128"/>
                  <a:ea typeface="Yu Gothic UI Semibold" panose="020B0700000000000000" pitchFamily="50" charset="-128"/>
                </a:rPr>
                <a:t>PrivateEndpoint</a:t>
              </a:r>
              <a:r>
                <a:rPr lang="ja-JP" altLang="en-US" sz="1200" dirty="0">
                  <a:latin typeface="Yu Gothic UI Semibold" panose="020B0700000000000000" pitchFamily="50" charset="-128"/>
                  <a:ea typeface="Yu Gothic UI Semibold" panose="020B0700000000000000" pitchFamily="50" charset="-128"/>
                </a:rPr>
                <a:t>を設定、業務リクエストは仮想ネットワーク内で処理</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3" name="楕円 102">
            <a:extLst>
              <a:ext uri="{FF2B5EF4-FFF2-40B4-BE49-F238E27FC236}">
                <a16:creationId xmlns:a16="http://schemas.microsoft.com/office/drawing/2014/main" id="{54D5CA69-6D88-99C4-46F9-E48AAE78B9B1}"/>
              </a:ext>
            </a:extLst>
          </p:cNvPr>
          <p:cNvSpPr/>
          <p:nvPr/>
        </p:nvSpPr>
        <p:spPr>
          <a:xfrm>
            <a:off x="6021933" y="3995416"/>
            <a:ext cx="177605" cy="1776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コネクタ: カギ線 45">
            <a:extLst>
              <a:ext uri="{FF2B5EF4-FFF2-40B4-BE49-F238E27FC236}">
                <a16:creationId xmlns:a16="http://schemas.microsoft.com/office/drawing/2014/main" id="{8BB49613-3C5D-D0C3-661C-FDF4E20E4306}"/>
              </a:ext>
            </a:extLst>
          </p:cNvPr>
          <p:cNvCxnSpPr>
            <a:cxnSpLocks/>
            <a:stCxn id="5" idx="2"/>
            <a:endCxn id="103" idx="0"/>
          </p:cNvCxnSpPr>
          <p:nvPr/>
        </p:nvCxnSpPr>
        <p:spPr>
          <a:xfrm>
            <a:off x="6107641" y="3085422"/>
            <a:ext cx="3095" cy="909994"/>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FC176BA7-565D-40AF-BA8D-B32817178A7E}"/>
              </a:ext>
            </a:extLst>
          </p:cNvPr>
          <p:cNvGrpSpPr/>
          <p:nvPr/>
        </p:nvGrpSpPr>
        <p:grpSpPr>
          <a:xfrm>
            <a:off x="6361470" y="144738"/>
            <a:ext cx="5096176" cy="751916"/>
            <a:chOff x="6361470" y="-40499"/>
            <a:chExt cx="5096176" cy="751916"/>
          </a:xfrm>
        </p:grpSpPr>
        <p:sp>
          <p:nvSpPr>
            <p:cNvPr id="124" name="吹き出し: 四角形 123">
              <a:extLst>
                <a:ext uri="{FF2B5EF4-FFF2-40B4-BE49-F238E27FC236}">
                  <a16:creationId xmlns:a16="http://schemas.microsoft.com/office/drawing/2014/main" id="{24FF6278-EE03-3E22-D0B2-EA1FE4138E42}"/>
                </a:ext>
              </a:extLst>
            </p:cNvPr>
            <p:cNvSpPr/>
            <p:nvPr/>
          </p:nvSpPr>
          <p:spPr>
            <a:xfrm>
              <a:off x="7946571" y="-40499"/>
              <a:ext cx="3511075" cy="751916"/>
            </a:xfrm>
            <a:prstGeom prst="wedgeRectCallout">
              <a:avLst>
                <a:gd name="adj1" fmla="val 12905"/>
                <a:gd name="adj2" fmla="val 34732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5" name="吹き出し: 四角形 124">
              <a:extLst>
                <a:ext uri="{FF2B5EF4-FFF2-40B4-BE49-F238E27FC236}">
                  <a16:creationId xmlns:a16="http://schemas.microsoft.com/office/drawing/2014/main" id="{C9518222-EC4D-9D29-FF52-07A7F2A32A56}"/>
                </a:ext>
              </a:extLst>
            </p:cNvPr>
            <p:cNvSpPr/>
            <p:nvPr/>
          </p:nvSpPr>
          <p:spPr>
            <a:xfrm>
              <a:off x="6361470" y="-40499"/>
              <a:ext cx="1585101" cy="751916"/>
            </a:xfrm>
            <a:prstGeom prst="wedgeRectCallout">
              <a:avLst>
                <a:gd name="adj1" fmla="val 4674"/>
                <a:gd name="adj2" fmla="val 11339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6" name="テキスト ボックス 125">
              <a:extLst>
                <a:ext uri="{FF2B5EF4-FFF2-40B4-BE49-F238E27FC236}">
                  <a16:creationId xmlns:a16="http://schemas.microsoft.com/office/drawing/2014/main" id="{D61AF1AE-6372-CFBE-458D-772C2ACC5644}"/>
                </a:ext>
              </a:extLst>
            </p:cNvPr>
            <p:cNvSpPr txBox="1"/>
            <p:nvPr/>
          </p:nvSpPr>
          <p:spPr>
            <a:xfrm>
              <a:off x="6435040" y="-6670"/>
              <a:ext cx="5022606" cy="646331"/>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ワークショップにおいては、便宜的にアプリのデプロイやファイルアップロードのために開発マシンからのアクセスのみ許可</a:t>
              </a:r>
              <a:br>
                <a:rPr lang="en-US" altLang="ja-JP" sz="1200" dirty="0">
                  <a:latin typeface="Yu Gothic UI Semibold" panose="020B0700000000000000" pitchFamily="50" charset="-128"/>
                  <a:ea typeface="Yu Gothic UI Semibold" panose="020B0700000000000000" pitchFamily="50" charset="-128"/>
                </a:rPr>
              </a:br>
              <a:r>
                <a:rPr lang="ja-JP" altLang="en-US" sz="1200" dirty="0">
                  <a:latin typeface="Yu Gothic UI Semibold" panose="020B0700000000000000" pitchFamily="50" charset="-128"/>
                  <a:ea typeface="Yu Gothic UI Semibold" panose="020B0700000000000000" pitchFamily="50" charset="-128"/>
                </a:rPr>
                <a:t>（各サービスが提供するネットワークファイヤウォール機能の利用）</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24" name="吹き出し: 四角形 1023">
            <a:extLst>
              <a:ext uri="{FF2B5EF4-FFF2-40B4-BE49-F238E27FC236}">
                <a16:creationId xmlns:a16="http://schemas.microsoft.com/office/drawing/2014/main" id="{5BE6A819-0FBD-BB09-1DA7-E4E90F2B9613}"/>
              </a:ext>
            </a:extLst>
          </p:cNvPr>
          <p:cNvSpPr/>
          <p:nvPr/>
        </p:nvSpPr>
        <p:spPr>
          <a:xfrm>
            <a:off x="1922999" y="1453028"/>
            <a:ext cx="1473282" cy="517807"/>
          </a:xfrm>
          <a:prstGeom prst="wedgeRectCallout">
            <a:avLst>
              <a:gd name="adj1" fmla="val 70991"/>
              <a:gd name="adj2" fmla="val 17246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API</a:t>
            </a:r>
            <a:r>
              <a:rPr lang="ja-JP" altLang="en-US" sz="1200" dirty="0">
                <a:solidFill>
                  <a:prstClr val="black"/>
                </a:solidFill>
                <a:latin typeface="Yu Gothic UI Semibold" panose="020B0700000000000000" pitchFamily="50" charset="-128"/>
                <a:ea typeface="Yu Gothic UI Semibold" panose="020B0700000000000000" pitchFamily="50" charset="-128"/>
              </a:rPr>
              <a:t>は外部公開し、パブリックアクセス</a:t>
            </a:r>
            <a:endPar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184048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Part5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2066</TotalTime>
  <Words>899</Words>
  <Application>Microsoft Office PowerPoint</Application>
  <PresentationFormat>ワイド画面</PresentationFormat>
  <Paragraphs>251</Paragraphs>
  <Slides>11</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Tomoyuki Ohta (INFRA)</cp:lastModifiedBy>
  <cp:revision>87</cp:revision>
  <dcterms:created xsi:type="dcterms:W3CDTF">2022-03-17T01:32:52Z</dcterms:created>
  <dcterms:modified xsi:type="dcterms:W3CDTF">2023-06-27T21:29:52Z</dcterms:modified>
</cp:coreProperties>
</file>