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8" r:id="rId2"/>
    <p:sldId id="279" r:id="rId3"/>
    <p:sldId id="280" r:id="rId4"/>
    <p:sldId id="281" r:id="rId5"/>
    <p:sldId id="284" r:id="rId6"/>
    <p:sldId id="283" r:id="rId7"/>
    <p:sldId id="285" r:id="rId8"/>
    <p:sldId id="287" r:id="rId9"/>
    <p:sldId id="286" r:id="rId10"/>
    <p:sldId id="301" r:id="rId11"/>
    <p:sldId id="302" r:id="rId12"/>
    <p:sldId id="300" r:id="rId13"/>
    <p:sldId id="303" r:id="rId14"/>
    <p:sldId id="305" r:id="rId15"/>
    <p:sldId id="314" r:id="rId16"/>
    <p:sldId id="293" r:id="rId17"/>
    <p:sldId id="294" r:id="rId18"/>
    <p:sldId id="299" r:id="rId19"/>
    <p:sldId id="307" r:id="rId20"/>
    <p:sldId id="308" r:id="rId21"/>
    <p:sldId id="309" r:id="rId22"/>
    <p:sldId id="313" r:id="rId23"/>
    <p:sldId id="292" r:id="rId24"/>
    <p:sldId id="306" r:id="rId25"/>
    <p:sldId id="316" r:id="rId26"/>
    <p:sldId id="304" r:id="rId27"/>
    <p:sldId id="315" r:id="rId28"/>
    <p:sldId id="297" r:id="rId29"/>
    <p:sldId id="277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D04"/>
    <a:srgbClr val="E68900"/>
    <a:srgbClr val="EAEAEA"/>
    <a:srgbClr val="3333CC"/>
    <a:srgbClr val="550189"/>
    <a:srgbClr val="A20FFD"/>
    <a:srgbClr val="FF882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3600" autoAdjust="0"/>
  </p:normalViewPr>
  <p:slideViewPr>
    <p:cSldViewPr>
      <p:cViewPr>
        <p:scale>
          <a:sx n="75" d="100"/>
          <a:sy n="75" d="100"/>
        </p:scale>
        <p:origin x="-93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848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6F02B0-2723-462A-8749-F5A72068FB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577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B3F7D0-989C-40C4-8FCB-C294979E7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135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B62C7"/>
              </a:gs>
              <a:gs pos="100000">
                <a:srgbClr val="14347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2" descr="渐变_logo_透明_3小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2740025"/>
            <a:ext cx="194468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网址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816225"/>
            <a:ext cx="4894263" cy="1042988"/>
          </a:xfrm>
        </p:spPr>
        <p:txBody>
          <a:bodyPr/>
          <a:lstStyle>
            <a:lvl1pPr algn="ctr">
              <a:defRPr sz="4200" b="0">
                <a:solidFill>
                  <a:srgbClr val="14347D"/>
                </a:solidFill>
                <a:effectLst/>
              </a:defRPr>
            </a:lvl1pPr>
          </a:lstStyle>
          <a:p>
            <a:r>
              <a:rPr lang="zh-CN" altLang="en-US"/>
              <a:t>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38888" y="3608388"/>
            <a:ext cx="2336800" cy="396875"/>
          </a:xfrm>
        </p:spPr>
        <p:txBody>
          <a:bodyPr/>
          <a:lstStyle>
            <a:lvl1pPr marL="0" indent="0" algn="ctr">
              <a:buFont typeface="Arial" charset="0"/>
              <a:buNone/>
              <a:defRPr sz="1800" b="1">
                <a:solidFill>
                  <a:srgbClr val="EA5106"/>
                </a:solidFill>
                <a:ea typeface="华文细黑" pitchFamily="2" charset="-122"/>
              </a:defRPr>
            </a:lvl1pPr>
          </a:lstStyle>
          <a:p>
            <a:r>
              <a:rPr lang="zh-CN" altLang="en-US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5731183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5814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8263" y="512763"/>
            <a:ext cx="1970087" cy="5761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512763"/>
            <a:ext cx="5762625" cy="5761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439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975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45262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63" y="1520825"/>
            <a:ext cx="3721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520825"/>
            <a:ext cx="372268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857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113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96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0029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988733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00235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193F7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512763"/>
            <a:ext cx="6330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520825"/>
            <a:ext cx="75961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10" descr="渐变_logo_透明_3小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2954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6" descr="网址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8"/>
          <p:cNvSpPr>
            <a:spLocks noChangeShapeType="1"/>
          </p:cNvSpPr>
          <p:nvPr userDrawn="1"/>
        </p:nvSpPr>
        <p:spPr bwMode="auto">
          <a:xfrm>
            <a:off x="0" y="1160463"/>
            <a:ext cx="4787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19"/>
          <p:cNvSpPr>
            <a:spLocks noChangeShapeType="1"/>
          </p:cNvSpPr>
          <p:nvPr userDrawn="1"/>
        </p:nvSpPr>
        <p:spPr bwMode="auto">
          <a:xfrm>
            <a:off x="0" y="1162050"/>
            <a:ext cx="3240088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Text Box 21"/>
          <p:cNvSpPr txBox="1">
            <a:spLocks noChangeArrowheads="1"/>
          </p:cNvSpPr>
          <p:nvPr userDrawn="1"/>
        </p:nvSpPr>
        <p:spPr bwMode="auto">
          <a:xfrm>
            <a:off x="5956300" y="6607175"/>
            <a:ext cx="1603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smtClean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恒生电子股份有限公司  </a:t>
            </a:r>
            <a:r>
              <a:rPr lang="en-US" altLang="zh-CN" sz="1000" smtClean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184098"/>
        </a:buClr>
        <a:buFont typeface="Arial" charset="0"/>
        <a:buChar char="●"/>
        <a:defRPr sz="2400">
          <a:solidFill>
            <a:srgbClr val="0000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51550" y="3644900"/>
            <a:ext cx="2336800" cy="396875"/>
          </a:xfrm>
        </p:spPr>
        <p:txBody>
          <a:bodyPr/>
          <a:lstStyle/>
          <a:p>
            <a:pPr algn="r" eaLnBrk="1" hangingPunct="1"/>
            <a:r>
              <a:rPr lang="en-US" altLang="zh-CN" dirty="0" smtClean="0"/>
              <a:t>2011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3825" y="2744788"/>
            <a:ext cx="6073775" cy="1331912"/>
          </a:xfrm>
        </p:spPr>
        <p:txBody>
          <a:bodyPr/>
          <a:lstStyle/>
          <a:p>
            <a:r>
              <a:rPr lang="en-US" altLang="zh-CN" dirty="0" err="1"/>
              <a:t>Veloctiy</a:t>
            </a:r>
            <a:r>
              <a:rPr lang="zh-CN" altLang="en-US" smtClean="0"/>
              <a:t>模板引擎应用培训</a:t>
            </a:r>
            <a:endParaRPr lang="zh-CN" altLang="en-US" dirty="0" smtClean="0"/>
          </a:p>
        </p:txBody>
      </p:sp>
      <p:pic>
        <p:nvPicPr>
          <p:cNvPr id="3076" name="Picture 6" descr="08 logo"/>
          <p:cNvPicPr>
            <a:picLocks noChangeAspect="1" noChangeArrowheads="1"/>
          </p:cNvPicPr>
          <p:nvPr/>
        </p:nvPicPr>
        <p:blipFill>
          <a:blip r:embed="rId2" cstate="print">
            <a:lum bright="4000" contras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6069013"/>
            <a:ext cx="611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9" descr="IDC Logo"/>
          <p:cNvPicPr>
            <a:picLocks noChangeAspect="1" noChangeArrowheads="1"/>
          </p:cNvPicPr>
          <p:nvPr/>
        </p:nvPicPr>
        <p:blipFill>
          <a:blip r:embed="rId3" cstate="print">
            <a:lum bright="4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6183313"/>
            <a:ext cx="7762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0" descr="IAOP_2007"/>
          <p:cNvPicPr>
            <a:picLocks noChangeAspect="1" noChangeArrowheads="1"/>
          </p:cNvPicPr>
          <p:nvPr/>
        </p:nvPicPr>
        <p:blipFill>
          <a:blip r:embed="rId4" cstate="print">
            <a:lum bright="4000" contrast="-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6127750"/>
            <a:ext cx="7048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图片1副本"/>
          <p:cNvPicPr>
            <a:picLocks noChangeAspect="1" noChangeArrowheads="1"/>
          </p:cNvPicPr>
          <p:nvPr/>
        </p:nvPicPr>
        <p:blipFill>
          <a:blip r:embed="rId5">
            <a:lum contrast="-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186488"/>
            <a:ext cx="1187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4" descr="logo_member"/>
          <p:cNvPicPr>
            <a:picLocks noChangeAspect="1" noChangeArrowheads="1"/>
          </p:cNvPicPr>
          <p:nvPr/>
        </p:nvPicPr>
        <p:blipFill>
          <a:blip r:embed="rId6" cstate="print">
            <a:lum bright="16000" contrast="-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189663"/>
            <a:ext cx="7223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63" y="1196752"/>
            <a:ext cx="7596187" cy="5364595"/>
          </a:xfrm>
        </p:spPr>
        <p:txBody>
          <a:bodyPr/>
          <a:lstStyle/>
          <a:p>
            <a:r>
              <a:rPr lang="en-US" altLang="zh-CN" dirty="0" smtClean="0"/>
              <a:t>#set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用于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对一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个变量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或者一个属性赋值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#set( $primate = "monkey" 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#set( $</a:t>
            </a:r>
            <a:r>
              <a:rPr lang="en-US" altLang="zh-CN" sz="1600" dirty="0" err="1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customer.Behavior</a:t>
            </a:r>
            <a:r>
              <a:rPr lang="en-US" altLang="zh-CN" sz="16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 = $primate </a:t>
            </a: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#if </a:t>
            </a:r>
            <a:r>
              <a:rPr lang="en-US" altLang="zh-CN" dirty="0"/>
              <a:t>/ 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elseIf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r>
              <a:rPr lang="en-US" altLang="zh-CN" dirty="0" smtClean="0"/>
              <a:t>#else / #end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不解释，语法如下：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#if( $foo &lt; 10 )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    &lt;strong&gt;Go North&lt;/strong&gt;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600" dirty="0" err="1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elseif</a:t>
            </a: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( $bar == 6 )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    &lt;strong&gt;Go South&lt;/strong&gt;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#else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    &lt;strong&gt;Go West&lt;/strong&gt;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#end</a:t>
            </a:r>
            <a:endParaRPr lang="en-US" altLang="zh-CN" sz="1600" dirty="0">
              <a:solidFill>
                <a:srgbClr val="CC3D0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920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en-US" altLang="zh-CN" dirty="0" err="1" smtClean="0"/>
              <a:t>foreach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用于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循环。例子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CC3D04"/>
                </a:solidFill>
              </a:rPr>
              <a:t>&lt;</a:t>
            </a:r>
            <a:r>
              <a:rPr lang="en-US" altLang="zh-CN" sz="1600" dirty="0" err="1">
                <a:solidFill>
                  <a:srgbClr val="CC3D04"/>
                </a:solidFill>
              </a:rPr>
              <a:t>ul</a:t>
            </a:r>
            <a:r>
              <a:rPr lang="en-US" altLang="zh-CN" sz="1600" dirty="0">
                <a:solidFill>
                  <a:srgbClr val="CC3D04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CC3D04"/>
                </a:solidFill>
              </a:rPr>
              <a:t>#</a:t>
            </a:r>
            <a:r>
              <a:rPr lang="en-US" altLang="zh-CN" sz="1600" dirty="0" err="1">
                <a:solidFill>
                  <a:srgbClr val="CC3D04"/>
                </a:solidFill>
              </a:rPr>
              <a:t>foreach</a:t>
            </a:r>
            <a:r>
              <a:rPr lang="en-US" altLang="zh-CN" sz="1600" dirty="0">
                <a:solidFill>
                  <a:srgbClr val="CC3D04"/>
                </a:solidFill>
              </a:rPr>
              <a:t>( $product in $</a:t>
            </a:r>
            <a:r>
              <a:rPr lang="en-US" altLang="zh-CN" sz="1600" dirty="0" err="1">
                <a:solidFill>
                  <a:srgbClr val="CC3D04"/>
                </a:solidFill>
              </a:rPr>
              <a:t>allProducts</a:t>
            </a:r>
            <a:r>
              <a:rPr lang="en-US" altLang="zh-CN" sz="1600" dirty="0">
                <a:solidFill>
                  <a:srgbClr val="CC3D04"/>
                </a:solidFill>
              </a:rPr>
              <a:t> )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CC3D04"/>
                </a:solidFill>
              </a:rPr>
              <a:t>    &lt;li&gt;$product&lt;/li&gt;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CC3D04"/>
                </a:solidFill>
              </a:rPr>
              <a:t>#end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CC3D04"/>
                </a:solidFill>
              </a:rPr>
              <a:t>&lt;/</a:t>
            </a:r>
            <a:r>
              <a:rPr lang="en-US" altLang="zh-CN" sz="1600" dirty="0" err="1">
                <a:solidFill>
                  <a:srgbClr val="CC3D04"/>
                </a:solidFill>
              </a:rPr>
              <a:t>ul</a:t>
            </a:r>
            <a:r>
              <a:rPr lang="en-US" altLang="zh-CN" sz="1600" dirty="0" smtClean="0">
                <a:solidFill>
                  <a:srgbClr val="CC3D04"/>
                </a:solidFill>
              </a:rPr>
              <a:t>&gt;</a:t>
            </a:r>
          </a:p>
          <a:p>
            <a:pPr marL="0" indent="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还特别提供了得到循环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次数</a:t>
            </a:r>
            <a:r>
              <a:rPr lang="en-US" altLang="zh-CN" sz="1800" dirty="0"/>
              <a:t>$</a:t>
            </a:r>
            <a:r>
              <a:rPr lang="en-US" altLang="zh-CN" sz="1800" dirty="0" err="1" smtClean="0"/>
              <a:t>velocityCount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velocityCount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变量的名字是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默认的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名字。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344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63" y="1196753"/>
            <a:ext cx="7596187" cy="5077048"/>
          </a:xfrm>
        </p:spPr>
        <p:txBody>
          <a:bodyPr/>
          <a:lstStyle/>
          <a:p>
            <a:r>
              <a:rPr lang="en-US" altLang="zh-CN" dirty="0"/>
              <a:t>#</a:t>
            </a:r>
            <a:r>
              <a:rPr lang="en-US" altLang="zh-CN" dirty="0" smtClean="0"/>
              <a:t>include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本地文件。被引入文件的内容将不会通过模板引擎被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。被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引入的本地文件只能在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TEMPLATE_ROOT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C3D04"/>
                </a:solidFill>
              </a:rPr>
              <a:t>#include( "one.txt" )</a:t>
            </a:r>
            <a:endParaRPr lang="zh-CN" altLang="zh-CN" sz="1600" dirty="0">
              <a:solidFill>
                <a:srgbClr val="CC3D04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C3D04"/>
                </a:solidFill>
              </a:rPr>
              <a:t>#include( "</a:t>
            </a:r>
            <a:r>
              <a:rPr lang="en-US" altLang="zh-CN" sz="1600" dirty="0" err="1">
                <a:solidFill>
                  <a:srgbClr val="CC3D04"/>
                </a:solidFill>
              </a:rPr>
              <a:t>one.gif","two.txt","three.htm</a:t>
            </a:r>
            <a:r>
              <a:rPr lang="en-US" altLang="zh-CN" sz="1600" dirty="0">
                <a:solidFill>
                  <a:srgbClr val="CC3D04"/>
                </a:solidFill>
              </a:rPr>
              <a:t>" )</a:t>
            </a:r>
            <a:endParaRPr lang="zh-CN" altLang="zh-CN" sz="1600" dirty="0">
              <a:solidFill>
                <a:srgbClr val="CC3D04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C3D04"/>
                </a:solidFill>
              </a:rPr>
              <a:t>#include( "greetings.txt", $</a:t>
            </a:r>
            <a:r>
              <a:rPr lang="en-US" altLang="zh-CN" sz="1600" dirty="0" err="1">
                <a:solidFill>
                  <a:srgbClr val="CC3D04"/>
                </a:solidFill>
              </a:rPr>
              <a:t>seasonalstock</a:t>
            </a:r>
            <a:r>
              <a:rPr lang="en-US" altLang="zh-CN" sz="1600" dirty="0">
                <a:solidFill>
                  <a:srgbClr val="CC3D04"/>
                </a:solidFill>
              </a:rPr>
              <a:t> )</a:t>
            </a:r>
            <a:endParaRPr lang="zh-CN" altLang="zh-CN" sz="1600" dirty="0">
              <a:solidFill>
                <a:srgbClr val="CC3D04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#</a:t>
            </a:r>
            <a:r>
              <a:rPr lang="en-US" altLang="zh-CN" dirty="0" smtClean="0"/>
              <a:t>parse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VTL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的本地文件。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将解析其中的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VTL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模板。被引入的本地文件只能在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TEMPLATE_ROOT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目录下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</a:rPr>
              <a:t>#</a:t>
            </a:r>
            <a:r>
              <a:rPr lang="en-US" altLang="zh-CN" sz="1600" dirty="0">
                <a:solidFill>
                  <a:srgbClr val="CC3D04"/>
                </a:solidFill>
              </a:rPr>
              <a:t>parse( "me.vm" )</a:t>
            </a:r>
            <a:endParaRPr lang="zh-CN" altLang="zh-CN" sz="1600" dirty="0">
              <a:solidFill>
                <a:srgbClr val="CC3D04"/>
              </a:solidFill>
            </a:endParaRPr>
          </a:p>
          <a:p>
            <a:pPr marL="0" indent="0"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360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en-US" altLang="zh-CN" dirty="0" smtClean="0"/>
              <a:t>stop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停止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执行模板引擎并返回。把它应用于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是很有帮助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#define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模板中的一块代码定义成一个变量，以后你引用变量就是引用这段模板代码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C3D04"/>
                </a:solidFill>
              </a:rPr>
              <a:t>#define($</a:t>
            </a:r>
            <a:r>
              <a:rPr lang="en-US" altLang="zh-CN" sz="1600" dirty="0" err="1">
                <a:solidFill>
                  <a:srgbClr val="CC3D04"/>
                </a:solidFill>
              </a:rPr>
              <a:t>headExt</a:t>
            </a:r>
            <a:r>
              <a:rPr lang="en-US" altLang="zh-CN" sz="1600" dirty="0">
                <a:solidFill>
                  <a:srgbClr val="CC3D04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</a:rPr>
              <a:t>     &lt;</a:t>
            </a:r>
            <a:r>
              <a:rPr lang="en-US" altLang="zh-CN" sz="1600" dirty="0">
                <a:solidFill>
                  <a:srgbClr val="CC3D04"/>
                </a:solidFill>
              </a:rPr>
              <a:t>script ….&gt;&lt;/script&gt;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CC3D04"/>
                </a:solidFill>
              </a:rPr>
              <a:t>#end </a:t>
            </a:r>
          </a:p>
          <a:p>
            <a:pPr marL="0" indent="0"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563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520788"/>
            <a:ext cx="7596187" cy="4752975"/>
          </a:xfrm>
        </p:spPr>
        <p:txBody>
          <a:bodyPr/>
          <a:lstStyle/>
          <a:p>
            <a:r>
              <a:rPr lang="en-US" altLang="zh-CN" dirty="0"/>
              <a:t>#</a:t>
            </a:r>
            <a:r>
              <a:rPr lang="en-US" altLang="zh-CN" dirty="0" err="1"/>
              <a:t>marco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允许模板设计者定义一段可重用的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VTL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，也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称为宏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。示例如下：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</a:rPr>
              <a:t>#macro( </a:t>
            </a:r>
            <a:r>
              <a:rPr lang="en-US" altLang="zh-CN" sz="1600" dirty="0" err="1" smtClean="0">
                <a:solidFill>
                  <a:srgbClr val="CC3D04"/>
                </a:solidFill>
              </a:rPr>
              <a:t>tablerows</a:t>
            </a:r>
            <a:r>
              <a:rPr lang="en-US" altLang="zh-CN" sz="1600" dirty="0" smtClean="0">
                <a:solidFill>
                  <a:srgbClr val="CC3D04"/>
                </a:solidFill>
              </a:rPr>
              <a:t> $color $</a:t>
            </a:r>
            <a:r>
              <a:rPr lang="en-US" altLang="zh-CN" sz="1600" dirty="0" err="1" smtClean="0">
                <a:solidFill>
                  <a:srgbClr val="CC3D04"/>
                </a:solidFill>
              </a:rPr>
              <a:t>somelist</a:t>
            </a:r>
            <a:r>
              <a:rPr lang="en-US" altLang="zh-CN" sz="1600" dirty="0" smtClean="0">
                <a:solidFill>
                  <a:srgbClr val="CC3D04"/>
                </a:solidFill>
              </a:rPr>
              <a:t> )</a:t>
            </a: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CC3D04"/>
                </a:solidFill>
              </a:rPr>
              <a:t>　　</a:t>
            </a:r>
            <a:r>
              <a:rPr lang="en-US" altLang="zh-CN" sz="1600" dirty="0" smtClean="0">
                <a:solidFill>
                  <a:srgbClr val="CC3D04"/>
                </a:solidFill>
              </a:rPr>
              <a:t>#</a:t>
            </a:r>
            <a:r>
              <a:rPr lang="en-US" altLang="zh-CN" sz="1600" dirty="0" err="1" smtClean="0">
                <a:solidFill>
                  <a:srgbClr val="CC3D04"/>
                </a:solidFill>
              </a:rPr>
              <a:t>foreach</a:t>
            </a:r>
            <a:r>
              <a:rPr lang="en-US" altLang="zh-CN" sz="1600" dirty="0" smtClean="0">
                <a:solidFill>
                  <a:srgbClr val="CC3D04"/>
                </a:solidFill>
              </a:rPr>
              <a:t>( $something in $</a:t>
            </a:r>
            <a:r>
              <a:rPr lang="en-US" altLang="zh-CN" sz="1600" dirty="0" err="1" smtClean="0">
                <a:solidFill>
                  <a:srgbClr val="CC3D04"/>
                </a:solidFill>
              </a:rPr>
              <a:t>somelist</a:t>
            </a:r>
            <a:r>
              <a:rPr lang="en-US" altLang="zh-CN" sz="1600" dirty="0" smtClean="0">
                <a:solidFill>
                  <a:srgbClr val="CC3D04"/>
                </a:solidFill>
              </a:rPr>
              <a:t> )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</a:rPr>
              <a:t>    </a:t>
            </a:r>
            <a:r>
              <a:rPr lang="zh-CN" altLang="en-US" sz="1600" dirty="0" smtClean="0">
                <a:solidFill>
                  <a:srgbClr val="CC3D04"/>
                </a:solidFill>
              </a:rPr>
              <a:t>　　</a:t>
            </a:r>
            <a:r>
              <a:rPr lang="en-US" altLang="zh-CN" sz="1600" dirty="0" smtClean="0">
                <a:solidFill>
                  <a:srgbClr val="CC3D04"/>
                </a:solidFill>
              </a:rPr>
              <a:t>&lt;</a:t>
            </a:r>
            <a:r>
              <a:rPr lang="en-US" altLang="zh-CN" sz="1600" dirty="0" err="1" smtClean="0">
                <a:solidFill>
                  <a:srgbClr val="CC3D04"/>
                </a:solidFill>
              </a:rPr>
              <a:t>tr</a:t>
            </a:r>
            <a:r>
              <a:rPr lang="en-US" altLang="zh-CN" sz="1600" dirty="0" smtClean="0">
                <a:solidFill>
                  <a:srgbClr val="CC3D04"/>
                </a:solidFill>
              </a:rPr>
              <a:t>&gt;&lt;td </a:t>
            </a:r>
            <a:r>
              <a:rPr lang="en-US" altLang="zh-CN" sz="1600" dirty="0" err="1" smtClean="0">
                <a:solidFill>
                  <a:srgbClr val="CC3D04"/>
                </a:solidFill>
              </a:rPr>
              <a:t>bgcolor</a:t>
            </a:r>
            <a:r>
              <a:rPr lang="en-US" altLang="zh-CN" sz="1600" dirty="0" smtClean="0">
                <a:solidFill>
                  <a:srgbClr val="CC3D04"/>
                </a:solidFill>
              </a:rPr>
              <a:t>=$color&gt;$something&lt;/td&gt;&lt;/</a:t>
            </a:r>
            <a:r>
              <a:rPr lang="en-US" altLang="zh-CN" sz="1600" dirty="0" err="1" smtClean="0">
                <a:solidFill>
                  <a:srgbClr val="CC3D04"/>
                </a:solidFill>
              </a:rPr>
              <a:t>tr</a:t>
            </a:r>
            <a:r>
              <a:rPr lang="en-US" altLang="zh-CN" sz="1600" dirty="0" smtClean="0">
                <a:solidFill>
                  <a:srgbClr val="CC3D04"/>
                </a:solidFill>
              </a:rPr>
              <a:t>&gt;</a:t>
            </a: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CC3D04"/>
                </a:solidFill>
              </a:rPr>
              <a:t>　　</a:t>
            </a:r>
            <a:r>
              <a:rPr lang="en-US" altLang="zh-CN" sz="1600" dirty="0" smtClean="0">
                <a:solidFill>
                  <a:srgbClr val="CC3D04"/>
                </a:solidFill>
              </a:rPr>
              <a:t>#end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</a:rPr>
              <a:t>#end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调用它的方式如下：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tablerows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 $color $list )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271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1160748"/>
            <a:ext cx="7956301" cy="5580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Velocity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允许您对指令系统进行扩展，在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Velocity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引擎初始化的时候会加载系统内置指令和自定义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指令。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编写自定义指令需要继承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Directive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类：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velocityConfigurer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中添加：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CC3D04"/>
                </a:solidFill>
              </a:rPr>
              <a:t>&lt;</a:t>
            </a:r>
            <a:r>
              <a:rPr lang="en-US" altLang="zh-CN" sz="1400" dirty="0">
                <a:solidFill>
                  <a:srgbClr val="CC3D04"/>
                </a:solidFill>
              </a:rPr>
              <a:t>property name="</a:t>
            </a:r>
            <a:r>
              <a:rPr lang="en-US" altLang="zh-CN" sz="1400" dirty="0" err="1">
                <a:solidFill>
                  <a:srgbClr val="CC3D04"/>
                </a:solidFill>
              </a:rPr>
              <a:t>velocityProperties</a:t>
            </a:r>
            <a:r>
              <a:rPr lang="en-US" altLang="zh-CN" sz="1400" dirty="0" smtClean="0">
                <a:solidFill>
                  <a:srgbClr val="CC3D04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CC3D04"/>
                </a:solidFill>
              </a:rPr>
              <a:t>    &lt;</a:t>
            </a:r>
            <a:r>
              <a:rPr lang="en-US" altLang="zh-CN" sz="1400" dirty="0">
                <a:solidFill>
                  <a:srgbClr val="CC3D04"/>
                </a:solidFill>
              </a:rPr>
              <a:t>props</a:t>
            </a:r>
            <a:r>
              <a:rPr lang="en-US" altLang="zh-CN" sz="1400" dirty="0" smtClean="0">
                <a:solidFill>
                  <a:srgbClr val="CC3D04"/>
                </a:solidFill>
              </a:rPr>
              <a:t>&gt;&lt;</a:t>
            </a:r>
            <a:r>
              <a:rPr lang="en-US" altLang="zh-CN" sz="1400" dirty="0">
                <a:solidFill>
                  <a:srgbClr val="CC3D04"/>
                </a:solidFill>
              </a:rPr>
              <a:t>prop </a:t>
            </a:r>
            <a:r>
              <a:rPr lang="en-US" altLang="zh-CN" sz="1400" dirty="0" smtClean="0">
                <a:solidFill>
                  <a:srgbClr val="CC3D04"/>
                </a:solidFill>
              </a:rPr>
              <a:t>key</a:t>
            </a:r>
            <a:r>
              <a:rPr lang="en-US" altLang="zh-CN" sz="1400" dirty="0">
                <a:solidFill>
                  <a:srgbClr val="CC3D04"/>
                </a:solidFill>
              </a:rPr>
              <a:t>="</a:t>
            </a:r>
            <a:r>
              <a:rPr lang="en-US" altLang="zh-CN" sz="1400" dirty="0" err="1">
                <a:solidFill>
                  <a:srgbClr val="CC3D04"/>
                </a:solidFill>
              </a:rPr>
              <a:t>userdirective</a:t>
            </a:r>
            <a:r>
              <a:rPr lang="en-US" altLang="zh-CN" sz="1400" dirty="0" smtClean="0">
                <a:solidFill>
                  <a:srgbClr val="CC3D04"/>
                </a:solidFill>
              </a:rPr>
              <a:t>"&gt;</a:t>
            </a:r>
            <a:r>
              <a:rPr lang="en-US" altLang="zh-CN" sz="1400" dirty="0" err="1" smtClean="0">
                <a:solidFill>
                  <a:srgbClr val="CC3D04"/>
                </a:solidFill>
              </a:rPr>
              <a:t>velocity.test.CacheDirective</a:t>
            </a:r>
            <a:r>
              <a:rPr lang="en-US" altLang="zh-CN" sz="1400" dirty="0" smtClean="0">
                <a:solidFill>
                  <a:srgbClr val="CC3D04"/>
                </a:solidFill>
              </a:rPr>
              <a:t> &lt;/</a:t>
            </a:r>
            <a:r>
              <a:rPr lang="en-US" altLang="zh-CN" sz="1400" dirty="0">
                <a:solidFill>
                  <a:srgbClr val="CC3D04"/>
                </a:solidFill>
              </a:rPr>
              <a:t>prop</a:t>
            </a:r>
            <a:r>
              <a:rPr lang="en-US" altLang="zh-CN" sz="1400" dirty="0" smtClean="0">
                <a:solidFill>
                  <a:srgbClr val="CC3D04"/>
                </a:solidFill>
              </a:rPr>
              <a:t>&gt;&lt;/props&gt;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CC3D04"/>
                </a:solidFill>
              </a:rPr>
              <a:t>&lt;/ </a:t>
            </a:r>
            <a:r>
              <a:rPr lang="en-US" altLang="zh-CN" sz="1400" dirty="0">
                <a:solidFill>
                  <a:srgbClr val="CC3D04"/>
                </a:solidFill>
              </a:rPr>
              <a:t>property </a:t>
            </a:r>
            <a:r>
              <a:rPr lang="en-US" altLang="zh-CN" sz="1400" dirty="0" smtClean="0">
                <a:solidFill>
                  <a:srgbClr val="CC3D04"/>
                </a:solidFill>
              </a:rPr>
              <a:t>&gt;</a:t>
            </a:r>
            <a:endParaRPr lang="en-US" altLang="zh-CN" sz="1400" dirty="0">
              <a:solidFill>
                <a:srgbClr val="CC3D04"/>
              </a:solidFill>
            </a:endParaRPr>
          </a:p>
          <a:p>
            <a:pPr marL="0" indent="0"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844824"/>
            <a:ext cx="818994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79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引用（</a:t>
            </a:r>
            <a:r>
              <a:rPr lang="en-US" altLang="zh-CN" dirty="0"/>
              <a:t>references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VTL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中有三种类型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的引用：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$foo 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${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foo}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$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foo.title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${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foo.title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$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foo.getTitle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${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foo.getTitle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()}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43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549" y="1520825"/>
            <a:ext cx="8172908" cy="47529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引用没有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的变量时，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通常它会直接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输出这个变量。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下面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出现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在一个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VTL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模板中：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input type="text" name="email" value="$email</a:t>
            </a:r>
            <a:r>
              <a:rPr lang="en-US" altLang="zh-CN" sz="20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pPr marL="0" indent="0">
              <a:buNone/>
            </a:pPr>
            <a:endParaRPr lang="zh-CN" altLang="zh-CN" sz="20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$email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没有值，但你想出现一个空白的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文本框，</a:t>
            </a:r>
            <a:r>
              <a:rPr lang="zh-CN" altLang="fr-FR" sz="2000" dirty="0" smtClean="0"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zh-CN" altLang="fr-FR" sz="2000" dirty="0">
                <a:latin typeface="微软雅黑" pitchFamily="34" charset="-122"/>
                <a:ea typeface="微软雅黑" pitchFamily="34" charset="-122"/>
              </a:rPr>
              <a:t>需要用</a:t>
            </a:r>
            <a:r>
              <a:rPr lang="fr-FR" altLang="zh-CN" sz="2000" dirty="0">
                <a:latin typeface="微软雅黑" pitchFamily="34" charset="-122"/>
                <a:ea typeface="微软雅黑" pitchFamily="34" charset="-122"/>
              </a:rPr>
              <a:t>$!email </a:t>
            </a:r>
            <a:r>
              <a:rPr lang="zh-CN" altLang="fr-FR" sz="2000" dirty="0">
                <a:latin typeface="微软雅黑" pitchFamily="34" charset="-122"/>
                <a:ea typeface="微软雅黑" pitchFamily="34" charset="-122"/>
              </a:rPr>
              <a:t>，代替</a:t>
            </a:r>
            <a:r>
              <a:rPr lang="fr-FR" altLang="zh-CN" sz="2000" dirty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fr-FR" altLang="zh-CN" sz="2000" dirty="0" smtClean="0">
                <a:latin typeface="微软雅黑" pitchFamily="34" charset="-122"/>
                <a:ea typeface="微软雅黑" pitchFamily="34" charset="-122"/>
              </a:rPr>
              <a:t>email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&lt;input type="text" name="email" value="$!email"/&gt;</a:t>
            </a:r>
            <a:endParaRPr lang="zh-CN" altLang="zh-CN" sz="20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95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63" y="1232757"/>
            <a:ext cx="7596187" cy="50410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转义符是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处理出现在你的模板中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VTL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特殊符有效方法，就是使用反斜杠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(“\”)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set( $email = "foo" )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$email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\$email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\\$email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\\\$</a:t>
            </a:r>
            <a:r>
              <a:rPr lang="en-US" altLang="zh-CN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email</a:t>
            </a:r>
            <a:endParaRPr lang="en-US" altLang="zh-CN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将显示为：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foo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$email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\foo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\$email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275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关系和逻辑操作符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Velocity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也具有逻辑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AND, OR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NOT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AND:  	</a:t>
            </a:r>
            <a:r>
              <a:rPr lang="en-US" altLang="zh-CN" sz="2000" dirty="0" smtClean="0">
                <a:solidFill>
                  <a:srgbClr val="CC3D04"/>
                </a:solidFill>
              </a:rPr>
              <a:t>$</a:t>
            </a:r>
            <a:r>
              <a:rPr lang="en-US" altLang="zh-CN" sz="2000" dirty="0">
                <a:solidFill>
                  <a:srgbClr val="CC3D04"/>
                </a:solidFill>
              </a:rPr>
              <a:t>foo &amp;&amp; $</a:t>
            </a:r>
            <a:r>
              <a:rPr lang="en-US" altLang="zh-CN" sz="2000" dirty="0" smtClean="0">
                <a:solidFill>
                  <a:srgbClr val="CC3D04"/>
                </a:solidFill>
              </a:rPr>
              <a:t>bar</a:t>
            </a:r>
            <a:endParaRPr lang="en-US" altLang="zh-CN" sz="2000" dirty="0" smtClean="0">
              <a:solidFill>
                <a:srgbClr val="CC3D04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OR:    	</a:t>
            </a:r>
            <a:r>
              <a:rPr lang="en-US" altLang="zh-CN" sz="2000" dirty="0" smtClean="0">
                <a:solidFill>
                  <a:srgbClr val="CC3D04"/>
                </a:solidFill>
              </a:rPr>
              <a:t>$</a:t>
            </a:r>
            <a:r>
              <a:rPr lang="en-US" altLang="zh-CN" sz="2000" dirty="0">
                <a:solidFill>
                  <a:srgbClr val="CC3D04"/>
                </a:solidFill>
              </a:rPr>
              <a:t>foo || $bar </a:t>
            </a:r>
            <a:endParaRPr lang="en-US" altLang="zh-CN" sz="2000" dirty="0" smtClean="0">
              <a:solidFill>
                <a:srgbClr val="CC3D04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NOT:  	!</a:t>
            </a:r>
            <a:r>
              <a:rPr lang="en-US" altLang="zh-CN" sz="2000" dirty="0" smtClean="0">
                <a:solidFill>
                  <a:srgbClr val="CC3D04"/>
                </a:solidFill>
              </a:rPr>
              <a:t> </a:t>
            </a:r>
            <a:r>
              <a:rPr lang="en-US" altLang="zh-CN" sz="2000" dirty="0">
                <a:solidFill>
                  <a:srgbClr val="CC3D04"/>
                </a:solidFill>
              </a:rPr>
              <a:t>$</a:t>
            </a:r>
            <a:r>
              <a:rPr lang="en-US" altLang="zh-CN" sz="2000" dirty="0" smtClean="0">
                <a:solidFill>
                  <a:srgbClr val="CC3D04"/>
                </a:solidFill>
              </a:rPr>
              <a:t>foo</a:t>
            </a:r>
            <a:endParaRPr lang="zh-CN" altLang="en-US" sz="2000" dirty="0">
              <a:solidFill>
                <a:srgbClr val="CC3D0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361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r>
              <a:rPr lang="zh-CN" altLang="en-US" dirty="0"/>
              <a:t>是什么？</a:t>
            </a:r>
            <a:endParaRPr lang="zh-CN" altLang="zh-CN" dirty="0"/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827088" y="1665288"/>
            <a:ext cx="7489328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  <a:buFont typeface="Arial" charset="0"/>
              <a:buChar char="●"/>
            </a:pPr>
            <a:r>
              <a:rPr lang="en-US" altLang="zh-CN" sz="2400" dirty="0">
                <a:solidFill>
                  <a:srgbClr val="000064"/>
                </a:solidFill>
                <a:latin typeface="+mn-lt"/>
                <a:ea typeface="+mn-ea"/>
              </a:rPr>
              <a:t>Velocity</a:t>
            </a:r>
            <a:r>
              <a:rPr lang="zh-CN" altLang="en-US" sz="2400" dirty="0">
                <a:solidFill>
                  <a:srgbClr val="000064"/>
                </a:solidFill>
                <a:latin typeface="+mn-lt"/>
                <a:ea typeface="+mn-ea"/>
              </a:rPr>
              <a:t>是一个基于</a:t>
            </a:r>
            <a:r>
              <a:rPr lang="en-US" altLang="zh-CN" sz="2400" dirty="0">
                <a:solidFill>
                  <a:srgbClr val="000064"/>
                </a:solidFill>
                <a:latin typeface="+mn-lt"/>
                <a:ea typeface="+mn-ea"/>
              </a:rPr>
              <a:t>java</a:t>
            </a:r>
            <a:r>
              <a:rPr lang="zh-CN" altLang="en-US" sz="2400" dirty="0">
                <a:solidFill>
                  <a:srgbClr val="000064"/>
                </a:solidFill>
                <a:latin typeface="+mn-lt"/>
                <a:ea typeface="+mn-ea"/>
              </a:rPr>
              <a:t>的模板引擎</a:t>
            </a:r>
            <a:endParaRPr lang="en-US" altLang="zh-CN" sz="2400" dirty="0">
              <a:solidFill>
                <a:srgbClr val="000064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  <a:buFont typeface="Arial" charset="0"/>
              <a:buChar char="●"/>
            </a:pPr>
            <a:r>
              <a:rPr lang="zh-CN" altLang="en-US" sz="2400" dirty="0">
                <a:solidFill>
                  <a:srgbClr val="000064"/>
                </a:solidFill>
                <a:latin typeface="+mn-lt"/>
                <a:ea typeface="+mn-ea"/>
              </a:rPr>
              <a:t>可以简单的引用由</a:t>
            </a:r>
            <a:r>
              <a:rPr lang="en-US" altLang="zh-CN" sz="2400" dirty="0">
                <a:solidFill>
                  <a:srgbClr val="000064"/>
                </a:solidFill>
                <a:latin typeface="+mn-lt"/>
                <a:ea typeface="+mn-ea"/>
              </a:rPr>
              <a:t>java</a:t>
            </a:r>
            <a:r>
              <a:rPr lang="zh-CN" altLang="en-US" sz="2400" dirty="0">
                <a:solidFill>
                  <a:srgbClr val="000064"/>
                </a:solidFill>
                <a:latin typeface="+mn-lt"/>
                <a:ea typeface="+mn-ea"/>
              </a:rPr>
              <a:t>代码定义的对象</a:t>
            </a:r>
            <a:endParaRPr lang="en-US" altLang="zh-CN" sz="2400" dirty="0">
              <a:solidFill>
                <a:srgbClr val="000064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  <a:buFont typeface="Arial" charset="0"/>
              <a:buChar char="●"/>
            </a:pPr>
            <a:r>
              <a:rPr lang="zh-CN" altLang="en-US" sz="2400" dirty="0">
                <a:solidFill>
                  <a:srgbClr val="000064"/>
                </a:solidFill>
                <a:latin typeface="+mn-lt"/>
                <a:ea typeface="+mn-ea"/>
              </a:rPr>
              <a:t>遵循 </a:t>
            </a:r>
            <a:r>
              <a:rPr lang="en-US" altLang="zh-CN" sz="2400" dirty="0">
                <a:solidFill>
                  <a:srgbClr val="000064"/>
                </a:solidFill>
                <a:latin typeface="+mn-lt"/>
                <a:ea typeface="+mn-ea"/>
              </a:rPr>
              <a:t>MVC </a:t>
            </a:r>
            <a:r>
              <a:rPr lang="zh-CN" altLang="en-US" sz="2400" dirty="0">
                <a:solidFill>
                  <a:srgbClr val="000064"/>
                </a:solidFill>
                <a:latin typeface="+mn-lt"/>
                <a:ea typeface="+mn-ea"/>
              </a:rPr>
              <a:t>架构</a:t>
            </a:r>
            <a:endParaRPr lang="en-US" altLang="zh-CN" sz="2400" dirty="0">
              <a:solidFill>
                <a:srgbClr val="000064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  <a:buFont typeface="Arial" charset="0"/>
              <a:buChar char="●"/>
            </a:pPr>
            <a:r>
              <a:rPr lang="zh-CN" altLang="en-US" sz="2400" dirty="0">
                <a:solidFill>
                  <a:srgbClr val="000064"/>
                </a:solidFill>
                <a:latin typeface="+mn-lt"/>
                <a:ea typeface="+mn-ea"/>
              </a:rPr>
              <a:t>是目前最流行的</a:t>
            </a:r>
            <a:r>
              <a:rPr lang="en-US" altLang="zh-CN" sz="2400" dirty="0" err="1">
                <a:solidFill>
                  <a:srgbClr val="000064"/>
                </a:solidFill>
                <a:latin typeface="+mn-lt"/>
                <a:ea typeface="+mn-ea"/>
              </a:rPr>
              <a:t>jsp</a:t>
            </a:r>
            <a:r>
              <a:rPr lang="zh-CN" altLang="en-US" sz="2400" dirty="0">
                <a:solidFill>
                  <a:srgbClr val="000064"/>
                </a:solidFill>
                <a:latin typeface="+mn-lt"/>
                <a:ea typeface="+mn-ea"/>
              </a:rPr>
              <a:t>替代技术</a:t>
            </a:r>
            <a:endParaRPr lang="en-US" altLang="zh-CN" sz="2400" dirty="0">
              <a:solidFill>
                <a:srgbClr val="000064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内建的算术运算符，如：加、减、乘、除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CC3D04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0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set( $foo = $bar + 3 </a:t>
            </a:r>
            <a:r>
              <a:rPr lang="en-US" altLang="zh-CN" sz="20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dirty="0">
              <a:solidFill>
                <a:srgbClr val="CC3D04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#set( $foo = $bar - 4 )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#set( $foo = $bar * 6 )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#set( $foo = $bar / 2 )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0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set( $foo = $bar % 5 )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589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可以被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对于处理一个整型数组它是很有用的，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构造形式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如下：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err="1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n..m</a:t>
            </a:r>
            <a:r>
              <a:rPr lang="en-US" altLang="zh-CN" sz="20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zh-CN" sz="2000" dirty="0">
              <a:solidFill>
                <a:srgbClr val="CC3D04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都必须是整型，而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是否大于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则无关紧要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#set( $</a:t>
            </a:r>
            <a:r>
              <a:rPr lang="en-US" altLang="zh-CN" sz="2000" dirty="0" err="1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0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 = [0..1] )</a:t>
            </a:r>
            <a:endParaRPr lang="zh-CN" altLang="zh-CN" sz="2000" dirty="0">
              <a:solidFill>
                <a:srgbClr val="CC3D04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000" dirty="0" err="1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en-US" altLang="zh-CN" sz="20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( $foo in [1..5] )</a:t>
            </a:r>
            <a:endParaRPr lang="zh-CN" altLang="zh-CN" sz="2000" dirty="0">
              <a:solidFill>
                <a:srgbClr val="CC3D04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$foo</a:t>
            </a:r>
            <a:endParaRPr lang="zh-CN" altLang="zh-CN" sz="2000" dirty="0">
              <a:solidFill>
                <a:srgbClr val="CC3D04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#end</a:t>
            </a:r>
            <a:endParaRPr lang="zh-CN" altLang="zh-CN" sz="2000" dirty="0">
              <a:solidFill>
                <a:srgbClr val="CC3D04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8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velocity-toolbox.xml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63" y="1520825"/>
            <a:ext cx="7812285" cy="4752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velocity-toolbox.xml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是为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提供工具包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应用。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比如我要使用日期，可以如下定义：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&lt;toolbox&gt;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&lt;tool&gt;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   &lt;key&gt;date&lt;/key&gt;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   &lt;scope&gt;application&lt;/scope&gt;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   &lt;class&gt;</a:t>
            </a:r>
            <a:r>
              <a:rPr lang="en-US" altLang="zh-CN" sz="1600" dirty="0" err="1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org.apache.velocity.tools.generic.DateTool</a:t>
            </a: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&lt;/class&gt;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&lt;/tool&gt;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&lt;/toolbox&gt; 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如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date.format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(‘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yyyy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-M-d H:m:s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’)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ViewResolver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中添加：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6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property name="</a:t>
            </a:r>
            <a:r>
              <a:rPr lang="en-US" altLang="zh-CN" sz="1600" dirty="0" err="1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toolboxConfigLocation</a:t>
            </a:r>
            <a:r>
              <a:rPr lang="en-US" altLang="zh-CN" sz="16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" value</a:t>
            </a:r>
            <a:r>
              <a:rPr lang="en-US" altLang="zh-CN" sz="1600" dirty="0" smtClean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="velocity-toolbox.xml</a:t>
            </a:r>
            <a:r>
              <a:rPr lang="en-US" altLang="zh-CN" sz="1600" dirty="0">
                <a:solidFill>
                  <a:srgbClr val="CC3D04"/>
                </a:solidFill>
                <a:latin typeface="微软雅黑" pitchFamily="34" charset="-122"/>
                <a:ea typeface="微软雅黑" pitchFamily="34" charset="-122"/>
              </a:rPr>
              <a:t>" /&gt;</a:t>
            </a:r>
            <a:endParaRPr lang="zh-CN" altLang="en-US" sz="1600" dirty="0">
              <a:solidFill>
                <a:srgbClr val="CC3D0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85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单行注释：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##</a:t>
            </a:r>
            <a:r>
              <a:rPr lang="zh-CN" altLang="en-US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这是一个单行的</a:t>
            </a:r>
            <a:r>
              <a:rPr lang="zh-CN" altLang="en-US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注释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zh-CN" altLang="en-US" dirty="0" smtClean="0"/>
              <a:t>行注释：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#</a:t>
            </a:r>
            <a:r>
              <a:rPr lang="zh-CN" altLang="en-US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*</a:t>
            </a:r>
            <a:endParaRPr lang="en-US" altLang="zh-CN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lang="zh-CN" altLang="en-US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这是一个多行的注释</a:t>
            </a:r>
            <a:endParaRPr lang="en-US" altLang="zh-CN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lang="zh-CN" altLang="en-US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*</a:t>
            </a:r>
            <a:r>
              <a:rPr lang="en-US" altLang="zh-CN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#</a:t>
            </a:r>
            <a:endParaRPr lang="en-US" altLang="zh-CN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sz="2400" dirty="0" smtClean="0">
                <a:solidFill>
                  <a:srgbClr val="000064"/>
                </a:solidFill>
                <a:ea typeface="+mn-ea"/>
                <a:cs typeface="+mn-cs"/>
              </a:rPr>
              <a:t>文档</a:t>
            </a:r>
            <a:r>
              <a:rPr lang="zh-CN" altLang="en-US" sz="2400" dirty="0">
                <a:solidFill>
                  <a:srgbClr val="000064"/>
                </a:solidFill>
                <a:ea typeface="+mn-ea"/>
                <a:cs typeface="+mn-cs"/>
              </a:rPr>
              <a:t>格式</a:t>
            </a:r>
            <a:r>
              <a:rPr lang="zh-CN" altLang="en-US" sz="2400" dirty="0" smtClean="0">
                <a:solidFill>
                  <a:srgbClr val="000064"/>
                </a:solidFill>
                <a:ea typeface="+mn-ea"/>
                <a:cs typeface="+mn-cs"/>
              </a:rPr>
              <a:t>：</a:t>
            </a:r>
            <a:endParaRPr lang="en-US" altLang="zh-CN" sz="2400" dirty="0" smtClean="0">
              <a:solidFill>
                <a:srgbClr val="000064"/>
              </a:solidFill>
              <a:ea typeface="+mn-ea"/>
              <a:cs typeface="+mn-cs"/>
            </a:endParaRPr>
          </a:p>
          <a:p>
            <a:pPr marL="857250" lvl="2" indent="0">
              <a:buNone/>
            </a:pPr>
            <a:r>
              <a:rPr lang="en-US" altLang="zh-CN" sz="18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#**</a:t>
            </a:r>
            <a:br>
              <a:rPr lang="en-US" altLang="zh-CN" sz="18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18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这</a:t>
            </a:r>
            <a:r>
              <a:rPr lang="zh-CN" altLang="en-US" sz="18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是一个文档</a:t>
            </a:r>
            <a:r>
              <a:rPr lang="zh-CN" altLang="en-US" sz="18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格式注释</a:t>
            </a:r>
            <a:r>
              <a:rPr lang="en-US" altLang="zh-CN" sz="18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18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@</a:t>
            </a:r>
            <a:r>
              <a:rPr lang="en-US" altLang="zh-CN" sz="18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version 1.1</a:t>
            </a:r>
            <a:br>
              <a:rPr lang="en-US" altLang="zh-CN" sz="18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@</a:t>
            </a:r>
            <a:r>
              <a:rPr lang="en-US" altLang="zh-CN" sz="18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author </a:t>
            </a:r>
            <a:r>
              <a:rPr lang="en-US" altLang="zh-CN" sz="1800" dirty="0" err="1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linpn</a:t>
            </a:r>
            <a:r>
              <a:rPr lang="en-US" altLang="zh-CN" sz="18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18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en-US" altLang="zh-CN" sz="18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*#</a:t>
            </a:r>
            <a:endParaRPr lang="zh-CN" altLang="en-US" sz="18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769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MVC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Velocity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Web.xml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48880"/>
            <a:ext cx="8489501" cy="306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109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ViewResolver</a:t>
            </a:r>
            <a:r>
              <a:rPr lang="zh-CN" altLang="en-US" dirty="0"/>
              <a:t>配置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1" y="2240868"/>
            <a:ext cx="842791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960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Velocity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837471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810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配置访问页面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3" y="2032856"/>
            <a:ext cx="82809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419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示例运行结果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57340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82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0" y="1449388"/>
            <a:ext cx="9144000" cy="5148262"/>
          </a:xfrm>
          <a:prstGeom prst="rect">
            <a:avLst/>
          </a:prstGeom>
          <a:solidFill>
            <a:srgbClr val="2A6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336925" y="3429000"/>
            <a:ext cx="2459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</a:rPr>
              <a:t>Thank you !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1052513"/>
            <a:ext cx="5184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什么是模板引擎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所谓模板引擎，就是要达到逻辑界面分离的功能，让程序开发者专注于资料的控制或是功能的达成，而视觉设计师可以专注于网页排版。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/>
              <a:t>领域</a:t>
            </a:r>
            <a:r>
              <a:rPr lang="zh-CN" altLang="en-US" dirty="0" smtClean="0"/>
              <a:t>，较流行的模板引擎技术</a:t>
            </a:r>
            <a:r>
              <a:rPr lang="zh-CN" altLang="en-US" dirty="0"/>
              <a:t>主要有三种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</a:p>
          <a:p>
            <a:r>
              <a:rPr lang="en-US" altLang="zh-CN" dirty="0" err="1" smtClean="0"/>
              <a:t>Freemarke</a:t>
            </a:r>
            <a:endParaRPr lang="en-US" altLang="zh-CN" dirty="0" smtClean="0"/>
          </a:p>
          <a:p>
            <a:r>
              <a:rPr lang="en-US" altLang="zh-CN" dirty="0" smtClean="0"/>
              <a:t>Velocity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183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63" y="1520825"/>
            <a:ext cx="7848289" cy="47529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是大家最熟悉的技术 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优点： 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、功能强大，可以写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代码 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、支持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标签（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tag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、支持表达式语言（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、官方标准，用户群广，丰富的第三方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标签库 </a:t>
            </a:r>
          </a:p>
          <a:p>
            <a:pPr marL="0" indent="0">
              <a:buFont typeface="Arial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、性能良好。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编译成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文件执行，有很好的性能表现 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缺点： </a:t>
            </a:r>
          </a:p>
          <a:p>
            <a:pPr marL="0" indent="0">
              <a:buFont typeface="Arial" charset="0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没有明显缺点，非要挑点骨头那就是，由于可以编写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代码，如使用不当容易破坏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结构。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71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Freemarke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优点： 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、不能编写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代码，可以实现严格的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分离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标签支持良好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内置大量常用功能，使用非常方便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宏定义（类似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标签）非常方便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使用表达式语言 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缺点： 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、不是官方标准 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、用户群体和第三方标签库没有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、普通页面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freemarke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三者中较差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01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2163" y="1520825"/>
            <a:ext cx="7596187" cy="4752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是较早出现的用于代替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的模板语言 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优点： 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、不能编写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代码，可以实现严格的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分离 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、性能是三者中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最好的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 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、使用表达式语言，语法简单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、简单宏定义和对象引用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 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、不是官方标准 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、用户群体和第三方标签库没有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多，不过可以方便的自定义指令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600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Velocity World!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611561" y="1520825"/>
            <a:ext cx="7776790" cy="5400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在下面的例子中，一个值被分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配给变量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，并在其后被引用。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060848"/>
            <a:ext cx="7560840" cy="378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986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Velocity</a:t>
            </a:r>
            <a:r>
              <a:rPr lang="zh-CN" altLang="en-US" dirty="0"/>
              <a:t>模板语言</a:t>
            </a:r>
            <a:r>
              <a:rPr lang="en-US" altLang="zh-CN" dirty="0"/>
              <a:t>(VTL)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1" y="1520825"/>
            <a:ext cx="7776790" cy="4752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VTL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种简洁的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方法将动态内容合并到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页面，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VTL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提供两种操作符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”：表示调用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指令或宏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”：表示变量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的引用或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声明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414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63" y="1196753"/>
            <a:ext cx="8028309" cy="50770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指令使你可以控制你的显示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，从而达到你所期望的显示效果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指令分为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内置指令、自定义宏和自定义指令。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内置指令如下所示：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指令的定义有行指令（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Line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）和块指令（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）两种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类型。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204864"/>
            <a:ext cx="414046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88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13085</TotalTime>
  <Words>1196</Words>
  <Application>Microsoft Office PowerPoint</Application>
  <PresentationFormat>全屏显示(4:3)</PresentationFormat>
  <Paragraphs>213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1_默认设计模板</vt:lpstr>
      <vt:lpstr>Veloctiy模板引擎应用培训</vt:lpstr>
      <vt:lpstr>Velocity是什么？</vt:lpstr>
      <vt:lpstr>什么是模板引擎 </vt:lpstr>
      <vt:lpstr>JSP</vt:lpstr>
      <vt:lpstr>Freemarke</vt:lpstr>
      <vt:lpstr>Velocity</vt:lpstr>
      <vt:lpstr>Hello Velocity World!</vt:lpstr>
      <vt:lpstr>Velocity模板语言(VTL)</vt:lpstr>
      <vt:lpstr>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自定义指令</vt:lpstr>
      <vt:lpstr>引用（references）</vt:lpstr>
      <vt:lpstr>空引用</vt:lpstr>
      <vt:lpstr>转义符</vt:lpstr>
      <vt:lpstr>关系和逻辑操作符</vt:lpstr>
      <vt:lpstr>算术运算符</vt:lpstr>
      <vt:lpstr>区间运算符</vt:lpstr>
      <vt:lpstr>使用velocity-toolbox.xml</vt:lpstr>
      <vt:lpstr>注释</vt:lpstr>
      <vt:lpstr>Spring MVC 使用 Velocity</vt:lpstr>
      <vt:lpstr>PowerPoint 演示文稿</vt:lpstr>
      <vt:lpstr>PowerPoint 演示文稿</vt:lpstr>
      <vt:lpstr>PowerPoint 演示文稿</vt:lpstr>
      <vt:lpstr>示例运行结果</vt:lpstr>
      <vt:lpstr>PowerPoint 演示文稿</vt:lpstr>
    </vt:vector>
  </TitlesOfParts>
  <Company>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邹舟</dc:creator>
  <cp:lastModifiedBy>枫月神话</cp:lastModifiedBy>
  <cp:revision>1580</cp:revision>
  <dcterms:created xsi:type="dcterms:W3CDTF">2008-02-28T01:49:23Z</dcterms:created>
  <dcterms:modified xsi:type="dcterms:W3CDTF">2011-08-15T10:08:36Z</dcterms:modified>
</cp:coreProperties>
</file>