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handoutMasterIdLst>
    <p:handoutMasterId r:id="rId17"/>
  </p:handoutMasterIdLst>
  <p:sldIdLst>
    <p:sldId id="258" r:id="rId2"/>
    <p:sldId id="279" r:id="rId3"/>
    <p:sldId id="281" r:id="rId4"/>
    <p:sldId id="284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277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D04"/>
    <a:srgbClr val="E68900"/>
    <a:srgbClr val="EAEAEA"/>
    <a:srgbClr val="3333CC"/>
    <a:srgbClr val="550189"/>
    <a:srgbClr val="A20FFD"/>
    <a:srgbClr val="FF882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3600" autoAdjust="0"/>
  </p:normalViewPr>
  <p:slideViewPr>
    <p:cSldViewPr>
      <p:cViewPr>
        <p:scale>
          <a:sx n="75" d="100"/>
          <a:sy n="75" d="100"/>
        </p:scale>
        <p:origin x="-942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1848" y="-102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A6F02B0-2723-462A-8749-F5A72068FB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75777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9B3F7D0-989C-40C4-8FCB-C294979E75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71351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2B62C7"/>
              </a:gs>
              <a:gs pos="100000">
                <a:srgbClr val="14347D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0" y="2673350"/>
            <a:ext cx="9144000" cy="14763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" name="Picture 2" descr="渐变_logo_透明_3小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2740025"/>
            <a:ext cx="1944688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5" descr="网址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6489700"/>
            <a:ext cx="1512888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3746500" y="2816225"/>
            <a:ext cx="4894263" cy="1042988"/>
          </a:xfrm>
        </p:spPr>
        <p:txBody>
          <a:bodyPr/>
          <a:lstStyle>
            <a:lvl1pPr algn="ctr">
              <a:defRPr sz="4200" b="0">
                <a:solidFill>
                  <a:srgbClr val="14347D"/>
                </a:solidFill>
                <a:effectLst/>
              </a:defRPr>
            </a:lvl1pPr>
          </a:lstStyle>
          <a:p>
            <a:r>
              <a:rPr lang="zh-CN" altLang="en-US"/>
              <a:t>标题样式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338888" y="3608388"/>
            <a:ext cx="2336800" cy="396875"/>
          </a:xfrm>
        </p:spPr>
        <p:txBody>
          <a:bodyPr/>
          <a:lstStyle>
            <a:lvl1pPr marL="0" indent="0" algn="ctr">
              <a:buFont typeface="Arial" charset="0"/>
              <a:buNone/>
              <a:defRPr sz="1800" b="1">
                <a:solidFill>
                  <a:srgbClr val="EA5106"/>
                </a:solidFill>
                <a:ea typeface="华文细黑" pitchFamily="2" charset="-122"/>
              </a:defRPr>
            </a:lvl1pPr>
          </a:lstStyle>
          <a:p>
            <a:r>
              <a:rPr lang="zh-CN" altLang="en-US"/>
              <a:t>副标题</a:t>
            </a:r>
          </a:p>
        </p:txBody>
      </p:sp>
    </p:spTree>
    <p:extLst>
      <p:ext uri="{BB962C8B-B14F-4D97-AF65-F5344CB8AC3E}">
        <p14:creationId xmlns:p14="http://schemas.microsoft.com/office/powerpoint/2010/main" val="57311837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25814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18263" y="512763"/>
            <a:ext cx="1970087" cy="57610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3238" y="512763"/>
            <a:ext cx="5762625" cy="57610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84395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39758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245262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92163" y="1520825"/>
            <a:ext cx="37211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5663" y="1520825"/>
            <a:ext cx="3722687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28573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41130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89696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400299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2988733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4002357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 userDrawn="1"/>
        </p:nvSpPr>
        <p:spPr bwMode="auto">
          <a:xfrm>
            <a:off x="0" y="6597650"/>
            <a:ext cx="9144000" cy="260350"/>
          </a:xfrm>
          <a:prstGeom prst="rect">
            <a:avLst/>
          </a:prstGeom>
          <a:gradFill rotWithShape="1">
            <a:gsLst>
              <a:gs pos="0">
                <a:srgbClr val="265FBC"/>
              </a:gs>
              <a:gs pos="100000">
                <a:srgbClr val="193F7D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512763"/>
            <a:ext cx="63309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92163" y="1520825"/>
            <a:ext cx="7596187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29" name="Picture 10" descr="渐变_logo_透明_3小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33375"/>
            <a:ext cx="1295400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6" descr="网址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6669088"/>
            <a:ext cx="1368425" cy="11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Line 18"/>
          <p:cNvSpPr>
            <a:spLocks noChangeShapeType="1"/>
          </p:cNvSpPr>
          <p:nvPr userDrawn="1"/>
        </p:nvSpPr>
        <p:spPr bwMode="auto">
          <a:xfrm>
            <a:off x="0" y="1160463"/>
            <a:ext cx="4787900" cy="0"/>
          </a:xfrm>
          <a:prstGeom prst="line">
            <a:avLst/>
          </a:prstGeom>
          <a:noFill/>
          <a:ln w="381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19"/>
          <p:cNvSpPr>
            <a:spLocks noChangeShapeType="1"/>
          </p:cNvSpPr>
          <p:nvPr userDrawn="1"/>
        </p:nvSpPr>
        <p:spPr bwMode="auto">
          <a:xfrm>
            <a:off x="0" y="1162050"/>
            <a:ext cx="3240088" cy="0"/>
          </a:xfrm>
          <a:prstGeom prst="line">
            <a:avLst/>
          </a:prstGeom>
          <a:noFill/>
          <a:ln w="28575">
            <a:solidFill>
              <a:srgbClr val="2A6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Text Box 21"/>
          <p:cNvSpPr txBox="1">
            <a:spLocks noChangeArrowheads="1"/>
          </p:cNvSpPr>
          <p:nvPr userDrawn="1"/>
        </p:nvSpPr>
        <p:spPr bwMode="auto">
          <a:xfrm>
            <a:off x="5956300" y="6607175"/>
            <a:ext cx="16033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sz="1000" smtClean="0">
                <a:solidFill>
                  <a:srgbClr val="DDDDDD"/>
                </a:solidFill>
                <a:latin typeface="华文细黑" pitchFamily="2" charset="-122"/>
                <a:ea typeface="华文细黑" pitchFamily="2" charset="-122"/>
              </a:rPr>
              <a:t>恒生电子股份有限公司  </a:t>
            </a:r>
            <a:r>
              <a:rPr lang="en-US" altLang="zh-CN" sz="1000" smtClean="0">
                <a:solidFill>
                  <a:srgbClr val="DDDDDD"/>
                </a:solidFill>
                <a:latin typeface="华文细黑" pitchFamily="2" charset="-122"/>
                <a:ea typeface="华文细黑" pitchFamily="2" charset="-122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20000"/>
        </a:spcAft>
        <a:buClr>
          <a:srgbClr val="184098"/>
        </a:buClr>
        <a:buFont typeface="Arial" charset="0"/>
        <a:buChar char="●"/>
        <a:defRPr sz="2400">
          <a:solidFill>
            <a:srgbClr val="000064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20000"/>
        </a:spcAft>
        <a:buChar char="–"/>
        <a:defRPr>
          <a:solidFill>
            <a:schemeClr val="tx1"/>
          </a:solidFill>
          <a:latin typeface="+mn-lt"/>
          <a:ea typeface="华文细黑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华文细黑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华文细黑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华文细黑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华文细黑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华文细黑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华文细黑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华文细黑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051550" y="3644900"/>
            <a:ext cx="2336800" cy="396875"/>
          </a:xfrm>
        </p:spPr>
        <p:txBody>
          <a:bodyPr/>
          <a:lstStyle/>
          <a:p>
            <a:pPr algn="r" eaLnBrk="1" hangingPunct="1"/>
            <a:r>
              <a:rPr lang="en-US" altLang="zh-CN" dirty="0" smtClean="0"/>
              <a:t>2011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663825" y="2744788"/>
            <a:ext cx="5544579" cy="1331912"/>
          </a:xfrm>
        </p:spPr>
        <p:txBody>
          <a:bodyPr/>
          <a:lstStyle/>
          <a:p>
            <a:r>
              <a:rPr lang="en-US" altLang="zh-CN" dirty="0" err="1"/>
              <a:t>iBatis</a:t>
            </a:r>
            <a:r>
              <a:rPr lang="zh-CN" altLang="en-US" dirty="0"/>
              <a:t>高速缓存应用</a:t>
            </a:r>
            <a:endParaRPr lang="zh-CN" altLang="en-US" dirty="0" smtClean="0"/>
          </a:p>
        </p:txBody>
      </p:sp>
      <p:pic>
        <p:nvPicPr>
          <p:cNvPr id="3076" name="Picture 6" descr="08 logo"/>
          <p:cNvPicPr>
            <a:picLocks noChangeAspect="1" noChangeArrowheads="1"/>
          </p:cNvPicPr>
          <p:nvPr/>
        </p:nvPicPr>
        <p:blipFill>
          <a:blip r:embed="rId2" cstate="print">
            <a:lum bright="4000" contrast="-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525" y="6069013"/>
            <a:ext cx="611188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9" descr="IDC Logo"/>
          <p:cNvPicPr>
            <a:picLocks noChangeAspect="1" noChangeArrowheads="1"/>
          </p:cNvPicPr>
          <p:nvPr/>
        </p:nvPicPr>
        <p:blipFill>
          <a:blip r:embed="rId3" cstate="print">
            <a:lum bright="4000" contrast="-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613" y="6183313"/>
            <a:ext cx="776287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10" descr="IAOP_2007"/>
          <p:cNvPicPr>
            <a:picLocks noChangeAspect="1" noChangeArrowheads="1"/>
          </p:cNvPicPr>
          <p:nvPr/>
        </p:nvPicPr>
        <p:blipFill>
          <a:blip r:embed="rId4" cstate="print">
            <a:lum bright="4000" contrast="-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475" y="6127750"/>
            <a:ext cx="70485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13" descr="图片1副本"/>
          <p:cNvPicPr>
            <a:picLocks noChangeAspect="1" noChangeArrowheads="1"/>
          </p:cNvPicPr>
          <p:nvPr/>
        </p:nvPicPr>
        <p:blipFill>
          <a:blip r:embed="rId5">
            <a:lum contrast="-2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6186488"/>
            <a:ext cx="1187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14" descr="logo_member"/>
          <p:cNvPicPr>
            <a:picLocks noChangeAspect="1" noChangeArrowheads="1"/>
          </p:cNvPicPr>
          <p:nvPr/>
        </p:nvPicPr>
        <p:blipFill>
          <a:blip r:embed="rId6" cstate="print">
            <a:lum bright="16000" contrast="-7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6189663"/>
            <a:ext cx="722313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59531" y="1556792"/>
            <a:ext cx="8604956" cy="464451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FIFO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是采用先进先出的管理策略，当高速缓存超过大小限制时，才会废弃缓存中最老的对象。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03238" y="512763"/>
            <a:ext cx="6330950" cy="609600"/>
          </a:xfrm>
        </p:spPr>
        <p:txBody>
          <a:bodyPr/>
          <a:lstStyle/>
          <a:p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FIFO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模型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868423"/>
            <a:ext cx="8100900" cy="1280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58208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59531" y="1484784"/>
            <a:ext cx="8604956" cy="471652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LRU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是采用最近最少使用的管理策略，该高速缓存的内部机制会在后台记录哪些对象最近最少被访问，一旦超过高速缓存大小限制就会废弃他们。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03238" y="512763"/>
            <a:ext cx="6330950" cy="609600"/>
          </a:xfrm>
        </p:spPr>
        <p:txBody>
          <a:bodyPr/>
          <a:lstStyle/>
          <a:p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LRU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模型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24944"/>
            <a:ext cx="8096336" cy="1288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22257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59531" y="1484784"/>
            <a:ext cx="8604956" cy="471652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OSCACHE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高速缓存模型采用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OpenSymphony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公会的产品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---OSCache2.0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OSCache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是一个非常健壮的高速缓存框架，它可以提供很多同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iBATIS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在其缓存模型中所提供的一致的策略。要使用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OSCache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就需要引用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OSCache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JAR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oscache.properties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文件。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03238" y="512763"/>
            <a:ext cx="6330950" cy="609600"/>
          </a:xfrm>
        </p:spPr>
        <p:txBody>
          <a:bodyPr/>
          <a:lstStyle/>
          <a:p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OSCACHE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模型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3537012"/>
            <a:ext cx="8534513" cy="1404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62908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59531" y="1484784"/>
            <a:ext cx="8244917" cy="4716524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高速缓存模型实际上是框架的可插入组件，要定义自己的高速缓存，只需要记住两点：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iBATIS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所提供的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种类型的高速缓存模型实际上都是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com.ibatis.sqlmap.engine.cache.CacheController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接口的具体实现。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它们的名称实际上只是映射到这些实现的全限定名的别名。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03238" y="512763"/>
            <a:ext cx="6330950" cy="609600"/>
          </a:xfrm>
        </p:spPr>
        <p:txBody>
          <a:bodyPr/>
          <a:lstStyle/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自己的高速缓存模型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19521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ChangeArrowheads="1"/>
          </p:cNvSpPr>
          <p:nvPr/>
        </p:nvSpPr>
        <p:spPr bwMode="auto">
          <a:xfrm>
            <a:off x="0" y="1449388"/>
            <a:ext cx="9144000" cy="5148262"/>
          </a:xfrm>
          <a:prstGeom prst="rect">
            <a:avLst/>
          </a:prstGeom>
          <a:solidFill>
            <a:srgbClr val="2A6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3336925" y="3429000"/>
            <a:ext cx="24590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chemeClr val="bg1"/>
                </a:solidFill>
              </a:rPr>
              <a:t>Thank you !</a:t>
            </a: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0" y="1052513"/>
            <a:ext cx="5184775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什么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是缓存？</a:t>
            </a:r>
            <a:endParaRPr lang="zh-CN" altLang="zh-CN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99" name="矩形 1"/>
          <p:cNvSpPr>
            <a:spLocks noChangeArrowheads="1"/>
          </p:cNvSpPr>
          <p:nvPr/>
        </p:nvSpPr>
        <p:spPr bwMode="auto">
          <a:xfrm>
            <a:off x="467544" y="1268760"/>
            <a:ext cx="8388932" cy="4191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Clr>
                <a:srgbClr val="184098"/>
              </a:buClr>
            </a:pP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缓存其实就是将常用的数据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暂存于内存缓存区中的一种技术</a:t>
            </a: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solidFill>
                <a:srgbClr val="000064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Clr>
                <a:srgbClr val="184098"/>
              </a:buClr>
            </a:pPr>
            <a:endParaRPr lang="en-US" altLang="zh-CN" dirty="0" smtClean="0">
              <a:solidFill>
                <a:srgbClr val="000064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Clr>
                <a:srgbClr val="184098"/>
              </a:buClr>
            </a:pP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一个</a:t>
            </a:r>
            <a:r>
              <a:rPr lang="en-US" altLang="zh-CN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应用程序中，缓存可以应用在</a:t>
            </a: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 smtClean="0">
              <a:solidFill>
                <a:srgbClr val="000064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indent="-285750" eaLnBrk="0" hangingPunct="0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Clr>
                <a:srgbClr val="184098"/>
              </a:buClr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表现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层</a:t>
            </a:r>
            <a:endParaRPr lang="en-US" altLang="zh-CN" dirty="0">
              <a:solidFill>
                <a:srgbClr val="000064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indent="-285750" eaLnBrk="0" hangingPunct="0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Clr>
                <a:srgbClr val="184098"/>
              </a:buClr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层</a:t>
            </a:r>
            <a:endParaRPr lang="en-US" altLang="zh-CN" dirty="0">
              <a:solidFill>
                <a:srgbClr val="000064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indent="-285750" eaLnBrk="0" hangingPunct="0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Clr>
                <a:srgbClr val="184098"/>
              </a:buClr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访问</a:t>
            </a: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层</a:t>
            </a:r>
            <a:endParaRPr lang="en-US" altLang="zh-CN" dirty="0" smtClean="0">
              <a:solidFill>
                <a:srgbClr val="000064"/>
              </a:solidFill>
              <a:latin typeface="微软雅黑" pitchFamily="34" charset="-122"/>
              <a:ea typeface="微软雅黑" pitchFamily="34" charset="-122"/>
            </a:endParaRPr>
          </a:p>
          <a:p>
            <a:pPr marL="628650" lvl="2" eaLnBrk="0" hangingPunct="0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Clr>
                <a:srgbClr val="184098"/>
              </a:buClr>
            </a:pPr>
            <a:endParaRPr lang="en-US" altLang="zh-CN" dirty="0" smtClean="0">
              <a:solidFill>
                <a:srgbClr val="000064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lvl="1" eaLnBrk="0" hangingPunct="0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Clr>
                <a:srgbClr val="184098"/>
              </a:buClr>
            </a:pPr>
            <a:r>
              <a:rPr lang="en-US" altLang="zh-CN" dirty="0" err="1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iBATIS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的高速缓存只</a:t>
            </a: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关注于数据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访问</a:t>
            </a: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层。</a:t>
            </a:r>
            <a:endParaRPr lang="en-US" altLang="zh-CN" dirty="0">
              <a:solidFill>
                <a:srgbClr val="00006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iBATIS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的高速缓存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09185"/>
            <a:ext cx="7056784" cy="5220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77134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一个简单的</a:t>
            </a:r>
            <a:r>
              <a:rPr lang="en-US" altLang="zh-CN" sz="3200" dirty="0" err="1" smtClean="0">
                <a:latin typeface="微软雅黑" pitchFamily="34" charset="-122"/>
                <a:ea typeface="微软雅黑" pitchFamily="34" charset="-122"/>
              </a:rPr>
              <a:t>iBATIS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高速缓存示例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79" y="1465646"/>
            <a:ext cx="8543015" cy="4411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20112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59531" y="1268760"/>
            <a:ext cx="8604956" cy="493254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800" kern="1200" dirty="0">
                <a:latin typeface="微软雅黑" pitchFamily="34" charset="-122"/>
                <a:ea typeface="微软雅黑" pitchFamily="34" charset="-122"/>
              </a:rPr>
              <a:t>高速缓存的配置是通过</a:t>
            </a:r>
            <a:r>
              <a:rPr lang="en-US" altLang="zh-CN" sz="1800" kern="1200" dirty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1800" kern="1200" dirty="0" err="1">
                <a:latin typeface="微软雅黑" pitchFamily="34" charset="-122"/>
                <a:ea typeface="微软雅黑" pitchFamily="34" charset="-122"/>
              </a:rPr>
              <a:t>cacheMode</a:t>
            </a:r>
            <a:r>
              <a:rPr lang="en-US" altLang="zh-CN" sz="1800" kern="1200" dirty="0"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1800" kern="1200" dirty="0">
                <a:latin typeface="微软雅黑" pitchFamily="34" charset="-122"/>
                <a:ea typeface="微软雅黑" pitchFamily="34" charset="-122"/>
              </a:rPr>
              <a:t>标签来定义的，标签属性如下：</a:t>
            </a:r>
            <a:r>
              <a:rPr lang="en-US" altLang="zh-CN" sz="1800" kern="12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800" kern="1200" dirty="0">
                <a:latin typeface="微软雅黑" pitchFamily="34" charset="-122"/>
                <a:ea typeface="微软雅黑" pitchFamily="34" charset="-122"/>
              </a:rPr>
            </a:br>
            <a:endParaRPr lang="en-US" altLang="zh-CN" sz="1800" kern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03238" y="512763"/>
            <a:ext cx="6330950" cy="609600"/>
          </a:xfrm>
        </p:spPr>
        <p:txBody>
          <a:bodyPr/>
          <a:lstStyle/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高速缓存模型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3200" dirty="0" err="1" smtClean="0">
                <a:latin typeface="微软雅黑" pitchFamily="34" charset="-122"/>
                <a:ea typeface="微软雅黑" pitchFamily="34" charset="-122"/>
              </a:rPr>
              <a:t>cacheMode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&gt;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461477"/>
              </p:ext>
            </p:extLst>
          </p:nvPr>
        </p:nvGraphicFramePr>
        <p:xfrm>
          <a:off x="611560" y="2038020"/>
          <a:ext cx="7776864" cy="3803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6264696"/>
              </a:tblGrid>
              <a:tr h="54977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id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该值用于指定一个唯一的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ID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</a:tr>
              <a:tr h="948929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type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此属性用于指定高速缓存模型所配置的高速缓存的类型。其有效值包括</a:t>
                      </a: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MEMORY,FIFO,LRU,OSCACHE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948929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微软雅黑" pitchFamily="34" charset="-122"/>
                          <a:ea typeface="微软雅黑" pitchFamily="34" charset="-122"/>
                        </a:rPr>
                        <a:t>readOnly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将该值设置为</a:t>
                      </a: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true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，就表示高速缓存将仅仅被用作只读高速缓存。从只读高速缓存中读出的对象值是不允许更改的。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135561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serialize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该属性用于指定在读取高速缓存内容时是否要进行“深复制”。 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“深复制”是指被返回的是一个深度复制的副本，只具有相同的值，但不是同一个实例。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07660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59531" y="1268760"/>
            <a:ext cx="8604956" cy="493254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kern="1200" dirty="0" err="1" smtClean="0">
                <a:latin typeface="微软雅黑" pitchFamily="34" charset="-122"/>
                <a:ea typeface="微软雅黑" pitchFamily="34" charset="-122"/>
              </a:rPr>
              <a:t>iBATIS</a:t>
            </a:r>
            <a:r>
              <a:rPr lang="zh-CN" altLang="en-US" sz="1800" kern="1200" dirty="0" smtClean="0">
                <a:latin typeface="微软雅黑" pitchFamily="34" charset="-122"/>
                <a:ea typeface="微软雅黑" pitchFamily="34" charset="-122"/>
              </a:rPr>
              <a:t>提供了</a:t>
            </a:r>
            <a:r>
              <a:rPr lang="en-US" altLang="zh-CN" sz="1800" kern="12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kern="1200" dirty="0" smtClean="0">
                <a:latin typeface="微软雅黑" pitchFamily="34" charset="-122"/>
                <a:ea typeface="微软雅黑" pitchFamily="34" charset="-122"/>
              </a:rPr>
              <a:t>个高速缓存实现，这</a:t>
            </a:r>
            <a:r>
              <a:rPr lang="en-US" altLang="zh-CN" sz="1800" kern="12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kern="1200" dirty="0" smtClean="0">
                <a:latin typeface="微软雅黑" pitchFamily="34" charset="-122"/>
                <a:ea typeface="微软雅黑" pitchFamily="34" charset="-122"/>
              </a:rPr>
              <a:t>个就是</a:t>
            </a:r>
            <a:r>
              <a:rPr lang="en-US" altLang="zh-CN" sz="1800" kern="1200" dirty="0" smtClean="0">
                <a:latin typeface="微软雅黑" pitchFamily="34" charset="-122"/>
                <a:ea typeface="微软雅黑" pitchFamily="34" charset="-122"/>
              </a:rPr>
              <a:t>type</a:t>
            </a:r>
            <a:r>
              <a:rPr lang="zh-CN" altLang="en-US" sz="1800" kern="1200" dirty="0" smtClean="0">
                <a:latin typeface="微软雅黑" pitchFamily="34" charset="-122"/>
                <a:ea typeface="微软雅黑" pitchFamily="34" charset="-122"/>
              </a:rPr>
              <a:t>属性的有效值：</a:t>
            </a:r>
            <a:r>
              <a:rPr lang="en-US" altLang="zh-CN" sz="1800" kern="12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800" kern="1200" dirty="0">
                <a:latin typeface="微软雅黑" pitchFamily="34" charset="-122"/>
                <a:ea typeface="微软雅黑" pitchFamily="34" charset="-122"/>
              </a:rPr>
            </a:br>
            <a:endParaRPr lang="en-US" altLang="zh-CN" sz="1800" kern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03238" y="512763"/>
            <a:ext cx="6330950" cy="609600"/>
          </a:xfrm>
        </p:spPr>
        <p:txBody>
          <a:bodyPr/>
          <a:lstStyle/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高速缓存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模型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类型 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type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属性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039989"/>
              </p:ext>
            </p:extLst>
          </p:nvPr>
        </p:nvGraphicFramePr>
        <p:xfrm>
          <a:off x="611560" y="2037470"/>
          <a:ext cx="7776864" cy="4055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6264696"/>
              </a:tblGrid>
              <a:tr h="103149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MEMORY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这个模型简单地将高速缓存数据保存在内存中，直至垃圾收集器将它移除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</a:tr>
              <a:tr h="104411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FIFO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这个模型中，高速缓存的数据量是固定的，使用“先进先出”算法来移除高速缓存中的数据。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108012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LRU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这个模型中，高速缓存的数据量是固定的，使用“最近最少使用”算法来移除高速缓存中的数据。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90010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OSCACHE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这个模型使用</a:t>
                      </a:r>
                      <a:r>
                        <a:rPr lang="en-US" altLang="zh-CN" sz="18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OpenSymphony</a:t>
                      </a:r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公会的产品</a:t>
                      </a:r>
                      <a:r>
                        <a:rPr lang="en-US" altLang="zh-CN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---OSCache2.0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89469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59531" y="1268760"/>
            <a:ext cx="8604956" cy="493254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readOnly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serialize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两个属性有一些重叠，但需要紧密协同才能正常工作：</a:t>
            </a:r>
            <a:r>
              <a:rPr lang="en-US" altLang="zh-CN" sz="1800" kern="12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800" kern="1200" dirty="0">
                <a:latin typeface="微软雅黑" pitchFamily="34" charset="-122"/>
                <a:ea typeface="微软雅黑" pitchFamily="34" charset="-122"/>
              </a:rPr>
            </a:br>
            <a:endParaRPr lang="en-US" altLang="zh-CN" sz="1800" kern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03238" y="512763"/>
            <a:ext cx="6330950" cy="609600"/>
          </a:xfrm>
        </p:spPr>
        <p:txBody>
          <a:bodyPr/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组合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3200" dirty="0" err="1" smtClean="0">
                <a:latin typeface="微软雅黑" pitchFamily="34" charset="-122"/>
                <a:ea typeface="微软雅黑" pitchFamily="34" charset="-122"/>
              </a:rPr>
              <a:t>readOnly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serialize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156096"/>
              </p:ext>
            </p:extLst>
          </p:nvPr>
        </p:nvGraphicFramePr>
        <p:xfrm>
          <a:off x="503548" y="2024845"/>
          <a:ext cx="8028892" cy="4178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148"/>
                <a:gridCol w="1188132"/>
                <a:gridCol w="864096"/>
                <a:gridCol w="4644516"/>
              </a:tblGrid>
              <a:tr h="52839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微软雅黑" pitchFamily="34" charset="-122"/>
                          <a:ea typeface="微软雅黑" pitchFamily="34" charset="-122"/>
                        </a:rPr>
                        <a:t>readOnly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serialize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结果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原因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91201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true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false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好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可以最快速地检索出已高速缓存对象。返回已高速缓存对象的一个共享实例。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91201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false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true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好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能快速检索出已速度缓存对象，返回已高速缓存对象的一个深副本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91201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false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false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警告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这种组合，返回同一个共享实例，又不是只读的，</a:t>
                      </a:r>
                      <a:r>
                        <a:rPr lang="zh-CN" altLang="en-US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 会造成线程安全问题。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91201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true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true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坏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这种组合同</a:t>
                      </a:r>
                      <a:r>
                        <a:rPr lang="en-US" altLang="zh-CN" dirty="0" err="1" smtClean="0">
                          <a:latin typeface="微软雅黑" pitchFamily="34" charset="-122"/>
                          <a:ea typeface="微软雅黑" pitchFamily="34" charset="-122"/>
                        </a:rPr>
                        <a:t>readOnly</a:t>
                      </a: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=false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而</a:t>
                      </a: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serialize=true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的组合作用一致，否则它的语义上没有任何意义。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8454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59531" y="1268760"/>
            <a:ext cx="8604956" cy="493254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高速缓存的清除，可以使用下面两个标签：</a:t>
            </a:r>
            <a:r>
              <a:rPr lang="en-US" altLang="zh-CN" sz="1800" kern="12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800" kern="1200" dirty="0">
                <a:latin typeface="微软雅黑" pitchFamily="34" charset="-122"/>
                <a:ea typeface="微软雅黑" pitchFamily="34" charset="-122"/>
              </a:rPr>
            </a:br>
            <a:endParaRPr lang="en-US" altLang="zh-CN" sz="1800" kern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03238" y="512763"/>
            <a:ext cx="6330950" cy="609600"/>
          </a:xfrm>
        </p:spPr>
        <p:txBody>
          <a:bodyPr/>
          <a:lstStyle/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高速缓存的清除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664416"/>
              </p:ext>
            </p:extLst>
          </p:nvPr>
        </p:nvGraphicFramePr>
        <p:xfrm>
          <a:off x="683568" y="1988841"/>
          <a:ext cx="7848872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/>
                <a:gridCol w="5328592"/>
              </a:tblGrid>
              <a:tr h="168019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标签名称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用途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20046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&lt;</a:t>
                      </a:r>
                      <a:r>
                        <a:rPr lang="en-US" altLang="zh-CN" sz="16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flushOnExecute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&gt;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定义查询已映射的语句，其执行将引起相关高速缓存的清除。 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statement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属性指定一个映射语句。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672074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&lt;</a:t>
                      </a:r>
                      <a:r>
                        <a:rPr lang="en-US" altLang="zh-CN" sz="16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flushInterval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&gt;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定义一个时间间隔，高速缓存将以此间隔定期清除。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hours:                 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小时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minutes:             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分钟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seconds:             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秒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milliseconds:</a:t>
                      </a:r>
                      <a:r>
                        <a:rPr lang="en-US" altLang="zh-CN" sz="16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      </a:t>
                      </a:r>
                      <a:r>
                        <a:rPr lang="zh-CN" altLang="en-US" sz="16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毫秒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725144"/>
            <a:ext cx="8104046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74508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59531" y="1268760"/>
            <a:ext cx="8604956" cy="493254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MEMORY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是内存缓存，是一种基于引用的高速缓存。 提供了三种引用类型：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03238" y="512763"/>
            <a:ext cx="6330950" cy="609600"/>
          </a:xfrm>
        </p:spPr>
        <p:txBody>
          <a:bodyPr/>
          <a:lstStyle/>
          <a:p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MEMORY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模型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635953"/>
              </p:ext>
            </p:extLst>
          </p:nvPr>
        </p:nvGraphicFramePr>
        <p:xfrm>
          <a:off x="575556" y="1916832"/>
          <a:ext cx="7956884" cy="288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4963"/>
                <a:gridCol w="5401921"/>
              </a:tblGrid>
              <a:tr h="91049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WEAK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WEAK</a:t>
                      </a:r>
                      <a:r>
                        <a:rPr lang="zh-CN" altLang="en-US" sz="1600" b="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引用类型将很快地废弃已高速缓存的对象。这种引用类型在垃圾收集器的第一遍收集中就会被移除。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</a:tr>
              <a:tr h="1156201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SOFT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SOFT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引用类型在满足内在约束的前提下，将尽可能地保留已高速缓存的对象，垃圾收集器始终不会收集对象，除非确定需要更多的内存，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SOFT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将确保不会超过内存限制。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813623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STRONG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STRONG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引用类型不管内存约束，其中已高速缓存对象永远不会被废弃，除非到达了指定的清除时间间隔。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28" y="5085184"/>
            <a:ext cx="7776864" cy="1410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14995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14090</TotalTime>
  <Words>775</Words>
  <Application>Microsoft Office PowerPoint</Application>
  <PresentationFormat>全屏显示(4:3)</PresentationFormat>
  <Paragraphs>87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1_默认设计模板</vt:lpstr>
      <vt:lpstr>iBatis高速缓存应用</vt:lpstr>
      <vt:lpstr>什么是缓存？</vt:lpstr>
      <vt:lpstr>iBATIS的高速缓存</vt:lpstr>
      <vt:lpstr>一个简单的iBATIS高速缓存示例</vt:lpstr>
      <vt:lpstr>高速缓存模型&lt;cacheMode&gt;</vt:lpstr>
      <vt:lpstr>高速缓存模型类型 type属性</vt:lpstr>
      <vt:lpstr>组合使用readOnly和serialize</vt:lpstr>
      <vt:lpstr>高速缓存的清除</vt:lpstr>
      <vt:lpstr>MEMORY模型</vt:lpstr>
      <vt:lpstr>FIFO模型</vt:lpstr>
      <vt:lpstr>LRU模型</vt:lpstr>
      <vt:lpstr>OSCACHE模型</vt:lpstr>
      <vt:lpstr>自己的高速缓存模型</vt:lpstr>
      <vt:lpstr>PowerPoint 演示文稿</vt:lpstr>
    </vt:vector>
  </TitlesOfParts>
  <Company>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邹舟</dc:creator>
  <cp:lastModifiedBy>枫月神话</cp:lastModifiedBy>
  <cp:revision>1731</cp:revision>
  <dcterms:created xsi:type="dcterms:W3CDTF">2008-02-28T01:49:23Z</dcterms:created>
  <dcterms:modified xsi:type="dcterms:W3CDTF">2011-09-28T07:11:21Z</dcterms:modified>
</cp:coreProperties>
</file>