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64D663-D524-4E93-B68D-A68442F21BF8}">
  <a:tblStyle styleId="{7364D663-D524-4E93-B68D-A68442F21BF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9077DEA-1F47-4504-9DB1-0F11855CEA0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Programa de la Academia de Redes de 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10: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10.2.2 — Ejemplo de configuración de interfaces de router (Cont.)</a:t>
            </a:r>
            <a:endParaRPr/>
          </a:p>
        </p:txBody>
      </p:sp>
      <p:sp>
        <p:nvSpPr>
          <p:cNvPr id="311" name="Google Shape;31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10.2.3 – Verificación de configuración de interfaz</a:t>
            </a:r>
            <a:endParaRPr/>
          </a:p>
        </p:txBody>
      </p:sp>
      <p:sp>
        <p:nvSpPr>
          <p:cNvPr id="321" name="Google Shape;32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</p:txBody>
      </p:sp>
      <p:sp>
        <p:nvSpPr>
          <p:cNvPr id="331" name="Google Shape;33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</p:txBody>
      </p:sp>
      <p:sp>
        <p:nvSpPr>
          <p:cNvPr id="339" name="Google Shape;33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</p:txBody>
      </p:sp>
      <p:sp>
        <p:nvSpPr>
          <p:cNvPr id="348" name="Google Shape;34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</p:txBody>
      </p:sp>
      <p:sp>
        <p:nvSpPr>
          <p:cNvPr id="357" name="Google Shape;3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</p:txBody>
      </p:sp>
      <p:sp>
        <p:nvSpPr>
          <p:cNvPr id="365" name="Google Shape;36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10.2.4 - Comandos de verificación de configuración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10.2.5 Comprobador de sintaxis: Configurar interfaces</a:t>
            </a:r>
            <a:endParaRPr/>
          </a:p>
        </p:txBody>
      </p:sp>
      <p:sp>
        <p:nvSpPr>
          <p:cNvPr id="373" name="Google Shape;3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 Configuración del gateway predeterminado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 Configuración de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10.3.1 - Puerta de enlace predeterminada en un host</a:t>
            </a:r>
            <a:endParaRPr/>
          </a:p>
        </p:txBody>
      </p:sp>
      <p:sp>
        <p:nvSpPr>
          <p:cNvPr id="387" name="Google Shape;38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10.0.2 – ¿Qué aprenderé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 Configuración de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10.3.2 - Puerta de enlace predeterminada en un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10.3.3 — Comprobador de sintaxis — Configurar la puerta de enlace predeterminada</a:t>
            </a:r>
            <a:endParaRPr/>
          </a:p>
        </p:txBody>
      </p:sp>
      <p:sp>
        <p:nvSpPr>
          <p:cNvPr id="396" name="Google Shape;39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10.3— Configurar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10.3.4 Packet Tracer: Conexión de un router a una LAN</a:t>
            </a:r>
            <a:endParaRPr/>
          </a:p>
        </p:txBody>
      </p:sp>
      <p:sp>
        <p:nvSpPr>
          <p:cNvPr id="405" name="Google Shape;40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10.3— Configurar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10.3.5 – Packet Tracer: Solución de problemas del gateway predeterminado</a:t>
            </a:r>
            <a:endParaRPr/>
          </a:p>
        </p:txBody>
      </p:sp>
      <p:sp>
        <p:nvSpPr>
          <p:cNvPr id="412" name="Google Shape;41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10.4 - Módulo de práctica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9" name="Google Shape;41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10.4.1 — Vídeo — Diferencias de dispositivos de red: Parte 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10.4.2 — Vídeo — Diferencias de dispositivos de red: Parte 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10.4— Configurar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10.4.3 — Rastreador de paquetes — Configuración básica de dispositivos</a:t>
            </a:r>
            <a:endParaRPr/>
          </a:p>
        </p:txBody>
      </p:sp>
      <p:sp>
        <p:nvSpPr>
          <p:cNvPr id="439" name="Google Shape;43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10.4— Configurar la puerta de enlace predeterminada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10.4.4 – PTPM y Laboratorio – Armar una red con un switch y un router.</a:t>
            </a:r>
            <a:endParaRPr/>
          </a:p>
        </p:txBody>
      </p:sp>
      <p:sp>
        <p:nvSpPr>
          <p:cNvPr id="446" name="Google Shape;44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10.4.5 - ¿Qué aprendí en este módulo?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 – 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10.4.5 - ¿Qué aprendí en este módulo?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 Configure los ajustes iniciales del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 Configure los ajustes iniciales del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10.1.1 - Pasos básicos de configuración de enrutamiento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 Configure los ajustes iniciales del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10.1.2 — Ejemplo de Configuración Básica de Enrutamiento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10.1.3 - Comprobador de sintaxis — Configurar los ajustes iniciales del router</a:t>
            </a:r>
            <a:endParaRPr/>
          </a:p>
        </p:txBody>
      </p:sp>
      <p:sp>
        <p:nvSpPr>
          <p:cNvPr id="270" name="Google Shape;2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 Configure los ajustes iniciales del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10.1.4 – Packet Tracer: Configuración de los parámetros iniciales del router</a:t>
            </a:r>
            <a:endParaRPr/>
          </a:p>
        </p:txBody>
      </p:sp>
      <p:sp>
        <p:nvSpPr>
          <p:cNvPr id="278" name="Google Shape;27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10.2.1 – Configurar interfaces de router</a:t>
            </a:r>
            <a:endParaRPr/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 – Configuración básica de un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 — Configurar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10.2.2 — Ejemplo de configuración de interfaces de router</a:t>
            </a:r>
            <a:endParaRPr/>
          </a:p>
        </p:txBody>
      </p:sp>
      <p:sp>
        <p:nvSpPr>
          <p:cNvPr id="301" name="Google Shape;30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1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2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2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2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2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2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80" name="Google Shape;80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9" name="Google Shape;99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0" name="Google Shape;120;p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1" name="Google Shape;121;p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76473" y="4741653"/>
            <a:ext cx="28490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2021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s-419">
                <a:solidFill>
                  <a:srgbClr val="AEE8FA"/>
                </a:solidFill>
              </a:rPr>
              <a:t>Introducción a Redes v7.0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3600"/>
              <a:buNone/>
            </a:pPr>
            <a:r>
              <a:rPr lang="es-419">
                <a:solidFill>
                  <a:srgbClr val="AEE8FA"/>
                </a:solidFill>
              </a:rPr>
              <a:t>Módulo 10: Configuración básica del router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 </a:t>
            </a:r>
            <a:br>
              <a:rPr lang="es-419"/>
            </a:br>
            <a:r>
              <a:rPr lang="es-419" sz="2400"/>
              <a:t>Configurar ejemplo de interfaces de router</a:t>
            </a:r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474662" y="844062"/>
            <a:ext cx="7870825" cy="40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Los comandos para configurar la interfaz G0/0/1 en R1 se muestran aquí: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07" y="1338851"/>
            <a:ext cx="4998966" cy="1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209.165.200.225 255.255.255.252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(config-if) 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2001:db8:feed:224: 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*Ago 1 01:46:29 .170: %LINK-3-UPDOWN: Interfaz GigabiteThernet0/0/1, estado cambiado a inactivo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1 01:46:32.171: %LINK-3-UPDOWN: Interface GigabitEthernet0/0/1,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1 01:46:33.171: %LINEPROTO-5-UPDOWN: Line protocol on Interface GigabitEthernet0/0/1,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 </a:t>
            </a:r>
            <a:br>
              <a:rPr lang="es-419"/>
            </a:br>
            <a:r>
              <a:rPr lang="es-419" sz="2400"/>
              <a:t>Verificación de configuración de interfaz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474662" y="844062"/>
            <a:ext cx="7870825" cy="8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Para verificar la configuración de la interfaz, utilice los comandos </a:t>
            </a:r>
            <a:r>
              <a:rPr b="1" lang="es-419">
                <a:solidFill>
                  <a:srgbClr val="000000"/>
                </a:solidFill>
              </a:rPr>
              <a:t>show ip interface brief </a:t>
            </a:r>
            <a:r>
              <a:rPr lang="es-419">
                <a:solidFill>
                  <a:srgbClr val="000000"/>
                </a:solidFill>
              </a:rPr>
              <a:t>y </a:t>
            </a:r>
            <a:r>
              <a:rPr b="1" lang="es-419">
                <a:solidFill>
                  <a:srgbClr val="000000"/>
                </a:solidFill>
              </a:rPr>
              <a:t>show ipv6 interface brief </a:t>
            </a:r>
            <a:r>
              <a:rPr lang="es-419">
                <a:solidFill>
                  <a:srgbClr val="000000"/>
                </a:solidFill>
              </a:rPr>
              <a:t>que se muestran aquí: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IP-Address OK? Method Status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GigabitEthernet0/0/0 192.168.10.1 YES manual up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GigabiteThernet0/0/1 209.165.200.225 YES manual up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unassigned YES unset administratively down down 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 :201:C9FF:FE 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 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 :201:C9FF:FE 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2001:DB8:ALIMENTACIÓN:224: 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tabla se resumen los  comandos más populares utilizados para verificar la configuración de la interfaz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335" name="Google Shape;335;p27"/>
          <p:cNvGraphicFramePr/>
          <p:nvPr/>
        </p:nvGraphicFramePr>
        <p:xfrm>
          <a:off x="675861" y="1419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{7364D663-D524-4E93-B68D-A68442F21BF8}</a:tableStyleId>
              </a:tblPr>
              <a:tblGrid>
                <a:gridCol w="3056225"/>
                <a:gridCol w="4837500"/>
              </a:tblGrid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Comandos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 brief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 brief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El resultado muestra todas las interfaces, sus direcciones IPv4 y el estado actual.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route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route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Displays the contents of the IP routing tables stored in RAM.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Este comando muestra estadísticas de todas las interfaces del dispositivo. Sólo muestra la información de direcciones IPv4.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Muestra las estadísticas de IPv4 correspondientes a todas las interfaces de un router.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Muestra las estadísticas de IPv6 correspondientes a todas las interfaces de un router.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 (Cont.) 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el estado de todas las interfaces con los comandos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 brief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brief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se muestran aquí: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IP-Address OK? Method Status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GigabitEthernet0/0/0 192.168.10.1 YES manual up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GigabiteThernet0/0/1 209.165.200.225 YES manual up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unassigned YES unset administratively down down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 :201:C9FF:FE 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 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 :201:C9FF:FE 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2001:DB8:ALIMENTACIÓN:224: 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el contenido de las tablas de enrutamiento IP con los comandos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route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route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se muestra a continuación: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Gateway of last resort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192.168.10.0/24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192.168.10.0/24 está directamente conectado,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192.168.10.1/32está directamente conectado,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209.165.200.0/24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209.165.200.224/30 está directamente conectado,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209.165.200.225/32 está directamente conectado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show ipv6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2001:DB8:ACAD:10: 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2001:DB8:ACAD:10: 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2001:DB8:FEED:224: 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GigabitEthernet0/0/1,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2001:DB8:ALIMENTACIÓN:224: 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a través de GigabiteThernet0/0/1, reciba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FF00::/8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Null0,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</a:t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estadísticas de todas las interfaces con el comando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interfaces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se muestra a continuación:</a:t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interfaces gig0/0/0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 hardware es ISR4321-2x1GE, la dirección es a0e0.af0d.e140 (bia a0e0.af0d.e140)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1500 bytes, BW 100000 Kbit/sec, DLY 100 usec,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reliability 255/255, txload 1/255, rxload 1/255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Encapsulation ARPA, loopback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Keepalive not supported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Full Duplex, 100Mbps, link type is auto, media type is RJ45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flow-control is off, input flow-control is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ARP type: ARPA, ARP Timeout 04:00:00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input 00:00:01, output 00:00:35, output hang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clearing of "show interface" counters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Input queue: 0/375/0/0 (size/max/drops/flushes); Total output drops: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Queueing strategy: fifo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queue: 0/40 (size/max)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input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output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1180 packets input, 109486 bytes, 0 no buffer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Received 84 broadcasts (0 IP multicasts)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0 runts, 0 giants, 0 throttles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estadísticas IPv4 para las interfaces del router con el comando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se muestra a continuación: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Broadcast address is 255.255.255.255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Address determined by setup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Helper address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Directed broadcast forwarding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Proxy ARP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Local Proxy ARP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Security level is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Split horizon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mask replies are never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fast switching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Flow switching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comandos de verificación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estadísticas IPv6 para las interfaces del router con el comando </a:t>
            </a: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 muestra aquí: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IPv6 is enabled, link-local address is FE80::868A:8DFF:FE44:49B0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No Virtual link-local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Global unicast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 :1, la subred es 2001:DB8:ACAD:10: :/64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Joined group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FF02::1:FF00:1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 :1:FF 44:49 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error messages limited to one every 100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DAD is enabled, number of DAD attempts: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reachable time is 30000 milliseconds (using 30000)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NS retransmit interval is 1000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10.3 Configuración de la puerta de enlace predeterminada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la puerta de enlace predeterminada </a:t>
            </a:r>
            <a:br>
              <a:rPr lang="es-419"/>
            </a:br>
            <a:r>
              <a:rPr lang="es-419" sz="2400"/>
              <a:t>Puerta de enlace predeterminada en un host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puerta de enlace predeterminada se usa cuando un host envía un paquete a un dispositivo en otra red.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general, la dirección de la puerta de enlace predeterminada es la dirección de la interfaz de router conectada a la red local del host.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llegar a PC3, PC1 dirige un paquete con la dirección IPv4 de PC3, pero reenvía el paquete a su puerta de enlace predeterminada, la interfaz G0/0/0 de R1.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dirección IP del dispositivo host y la dirección de interfaz de router deben estar en la misma red.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522" y="715554"/>
            <a:ext cx="3021496" cy="293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módulo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módulo: 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 básica de un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del módulo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configuraciones iniciales en un router y dispositivos finales.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17"/>
          <p:cNvGraphicFramePr/>
          <p:nvPr/>
        </p:nvGraphicFramePr>
        <p:xfrm>
          <a:off x="880345" y="21189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{7364D663-D524-4E93-B68D-A68442F21BF8}</a:tableStyleId>
              </a:tblPr>
              <a:tblGrid>
                <a:gridCol w="3490450"/>
                <a:gridCol w="3490450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Título del tema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Objetivo del tema</a:t>
                      </a:r>
                      <a:endParaRPr/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Configuración de los parámetros iniciales del router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Configure los ajustes iniciales en un router Cisco IOS.</a:t>
                      </a:r>
                      <a:endParaRPr/>
                    </a:p>
                  </a:txBody>
                  <a:tcPr marT="0" marB="0" marR="68575" marL="68575"/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Configuración de interfaces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Configure dos interfaces activas en un router con Cisco IOS.</a:t>
                      </a:r>
                      <a:endParaRPr/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Configuración del gateway predeterminado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Configure dispositivos para utilizar el gateway predeterminado.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la puerta de enlace predeterminada </a:t>
            </a:r>
            <a:br>
              <a:rPr lang="es-419"/>
            </a:br>
            <a:r>
              <a:rPr lang="es-419" sz="2400"/>
              <a:t>Puerta de enlace predeterminada en un switch</a:t>
            </a:r>
            <a:endParaRPr/>
          </a:p>
        </p:txBody>
      </p:sp>
      <p:sp>
        <p:nvSpPr>
          <p:cNvPr id="399" name="Google Shape;399;p35"/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switch debe tener una dirección de puerta de enlace predeterminada configurada para administrar el conmutador de forma remota desde otra red.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configurar una puerta de enlace predeterminada IPv4 en un switch, use el comando de configuración global ip default-gateway ip-address. </a:t>
            </a:r>
            <a:endParaRPr/>
          </a:p>
        </p:txBody>
      </p:sp>
      <p:sp>
        <p:nvSpPr>
          <p:cNvPr id="400" name="Google Shape;400;p35"/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MEDIA ESTÁ TRABAJANDO EN UNA VERSIÓN CORREGIDA DEL GRÁFICO DE 10.3.2.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ESTÁ MAL EN AR, Y EN LA LISTA GLOBAL DE ERRORES</a:t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5116546" y="2355952"/>
            <a:ext cx="1828800" cy="1830983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iniciales del router</a:t>
            </a:r>
            <a:br>
              <a:rPr lang="es-419"/>
            </a:br>
            <a:r>
              <a:rPr lang="es-419" sz="2400"/>
              <a:t>Packet Tracer - Conecte un router a una LAN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la información del router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interfaces de routers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Verificar la configuración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iiciales del router</a:t>
            </a:r>
            <a:br>
              <a:rPr lang="es-419"/>
            </a:br>
            <a:r>
              <a:rPr lang="es-419" sz="2400"/>
              <a:t>Packet Tracer — Solucionar problemas de la puerta de enlace predeterminada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el registro de la red y usar pruebas para aislar problemas.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Determine una solución apropiada para un problema determinado.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Implemente la solución.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Realice pruebas para verificar que se haya solucionado el problema.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Registre la solución.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ctrTitle"/>
          </p:nvPr>
        </p:nvSpPr>
        <p:spPr>
          <a:xfrm>
            <a:off x="416425" y="1747520"/>
            <a:ext cx="8280314" cy="97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10.4 - Módulo de práctica y cuestionario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de práctica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Vídeo — Diferencias de dispositivos de red: Parte 1</a:t>
            </a:r>
            <a:endParaRPr/>
          </a:p>
        </p:txBody>
      </p:sp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Este vídeo cubrirá las diferentes características físicas de lo siguiente: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4000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2900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1900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de práctica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Vídeo — Diferencias de dispositivos de red: Parte 2</a:t>
            </a:r>
            <a:endParaRPr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Este vídeo cubrirá las diferentes configuraciones de las siguientes: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4000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2900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419" sz="1800"/>
              <a:t>Routers Cisco de la serie 1900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iniciales del router</a:t>
            </a:r>
            <a:br>
              <a:rPr lang="es-419"/>
            </a:br>
            <a:r>
              <a:rPr lang="es-419" sz="2400"/>
              <a:t>Packet Tracer - Configuración básica del dispositivo</a:t>
            </a:r>
            <a:endParaRPr/>
          </a:p>
        </p:txBody>
      </p:sp>
      <p:sp>
        <p:nvSpPr>
          <p:cNvPr id="442" name="Google Shape;442;p41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Complete la documentación de la red.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Realice configuraciones básicas de dispositivo en un router y un switch.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la conectividad y solucione cualquier problema.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idx="1" type="body"/>
          </p:nvPr>
        </p:nvSpPr>
        <p:spPr>
          <a:xfrm>
            <a:off x="265242" y="1654450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s-419" sz="1800">
                <a:solidFill>
                  <a:srgbClr val="000000"/>
                </a:solidFill>
              </a:rPr>
              <a:t>En esta actividad de Packet Tracer Modo Físico y en el laboratorio, completará los siguientes objetivos: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Establecer la topología e inicializar los dispositivos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los dispositivos y verificar la conectividad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información del dispositivo</a:t>
            </a:r>
            <a:endParaRPr/>
          </a:p>
        </p:txBody>
      </p:sp>
      <p:sp>
        <p:nvSpPr>
          <p:cNvPr id="449" name="Google Shape;449;p42"/>
          <p:cNvSpPr txBox="1"/>
          <p:nvPr>
            <p:ph type="title"/>
          </p:nvPr>
        </p:nvSpPr>
        <p:spPr>
          <a:xfrm>
            <a:off x="0" y="0"/>
            <a:ext cx="8345488" cy="1487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los ajustes iniciales del router</a:t>
            </a:r>
            <a:br>
              <a:rPr lang="es-419"/>
            </a:br>
            <a:r>
              <a:rPr lang="es-419" sz="2400"/>
              <a:t>Packet Tracer — Crear una red de switches y routers —</a:t>
            </a:r>
            <a:br>
              <a:rPr lang="es-419" sz="2400"/>
            </a:br>
            <a:r>
              <a:rPr lang="es-419" sz="2400"/>
              <a:t>Laboratorio de modo físico — Crear una red de switches y routers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de práctica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¿Qué aprendí en este módulo?</a:t>
            </a:r>
            <a:endParaRPr/>
          </a:p>
        </p:txBody>
      </p:sp>
      <p:sp>
        <p:nvSpPr>
          <p:cNvPr id="456" name="Google Shape;456;p4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Las siguientes tareas deben completarse al configurar la configuración inicial en un router.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Configure el nombre del dispositivo.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Proteja el modo EXEC con privilegios.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Proteger el modo EXEC de usuario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Proteger el acceso remoto por Telnet y SSH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Proteja todas las contraseñas del archivo de configuración.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Proporcione una notificación legal.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Guarde la configuración.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Para que se pueda llegar a los routers, se debe configurar la interfaz de router.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El comando </a:t>
            </a:r>
            <a:r>
              <a:rPr b="1" lang="es-419" sz="1600"/>
              <a:t>no shutdown</a:t>
            </a:r>
            <a:r>
              <a:rPr lang="es-419" sz="1600"/>
              <a:t> activa la interfaz. La interfaz también debe estar conectada a otro dispositivo , como un switch o un router, para que la capa física se active. </a:t>
            </a:r>
            <a:r>
              <a:rPr b="1" lang="es-419" sz="1600"/>
              <a:t>Hay varios comandos que se pueden utilizar para verificar la configuración de la interfaz, incluyendo show ip interface brief y show ipv6 interface brief , show ip route y show ipv6 route , así como show interfaces , show ip interface</a:t>
            </a:r>
            <a:r>
              <a:rPr lang="es-419" sz="1600"/>
              <a:t> y </a:t>
            </a:r>
            <a:r>
              <a:rPr b="1" lang="es-419" sz="1600"/>
              <a:t>show ipv6 interface. </a:t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de práctica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¿Qué aprendí en este módulo(Cont.)?</a:t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Para que un dispositivo final llegue a otras redes, se debe configurar una puerta de enlace predeterminada.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/>
              <a:t>La dirección IP del dispositivo host y la dirección de interfaz de router deben estar en la misma red.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Un switch debe tener una dirección de puerta de enlace predeterminada configurada para administrar el conmutador de forma remota desde otra red.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/>
              <a:t>Para configurar una puerta de enlace predeterminada IPv4 en un switch, use el comando de configuración global ip default-gateway ip-address. </a:t>
            </a:r>
            <a:endParaRPr/>
          </a:p>
          <a:p>
            <a:pPr indent="-101282" lvl="0" marL="1698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416425" y="1788160"/>
            <a:ext cx="7598042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10.1 Configure los ajustes iniciales del router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type="title"/>
          </p:nvPr>
        </p:nvSpPr>
        <p:spPr>
          <a:xfrm>
            <a:off x="1" y="41394"/>
            <a:ext cx="9144000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10: Configuración básica de un router 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  <p:graphicFrame>
        <p:nvGraphicFramePr>
          <p:cNvPr id="470" name="Google Shape;470;p45"/>
          <p:cNvGraphicFramePr/>
          <p:nvPr/>
        </p:nvGraphicFramePr>
        <p:xfrm>
          <a:off x="144463" y="798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{59077DEA-1F47-4504-9DB1-0F11855CEA04}</a:tableStyleId>
              </a:tblPr>
              <a:tblGrid>
                <a:gridCol w="8853475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ipv6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interfaces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show ipv6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default-gateway ip</a:t>
                      </a:r>
                      <a:endParaRPr/>
                    </a:p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iniciales del router</a:t>
            </a:r>
            <a:br>
              <a:rPr lang="es-419"/>
            </a:br>
            <a:r>
              <a:rPr lang="es-419" sz="2400"/>
              <a:t>Pasos básicos en la configuración de un router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419367" y="855419"/>
            <a:ext cx="3265419" cy="351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Configure el nombre del dispositivo.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Proteja el modo EXEC con privilegios.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modo EXEC de usuario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acceso remoto por Telnet y SSH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Cifre todas las contraseñas no cifradas.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Proporcione una notificación legal y guarde la configuración.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i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</a:t>
            </a:r>
            <a:r>
              <a:rPr i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transport input {ssh | telnet}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service password encryption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 (config) 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</a:t>
            </a:r>
            <a:r>
              <a:rPr b="1" i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mensaje #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Router# copy running-config startup-config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iniciales del router</a:t>
            </a:r>
            <a:br>
              <a:rPr lang="es-419"/>
            </a:br>
            <a:r>
              <a:rPr lang="es-419" sz="2400"/>
              <a:t>Pasos básicos en la configuración de un router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281246" y="855419"/>
            <a:ext cx="3135194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s-419" sz="1500">
                <a:solidFill>
                  <a:srgbClr val="000000"/>
                </a:solidFill>
              </a:rPr>
              <a:t>Comandos de configuración básica de router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s-419" sz="1500">
                <a:solidFill>
                  <a:srgbClr val="000000"/>
                </a:solidFill>
              </a:rPr>
              <a:t>La configuración se guarda en NVRAM.</a:t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(config) 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host 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transport input ssh telnet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(config) 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cifrado de contraseña de servicio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(config) 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TEXT message. End with a new line and the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Unauthorized access is prohibited!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s-419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copy running-config startup-config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Configure los ajustes iniciales del router</a:t>
            </a:r>
            <a:br>
              <a:rPr lang="es-419"/>
            </a:br>
            <a:r>
              <a:rPr lang="es-419" sz="2400"/>
              <a:t>Packet Tracer – Configure los ajustes iniciales del router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la configuración predeterminada del router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Configure y verifique la configuración inicial del router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Guarde el archivo de configuración en ejecución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10.2 Configurar interfaces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</a:t>
            </a:r>
            <a:br>
              <a:rPr lang="es-419"/>
            </a:br>
            <a:r>
              <a:rPr lang="es-419" sz="2400"/>
              <a:t>Configurar interfaces de router</a:t>
            </a:r>
            <a:endParaRPr/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299258" y="806335"/>
            <a:ext cx="8455461" cy="59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La configuración de una interfaz de router incluye la ejecución de los siguientes comandos:</a:t>
            </a:r>
            <a:endParaRPr/>
          </a:p>
        </p:txBody>
      </p:sp>
      <p:sp>
        <p:nvSpPr>
          <p:cNvPr id="295" name="Google Shape;295;p23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 (config) # </a:t>
            </a:r>
            <a:r>
              <a:rPr b="1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type-and-number</a:t>
            </a:r>
            <a:b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Router (config-if) # </a:t>
            </a:r>
            <a:r>
              <a:rPr b="1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description-text</a:t>
            </a:r>
            <a:b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Router (config-if) # </a:t>
            </a:r>
            <a:r>
              <a:rPr b="1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ipv4-address subnet-mask</a:t>
            </a:r>
            <a:b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Router (config-if) # </a:t>
            </a:r>
            <a:r>
              <a:rPr b="1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ipv6-address/prefix-length</a:t>
            </a:r>
            <a:b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Router (config-if) # </a:t>
            </a:r>
            <a:r>
              <a:rPr b="1" i="0" lang="es-419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 </a:t>
            </a:r>
            <a:r>
              <a:rPr b="0" i="0" lang="es-419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474661" y="2932333"/>
            <a:ext cx="8280057" cy="117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utilizar el comando </a:t>
            </a:r>
            <a:r>
              <a:rPr b="1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0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agregar información sobre la red conectada a la interfaz.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comando </a:t>
            </a:r>
            <a:r>
              <a:rPr b="1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shutdown </a:t>
            </a:r>
            <a:r>
              <a:rPr b="0" i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 la interfaz.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Configurar interfaces </a:t>
            </a:r>
            <a:br>
              <a:rPr lang="es-419"/>
            </a:br>
            <a:r>
              <a:rPr lang="es-419" sz="2400"/>
              <a:t>Configurar ejemplo de interfaces de router</a:t>
            </a:r>
            <a:endParaRPr/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474662" y="844062"/>
            <a:ext cx="7870825" cy="40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419">
                <a:solidFill>
                  <a:srgbClr val="000000"/>
                </a:solidFill>
              </a:rPr>
              <a:t>Los comandos para configurar la interfaz G0/0/0 en R1 se muestran aquí: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07" y="1338851"/>
            <a:ext cx="4998966" cy="1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4"/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(config-if) 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192.168.10.1 255.255.255.0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 (config-if) 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2001:db8:acad:10: 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1 01:43:53.435: %LINK-3-UPDOWN: Interface GigabitEthernet0/0/0, changed state to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1 01:43:56.447: %LINK-3-UPDOWN: Interface GigabitEthernet0/0/0,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1 01:43:57.447: %LINEPROTO-5-UPDOWN: Line protocol on Interface GigabitEthernet0/0/0,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