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41BE37-8939-4802-A8F4-52393A34EDB8}">
  <a:tblStyle styleId="{EA41BE37-8939-4802-A8F4-52393A34EDB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EDE9396-7302-4433-B581-B19AB7D0E390}"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Programa de la Academia de Redes de Cisco</a:t>
            </a:r>
            <a:endParaRPr/>
          </a:p>
          <a:p>
            <a:pPr indent="0" lvl="0" marL="0" rtl="0" algn="l">
              <a:spcBef>
                <a:spcPts val="0"/>
              </a:spcBef>
              <a:spcAft>
                <a:spcPts val="0"/>
              </a:spcAft>
              <a:buNone/>
            </a:pPr>
            <a:r>
              <a:rPr lang="es-419"/>
              <a:t>Introducción a Redes v7.0 (ITN)</a:t>
            </a:r>
            <a:endParaRPr/>
          </a:p>
          <a:p>
            <a:pPr indent="0" lvl="0" marL="0" rtl="0" algn="l">
              <a:spcBef>
                <a:spcPts val="0"/>
              </a:spcBef>
              <a:spcAft>
                <a:spcPts val="0"/>
              </a:spcAft>
              <a:buNone/>
            </a:pPr>
            <a:r>
              <a:rPr lang="es-419"/>
              <a:t>Módulo 12: Direccionamiento IPv6</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12.2 – Representación de dirección IPv6</a:t>
            </a:r>
            <a:endParaRPr/>
          </a:p>
          <a:p>
            <a:pPr indent="0" lvl="0" marL="0" rtl="0" algn="l">
              <a:spcBef>
                <a:spcPts val="0"/>
              </a:spcBef>
              <a:spcAft>
                <a:spcPts val="0"/>
              </a:spcAft>
              <a:buNone/>
            </a:pPr>
            <a:r>
              <a:rPr lang="es-419"/>
              <a:t>12.2.2 — Regla 2 — Los dos puntos dobles</a:t>
            </a:r>
            <a:endParaRPr/>
          </a:p>
          <a:p>
            <a:pPr indent="0" lvl="0" marL="0" rtl="0" algn="l">
              <a:spcBef>
                <a:spcPts val="0"/>
              </a:spcBef>
              <a:spcAft>
                <a:spcPts val="0"/>
              </a:spcAft>
              <a:buNone/>
            </a:pPr>
            <a:r>
              <a:rPr lang="es-419"/>
              <a:t>12.2.4 – Actividad – Representación de dirección IPv6</a:t>
            </a:r>
            <a:endParaRPr/>
          </a:p>
        </p:txBody>
      </p:sp>
      <p:sp>
        <p:nvSpPr>
          <p:cNvPr id="302" name="Google Shape;30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12.2 Tipos de direcciones IPv4</a:t>
            </a:r>
            <a:endParaRPr/>
          </a:p>
          <a:p>
            <a:pPr indent="0" lvl="0" marL="0" rtl="0" algn="l">
              <a:spcBef>
                <a:spcPts val="0"/>
              </a:spcBef>
              <a:spcAft>
                <a:spcPts val="0"/>
              </a:spcAft>
              <a:buNone/>
            </a:pPr>
            <a:r>
              <a:t/>
            </a:r>
            <a:endParaRPr/>
          </a:p>
        </p:txBody>
      </p:sp>
      <p:sp>
        <p:nvSpPr>
          <p:cNvPr id="310" name="Google Shape;31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12.3.1 — Unicast, Multicast, Anycast</a:t>
            </a:r>
            <a:endParaRPr/>
          </a:p>
        </p:txBody>
      </p:sp>
      <p:sp>
        <p:nvSpPr>
          <p:cNvPr id="316" name="Google Shape;31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12.3.2 — Longitud del prefijo IPv6</a:t>
            </a:r>
            <a:endParaRPr/>
          </a:p>
        </p:txBody>
      </p:sp>
      <p:sp>
        <p:nvSpPr>
          <p:cNvPr id="323" name="Google Shape;32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12.3.3 – Tipos de direcciones Unicast de IPv6</a:t>
            </a:r>
            <a:endParaRPr/>
          </a:p>
        </p:txBody>
      </p:sp>
      <p:sp>
        <p:nvSpPr>
          <p:cNvPr id="332" name="Google Shape;33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12.3.4 — Una nota sobre la dirección local única</a:t>
            </a:r>
            <a:endParaRPr/>
          </a:p>
        </p:txBody>
      </p:sp>
      <p:sp>
        <p:nvSpPr>
          <p:cNvPr id="340" name="Google Shape;34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12.3.5 — IPv6 GUA</a:t>
            </a:r>
            <a:endParaRPr/>
          </a:p>
        </p:txBody>
      </p:sp>
      <p:sp>
        <p:nvSpPr>
          <p:cNvPr id="348" name="Google Shape;34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12.3.5 — Estructura GUA de IPv6</a:t>
            </a:r>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12.3 — Tipos de direcciones IPv6</a:t>
            </a:r>
            <a:endParaRPr/>
          </a:p>
          <a:p>
            <a:pPr indent="0" lvl="0" marL="0" rtl="0" algn="l">
              <a:spcBef>
                <a:spcPts val="0"/>
              </a:spcBef>
              <a:spcAft>
                <a:spcPts val="0"/>
              </a:spcAft>
              <a:buNone/>
            </a:pPr>
            <a:r>
              <a:rPr lang="es-419"/>
              <a:t>12.3.6 — IPv6 LLA</a:t>
            </a:r>
            <a:endParaRPr/>
          </a:p>
          <a:p>
            <a:pPr indent="0" lvl="0" marL="0" rtl="0" algn="l">
              <a:spcBef>
                <a:spcPts val="0"/>
              </a:spcBef>
              <a:spcAft>
                <a:spcPts val="0"/>
              </a:spcAft>
              <a:buNone/>
            </a:pPr>
            <a:r>
              <a:rPr lang="es-419"/>
              <a:t>12.3.7 — Compruebe su comprensión — Tipos de direcciones IPv6</a:t>
            </a:r>
            <a:endParaRPr/>
          </a:p>
        </p:txBody>
      </p:sp>
      <p:sp>
        <p:nvSpPr>
          <p:cNvPr id="364" name="Google Shape;36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12.4- Configuración estática GUA y LLA</a:t>
            </a:r>
            <a:endParaRPr/>
          </a:p>
        </p:txBody>
      </p:sp>
      <p:sp>
        <p:nvSpPr>
          <p:cNvPr id="372" name="Google Shape;37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12- Direccionamiento IPv6</a:t>
            </a:r>
            <a:endParaRPr/>
          </a:p>
          <a:p>
            <a:pPr indent="0" lvl="0" marL="0" rtl="0" algn="l">
              <a:spcBef>
                <a:spcPts val="0"/>
              </a:spcBef>
              <a:spcAft>
                <a:spcPts val="0"/>
              </a:spcAft>
              <a:buClr>
                <a:schemeClr val="dk1"/>
              </a:buClr>
              <a:buSzPts val="1200"/>
              <a:buFont typeface="Calibri"/>
              <a:buNone/>
            </a:pPr>
            <a:r>
              <a:rPr lang="es-419"/>
              <a:t>12.0.2 ¿Qué aprenderá en este módulo?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12.4 — Configuración estática GUA y LLA</a:t>
            </a:r>
            <a:endParaRPr/>
          </a:p>
          <a:p>
            <a:pPr indent="0" lvl="0" marL="0" rtl="0" algn="l">
              <a:spcBef>
                <a:spcPts val="0"/>
              </a:spcBef>
              <a:spcAft>
                <a:spcPts val="0"/>
              </a:spcAft>
              <a:buNone/>
            </a:pPr>
            <a:r>
              <a:rPr lang="es-419"/>
              <a:t>12.4.1 — Configuración de GUA estática en un router</a:t>
            </a:r>
            <a:endParaRPr/>
          </a:p>
        </p:txBody>
      </p:sp>
      <p:sp>
        <p:nvSpPr>
          <p:cNvPr id="378" name="Google Shape;37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12.4 — Configuración estática GUA y LLA</a:t>
            </a:r>
            <a:endParaRPr/>
          </a:p>
          <a:p>
            <a:pPr indent="0" lvl="0" marL="0" rtl="0" algn="l">
              <a:spcBef>
                <a:spcPts val="0"/>
              </a:spcBef>
              <a:spcAft>
                <a:spcPts val="0"/>
              </a:spcAft>
              <a:buNone/>
            </a:pPr>
            <a:r>
              <a:rPr lang="es-419"/>
              <a:t>12.4.2 — Configuración GUA estática en un host de Windows</a:t>
            </a:r>
            <a:endParaRPr/>
          </a:p>
        </p:txBody>
      </p:sp>
      <p:sp>
        <p:nvSpPr>
          <p:cNvPr id="386" name="Google Shape;38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12.4 — Configuración estática GUA y LLA</a:t>
            </a:r>
            <a:endParaRPr/>
          </a:p>
          <a:p>
            <a:pPr indent="0" lvl="0" marL="0" rtl="0" algn="l">
              <a:spcBef>
                <a:spcPts val="0"/>
              </a:spcBef>
              <a:spcAft>
                <a:spcPts val="0"/>
              </a:spcAft>
              <a:buNone/>
            </a:pPr>
            <a:r>
              <a:rPr lang="es-419"/>
              <a:t>12.4.3 — Configuración de GUA estática de una dirección Link-Local Unicast.</a:t>
            </a:r>
            <a:endParaRPr/>
          </a:p>
          <a:p>
            <a:pPr indent="0" lvl="0" marL="0" rtl="0" algn="l">
              <a:spcBef>
                <a:spcPts val="0"/>
              </a:spcBef>
              <a:spcAft>
                <a:spcPts val="0"/>
              </a:spcAft>
              <a:buNone/>
            </a:pPr>
            <a:r>
              <a:rPr lang="es-419"/>
              <a:t>12.4.4 — Comprobador de sintaxis — Configuración estática GUA y LLA</a:t>
            </a:r>
            <a:endParaRPr/>
          </a:p>
        </p:txBody>
      </p:sp>
      <p:sp>
        <p:nvSpPr>
          <p:cNvPr id="395" name="Google Shape;39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12.5 Direccionamiento dinámico IPv4 para GUA IPv6</a:t>
            </a:r>
            <a:endParaRPr/>
          </a:p>
          <a:p>
            <a:pPr indent="0" lvl="0" marL="0" rtl="0" algn="l">
              <a:spcBef>
                <a:spcPts val="0"/>
              </a:spcBef>
              <a:spcAft>
                <a:spcPts val="0"/>
              </a:spcAft>
              <a:buClr>
                <a:schemeClr val="dk1"/>
              </a:buClr>
              <a:buSzPts val="1200"/>
              <a:buFont typeface="Calibri"/>
              <a:buNone/>
            </a:pPr>
            <a:r>
              <a:t/>
            </a:r>
            <a:endParaRPr/>
          </a:p>
        </p:txBody>
      </p:sp>
      <p:sp>
        <p:nvSpPr>
          <p:cNvPr id="404" name="Google Shape;40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12.5.1 — Mensajes RS y RA</a:t>
            </a:r>
            <a:endParaRPr/>
          </a:p>
        </p:txBody>
      </p:sp>
      <p:sp>
        <p:nvSpPr>
          <p:cNvPr id="410" name="Google Shape;41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12.5.2 — Método 1: SLAAC</a:t>
            </a:r>
            <a:endParaRPr/>
          </a:p>
        </p:txBody>
      </p:sp>
      <p:sp>
        <p:nvSpPr>
          <p:cNvPr id="417" name="Google Shape;41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12.5.3 — Método 2: SLAAC y DHCP stateless</a:t>
            </a:r>
            <a:endParaRPr/>
          </a:p>
        </p:txBody>
      </p:sp>
      <p:sp>
        <p:nvSpPr>
          <p:cNvPr id="425" name="Google Shape;42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12.5.4 — Método 3: DHCPv6 Stateful</a:t>
            </a:r>
            <a:endParaRPr/>
          </a:p>
        </p:txBody>
      </p:sp>
      <p:sp>
        <p:nvSpPr>
          <p:cNvPr id="433" name="Google Shape;43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12.5.5 – Proceso EUI-64 vs Generado aleatoriamente</a:t>
            </a:r>
            <a:endParaRPr/>
          </a:p>
        </p:txBody>
      </p:sp>
      <p:sp>
        <p:nvSpPr>
          <p:cNvPr id="441" name="Google Shape;44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12.5.6 — Proceso EUI-64</a:t>
            </a:r>
            <a:endParaRPr/>
          </a:p>
        </p:txBody>
      </p:sp>
      <p:sp>
        <p:nvSpPr>
          <p:cNvPr id="449" name="Google Shape;44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50" name="Google Shape;2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12- Direccionamiento IPv6</a:t>
            </a:r>
            <a:endParaRPr/>
          </a:p>
          <a:p>
            <a:pPr indent="0" lvl="0" marL="0" rtl="0" algn="l">
              <a:spcBef>
                <a:spcPts val="0"/>
              </a:spcBef>
              <a:spcAft>
                <a:spcPts val="0"/>
              </a:spcAft>
              <a:buClr>
                <a:schemeClr val="dk1"/>
              </a:buClr>
              <a:buSzPts val="1200"/>
              <a:buFont typeface="Calibri"/>
              <a:buNone/>
            </a:pPr>
            <a:r>
              <a:rPr lang="es-419"/>
              <a:t>12.0.2 ¿Qué aprenderá en este módulo?</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12.5 — Direccionamiento dinámico para GUA IPv6</a:t>
            </a:r>
            <a:endParaRPr/>
          </a:p>
          <a:p>
            <a:pPr indent="0" lvl="0" marL="0" rtl="0" algn="l">
              <a:spcBef>
                <a:spcPts val="0"/>
              </a:spcBef>
              <a:spcAft>
                <a:spcPts val="0"/>
              </a:spcAft>
              <a:buNone/>
            </a:pPr>
            <a:r>
              <a:rPr lang="es-419"/>
              <a:t>12.5.7 – IDs de interfaz generadas aleatoriamente</a:t>
            </a:r>
            <a:endParaRPr/>
          </a:p>
          <a:p>
            <a:pPr indent="0" lvl="0" marL="0" rtl="0" algn="l">
              <a:spcBef>
                <a:spcPts val="0"/>
              </a:spcBef>
              <a:spcAft>
                <a:spcPts val="0"/>
              </a:spcAft>
              <a:buNone/>
            </a:pPr>
            <a:r>
              <a:rPr lang="es-419"/>
              <a:t>12.5.8 — Compruebe su comprensión — Dirección dinámica para GUA IPv6</a:t>
            </a:r>
            <a:endParaRPr/>
          </a:p>
        </p:txBody>
      </p:sp>
      <p:sp>
        <p:nvSpPr>
          <p:cNvPr id="457" name="Google Shape;4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12.6 Direccionamiento dinámico IPv4 para LLAS IPv6</a:t>
            </a:r>
            <a:endParaRPr/>
          </a:p>
          <a:p>
            <a:pPr indent="0" lvl="0" marL="0" rtl="0" algn="l">
              <a:spcBef>
                <a:spcPts val="0"/>
              </a:spcBef>
              <a:spcAft>
                <a:spcPts val="0"/>
              </a:spcAft>
              <a:buClr>
                <a:schemeClr val="dk1"/>
              </a:buClr>
              <a:buSzPts val="1200"/>
              <a:buFont typeface="Calibri"/>
              <a:buNone/>
            </a:pPr>
            <a:r>
              <a:t/>
            </a:r>
            <a:endParaRPr/>
          </a:p>
        </p:txBody>
      </p:sp>
      <p:sp>
        <p:nvSpPr>
          <p:cNvPr id="467" name="Google Shape;46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12.6 — Direccionamiento dinámico para LLAs de IPv6</a:t>
            </a:r>
            <a:endParaRPr/>
          </a:p>
          <a:p>
            <a:pPr indent="0" lvl="0" marL="0" rtl="0" algn="l">
              <a:spcBef>
                <a:spcPts val="0"/>
              </a:spcBef>
              <a:spcAft>
                <a:spcPts val="0"/>
              </a:spcAft>
              <a:buNone/>
            </a:pPr>
            <a:r>
              <a:rPr lang="es-419"/>
              <a:t>12.6.1 — LLAS dinámicas</a:t>
            </a:r>
            <a:endParaRPr/>
          </a:p>
        </p:txBody>
      </p:sp>
      <p:sp>
        <p:nvSpPr>
          <p:cNvPr id="473" name="Google Shape;47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12.6 — Direccionamiento dinámico para LLAs de IPv6</a:t>
            </a:r>
            <a:endParaRPr/>
          </a:p>
          <a:p>
            <a:pPr indent="0" lvl="0" marL="0" rtl="0" algn="l">
              <a:spcBef>
                <a:spcPts val="0"/>
              </a:spcBef>
              <a:spcAft>
                <a:spcPts val="0"/>
              </a:spcAft>
              <a:buNone/>
            </a:pPr>
            <a:r>
              <a:rPr lang="es-419"/>
              <a:t>12.6.2 — LLAs dinámicas en Windows</a:t>
            </a:r>
            <a:endParaRPr/>
          </a:p>
        </p:txBody>
      </p:sp>
      <p:sp>
        <p:nvSpPr>
          <p:cNvPr id="481" name="Google Shape;481;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12.6 — Direccionamiento dinámico para LLAs de IPv6</a:t>
            </a:r>
            <a:endParaRPr/>
          </a:p>
          <a:p>
            <a:pPr indent="0" lvl="0" marL="0" rtl="0" algn="l">
              <a:spcBef>
                <a:spcPts val="0"/>
              </a:spcBef>
              <a:spcAft>
                <a:spcPts val="0"/>
              </a:spcAft>
              <a:buNone/>
            </a:pPr>
            <a:r>
              <a:rPr lang="es-419"/>
              <a:t>12.6.3 — LLAs dinámicas en routers Cisco</a:t>
            </a:r>
            <a:endParaRPr/>
          </a:p>
        </p:txBody>
      </p:sp>
      <p:sp>
        <p:nvSpPr>
          <p:cNvPr id="493" name="Google Shape;49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12.6 — Direccionamiento dinámico para LLAs de IPv6</a:t>
            </a:r>
            <a:endParaRPr/>
          </a:p>
          <a:p>
            <a:pPr indent="0" lvl="0" marL="0" rtl="0" algn="l">
              <a:spcBef>
                <a:spcPts val="0"/>
              </a:spcBef>
              <a:spcAft>
                <a:spcPts val="0"/>
              </a:spcAft>
              <a:buNone/>
            </a:pPr>
            <a:r>
              <a:rPr lang="es-419"/>
              <a:t>12.6.4 – Verificación de la configuración de direcciones IPv6</a:t>
            </a:r>
            <a:endParaRPr/>
          </a:p>
          <a:p>
            <a:pPr indent="0" lvl="0" marL="0" rtl="0" algn="l">
              <a:spcBef>
                <a:spcPts val="0"/>
              </a:spcBef>
              <a:spcAft>
                <a:spcPts val="0"/>
              </a:spcAft>
              <a:buNone/>
            </a:pPr>
            <a:r>
              <a:rPr lang="es-419"/>
              <a:t>12.6.5 – Syntax Checker – Verificación de la configuración de direcciones IPv6</a:t>
            </a:r>
            <a:endParaRPr/>
          </a:p>
        </p:txBody>
      </p:sp>
      <p:sp>
        <p:nvSpPr>
          <p:cNvPr id="501" name="Google Shape;50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08" name="Google Shape;50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12.6 — Direccionamiento dinámico para LLAs de IPv6</a:t>
            </a:r>
            <a:endParaRPr/>
          </a:p>
          <a:p>
            <a:pPr indent="0" lvl="0" marL="0" rtl="0" algn="l">
              <a:spcBef>
                <a:spcPts val="0"/>
              </a:spcBef>
              <a:spcAft>
                <a:spcPts val="0"/>
              </a:spcAft>
              <a:buNone/>
            </a:pPr>
            <a:r>
              <a:rPr lang="es-419"/>
              <a:t>12.6.6 – Packet Tracer - Configuración de direccionamiento IPv6</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12.7 – Dirección Multicast de IPv4</a:t>
            </a:r>
            <a:endParaRPr/>
          </a:p>
          <a:p>
            <a:pPr indent="0" lvl="0" marL="0" rtl="0" algn="l">
              <a:spcBef>
                <a:spcPts val="0"/>
              </a:spcBef>
              <a:spcAft>
                <a:spcPts val="0"/>
              </a:spcAft>
              <a:buClr>
                <a:schemeClr val="dk1"/>
              </a:buClr>
              <a:buSzPts val="1200"/>
              <a:buFont typeface="Calibri"/>
              <a:buNone/>
            </a:pPr>
            <a:r>
              <a:t/>
            </a:r>
            <a:endParaRPr/>
          </a:p>
        </p:txBody>
      </p:sp>
      <p:sp>
        <p:nvSpPr>
          <p:cNvPr id="516" name="Google Shape;51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12.7 – Dirección Multicast de IPv6</a:t>
            </a:r>
            <a:endParaRPr/>
          </a:p>
          <a:p>
            <a:pPr indent="0" lvl="0" marL="0" rtl="0" algn="l">
              <a:spcBef>
                <a:spcPts val="0"/>
              </a:spcBef>
              <a:spcAft>
                <a:spcPts val="0"/>
              </a:spcAft>
              <a:buNone/>
            </a:pPr>
            <a:r>
              <a:rPr lang="es-419"/>
              <a:t>12.7.1 – Direcciones IPv6 multicast asignadas</a:t>
            </a:r>
            <a:endParaRPr/>
          </a:p>
        </p:txBody>
      </p:sp>
      <p:sp>
        <p:nvSpPr>
          <p:cNvPr id="522" name="Google Shape;52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12.7 – Dirección Multicast de IPv6</a:t>
            </a:r>
            <a:endParaRPr/>
          </a:p>
          <a:p>
            <a:pPr indent="0" lvl="0" marL="0" rtl="0" algn="l">
              <a:spcBef>
                <a:spcPts val="0"/>
              </a:spcBef>
              <a:spcAft>
                <a:spcPts val="0"/>
              </a:spcAft>
              <a:buNone/>
            </a:pPr>
            <a:r>
              <a:rPr lang="es-419"/>
              <a:t>12.7.2 — Direcciones IPv6 multicast conocidas</a:t>
            </a:r>
            <a:endParaRPr/>
          </a:p>
        </p:txBody>
      </p:sp>
      <p:sp>
        <p:nvSpPr>
          <p:cNvPr id="530" name="Google Shape;53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12.1 Problemas de IPv4</a:t>
            </a:r>
            <a:endParaRPr/>
          </a:p>
          <a:p>
            <a:pPr indent="0" lvl="0" marL="0" rtl="0" algn="l">
              <a:spcBef>
                <a:spcPts val="0"/>
              </a:spcBef>
              <a:spcAft>
                <a:spcPts val="0"/>
              </a:spcAft>
              <a:buNone/>
            </a:pPr>
            <a:r>
              <a:t/>
            </a:r>
            <a:endParaRPr/>
          </a:p>
        </p:txBody>
      </p:sp>
      <p:sp>
        <p:nvSpPr>
          <p:cNvPr id="259" name="Google Shape;25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12.7 – Dirección Multicast de IPv6</a:t>
            </a:r>
            <a:endParaRPr/>
          </a:p>
          <a:p>
            <a:pPr indent="0" lvl="0" marL="0" rtl="0" algn="l">
              <a:spcBef>
                <a:spcPts val="0"/>
              </a:spcBef>
              <a:spcAft>
                <a:spcPts val="0"/>
              </a:spcAft>
              <a:buNone/>
            </a:pPr>
            <a:r>
              <a:rPr lang="es-419"/>
              <a:t>12.7.3 – Direcciones IPv6 multicast de nodo solicitado</a:t>
            </a:r>
            <a:endParaRPr/>
          </a:p>
          <a:p>
            <a:pPr indent="0" lvl="0" marL="0" rtl="0" algn="l">
              <a:spcBef>
                <a:spcPts val="0"/>
              </a:spcBef>
              <a:spcAft>
                <a:spcPts val="0"/>
              </a:spcAft>
              <a:buNone/>
            </a:pPr>
            <a:r>
              <a:rPr lang="es-419"/>
              <a:t>12.7.4 – Laboratorio: Identificación de direcciones IPv6</a:t>
            </a:r>
            <a:endParaRPr/>
          </a:p>
        </p:txBody>
      </p:sp>
      <p:sp>
        <p:nvSpPr>
          <p:cNvPr id="537" name="Google Shape;53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44" name="Google Shape;54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12.7 – Dirección Multicast de IPv6</a:t>
            </a:r>
            <a:endParaRPr/>
          </a:p>
          <a:p>
            <a:pPr indent="0" lvl="0" marL="0" rtl="0" algn="l">
              <a:spcBef>
                <a:spcPts val="0"/>
              </a:spcBef>
              <a:spcAft>
                <a:spcPts val="0"/>
              </a:spcAft>
              <a:buNone/>
            </a:pPr>
            <a:r>
              <a:rPr lang="es-419"/>
              <a:t>12.7.4 – Laboratorio: Identificación de direcciones IPv6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12.8 — División de subredes de una red IPv6</a:t>
            </a:r>
            <a:endParaRPr/>
          </a:p>
          <a:p>
            <a:pPr indent="0" lvl="0" marL="0" rtl="0" algn="l">
              <a:spcBef>
                <a:spcPts val="0"/>
              </a:spcBef>
              <a:spcAft>
                <a:spcPts val="0"/>
              </a:spcAft>
              <a:buClr>
                <a:schemeClr val="dk1"/>
              </a:buClr>
              <a:buSzPts val="1200"/>
              <a:buFont typeface="Calibri"/>
              <a:buNone/>
            </a:pPr>
            <a:r>
              <a:t/>
            </a:r>
            <a:endParaRPr/>
          </a:p>
        </p:txBody>
      </p:sp>
      <p:sp>
        <p:nvSpPr>
          <p:cNvPr id="552" name="Google Shape;552;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12.8 — Subnetear una red IPv6</a:t>
            </a:r>
            <a:endParaRPr/>
          </a:p>
          <a:p>
            <a:pPr indent="0" lvl="0" marL="0" rtl="0" algn="l">
              <a:spcBef>
                <a:spcPts val="0"/>
              </a:spcBef>
              <a:spcAft>
                <a:spcPts val="0"/>
              </a:spcAft>
              <a:buNone/>
            </a:pPr>
            <a:r>
              <a:rPr lang="es-419"/>
              <a:t>12.8.1 – División en subredes mediante la ID de subred</a:t>
            </a:r>
            <a:endParaRPr/>
          </a:p>
        </p:txBody>
      </p:sp>
      <p:sp>
        <p:nvSpPr>
          <p:cNvPr id="558" name="Google Shape;55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12.8 — Subnetear una red IPv6</a:t>
            </a:r>
            <a:endParaRPr/>
          </a:p>
          <a:p>
            <a:pPr indent="0" lvl="0" marL="0" rtl="0" algn="l">
              <a:spcBef>
                <a:spcPts val="0"/>
              </a:spcBef>
              <a:spcAft>
                <a:spcPts val="0"/>
              </a:spcAft>
              <a:buNone/>
            </a:pPr>
            <a:r>
              <a:rPr lang="es-419"/>
              <a:t>12.8.2 – Ejemplo de subred IPv6</a:t>
            </a:r>
            <a:endParaRPr/>
          </a:p>
        </p:txBody>
      </p:sp>
      <p:sp>
        <p:nvSpPr>
          <p:cNvPr id="566" name="Google Shape;56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12.8 — Subnetear una red IPv6</a:t>
            </a:r>
            <a:endParaRPr/>
          </a:p>
          <a:p>
            <a:pPr indent="0" lvl="0" marL="0" rtl="0" algn="l">
              <a:spcBef>
                <a:spcPts val="0"/>
              </a:spcBef>
              <a:spcAft>
                <a:spcPts val="0"/>
              </a:spcAft>
              <a:buNone/>
            </a:pPr>
            <a:r>
              <a:rPr lang="es-419"/>
              <a:t>12.8.3 – Asignación de subred IPv6</a:t>
            </a:r>
            <a:endParaRPr/>
          </a:p>
        </p:txBody>
      </p:sp>
      <p:sp>
        <p:nvSpPr>
          <p:cNvPr id="574" name="Google Shape;57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12.8 — Subnetear una red IPv6</a:t>
            </a:r>
            <a:endParaRPr/>
          </a:p>
          <a:p>
            <a:pPr indent="0" lvl="0" marL="0" rtl="0" algn="l">
              <a:spcBef>
                <a:spcPts val="0"/>
              </a:spcBef>
              <a:spcAft>
                <a:spcPts val="0"/>
              </a:spcAft>
              <a:buNone/>
            </a:pPr>
            <a:r>
              <a:rPr lang="es-419"/>
              <a:t>12.8.4 — Router configurado con subredes IPv6</a:t>
            </a:r>
            <a:endParaRPr/>
          </a:p>
          <a:p>
            <a:pPr indent="0" lvl="0" marL="0" rtl="0" algn="l">
              <a:spcBef>
                <a:spcPts val="0"/>
              </a:spcBef>
              <a:spcAft>
                <a:spcPts val="0"/>
              </a:spcAft>
              <a:buNone/>
            </a:pPr>
            <a:r>
              <a:rPr lang="es-419"/>
              <a:t>12.8.5 — Compruebe su comprensión — División de una red I IPv6</a:t>
            </a:r>
            <a:endParaRPr/>
          </a:p>
        </p:txBody>
      </p:sp>
      <p:sp>
        <p:nvSpPr>
          <p:cNvPr id="583" name="Google Shape;58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 — Direccionamiento IPv6</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12.9 – Módulo de Práctica y Prueba</a:t>
            </a:r>
            <a:endParaRPr/>
          </a:p>
        </p:txBody>
      </p:sp>
      <p:sp>
        <p:nvSpPr>
          <p:cNvPr id="591" name="Google Shape;59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96" name="Google Shape;59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 — Direccionamiento IPv6</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12.9 – Módulo de Práctica y Prueba</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12.9.1 – Packet Tracer – Implementación de un esquema de direccionamiento IPv6 dividido en subredes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03" name="Google Shape;60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 — Direccionamiento IPv6</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12.9 – Módulo de Práctica y Prueba</a:t>
            </a:r>
            <a:endParaRPr/>
          </a:p>
          <a:p>
            <a:pPr indent="0" lvl="0" marL="0" rtl="0" algn="l">
              <a:lnSpc>
                <a:spcPct val="80000"/>
              </a:lnSpc>
              <a:spcBef>
                <a:spcPts val="0"/>
              </a:spcBef>
              <a:spcAft>
                <a:spcPts val="0"/>
              </a:spcAft>
              <a:buClr>
                <a:schemeClr val="dk1"/>
              </a:buClr>
              <a:buSzPts val="1200"/>
              <a:buFont typeface="Arial"/>
              <a:buNone/>
            </a:pPr>
            <a:r>
              <a:rPr b="0" lang="es-419" sz="1200">
                <a:solidFill>
                  <a:schemeClr val="dk1"/>
                </a:solidFill>
                <a:latin typeface="Arial"/>
                <a:ea typeface="Arial"/>
                <a:cs typeface="Arial"/>
                <a:sym typeface="Arial"/>
              </a:rPr>
              <a:t>12.9.2 – PTPM y Lab – Configuración de direcciones IPv6 en dispositivos de red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12.1 — Problemas de IPv4</a:t>
            </a:r>
            <a:endParaRPr/>
          </a:p>
          <a:p>
            <a:pPr indent="0" lvl="0" marL="0" rtl="0" algn="l">
              <a:spcBef>
                <a:spcPts val="0"/>
              </a:spcBef>
              <a:spcAft>
                <a:spcPts val="0"/>
              </a:spcAft>
              <a:buNone/>
            </a:pPr>
            <a:r>
              <a:rPr lang="es-419"/>
              <a:t>12.1.1 — Necesidad de IPv6</a:t>
            </a:r>
            <a:endParaRPr/>
          </a:p>
        </p:txBody>
      </p:sp>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10" name="Google Shape;61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Conceptos de la WLAN</a:t>
            </a:r>
            <a:endParaRPr/>
          </a:p>
          <a:p>
            <a:pPr indent="0" lvl="0" marL="0" rtl="0" algn="l">
              <a:spcBef>
                <a:spcPts val="0"/>
              </a:spcBef>
              <a:spcAft>
                <a:spcPts val="0"/>
              </a:spcAft>
              <a:buNone/>
            </a:pPr>
            <a:r>
              <a:rPr lang="es-419"/>
              <a:t>12.8 – Módulo de Práctica y Prueba</a:t>
            </a:r>
            <a:endParaRPr/>
          </a:p>
          <a:p>
            <a:pPr indent="0" lvl="0" marL="0" rtl="0" algn="l">
              <a:spcBef>
                <a:spcPts val="0"/>
              </a:spcBef>
              <a:spcAft>
                <a:spcPts val="0"/>
              </a:spcAft>
              <a:buNone/>
            </a:pPr>
            <a:r>
              <a:rPr lang="es-419"/>
              <a:t>12.9.3 – ¿Qué aprendió en este módulo?</a:t>
            </a:r>
            <a:endParaRPr/>
          </a:p>
          <a:p>
            <a:pPr indent="0" lvl="0" marL="0" rtl="0" algn="l">
              <a:spcBef>
                <a:spcPts val="0"/>
              </a:spcBef>
              <a:spcAft>
                <a:spcPts val="0"/>
              </a:spcAft>
              <a:buNone/>
            </a:pPr>
            <a:r>
              <a:rPr lang="es-419"/>
              <a:t>12.9.4 — Prueba de módulo: direccionamiento IPv6</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17" name="Google Shape;61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Conceptos de la WLAN</a:t>
            </a:r>
            <a:endParaRPr/>
          </a:p>
          <a:p>
            <a:pPr indent="0" lvl="0" marL="0" rtl="0" algn="l">
              <a:spcBef>
                <a:spcPts val="0"/>
              </a:spcBef>
              <a:spcAft>
                <a:spcPts val="0"/>
              </a:spcAft>
              <a:buNone/>
            </a:pPr>
            <a:r>
              <a:rPr lang="es-419"/>
              <a:t>12.8 – Módulo de Práctica y Prueba</a:t>
            </a:r>
            <a:endParaRPr/>
          </a:p>
          <a:p>
            <a:pPr indent="0" lvl="0" marL="0" rtl="0" algn="l">
              <a:spcBef>
                <a:spcPts val="0"/>
              </a:spcBef>
              <a:spcAft>
                <a:spcPts val="0"/>
              </a:spcAft>
              <a:buNone/>
            </a:pPr>
            <a:r>
              <a:rPr lang="es-419"/>
              <a:t>12.9.3 – ¿Qué aprendió en este módulo?</a:t>
            </a:r>
            <a:endParaRPr/>
          </a:p>
          <a:p>
            <a:pPr indent="0" lvl="0" marL="0" rtl="0" algn="l">
              <a:spcBef>
                <a:spcPts val="0"/>
              </a:spcBef>
              <a:spcAft>
                <a:spcPts val="0"/>
              </a:spcAft>
              <a:buNone/>
            </a:pPr>
            <a:r>
              <a:rPr lang="es-419"/>
              <a:t>12.9.4 — Prueba de módulo: direccionamiento IPv6</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24" name="Google Shape;624;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12.1 — Problemas de IPv4</a:t>
            </a:r>
            <a:endParaRPr/>
          </a:p>
          <a:p>
            <a:pPr indent="0" lvl="0" marL="0" rtl="0" algn="l">
              <a:spcBef>
                <a:spcPts val="0"/>
              </a:spcBef>
              <a:spcAft>
                <a:spcPts val="0"/>
              </a:spcAft>
              <a:buNone/>
            </a:pPr>
            <a:r>
              <a:rPr lang="es-419"/>
              <a:t>12.1.2 — Convivencia IPv4 e IPv6</a:t>
            </a:r>
            <a:endParaRPr/>
          </a:p>
          <a:p>
            <a:pPr indent="0" lvl="0" marL="0" rtl="0" algn="l">
              <a:spcBef>
                <a:spcPts val="0"/>
              </a:spcBef>
              <a:spcAft>
                <a:spcPts val="0"/>
              </a:spcAft>
              <a:buNone/>
            </a:pPr>
            <a:r>
              <a:rPr lang="es-419"/>
              <a:t>12.1.3 — Compruebe su comprensión — Problemas con IPv4</a:t>
            </a:r>
            <a:endParaRPr/>
          </a:p>
        </p:txBody>
      </p:sp>
      <p:sp>
        <p:nvSpPr>
          <p:cNvPr id="273" name="Google Shape;27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12- Direccionamiento IPv6</a:t>
            </a:r>
            <a:endParaRPr/>
          </a:p>
          <a:p>
            <a:pPr indent="0" lvl="0" marL="0" marR="0" rtl="0" algn="l">
              <a:lnSpc>
                <a:spcPct val="100000"/>
              </a:lnSpc>
              <a:spcBef>
                <a:spcPts val="0"/>
              </a:spcBef>
              <a:spcAft>
                <a:spcPts val="0"/>
              </a:spcAft>
              <a:buClr>
                <a:schemeClr val="dk1"/>
              </a:buClr>
              <a:buSzPts val="1200"/>
              <a:buFont typeface="Calibri"/>
              <a:buNone/>
            </a:pPr>
            <a:r>
              <a:rPr lang="es-419"/>
              <a:t>12.2 Representación de la dirección IPv4</a:t>
            </a:r>
            <a:endParaRPr/>
          </a:p>
          <a:p>
            <a:pPr indent="0" lvl="0" marL="0" rtl="0" algn="l">
              <a:spcBef>
                <a:spcPts val="0"/>
              </a:spcBef>
              <a:spcAft>
                <a:spcPts val="0"/>
              </a:spcAft>
              <a:buNone/>
            </a:pPr>
            <a:r>
              <a:t/>
            </a:r>
            <a:endParaRPr/>
          </a:p>
        </p:txBody>
      </p:sp>
      <p:sp>
        <p:nvSpPr>
          <p:cNvPr id="281" name="Google Shape;2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12.2 – Representación de dirección IPv6</a:t>
            </a:r>
            <a:endParaRPr/>
          </a:p>
          <a:p>
            <a:pPr indent="0" lvl="0" marL="0" rtl="0" algn="l">
              <a:spcBef>
                <a:spcPts val="0"/>
              </a:spcBef>
              <a:spcAft>
                <a:spcPts val="0"/>
              </a:spcAft>
              <a:buNone/>
            </a:pPr>
            <a:r>
              <a:rPr lang="es-419"/>
              <a:t>12.2.1 — Formatos de direccionamiento IPv6</a:t>
            </a:r>
            <a:endParaRPr/>
          </a:p>
        </p:txBody>
      </p:sp>
      <p:sp>
        <p:nvSpPr>
          <p:cNvPr id="287" name="Google Shape;28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12 — Direccionamiento IPv6</a:t>
            </a:r>
            <a:endParaRPr/>
          </a:p>
          <a:p>
            <a:pPr indent="0" lvl="0" marL="0" rtl="0" algn="l">
              <a:spcBef>
                <a:spcPts val="0"/>
              </a:spcBef>
              <a:spcAft>
                <a:spcPts val="0"/>
              </a:spcAft>
              <a:buNone/>
            </a:pPr>
            <a:r>
              <a:rPr lang="es-419"/>
              <a:t>12.2 – Representación de dirección IPv6</a:t>
            </a:r>
            <a:endParaRPr/>
          </a:p>
          <a:p>
            <a:pPr indent="0" lvl="0" marL="0" rtl="0" algn="l">
              <a:spcBef>
                <a:spcPts val="0"/>
              </a:spcBef>
              <a:spcAft>
                <a:spcPts val="0"/>
              </a:spcAft>
              <a:buNone/>
            </a:pPr>
            <a:r>
              <a:rPr lang="es-419"/>
              <a:t>12.2.2 — Omitir cero inicial</a:t>
            </a:r>
            <a:endParaRPr/>
          </a:p>
        </p:txBody>
      </p:sp>
      <p:sp>
        <p:nvSpPr>
          <p:cNvPr id="294" name="Google Shape;29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543048" y="4741653"/>
            <a:ext cx="298247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2021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12: direccionamiento IPv6</a:t>
            </a:r>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Representación de dirección IPv6 </a:t>
            </a:r>
            <a:br>
              <a:rPr lang="es-419"/>
            </a:br>
            <a:r>
              <a:rPr lang="es-419" sz="2400"/>
              <a:t>Regla 2 - Dos puntos</a:t>
            </a:r>
            <a:endParaRPr/>
          </a:p>
        </p:txBody>
      </p:sp>
      <p:sp>
        <p:nvSpPr>
          <p:cNvPr id="305" name="Google Shape;305;p25"/>
          <p:cNvSpPr txBox="1"/>
          <p:nvPr>
            <p:ph idx="1" type="body"/>
          </p:nvPr>
        </p:nvSpPr>
        <p:spPr>
          <a:xfrm>
            <a:off x="431972" y="855419"/>
            <a:ext cx="7913516" cy="239991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chemeClr val="dk1"/>
                </a:solidFill>
              </a:rPr>
              <a:t>Los dos puntos dobles (::) pueden reemplazar cualquier cadena única y contigua de uno o más segmentos de 16 bits (hextetos) que estén compuestas solo por ceros. </a:t>
            </a:r>
            <a:endParaRPr/>
          </a:p>
          <a:p>
            <a:pPr indent="0" lvl="0" marL="0" rtl="0" algn="l">
              <a:lnSpc>
                <a:spcPct val="100000"/>
              </a:lnSpc>
              <a:spcBef>
                <a:spcPts val="320"/>
              </a:spcBef>
              <a:spcAft>
                <a:spcPts val="0"/>
              </a:spcAft>
              <a:buSzPts val="1600"/>
              <a:buNone/>
            </a:pPr>
            <a:r>
              <a:rPr b="1" lang="es-419" sz="1600">
                <a:solidFill>
                  <a:schemeClr val="dk1"/>
                </a:solidFill>
              </a:rPr>
              <a:t>Por ejemplo:</a:t>
            </a:r>
            <a:endParaRPr/>
          </a:p>
          <a:p>
            <a:pPr indent="-285750" lvl="0" marL="285750" rtl="0" algn="l">
              <a:lnSpc>
                <a:spcPct val="100000"/>
              </a:lnSpc>
              <a:spcBef>
                <a:spcPts val="280"/>
              </a:spcBef>
              <a:spcAft>
                <a:spcPts val="0"/>
              </a:spcAft>
              <a:buSzPts val="1400"/>
              <a:buFont typeface="Arial"/>
              <a:buChar char="•"/>
            </a:pPr>
            <a:r>
              <a:rPr lang="es-419" sz="1400">
                <a:solidFill>
                  <a:schemeClr val="dk1"/>
                </a:solidFill>
              </a:rPr>
              <a:t>2001:db8:cafe: 1:0:0:0:1 (0s iniciales omitidos) podría representarse como 2001:db8:cafe:1: :1</a:t>
            </a:r>
            <a:endParaRPr/>
          </a:p>
          <a:p>
            <a:pPr indent="0" lvl="0" marL="0" rtl="0" algn="l">
              <a:lnSpc>
                <a:spcPct val="100000"/>
              </a:lnSpc>
              <a:spcBef>
                <a:spcPts val="320"/>
              </a:spcBef>
              <a:spcAft>
                <a:spcPts val="0"/>
              </a:spcAft>
              <a:buSzPts val="1600"/>
              <a:buNone/>
            </a:pPr>
            <a:r>
              <a:t/>
            </a:r>
            <a:endParaRPr sz="1600">
              <a:solidFill>
                <a:schemeClr val="dk1"/>
              </a:solidFill>
            </a:endParaRPr>
          </a:p>
          <a:p>
            <a:pPr indent="0" lvl="0" marL="0" rtl="0" algn="l">
              <a:lnSpc>
                <a:spcPct val="100000"/>
              </a:lnSpc>
              <a:spcBef>
                <a:spcPts val="320"/>
              </a:spcBef>
              <a:spcAft>
                <a:spcPts val="0"/>
              </a:spcAft>
              <a:buSzPts val="1600"/>
              <a:buNone/>
            </a:pPr>
            <a:r>
              <a:rPr b="1" lang="es-419" sz="1600">
                <a:solidFill>
                  <a:schemeClr val="dk1"/>
                </a:solidFill>
              </a:rPr>
              <a:t>Nota</a:t>
            </a:r>
            <a:r>
              <a:rPr lang="es-419" sz="1600">
                <a:solidFill>
                  <a:schemeClr val="dk1"/>
                </a:solidFill>
              </a:rPr>
              <a:t>: </a:t>
            </a:r>
            <a:r>
              <a:rPr lang="es-419" sz="1400">
                <a:solidFill>
                  <a:schemeClr val="dk1"/>
                </a:solidFill>
              </a:rPr>
              <a:t>Los dos puntos dobles (::) se pueden utilizar solamente una vez dentro de una dirección; de lo contrario, habría más de una dirección resultante posible.</a:t>
            </a:r>
            <a:endParaRPr/>
          </a:p>
          <a:p>
            <a:pPr indent="0" lvl="0" marL="0" rtl="0" algn="l">
              <a:lnSpc>
                <a:spcPct val="100000"/>
              </a:lnSpc>
              <a:spcBef>
                <a:spcPts val="320"/>
              </a:spcBef>
              <a:spcAft>
                <a:spcPts val="0"/>
              </a:spcAft>
              <a:buSzPts val="1600"/>
              <a:buNone/>
            </a:pPr>
            <a:r>
              <a:t/>
            </a:r>
            <a:endParaRPr sz="1600">
              <a:solidFill>
                <a:schemeClr val="dk1"/>
              </a:solidFill>
            </a:endParaRPr>
          </a:p>
        </p:txBody>
      </p:sp>
      <p:graphicFrame>
        <p:nvGraphicFramePr>
          <p:cNvPr id="306" name="Google Shape;306;p25"/>
          <p:cNvGraphicFramePr/>
          <p:nvPr/>
        </p:nvGraphicFramePr>
        <p:xfrm>
          <a:off x="668858" y="3255332"/>
          <a:ext cx="3000000" cy="3000000"/>
        </p:xfrm>
        <a:graphic>
          <a:graphicData uri="http://schemas.openxmlformats.org/drawingml/2006/table">
            <a:tbl>
              <a:tblPr bandRow="1" firstRow="1">
                <a:noFill/>
                <a:tableStyleId>{EA41BE37-8939-4802-A8F4-52393A34EDB8}</a:tableStyleId>
              </a:tblPr>
              <a:tblGrid>
                <a:gridCol w="1963125"/>
                <a:gridCol w="4653975"/>
              </a:tblGrid>
              <a:tr h="139700">
                <a:tc>
                  <a:txBody>
                    <a:bodyPr/>
                    <a:lstStyle/>
                    <a:p>
                      <a:pPr indent="0" lvl="0" marL="0" marR="0" rtl="0" algn="l">
                        <a:spcBef>
                          <a:spcPts val="0"/>
                        </a:spcBef>
                        <a:spcAft>
                          <a:spcPts val="0"/>
                        </a:spcAft>
                        <a:buNone/>
                      </a:pPr>
                      <a:r>
                        <a:rPr lang="es-419" sz="1100" u="none" cap="none" strike="noStrike"/>
                        <a:t>Tipo</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Formato</a:t>
                      </a:r>
                      <a:endParaRPr/>
                    </a:p>
                  </a:txBody>
                  <a:tcPr marT="45725" marB="45725" marR="91450" marL="91450"/>
                </a:tc>
              </a:tr>
              <a:tr h="139700">
                <a:tc>
                  <a:txBody>
                    <a:bodyPr/>
                    <a:lstStyle/>
                    <a:p>
                      <a:pPr indent="0" lvl="0" marL="0" marR="0" rtl="0" algn="l">
                        <a:spcBef>
                          <a:spcPts val="0"/>
                        </a:spcBef>
                        <a:spcAft>
                          <a:spcPts val="0"/>
                        </a:spcAft>
                        <a:buNone/>
                      </a:pPr>
                      <a:r>
                        <a:rPr lang="es-419" sz="1100" u="none" cap="none" strike="noStrike">
                          <a:solidFill>
                            <a:srgbClr val="000000"/>
                          </a:solidFill>
                        </a:rPr>
                        <a:t>Recomendado</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2001: </a:t>
                      </a:r>
                      <a:r>
                        <a:rPr b="1" lang="es-419" sz="1100" u="none" cap="none" strike="noStrike"/>
                        <a:t>0</a:t>
                      </a:r>
                      <a:r>
                        <a:rPr lang="es-419" sz="1100" u="none" cap="none" strike="noStrike"/>
                        <a:t>db8: </a:t>
                      </a:r>
                      <a:r>
                        <a:rPr b="1" lang="es-419" sz="1100" u="none" cap="none" strike="noStrike"/>
                        <a:t>000</a:t>
                      </a:r>
                      <a:r>
                        <a:rPr lang="es-419" sz="1100" u="none" cap="none" strike="noStrike"/>
                        <a:t>0:1111: </a:t>
                      </a:r>
                      <a:r>
                        <a:rPr b="1" lang="es-419" sz="1100" u="none" cap="none" strike="noStrike"/>
                        <a:t>0000</a:t>
                      </a:r>
                      <a:r>
                        <a:rPr lang="es-419" sz="1100" u="none" cap="none" strike="noStrike"/>
                        <a:t>: </a:t>
                      </a:r>
                      <a:r>
                        <a:rPr b="1" lang="es-419" sz="1100" u="none" cap="none" strike="noStrike"/>
                        <a:t>0000</a:t>
                      </a:r>
                      <a:r>
                        <a:rPr lang="es-419" sz="1100" u="none" cap="none" strike="noStrike"/>
                        <a:t>: </a:t>
                      </a:r>
                      <a:r>
                        <a:rPr b="1" lang="es-419" sz="1100" u="none" cap="none" strike="noStrike"/>
                        <a:t>0000</a:t>
                      </a:r>
                      <a:r>
                        <a:rPr lang="es-419" sz="1100" u="none" cap="none" strike="noStrike"/>
                        <a:t>: </a:t>
                      </a:r>
                      <a:r>
                        <a:rPr b="1" lang="es-419" sz="1100" u="none" cap="none" strike="noStrike"/>
                        <a:t>0</a:t>
                      </a:r>
                      <a:r>
                        <a:rPr lang="es-419" sz="1100" u="none" cap="none" strike="noStrike"/>
                        <a:t>200</a:t>
                      </a:r>
                      <a:endParaRPr/>
                    </a:p>
                  </a:txBody>
                  <a:tcPr marT="45725" marB="45725" marR="91450" marL="91450"/>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solidFill>
                            <a:srgbClr val="000000"/>
                          </a:solidFill>
                        </a:rPr>
                        <a:t>Comprimido</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2001:db8:0:1111::200</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12.3 Tipos de direcciones IPv6</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Unicast, Multicast, Anycast</a:t>
            </a:r>
            <a:endParaRPr/>
          </a:p>
        </p:txBody>
      </p:sp>
      <p:sp>
        <p:nvSpPr>
          <p:cNvPr id="319" name="Google Shape;319;p27"/>
          <p:cNvSpPr txBox="1"/>
          <p:nvPr>
            <p:ph idx="1" type="body"/>
          </p:nvPr>
        </p:nvSpPr>
        <p:spPr>
          <a:xfrm>
            <a:off x="431800" y="1035050"/>
            <a:ext cx="8280400" cy="30734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chemeClr val="dk1"/>
                </a:solidFill>
              </a:rPr>
              <a:t>Existen tres categorías amplias de direcciones IPv6:</a:t>
            </a:r>
            <a:endParaRPr/>
          </a:p>
          <a:p>
            <a:pPr indent="-285750" lvl="0" marL="285750" rtl="0" algn="l">
              <a:lnSpc>
                <a:spcPct val="100000"/>
              </a:lnSpc>
              <a:spcBef>
                <a:spcPts val="920"/>
              </a:spcBef>
              <a:spcAft>
                <a:spcPts val="0"/>
              </a:spcAft>
              <a:buSzPts val="1600"/>
              <a:buFont typeface="Arial"/>
              <a:buChar char="•"/>
            </a:pPr>
            <a:r>
              <a:rPr b="1" lang="es-419" sz="1600">
                <a:solidFill>
                  <a:schemeClr val="dk1"/>
                </a:solidFill>
              </a:rPr>
              <a:t>Unicast</a:t>
            </a:r>
            <a:r>
              <a:rPr lang="es-419" sz="1600">
                <a:solidFill>
                  <a:schemeClr val="dk1"/>
                </a:solidFill>
              </a:rPr>
              <a:t> – Identifica de manera única una interfaz de un dispositivo habilitado para IPv6.</a:t>
            </a:r>
            <a:endParaRPr/>
          </a:p>
          <a:p>
            <a:pPr indent="-285750" lvl="0" marL="285750" rtl="0" algn="l">
              <a:lnSpc>
                <a:spcPct val="100000"/>
              </a:lnSpc>
              <a:spcBef>
                <a:spcPts val="320"/>
              </a:spcBef>
              <a:spcAft>
                <a:spcPts val="0"/>
              </a:spcAft>
              <a:buSzPts val="1600"/>
              <a:buFont typeface="Arial"/>
              <a:buChar char="•"/>
            </a:pPr>
            <a:r>
              <a:rPr b="1" lang="es-419" sz="1600">
                <a:solidFill>
                  <a:schemeClr val="dk1"/>
                </a:solidFill>
              </a:rPr>
              <a:t>Multicast</a:t>
            </a:r>
            <a:r>
              <a:rPr lang="es-419" sz="1600">
                <a:solidFill>
                  <a:schemeClr val="dk1"/>
                </a:solidFill>
              </a:rPr>
              <a:t> – Se usan para enviar un único paquete IPv6 a varios destinos.</a:t>
            </a:r>
            <a:endParaRPr/>
          </a:p>
          <a:p>
            <a:pPr indent="-285750" lvl="0" marL="285750" rtl="0" algn="l">
              <a:lnSpc>
                <a:spcPct val="100000"/>
              </a:lnSpc>
              <a:spcBef>
                <a:spcPts val="320"/>
              </a:spcBef>
              <a:spcAft>
                <a:spcPts val="0"/>
              </a:spcAft>
              <a:buSzPts val="1600"/>
              <a:buFont typeface="Arial"/>
              <a:buChar char="•"/>
            </a:pPr>
            <a:r>
              <a:rPr b="1" lang="es-419" sz="1600">
                <a:solidFill>
                  <a:schemeClr val="dk1"/>
                </a:solidFill>
              </a:rPr>
              <a:t>Anycast</a:t>
            </a:r>
            <a:r>
              <a:rPr lang="es-419" sz="1600">
                <a:solidFill>
                  <a:schemeClr val="dk1"/>
                </a:solidFill>
              </a:rPr>
              <a:t> – Esta es cualquier dirección unicast de IPv6 que puede asignarse a varios dispositivos. Los paquetes enviados a una dirección de anycast se enrutan al dispositivo más cercano que tenga esa dirección.</a:t>
            </a:r>
            <a:endParaRPr/>
          </a:p>
          <a:p>
            <a:pPr indent="-184150" lvl="0" marL="28575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rPr b="1" lang="es-419" sz="1600">
                <a:solidFill>
                  <a:schemeClr val="dk1"/>
                </a:solidFill>
              </a:rPr>
              <a:t>Nota</a:t>
            </a:r>
            <a:r>
              <a:rPr lang="es-419" sz="1600">
                <a:solidFill>
                  <a:schemeClr val="dk1"/>
                </a:solidFill>
              </a:rPr>
              <a:t>: A diferencia de IPv4, IPv6 no tiene una dirección broadcast. Sin embargo, existe una dirección IPv6 de multicast de todos los nodos que brinda básicamente el mismo resultado.</a:t>
            </a:r>
            <a:endParaRPr/>
          </a:p>
          <a:p>
            <a:pPr indent="-330199" lvl="2" marL="489009" rtl="0" algn="l">
              <a:lnSpc>
                <a:spcPct val="95000"/>
              </a:lnSpc>
              <a:spcBef>
                <a:spcPts val="625"/>
              </a:spcBef>
              <a:spcAft>
                <a:spcPts val="0"/>
              </a:spcAft>
              <a:buClr>
                <a:schemeClr val="dk1"/>
              </a:buClr>
              <a:buSzPts val="200"/>
              <a:buFont typeface="Arial"/>
              <a:buNone/>
            </a:pPr>
            <a:r>
              <a:t/>
            </a:r>
            <a:endParaRPr sz="200"/>
          </a:p>
          <a:p>
            <a:pPr indent="-241300" lvl="0" marL="34290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Longitud de prefijo IPv6</a:t>
            </a:r>
            <a:endParaRPr/>
          </a:p>
        </p:txBody>
      </p:sp>
      <p:sp>
        <p:nvSpPr>
          <p:cNvPr id="326" name="Google Shape;326;p28"/>
          <p:cNvSpPr txBox="1"/>
          <p:nvPr>
            <p:ph idx="1" type="body"/>
          </p:nvPr>
        </p:nvSpPr>
        <p:spPr>
          <a:xfrm>
            <a:off x="431800" y="1035050"/>
            <a:ext cx="8280400" cy="131236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chemeClr val="dk1"/>
                </a:solidFill>
              </a:rPr>
              <a:t>La longitud del prefijo se representa en notación de barra diagonal y se usa para indicar la porción de red de una dirección IPv6.</a:t>
            </a:r>
            <a:endParaRPr/>
          </a:p>
          <a:p>
            <a:pPr indent="0" lvl="0" marL="0" rtl="0" algn="l">
              <a:lnSpc>
                <a:spcPct val="100000"/>
              </a:lnSpc>
              <a:spcBef>
                <a:spcPts val="1200"/>
              </a:spcBef>
              <a:spcAft>
                <a:spcPts val="0"/>
              </a:spcAft>
              <a:buClr>
                <a:schemeClr val="dk2"/>
              </a:buClr>
              <a:buSzPts val="1440"/>
              <a:buNone/>
            </a:pPr>
            <a:r>
              <a:rPr lang="es-419" sz="1600">
                <a:solidFill>
                  <a:schemeClr val="dk1"/>
                </a:solidFill>
              </a:rPr>
              <a:t>La longitud de prefijo puede ir de 0 a 128. La longitud de prefijo IPv6 recomendada para LAN y la mayoría de los otros tipos de redes es / 64.</a:t>
            </a:r>
            <a:endParaRPr/>
          </a:p>
          <a:p>
            <a:pPr indent="-330199" lvl="2" marL="489009" rtl="0" algn="l">
              <a:lnSpc>
                <a:spcPct val="95000"/>
              </a:lnSpc>
              <a:spcBef>
                <a:spcPts val="1225"/>
              </a:spcBef>
              <a:spcAft>
                <a:spcPts val="0"/>
              </a:spcAft>
              <a:buClr>
                <a:schemeClr val="dk1"/>
              </a:buClr>
              <a:buSzPts val="200"/>
              <a:buFont typeface="Arial"/>
              <a:buNone/>
            </a:pPr>
            <a:r>
              <a:t/>
            </a:r>
            <a:endParaRPr sz="200"/>
          </a:p>
          <a:p>
            <a:pPr indent="-241300" lvl="0" marL="34290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327" name="Google Shape;327;p28"/>
          <p:cNvPicPr preferRelativeResize="0"/>
          <p:nvPr/>
        </p:nvPicPr>
        <p:blipFill rotWithShape="1">
          <a:blip r:embed="rId3">
            <a:alphaModFix/>
          </a:blip>
          <a:srcRect b="0" l="0" r="0" t="0"/>
          <a:stretch/>
        </p:blipFill>
        <p:spPr>
          <a:xfrm>
            <a:off x="1937923" y="2190466"/>
            <a:ext cx="4469641" cy="1727696"/>
          </a:xfrm>
          <a:prstGeom prst="rect">
            <a:avLst/>
          </a:prstGeom>
          <a:noFill/>
          <a:ln>
            <a:noFill/>
          </a:ln>
        </p:spPr>
      </p:pic>
      <p:sp>
        <p:nvSpPr>
          <p:cNvPr id="328" name="Google Shape;328;p28"/>
          <p:cNvSpPr txBox="1"/>
          <p:nvPr/>
        </p:nvSpPr>
        <p:spPr>
          <a:xfrm>
            <a:off x="431799" y="3952755"/>
            <a:ext cx="799030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a:t>
            </a:r>
            <a:r>
              <a:rPr lang="es-419" sz="1400">
                <a:solidFill>
                  <a:schemeClr val="dk1"/>
                </a:solidFill>
                <a:latin typeface="Arial"/>
                <a:ea typeface="Arial"/>
                <a:cs typeface="Arial"/>
                <a:sym typeface="Arial"/>
              </a:rPr>
              <a:t>: Se recomienda encarecidamente utilizar un ID de interfaz de 64 bits para la mayoría de las redes. Esto se debe a que la autoconfiguración de direcciones sin estado (SLAAC) utiliza 64 bits para el ID de la interfaz. También facilita la creación y administración de subredes</a:t>
            </a:r>
            <a:r>
              <a:rPr lang="es-419" sz="1200">
                <a:solidFill>
                  <a:schemeClr val="dk1"/>
                </a:solidFill>
                <a:latin typeface="Arial"/>
                <a:ea typeface="Arial"/>
                <a:cs typeface="Arial"/>
                <a:sym typeface="Aria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Tipos de direcciones Unicast de IPv6</a:t>
            </a:r>
            <a:endParaRPr/>
          </a:p>
        </p:txBody>
      </p:sp>
      <p:sp>
        <p:nvSpPr>
          <p:cNvPr id="335" name="Google Shape;335;p29"/>
          <p:cNvSpPr txBox="1"/>
          <p:nvPr>
            <p:ph idx="1" type="body"/>
          </p:nvPr>
        </p:nvSpPr>
        <p:spPr>
          <a:xfrm>
            <a:off x="431800" y="1035050"/>
            <a:ext cx="4741333" cy="35505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chemeClr val="dk1"/>
                </a:solidFill>
              </a:rPr>
              <a:t>A diferencia de los dispositivos IPv4 que tienen una sola dirección, las direcciones IPv6 suelen tener dos direcciones unicast:</a:t>
            </a:r>
            <a:endParaRPr/>
          </a:p>
          <a:p>
            <a:pPr indent="-330199" lvl="2" marL="489009" rtl="0" algn="l">
              <a:lnSpc>
                <a:spcPct val="95000"/>
              </a:lnSpc>
              <a:spcBef>
                <a:spcPts val="1225"/>
              </a:spcBef>
              <a:spcAft>
                <a:spcPts val="0"/>
              </a:spcAft>
              <a:buClr>
                <a:schemeClr val="dk1"/>
              </a:buClr>
              <a:buSzPts val="200"/>
              <a:buFont typeface="Arial"/>
              <a:buNone/>
            </a:pPr>
            <a:r>
              <a:t/>
            </a:r>
            <a:endParaRPr sz="200"/>
          </a:p>
          <a:p>
            <a:pPr indent="-342900" lvl="0" marL="342900" rtl="0" algn="l">
              <a:lnSpc>
                <a:spcPct val="100000"/>
              </a:lnSpc>
              <a:spcBef>
                <a:spcPts val="320"/>
              </a:spcBef>
              <a:spcAft>
                <a:spcPts val="0"/>
              </a:spcAft>
              <a:buSzPts val="1600"/>
              <a:buFont typeface="Arial"/>
              <a:buChar char="•"/>
            </a:pPr>
            <a:r>
              <a:rPr b="1" lang="es-419" sz="1600">
                <a:solidFill>
                  <a:schemeClr val="dk1"/>
                </a:solidFill>
              </a:rPr>
              <a:t>Global Unicast Address (GUA) </a:t>
            </a:r>
            <a:r>
              <a:rPr lang="es-419" sz="1600">
                <a:solidFill>
                  <a:schemeClr val="dk1"/>
                </a:solidFill>
              </a:rPr>
              <a:t>– Estas son similares a las direcciones IPv4 públicas. Estas son direcciones enrutables de Internet globalmente exclusivas.</a:t>
            </a:r>
            <a:endParaRPr/>
          </a:p>
          <a:p>
            <a:pPr indent="-342900" lvl="0" marL="342900" rtl="0" algn="l">
              <a:lnSpc>
                <a:spcPct val="100000"/>
              </a:lnSpc>
              <a:spcBef>
                <a:spcPts val="320"/>
              </a:spcBef>
              <a:spcAft>
                <a:spcPts val="0"/>
              </a:spcAft>
              <a:buSzPts val="1600"/>
              <a:buFont typeface="Arial"/>
              <a:buChar char="•"/>
            </a:pPr>
            <a:r>
              <a:rPr b="1" lang="es-419" sz="1600">
                <a:solidFill>
                  <a:schemeClr val="dk1"/>
                </a:solidFill>
              </a:rPr>
              <a:t>Link-local Address (LLA) </a:t>
            </a:r>
            <a:r>
              <a:rPr lang="es-419" sz="1600">
                <a:solidFill>
                  <a:schemeClr val="dk1"/>
                </a:solidFill>
              </a:rPr>
              <a:t>- Se requiere para cada dispositivo con IPv6 y se usa para comunicarse con otros dispositivos en el mismo enlace local. Las LLAS no son enrutables y están confinadas a un único enlace. </a:t>
            </a:r>
            <a:r>
              <a:rPr b="1" lang="es-419" sz="1600">
                <a:solidFill>
                  <a:schemeClr val="dk1"/>
                </a:solidFill>
              </a:rPr>
              <a:t> </a:t>
            </a:r>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336" name="Google Shape;336;p29"/>
          <p:cNvPicPr preferRelativeResize="0"/>
          <p:nvPr/>
        </p:nvPicPr>
        <p:blipFill rotWithShape="1">
          <a:blip r:embed="rId3">
            <a:alphaModFix/>
          </a:blip>
          <a:srcRect b="0" l="0" r="0" t="0"/>
          <a:stretch/>
        </p:blipFill>
        <p:spPr>
          <a:xfrm>
            <a:off x="5291666" y="675564"/>
            <a:ext cx="3528847" cy="29820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Nota sobre la dirección local única</a:t>
            </a:r>
            <a:endParaRPr/>
          </a:p>
        </p:txBody>
      </p:sp>
      <p:sp>
        <p:nvSpPr>
          <p:cNvPr id="343" name="Google Shape;343;p30"/>
          <p:cNvSpPr txBox="1"/>
          <p:nvPr>
            <p:ph idx="1" type="body"/>
          </p:nvPr>
        </p:nvSpPr>
        <p:spPr>
          <a:xfrm>
            <a:off x="431800" y="857250"/>
            <a:ext cx="7913688" cy="269078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620"/>
              <a:buNone/>
            </a:pPr>
            <a:r>
              <a:rPr lang="es-419" sz="1800">
                <a:solidFill>
                  <a:schemeClr val="dk1"/>
                </a:solidFill>
              </a:rPr>
              <a:t>Las direcciones locales únicas de IPv6 (rango fc00 :: / 7 a fdff :: / 7) tienen cierta similitud con las direcciones privadas RFC 1918 para IPv4, pero existen diferencias significativas:</a:t>
            </a:r>
            <a:endParaRPr/>
          </a:p>
          <a:p>
            <a:pPr indent="-285750" lvl="0" marL="285750" rtl="0" algn="l">
              <a:lnSpc>
                <a:spcPct val="100000"/>
              </a:lnSpc>
              <a:spcBef>
                <a:spcPts val="920"/>
              </a:spcBef>
              <a:spcAft>
                <a:spcPts val="0"/>
              </a:spcAft>
              <a:buSzPts val="1600"/>
              <a:buFont typeface="Arial"/>
              <a:buChar char="•"/>
            </a:pPr>
            <a:r>
              <a:rPr lang="es-419" sz="1600">
                <a:solidFill>
                  <a:schemeClr val="dk1"/>
                </a:solidFill>
              </a:rPr>
              <a:t>Las direcciones locales únicas se utilizan para el direccionamiento local dentro de un sitio o entre una cantidad limitada de sitios.</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Se pueden utilizar direcciones locales únicas para dispositivos que nunca necesitarán acceder a otra red.</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Las direcciones locales únicas no se enrutan o traducen globalmente a una dirección IPv6 global.</a:t>
            </a:r>
            <a:endParaRPr/>
          </a:p>
          <a:p>
            <a:pPr indent="0" lvl="0" marL="0" rtl="0" algn="l">
              <a:lnSpc>
                <a:spcPct val="100000"/>
              </a:lnSpc>
              <a:spcBef>
                <a:spcPts val="360"/>
              </a:spcBef>
              <a:spcAft>
                <a:spcPts val="0"/>
              </a:spcAft>
              <a:buSzPts val="1800"/>
              <a:buNone/>
            </a:pPr>
            <a:r>
              <a:t/>
            </a:r>
            <a:endParaRPr sz="18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sp>
        <p:nvSpPr>
          <p:cNvPr id="344" name="Google Shape;344;p30"/>
          <p:cNvSpPr txBox="1"/>
          <p:nvPr/>
        </p:nvSpPr>
        <p:spPr>
          <a:xfrm>
            <a:off x="566383" y="3673452"/>
            <a:ext cx="777910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chemeClr val="dk1"/>
                </a:solidFill>
                <a:latin typeface="Arial"/>
                <a:ea typeface="Arial"/>
                <a:cs typeface="Arial"/>
                <a:sym typeface="Arial"/>
              </a:rPr>
              <a:t>Nota</a:t>
            </a:r>
            <a:r>
              <a:rPr lang="es-419" sz="1600">
                <a:solidFill>
                  <a:schemeClr val="dk1"/>
                </a:solidFill>
                <a:latin typeface="Arial"/>
                <a:ea typeface="Arial"/>
                <a:cs typeface="Arial"/>
                <a:sym typeface="Arial"/>
              </a:rPr>
              <a:t>: Muchos sitios utilizan la naturaleza privada de las direcciones RFC 1918 para intentar proteger u ocultar su red de posibles riesgos de seguridad. Este nunca fue el uso previsto de las ULAs. </a:t>
            </a:r>
            <a:r>
              <a:rPr b="1" lang="es-419" sz="1600">
                <a:solidFill>
                  <a:schemeClr val="dk1"/>
                </a:solidFill>
                <a:latin typeface="Arial"/>
                <a:ea typeface="Arial"/>
                <a:cs typeface="Arial"/>
                <a:sym typeface="Aria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IPv6 GUA</a:t>
            </a:r>
            <a:endParaRPr/>
          </a:p>
        </p:txBody>
      </p:sp>
      <p:sp>
        <p:nvSpPr>
          <p:cNvPr id="351" name="Google Shape;351;p31"/>
          <p:cNvSpPr txBox="1"/>
          <p:nvPr>
            <p:ph idx="1" type="body"/>
          </p:nvPr>
        </p:nvSpPr>
        <p:spPr>
          <a:xfrm>
            <a:off x="431800" y="1035050"/>
            <a:ext cx="7913688" cy="165355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chemeClr val="dk1"/>
                </a:solidFill>
              </a:rPr>
              <a:t>Las direcciones IPv6 unicast globales (GUA), son globalmente únicas y enrutables en Internet IPv6.</a:t>
            </a:r>
            <a:endParaRPr/>
          </a:p>
          <a:p>
            <a:pPr indent="-285750" lvl="0" marL="285750" rtl="0" algn="l">
              <a:lnSpc>
                <a:spcPct val="100000"/>
              </a:lnSpc>
              <a:spcBef>
                <a:spcPts val="1200"/>
              </a:spcBef>
              <a:spcAft>
                <a:spcPts val="0"/>
              </a:spcAft>
              <a:buClr>
                <a:schemeClr val="dk2"/>
              </a:buClr>
              <a:buSzPts val="1260"/>
              <a:buFont typeface="Arial"/>
              <a:buChar char="•"/>
            </a:pPr>
            <a:r>
              <a:rPr lang="es-419" sz="1400">
                <a:solidFill>
                  <a:schemeClr val="dk1"/>
                </a:solidFill>
              </a:rPr>
              <a:t>Actualmente, solo se están asignando GUAs con los primeros tres bits de 001 o 2000 :: / 3.</a:t>
            </a:r>
            <a:endParaRPr/>
          </a:p>
          <a:p>
            <a:pPr indent="-285750" lvl="0" marL="285750" rtl="0" algn="l">
              <a:lnSpc>
                <a:spcPct val="100000"/>
              </a:lnSpc>
              <a:spcBef>
                <a:spcPts val="1200"/>
              </a:spcBef>
              <a:spcAft>
                <a:spcPts val="0"/>
              </a:spcAft>
              <a:buClr>
                <a:schemeClr val="dk2"/>
              </a:buClr>
              <a:buSzPts val="1260"/>
              <a:buFont typeface="Arial"/>
              <a:buChar char="•"/>
            </a:pPr>
            <a:r>
              <a:rPr lang="es-419" sz="1400">
                <a:solidFill>
                  <a:schemeClr val="dk1"/>
                </a:solidFill>
              </a:rPr>
              <a:t>Las GUAs disponibles actualmente comienzan con un decimal 2 o un 3 (Esto es sólo 1/8 del espacio total de direcciones IPv6 disponible).</a:t>
            </a:r>
            <a:endParaRPr/>
          </a:p>
          <a:p>
            <a:pPr indent="-241300" lvl="0" marL="342900" rtl="0" algn="l">
              <a:lnSpc>
                <a:spcPct val="100000"/>
              </a:lnSpc>
              <a:spcBef>
                <a:spcPts val="920"/>
              </a:spcBef>
              <a:spcAft>
                <a:spcPts val="0"/>
              </a:spcAft>
              <a:buSzPts val="1600"/>
              <a:buFont typeface="Arial"/>
              <a:buNone/>
            </a:pPr>
            <a:r>
              <a:t/>
            </a:r>
            <a:endParaRPr sz="1600">
              <a:solidFill>
                <a:schemeClr val="dk1"/>
              </a:solidFill>
            </a:endParaRPr>
          </a:p>
        </p:txBody>
      </p:sp>
      <p:pic>
        <p:nvPicPr>
          <p:cNvPr id="352" name="Google Shape;352;p31"/>
          <p:cNvPicPr preferRelativeResize="0"/>
          <p:nvPr/>
        </p:nvPicPr>
        <p:blipFill rotWithShape="1">
          <a:blip r:embed="rId3">
            <a:alphaModFix/>
          </a:blip>
          <a:srcRect b="0" l="0" r="0" t="0"/>
          <a:stretch/>
        </p:blipFill>
        <p:spPr>
          <a:xfrm>
            <a:off x="1528667" y="2756848"/>
            <a:ext cx="5097321" cy="1793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IPv6</a:t>
            </a:r>
            <a:br>
              <a:rPr lang="es-419"/>
            </a:br>
            <a:r>
              <a:rPr lang="es-419" sz="2400"/>
              <a:t>Estructura GUA de IPv6</a:t>
            </a:r>
            <a:endParaRPr/>
          </a:p>
        </p:txBody>
      </p:sp>
      <p:sp>
        <p:nvSpPr>
          <p:cNvPr id="359" name="Google Shape;359;p32"/>
          <p:cNvSpPr txBox="1"/>
          <p:nvPr>
            <p:ph idx="1" type="body"/>
          </p:nvPr>
        </p:nvSpPr>
        <p:spPr>
          <a:xfrm>
            <a:off x="382733" y="555789"/>
            <a:ext cx="7913688" cy="306643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b="1" lang="es-419" sz="1600">
                <a:solidFill>
                  <a:srgbClr val="000000"/>
                </a:solidFill>
              </a:rPr>
              <a:t>Prefijo de enrutamiento global:</a:t>
            </a:r>
            <a:endParaRPr/>
          </a:p>
          <a:p>
            <a:pPr indent="-215900" lvl="1" marL="358775" rtl="0" algn="l">
              <a:lnSpc>
                <a:spcPct val="100000"/>
              </a:lnSpc>
              <a:spcBef>
                <a:spcPts val="900"/>
              </a:spcBef>
              <a:spcAft>
                <a:spcPts val="0"/>
              </a:spcAft>
              <a:buSzPts val="1440"/>
              <a:buChar char="•"/>
            </a:pPr>
            <a:r>
              <a:rPr lang="es-419" sz="1600">
                <a:solidFill>
                  <a:srgbClr val="000000"/>
                </a:solidFill>
              </a:rPr>
              <a:t>El prefijo de enrutamiento global es la parte del prefijo, o red, de la dirección asignada por el proveedor, como un ISP, a un cliente o sitio. El prefijo de enrutamiento global variará en función de las políticas de ISP.</a:t>
            </a:r>
            <a:endParaRPr/>
          </a:p>
          <a:p>
            <a:pPr indent="0" lvl="0" marL="0" rtl="0" algn="l">
              <a:lnSpc>
                <a:spcPct val="100000"/>
              </a:lnSpc>
              <a:spcBef>
                <a:spcPts val="900"/>
              </a:spcBef>
              <a:spcAft>
                <a:spcPts val="0"/>
              </a:spcAft>
              <a:buClr>
                <a:schemeClr val="dk2"/>
              </a:buClr>
              <a:buSzPts val="1440"/>
              <a:buNone/>
            </a:pPr>
            <a:r>
              <a:rPr b="1" lang="es-419" sz="1600">
                <a:solidFill>
                  <a:srgbClr val="000000"/>
                </a:solidFill>
              </a:rPr>
              <a:t>ID de subred</a:t>
            </a:r>
            <a:endParaRPr/>
          </a:p>
          <a:p>
            <a:pPr indent="-215900" lvl="1" marL="358775" rtl="0" algn="l">
              <a:lnSpc>
                <a:spcPct val="100000"/>
              </a:lnSpc>
              <a:spcBef>
                <a:spcPts val="900"/>
              </a:spcBef>
              <a:spcAft>
                <a:spcPts val="0"/>
              </a:spcAft>
              <a:buSzPts val="1440"/>
              <a:buChar char="•"/>
            </a:pPr>
            <a:r>
              <a:rPr lang="es-419" sz="1600">
                <a:solidFill>
                  <a:srgbClr val="000000"/>
                </a:solidFill>
              </a:rPr>
              <a:t>El campo ID de subred es el área entre el Prefijo de enrutamiento global y la ID de interfaz. Las organizaciones utilizan la ID de subred para identificar subredes dentro de su ubicación.</a:t>
            </a:r>
            <a:endParaRPr/>
          </a:p>
          <a:p>
            <a:pPr indent="0" lvl="0" marL="0" rtl="0" algn="l">
              <a:lnSpc>
                <a:spcPct val="100000"/>
              </a:lnSpc>
              <a:spcBef>
                <a:spcPts val="900"/>
              </a:spcBef>
              <a:spcAft>
                <a:spcPts val="0"/>
              </a:spcAft>
              <a:buClr>
                <a:schemeClr val="dk2"/>
              </a:buClr>
              <a:buSzPts val="1440"/>
              <a:buNone/>
            </a:pPr>
            <a:r>
              <a:rPr b="1" lang="es-419" sz="1600">
                <a:solidFill>
                  <a:srgbClr val="000000"/>
                </a:solidFill>
              </a:rPr>
              <a:t>ID de interfaz</a:t>
            </a:r>
            <a:endParaRPr/>
          </a:p>
          <a:p>
            <a:pPr indent="-215900" lvl="1" marL="358775" rtl="0" algn="l">
              <a:lnSpc>
                <a:spcPct val="100000"/>
              </a:lnSpc>
              <a:spcBef>
                <a:spcPts val="900"/>
              </a:spcBef>
              <a:spcAft>
                <a:spcPts val="0"/>
              </a:spcAft>
              <a:buSzPts val="1440"/>
              <a:buChar char="•"/>
            </a:pPr>
            <a:r>
              <a:rPr lang="es-419" sz="1600">
                <a:solidFill>
                  <a:srgbClr val="000000"/>
                </a:solidFill>
              </a:rPr>
              <a:t>La ID de interfaz IPv6 equivale a la porción de host de una dirección IPv4. Se recomienda encarecidamente que en la mayoría de los casos se utilicen subredes / 64, lo que crea una ID de interfaz de 64 bits. </a:t>
            </a:r>
            <a:endParaRPr/>
          </a:p>
          <a:p>
            <a:pPr indent="-194310" lvl="0" marL="285750" rtl="0" algn="l">
              <a:lnSpc>
                <a:spcPct val="100000"/>
              </a:lnSpc>
              <a:spcBef>
                <a:spcPts val="900"/>
              </a:spcBef>
              <a:spcAft>
                <a:spcPts val="0"/>
              </a:spcAft>
              <a:buClr>
                <a:schemeClr val="dk2"/>
              </a:buClr>
              <a:buSzPts val="1440"/>
              <a:buFont typeface="Arial"/>
              <a:buNone/>
            </a:pPr>
            <a:r>
              <a:t/>
            </a:r>
            <a:endParaRPr sz="1600">
              <a:solidFill>
                <a:srgbClr val="000000"/>
              </a:solidFill>
            </a:endParaRPr>
          </a:p>
        </p:txBody>
      </p:sp>
      <p:sp>
        <p:nvSpPr>
          <p:cNvPr id="360" name="Google Shape;360;p32"/>
          <p:cNvSpPr txBox="1"/>
          <p:nvPr/>
        </p:nvSpPr>
        <p:spPr>
          <a:xfrm>
            <a:off x="431799" y="4178011"/>
            <a:ext cx="78155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200">
                <a:solidFill>
                  <a:schemeClr val="dk1"/>
                </a:solidFill>
                <a:latin typeface="Arial"/>
                <a:ea typeface="Arial"/>
                <a:cs typeface="Arial"/>
                <a:sym typeface="Arial"/>
              </a:rPr>
              <a:t>Nota</a:t>
            </a:r>
            <a:r>
              <a:rPr lang="es-419" sz="1200">
                <a:solidFill>
                  <a:schemeClr val="dk1"/>
                </a:solidFill>
                <a:latin typeface="Arial"/>
                <a:ea typeface="Arial"/>
                <a:cs typeface="Arial"/>
                <a:sym typeface="Arial"/>
              </a:rPr>
              <a:t>: IPv6 permite que las direcciones de host todo-0 y todo-1 se puedan asignar a un dispositivo. La dirección all-0s está reservada como una dirección de difusión ilimitada del router de subred, y debe asignarse solo a los routers.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a:t>
            </a:r>
            <a:br>
              <a:rPr lang="es-419"/>
            </a:br>
            <a:r>
              <a:rPr lang="es-419" sz="2400"/>
              <a:t>IPv6 LLA</a:t>
            </a:r>
            <a:endParaRPr/>
          </a:p>
        </p:txBody>
      </p:sp>
      <p:sp>
        <p:nvSpPr>
          <p:cNvPr id="367" name="Google Shape;367;p33"/>
          <p:cNvSpPr txBox="1"/>
          <p:nvPr>
            <p:ph idx="1" type="body"/>
          </p:nvPr>
        </p:nvSpPr>
        <p:spPr>
          <a:xfrm>
            <a:off x="504424" y="819502"/>
            <a:ext cx="8135151" cy="221417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Una dirección local de enlace IPv6 (LLA) permite que un dispositivo se comunique con otros dispositivos habilitados para IPv6 en el mismo enlace y solo en ese enlace (subred).</a:t>
            </a:r>
            <a:endParaRPr/>
          </a:p>
          <a:p>
            <a:pPr indent="-169863" lvl="0" marL="169863" rtl="0" algn="l">
              <a:lnSpc>
                <a:spcPct val="100000"/>
              </a:lnSpc>
              <a:spcBef>
                <a:spcPts val="1200"/>
              </a:spcBef>
              <a:spcAft>
                <a:spcPts val="0"/>
              </a:spcAft>
              <a:buClr>
                <a:schemeClr val="dk2"/>
              </a:buClr>
              <a:buSzPts val="1260"/>
              <a:buFont typeface="Arial"/>
              <a:buChar char="•"/>
            </a:pPr>
            <a:r>
              <a:rPr lang="es-419" sz="1400">
                <a:solidFill>
                  <a:srgbClr val="000000"/>
                </a:solidFill>
              </a:rPr>
              <a:t>Los paquetes con una LLA de origen o destino no se pueden enrutar.</a:t>
            </a:r>
            <a:endParaRPr/>
          </a:p>
          <a:p>
            <a:pPr indent="-169863" lvl="0" marL="169863" rtl="0" algn="l">
              <a:lnSpc>
                <a:spcPct val="100000"/>
              </a:lnSpc>
              <a:spcBef>
                <a:spcPts val="1200"/>
              </a:spcBef>
              <a:spcAft>
                <a:spcPts val="0"/>
              </a:spcAft>
              <a:buClr>
                <a:schemeClr val="dk2"/>
              </a:buClr>
              <a:buSzPts val="1260"/>
              <a:buFont typeface="Arial"/>
              <a:buChar char="•"/>
            </a:pPr>
            <a:r>
              <a:rPr lang="es-419" sz="1400">
                <a:solidFill>
                  <a:srgbClr val="000000"/>
                </a:solidFill>
              </a:rPr>
              <a:t>Cada interfaz de red habilitada para IPv6 debe tener una LLA.</a:t>
            </a:r>
            <a:endParaRPr/>
          </a:p>
          <a:p>
            <a:pPr indent="-169863" lvl="0" marL="169863" rtl="0" algn="l">
              <a:lnSpc>
                <a:spcPct val="100000"/>
              </a:lnSpc>
              <a:spcBef>
                <a:spcPts val="1200"/>
              </a:spcBef>
              <a:spcAft>
                <a:spcPts val="0"/>
              </a:spcAft>
              <a:buClr>
                <a:schemeClr val="dk2"/>
              </a:buClr>
              <a:buSzPts val="1260"/>
              <a:buFont typeface="Arial"/>
              <a:buChar char="•"/>
            </a:pPr>
            <a:r>
              <a:rPr lang="es-419" sz="1400">
                <a:solidFill>
                  <a:srgbClr val="000000"/>
                </a:solidFill>
              </a:rPr>
              <a:t>Si una LLA no se configura manualmente en una interfaz, el dispositivo creará uno automáticamente.</a:t>
            </a:r>
            <a:endParaRPr/>
          </a:p>
          <a:p>
            <a:pPr indent="-169863" lvl="0" marL="169863" rtl="0" algn="l">
              <a:lnSpc>
                <a:spcPct val="100000"/>
              </a:lnSpc>
              <a:spcBef>
                <a:spcPts val="1200"/>
              </a:spcBef>
              <a:spcAft>
                <a:spcPts val="0"/>
              </a:spcAft>
              <a:buClr>
                <a:schemeClr val="dk2"/>
              </a:buClr>
              <a:buSzPts val="1260"/>
              <a:buFont typeface="Arial"/>
              <a:buChar char="•"/>
            </a:pPr>
            <a:r>
              <a:rPr lang="es-419" sz="1400">
                <a:solidFill>
                  <a:srgbClr val="000000"/>
                </a:solidFill>
              </a:rPr>
              <a:t>Las LLAS IPv6 están en el rango fe80: :/10.</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368" name="Google Shape;368;p33"/>
          <p:cNvPicPr preferRelativeResize="0"/>
          <p:nvPr/>
        </p:nvPicPr>
        <p:blipFill rotWithShape="1">
          <a:blip r:embed="rId3">
            <a:alphaModFix/>
          </a:blip>
          <a:srcRect b="0" l="0" r="0" t="0"/>
          <a:stretch/>
        </p:blipFill>
        <p:spPr>
          <a:xfrm>
            <a:off x="1753439" y="3436495"/>
            <a:ext cx="4838608" cy="1585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12.4 Configuración estática GUA y LLA</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p:nvPr/>
        </p:nvSpPr>
        <p:spPr>
          <a:xfrm>
            <a:off x="364511" y="821755"/>
            <a:ext cx="8012573" cy="11079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Título del módulo: </a:t>
            </a:r>
            <a:r>
              <a:rPr b="0" i="0" lang="es-419" sz="1600" u="none" cap="none" strike="noStrike">
                <a:solidFill>
                  <a:schemeClr val="dk1"/>
                </a:solidFill>
                <a:latin typeface="Arial"/>
                <a:ea typeface="Arial"/>
                <a:cs typeface="Arial"/>
                <a:sym typeface="Arial"/>
              </a:rPr>
              <a:t>Direccionamiento IPv6</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Objetivo del módulo</a:t>
            </a:r>
            <a:r>
              <a:rPr b="0" i="0" lang="es-419" sz="1600" u="none" cap="none" strike="noStrike">
                <a:solidFill>
                  <a:schemeClr val="dk1"/>
                </a:solidFill>
                <a:latin typeface="Arial"/>
                <a:ea typeface="Arial"/>
                <a:cs typeface="Arial"/>
                <a:sym typeface="Arial"/>
              </a:rPr>
              <a:t>: Implementar un esquema de direccionamiento IPv6.</a:t>
            </a:r>
            <a:r>
              <a:rPr b="0" i="0" lang="es-419" sz="12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47" name="Google Shape;247;p17"/>
          <p:cNvGraphicFramePr/>
          <p:nvPr/>
        </p:nvGraphicFramePr>
        <p:xfrm>
          <a:off x="642616" y="1952562"/>
          <a:ext cx="3000000" cy="3000000"/>
        </p:xfrm>
        <a:graphic>
          <a:graphicData uri="http://schemas.openxmlformats.org/drawingml/2006/table">
            <a:tbl>
              <a:tblPr bandRow="1" firstCol="1" firstRow="1">
                <a:noFill/>
                <a:tableStyleId>{EA41BE37-8939-4802-A8F4-52393A34EDB8}</a:tableStyleId>
              </a:tblPr>
              <a:tblGrid>
                <a:gridCol w="3728175"/>
                <a:gridCol w="3728175"/>
              </a:tblGrid>
              <a:tr h="272925">
                <a:tc>
                  <a:txBody>
                    <a:bodyPr/>
                    <a:lstStyle/>
                    <a:p>
                      <a:pPr indent="0" lvl="0" marL="0" marR="0" rtl="0" algn="l">
                        <a:lnSpc>
                          <a:spcPct val="107000"/>
                        </a:lnSpc>
                        <a:spcBef>
                          <a:spcPts val="0"/>
                        </a:spcBef>
                        <a:spcAft>
                          <a:spcPts val="0"/>
                        </a:spcAft>
                        <a:buNone/>
                      </a:pPr>
                      <a:r>
                        <a:rPr lang="es-419" sz="105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050" u="none" cap="none" strike="noStrike"/>
                        <a:t>Objetivo del tema</a:t>
                      </a:r>
                      <a:endParaRPr/>
                    </a:p>
                  </a:txBody>
                  <a:tcPr marT="0" marB="0" marR="68575" marL="68575"/>
                </a:tc>
              </a:tr>
              <a:tr h="333550">
                <a:tc>
                  <a:txBody>
                    <a:bodyPr/>
                    <a:lstStyle/>
                    <a:p>
                      <a:pPr indent="0" lvl="0" marL="0" marR="0" rtl="0" algn="l">
                        <a:spcBef>
                          <a:spcPts val="0"/>
                        </a:spcBef>
                        <a:spcAft>
                          <a:spcPts val="0"/>
                        </a:spcAft>
                        <a:buNone/>
                      </a:pPr>
                      <a:r>
                        <a:rPr b="0" lang="es-419" sz="1050" u="none" cap="none" strike="noStrike"/>
                        <a:t>Problemas con IPv4</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Explique la necesidad de la asignación de direcciones IPv6.</a:t>
                      </a:r>
                      <a:endParaRPr/>
                    </a:p>
                    <a:p>
                      <a:pPr indent="0" lvl="0" marL="0" marR="0" rtl="0" algn="l">
                        <a:spcBef>
                          <a:spcPts val="0"/>
                        </a:spcBef>
                        <a:spcAft>
                          <a:spcPts val="0"/>
                        </a:spcAft>
                        <a:buNone/>
                      </a:pPr>
                      <a:r>
                        <a:t/>
                      </a:r>
                      <a:endParaRPr b="0" sz="1050" u="none" cap="none" strike="noStrike"/>
                    </a:p>
                  </a:txBody>
                  <a:tcPr marT="47625" marB="47625" marR="47625" marL="47625" anchor="ctr"/>
                </a:tc>
              </a:tr>
              <a:tr h="333550">
                <a:tc>
                  <a:txBody>
                    <a:bodyPr/>
                    <a:lstStyle/>
                    <a:p>
                      <a:pPr indent="0" lvl="0" marL="0" marR="0" rtl="0" algn="l">
                        <a:spcBef>
                          <a:spcPts val="0"/>
                        </a:spcBef>
                        <a:spcAft>
                          <a:spcPts val="0"/>
                        </a:spcAft>
                        <a:buNone/>
                      </a:pPr>
                      <a:r>
                        <a:rPr b="0" lang="es-419" sz="1050" u="none" cap="none" strike="noStrike"/>
                        <a:t>Representación de direcciones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Explique cómo se representan las direcciones IPv6.</a:t>
                      </a:r>
                      <a:endParaRPr/>
                    </a:p>
                    <a:p>
                      <a:pPr indent="0" lvl="0" marL="0" marR="0" rtl="0" algn="l">
                        <a:spcBef>
                          <a:spcPts val="0"/>
                        </a:spcBef>
                        <a:spcAft>
                          <a:spcPts val="0"/>
                        </a:spcAft>
                        <a:buNone/>
                      </a:pPr>
                      <a:r>
                        <a:t/>
                      </a:r>
                      <a:endParaRPr b="0" sz="1050" u="none" cap="none" strike="noStrike"/>
                    </a:p>
                  </a:txBody>
                  <a:tcPr marT="47625" marB="47625" marR="47625" marL="47625" anchor="ctr"/>
                </a:tc>
              </a:tr>
              <a:tr h="333550">
                <a:tc>
                  <a:txBody>
                    <a:bodyPr/>
                    <a:lstStyle/>
                    <a:p>
                      <a:pPr indent="0" lvl="0" marL="0" marR="0" rtl="0" algn="l">
                        <a:spcBef>
                          <a:spcPts val="0"/>
                        </a:spcBef>
                        <a:spcAft>
                          <a:spcPts val="0"/>
                        </a:spcAft>
                        <a:buNone/>
                      </a:pPr>
                      <a:r>
                        <a:rPr b="0" lang="es-419" sz="1050" u="none" cap="none" strike="noStrike"/>
                        <a:t>Tipos de direcciones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Compare los tipos de direcciones de red IPv6.</a:t>
                      </a:r>
                      <a:endParaRPr/>
                    </a:p>
                    <a:p>
                      <a:pPr indent="0" lvl="0" marL="0" marR="0" rtl="0" algn="l">
                        <a:spcBef>
                          <a:spcPts val="0"/>
                        </a:spcBef>
                        <a:spcAft>
                          <a:spcPts val="0"/>
                        </a:spcAft>
                        <a:buNone/>
                      </a:pPr>
                      <a:r>
                        <a:t/>
                      </a:r>
                      <a:endParaRPr b="0" sz="1050" u="none" cap="none" strike="noStrike"/>
                    </a:p>
                  </a:txBody>
                  <a:tcPr marT="47625" marB="47625" marR="47625" marL="47625" anchor="ctr"/>
                </a:tc>
              </a:tr>
              <a:tr h="201225">
                <a:tc>
                  <a:txBody>
                    <a:bodyPr/>
                    <a:lstStyle/>
                    <a:p>
                      <a:pPr indent="0" lvl="0" marL="0" marR="0" rtl="0" algn="l">
                        <a:spcBef>
                          <a:spcPts val="0"/>
                        </a:spcBef>
                        <a:spcAft>
                          <a:spcPts val="0"/>
                        </a:spcAft>
                        <a:buNone/>
                      </a:pPr>
                      <a:r>
                        <a:rPr b="0" lang="es-419" sz="1050" u="none" cap="none" strike="noStrike"/>
                        <a:t>Configuración estática de GUA y LLA</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Explicar cómo configurar direcciones de red unicast y link-local del IPv6 de forma estática.</a:t>
                      </a:r>
                      <a:endParaRPr/>
                    </a:p>
                  </a:txBody>
                  <a:tcPr marT="47625" marB="47625" marR="47625" marL="47625" anchor="ctr"/>
                </a:tc>
              </a:tr>
              <a:tr h="333550">
                <a:tc>
                  <a:txBody>
                    <a:bodyPr/>
                    <a:lstStyle/>
                    <a:p>
                      <a:pPr indent="0" lvl="0" marL="0" marR="0" rtl="0" algn="l">
                        <a:spcBef>
                          <a:spcPts val="0"/>
                        </a:spcBef>
                        <a:spcAft>
                          <a:spcPts val="0"/>
                        </a:spcAft>
                        <a:buNone/>
                      </a:pPr>
                      <a:r>
                        <a:rPr b="0" lang="es-419" sz="1050" u="none" cap="none" strike="noStrike"/>
                        <a:t>Direccionamiento dinámico para GUA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Explique cómo configurar las direcciones global unicast de forma dinámica.</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Configuración Estática de GUA y LLA </a:t>
            </a:r>
            <a:br>
              <a:rPr lang="es-419"/>
            </a:br>
            <a:r>
              <a:rPr lang="es-419" sz="2400"/>
              <a:t>Configuración Estática de GUA en un Router</a:t>
            </a:r>
            <a:endParaRPr/>
          </a:p>
        </p:txBody>
      </p:sp>
      <p:sp>
        <p:nvSpPr>
          <p:cNvPr id="381" name="Google Shape;381;p35"/>
          <p:cNvSpPr txBox="1"/>
          <p:nvPr>
            <p:ph idx="1" type="body"/>
          </p:nvPr>
        </p:nvSpPr>
        <p:spPr>
          <a:xfrm>
            <a:off x="431800" y="1035050"/>
            <a:ext cx="8135151" cy="206428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La mayoría de los comandos de configuración y verificación IPv6 de Cisco IOS son similares a sus equivalentes de IPv4. En la mayoría de los casos, la única diferencia es el uso de </a:t>
            </a:r>
            <a:r>
              <a:rPr b="1" lang="es-419" sz="1600">
                <a:solidFill>
                  <a:srgbClr val="000000"/>
                </a:solidFill>
              </a:rPr>
              <a:t>ipv6</a:t>
            </a:r>
            <a:r>
              <a:rPr lang="es-419" sz="1600">
                <a:solidFill>
                  <a:srgbClr val="000000"/>
                </a:solidFill>
              </a:rPr>
              <a:t> en lugar de </a:t>
            </a:r>
            <a:r>
              <a:rPr b="1" lang="es-419" sz="1600">
                <a:solidFill>
                  <a:srgbClr val="000000"/>
                </a:solidFill>
              </a:rPr>
              <a:t>ip</a:t>
            </a:r>
            <a:r>
              <a:rPr lang="es-419" sz="1600">
                <a:solidFill>
                  <a:srgbClr val="000000"/>
                </a:solidFill>
              </a:rPr>
              <a:t> dentro de los comandos.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comando para configurar un GUA IPv6 en una interfaz es: </a:t>
            </a:r>
            <a:r>
              <a:rPr b="1" lang="es-419" sz="1600">
                <a:solidFill>
                  <a:srgbClr val="000000"/>
                </a:solidFill>
              </a:rPr>
              <a:t>ipv6 address</a:t>
            </a:r>
            <a:r>
              <a:rPr lang="es-419" sz="1600">
                <a:solidFill>
                  <a:srgbClr val="000000"/>
                </a:solidFill>
              </a:rPr>
              <a:t> </a:t>
            </a:r>
            <a:r>
              <a:rPr i="1" lang="es-419" sz="1600">
                <a:solidFill>
                  <a:srgbClr val="000000"/>
                </a:solidFill>
              </a:rPr>
              <a:t>ipv6-address/prefix-length. </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ejemplo muestra comandos para configurar un GUA en la interfaz G0/0/0 en R1:</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382" name="Google Shape;382;p35"/>
          <p:cNvSpPr/>
          <p:nvPr/>
        </p:nvSpPr>
        <p:spPr>
          <a:xfrm>
            <a:off x="1798864" y="3249227"/>
            <a:ext cx="4747759" cy="70788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 </a:t>
            </a:r>
            <a:r>
              <a:rPr b="1" i="0" lang="es-419" sz="1000" u="none" cap="none" strike="noStrike">
                <a:solidFill>
                  <a:schemeClr val="lt1"/>
                </a:solidFill>
                <a:latin typeface="Courier New"/>
                <a:ea typeface="Courier New"/>
                <a:cs typeface="Courier New"/>
                <a:sym typeface="Courier New"/>
              </a:rPr>
              <a:t>interface gigabitethernet 0/0/0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R1(config-if)# </a:t>
            </a:r>
            <a:r>
              <a:rPr b="1" i="0" lang="es-419" sz="1000" u="none" cap="none" strike="noStrike">
                <a:solidFill>
                  <a:schemeClr val="lt1"/>
                </a:solidFill>
                <a:latin typeface="Courier New"/>
                <a:ea typeface="Courier New"/>
                <a:cs typeface="Courier New"/>
                <a:sym typeface="Courier New"/>
              </a:rPr>
              <a:t>ipv6 address 2001:db8:acad:1::1/64</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R1(config-if)# </a:t>
            </a:r>
            <a:r>
              <a:rPr b="1" i="0" lang="es-419" sz="1000" u="none" cap="none" strike="noStrike">
                <a:solidFill>
                  <a:schemeClr val="lt1"/>
                </a:solidFill>
                <a:latin typeface="Courier New"/>
                <a:ea typeface="Courier New"/>
                <a:cs typeface="Courier New"/>
                <a:sym typeface="Courier New"/>
              </a:rPr>
              <a:t>no shutdown</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R1(config-if)# </a:t>
            </a:r>
            <a:r>
              <a:rPr b="1" i="0" lang="es-419" sz="1000" u="none" cap="none" strike="noStrike">
                <a:solidFill>
                  <a:schemeClr val="lt1"/>
                </a:solidFill>
                <a:latin typeface="Courier New"/>
                <a:ea typeface="Courier New"/>
                <a:cs typeface="Courier New"/>
                <a:sym typeface="Courier New"/>
              </a:rPr>
              <a:t>exit</a:t>
            </a:r>
            <a:r>
              <a:rPr b="0" i="0" lang="es-419" sz="1000" u="none" cap="none" strike="noStrike">
                <a:solidFill>
                  <a:schemeClr val="lt1"/>
                </a:solidFill>
                <a:latin typeface="Courier New"/>
                <a:ea typeface="Courier New"/>
                <a:cs typeface="Courier New"/>
                <a:sym typeface="Courier New"/>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Configuración estática de GUA y LLA</a:t>
            </a:r>
            <a:br>
              <a:rPr lang="es-419"/>
            </a:br>
            <a:r>
              <a:rPr lang="es-419" sz="2400"/>
              <a:t>Configuración estática de GUA en un host de Windows</a:t>
            </a:r>
            <a:endParaRPr/>
          </a:p>
        </p:txBody>
      </p:sp>
      <p:sp>
        <p:nvSpPr>
          <p:cNvPr id="389" name="Google Shape;389;p36"/>
          <p:cNvSpPr txBox="1"/>
          <p:nvPr>
            <p:ph idx="1" type="body"/>
          </p:nvPr>
        </p:nvSpPr>
        <p:spPr>
          <a:xfrm>
            <a:off x="431800" y="1035051"/>
            <a:ext cx="3474375" cy="225679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s-419" sz="1600">
                <a:solidFill>
                  <a:srgbClr val="000000"/>
                </a:solidFill>
              </a:rPr>
              <a:t>Configurar la dirección IPv6 en un host de forma manual es similar a configurar una dirección IPv4.</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GUA o LLA de la interfaz del router se puede utilizar como el gateway predeterminado. La mejor práctica es utilizar la LLA.</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390" name="Google Shape;390;p36"/>
          <p:cNvSpPr txBox="1"/>
          <p:nvPr/>
        </p:nvSpPr>
        <p:spPr>
          <a:xfrm>
            <a:off x="431799" y="3595055"/>
            <a:ext cx="347437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rgbClr val="000000"/>
                </a:solidFill>
                <a:latin typeface="Arial"/>
                <a:ea typeface="Arial"/>
                <a:cs typeface="Arial"/>
                <a:sym typeface="Arial"/>
              </a:rPr>
              <a:t>Nota</a:t>
            </a:r>
            <a:r>
              <a:rPr lang="es-419" sz="1400">
                <a:solidFill>
                  <a:srgbClr val="000000"/>
                </a:solidFill>
                <a:latin typeface="Arial"/>
                <a:ea typeface="Arial"/>
                <a:cs typeface="Arial"/>
                <a:sym typeface="Arial"/>
              </a:rPr>
              <a:t>: Cuando se usa DHCPv6 o SLAAC, se especifica automáticamente la LLA del router local como dirección de gateway predeterminado.</a:t>
            </a:r>
            <a:endParaRPr/>
          </a:p>
        </p:txBody>
      </p:sp>
      <p:pic>
        <p:nvPicPr>
          <p:cNvPr id="391" name="Google Shape;391;p36"/>
          <p:cNvPicPr preferRelativeResize="0"/>
          <p:nvPr/>
        </p:nvPicPr>
        <p:blipFill rotWithShape="1">
          <a:blip r:embed="rId3">
            <a:alphaModFix/>
          </a:blip>
          <a:srcRect b="0" l="0" r="0" t="0"/>
          <a:stretch/>
        </p:blipFill>
        <p:spPr>
          <a:xfrm>
            <a:off x="4362172" y="922607"/>
            <a:ext cx="4151513" cy="35019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Configuración estática de GUA y LLA</a:t>
            </a:r>
            <a:br>
              <a:rPr lang="es-419"/>
            </a:br>
            <a:r>
              <a:rPr lang="es-419" sz="2400"/>
              <a:t>Configuración de Gua estática de una dirección Link-Local Unicast</a:t>
            </a:r>
            <a:endParaRPr/>
          </a:p>
        </p:txBody>
      </p:sp>
      <p:sp>
        <p:nvSpPr>
          <p:cNvPr id="398" name="Google Shape;398;p37"/>
          <p:cNvSpPr txBox="1"/>
          <p:nvPr>
            <p:ph idx="1" type="body"/>
          </p:nvPr>
        </p:nvSpPr>
        <p:spPr>
          <a:xfrm>
            <a:off x="431800" y="1035051"/>
            <a:ext cx="7753412" cy="184131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Configurar la LLA manualmente permite crear una dirección reconocible y más fácil de recordar. </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Las LLAS se pueden configurar manualmente mediante el comando </a:t>
            </a:r>
            <a:r>
              <a:rPr b="1" lang="es-419" sz="1600">
                <a:solidFill>
                  <a:srgbClr val="000000"/>
                </a:solidFill>
              </a:rPr>
              <a:t>ipv6 address</a:t>
            </a:r>
            <a:r>
              <a:rPr lang="es-419" sz="1600">
                <a:solidFill>
                  <a:srgbClr val="000000"/>
                </a:solidFill>
              </a:rPr>
              <a:t> </a:t>
            </a:r>
            <a:r>
              <a:rPr i="1" lang="es-419" sz="1600">
                <a:solidFill>
                  <a:srgbClr val="000000"/>
                </a:solidFill>
              </a:rPr>
              <a:t>ipv6-link-local-address</a:t>
            </a:r>
            <a:r>
              <a:rPr lang="es-419" sz="1600">
                <a:solidFill>
                  <a:srgbClr val="000000"/>
                </a:solidFill>
              </a:rPr>
              <a:t> </a:t>
            </a:r>
            <a:r>
              <a:rPr b="1" lang="es-419" sz="1600">
                <a:solidFill>
                  <a:srgbClr val="000000"/>
                </a:solidFill>
              </a:rPr>
              <a:t>link-local</a:t>
            </a:r>
            <a:r>
              <a:rPr lang="es-419" sz="1600">
                <a:solidFill>
                  <a:srgbClr val="000000"/>
                </a:solidFill>
              </a:rPr>
              <a:t> .</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ejemplo muestra comandos para configurar una LLA en la interfaz G0/0/0 en R1</a:t>
            </a:r>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399" name="Google Shape;399;p37"/>
          <p:cNvSpPr/>
          <p:nvPr/>
        </p:nvSpPr>
        <p:spPr>
          <a:xfrm>
            <a:off x="834500" y="2876365"/>
            <a:ext cx="4747759" cy="70788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 </a:t>
            </a:r>
            <a:r>
              <a:rPr b="1" i="0" lang="es-419" sz="1000" u="none" cap="none" strike="noStrike">
                <a:solidFill>
                  <a:schemeClr val="lt1"/>
                </a:solidFill>
                <a:latin typeface="Courier New"/>
                <a:ea typeface="Courier New"/>
                <a:cs typeface="Courier New"/>
                <a:sym typeface="Courier New"/>
              </a:rPr>
              <a:t>interface gigabitethernet 0/0/0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 (config-if) # </a:t>
            </a:r>
            <a:r>
              <a:rPr b="1" i="0" lang="es-419" sz="1000" u="none" cap="none" strike="noStrike">
                <a:solidFill>
                  <a:schemeClr val="lt1"/>
                </a:solidFill>
                <a:latin typeface="Courier New"/>
                <a:ea typeface="Courier New"/>
                <a:cs typeface="Courier New"/>
                <a:sym typeface="Courier New"/>
              </a:rPr>
              <a:t>ipv6 address fe80::1:1 link-local</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R1(config-if)# </a:t>
            </a:r>
            <a:r>
              <a:rPr b="1" i="0" lang="es-419" sz="1000" u="none" cap="none" strike="noStrike">
                <a:solidFill>
                  <a:schemeClr val="lt1"/>
                </a:solidFill>
                <a:latin typeface="Courier New"/>
                <a:ea typeface="Courier New"/>
                <a:cs typeface="Courier New"/>
                <a:sym typeface="Courier New"/>
              </a:rPr>
              <a:t>no shutdown</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R1(config-if)# </a:t>
            </a:r>
            <a:r>
              <a:rPr b="1" i="0" lang="es-419" sz="1000" u="none" cap="none" strike="noStrike">
                <a:solidFill>
                  <a:schemeClr val="lt1"/>
                </a:solidFill>
                <a:latin typeface="Courier New"/>
                <a:ea typeface="Courier New"/>
                <a:cs typeface="Courier New"/>
                <a:sym typeface="Courier New"/>
              </a:rPr>
              <a:t>exit</a:t>
            </a:r>
            <a:r>
              <a:rPr b="0" i="0" lang="es-419" sz="1000" u="none" cap="none" strike="noStrike">
                <a:solidFill>
                  <a:schemeClr val="lt1"/>
                </a:solidFill>
                <a:latin typeface="Courier New"/>
                <a:ea typeface="Courier New"/>
                <a:cs typeface="Courier New"/>
                <a:sym typeface="Courier New"/>
              </a:rPr>
              <a:t> </a:t>
            </a:r>
            <a:endParaRPr/>
          </a:p>
        </p:txBody>
      </p:sp>
      <p:sp>
        <p:nvSpPr>
          <p:cNvPr id="400" name="Google Shape;400;p37"/>
          <p:cNvSpPr txBox="1"/>
          <p:nvPr/>
        </p:nvSpPr>
        <p:spPr>
          <a:xfrm>
            <a:off x="794790" y="3838049"/>
            <a:ext cx="675590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rgbClr val="000000"/>
                </a:solidFill>
                <a:latin typeface="Arial"/>
                <a:ea typeface="Arial"/>
                <a:cs typeface="Arial"/>
                <a:sym typeface="Arial"/>
              </a:rPr>
              <a:t>Nota</a:t>
            </a:r>
            <a:r>
              <a:rPr lang="es-419" sz="1400">
                <a:solidFill>
                  <a:srgbClr val="000000"/>
                </a:solidFill>
                <a:latin typeface="Arial"/>
                <a:ea typeface="Arial"/>
                <a:cs typeface="Arial"/>
                <a:sym typeface="Arial"/>
              </a:rPr>
              <a:t>: La misma LLA se puede configurar en cada enlace siempre que sea única en ese enlace. La práctica común es crear un LLA diferente en cada interfaz del router para facilitar la identificación del router y la interfaz específica.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12.5 Direccionamiento dinámico para GUA IPv6</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GUA IPv6 </a:t>
            </a:r>
            <a:br>
              <a:rPr lang="es-419"/>
            </a:br>
            <a:r>
              <a:rPr lang="es-419" sz="2400"/>
              <a:t>Mensajes RS y RA</a:t>
            </a:r>
            <a:endParaRPr/>
          </a:p>
        </p:txBody>
      </p:sp>
      <p:sp>
        <p:nvSpPr>
          <p:cNvPr id="413" name="Google Shape;413;p39"/>
          <p:cNvSpPr txBox="1"/>
          <p:nvPr>
            <p:ph idx="1" type="body"/>
          </p:nvPr>
        </p:nvSpPr>
        <p:spPr>
          <a:xfrm>
            <a:off x="431800" y="731837"/>
            <a:ext cx="8135151" cy="356103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Los dispositivos obtienen direcciones GUA dinámicamente a través de mensajes de Internet Control Message Protocol version 6 (ICMPv6).</a:t>
            </a:r>
            <a:endParaRPr/>
          </a:p>
          <a:p>
            <a:pPr indent="-215900" lvl="1" marL="358775" rtl="0" algn="l">
              <a:lnSpc>
                <a:spcPct val="100000"/>
              </a:lnSpc>
              <a:spcBef>
                <a:spcPts val="900"/>
              </a:spcBef>
              <a:spcAft>
                <a:spcPts val="0"/>
              </a:spcAft>
              <a:buSzPts val="1440"/>
              <a:buChar char="•"/>
            </a:pPr>
            <a:r>
              <a:rPr lang="es-419" sz="1600">
                <a:solidFill>
                  <a:srgbClr val="000000"/>
                </a:solidFill>
              </a:rPr>
              <a:t>Los mensajes de solicitud de router (RS) son enviados por dispositivos host para descubrir routers IPv6</a:t>
            </a:r>
            <a:endParaRPr/>
          </a:p>
          <a:p>
            <a:pPr indent="-215900" lvl="1" marL="358775" rtl="0" algn="l">
              <a:lnSpc>
                <a:spcPct val="100000"/>
              </a:lnSpc>
              <a:spcBef>
                <a:spcPts val="600"/>
              </a:spcBef>
              <a:spcAft>
                <a:spcPts val="0"/>
              </a:spcAft>
              <a:buSzPts val="1440"/>
              <a:buChar char="•"/>
            </a:pPr>
            <a:r>
              <a:rPr lang="es-419" sz="1600">
                <a:solidFill>
                  <a:srgbClr val="000000"/>
                </a:solidFill>
              </a:rPr>
              <a:t>Los routers envían mensajes de anuncio de router (RA) para informar a los hosts sobre cómo obtener un GUA IPv6 y proporcionar información útil de red, como:</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Prefijo de red y longitud del prefijo</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Dirección del gateway predeterminado</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Direcciones DNS y nombre de dominio</a:t>
            </a:r>
            <a:endParaRPr/>
          </a:p>
          <a:p>
            <a:pPr indent="-215900" lvl="1" marL="358775" rtl="0" algn="l">
              <a:lnSpc>
                <a:spcPct val="100000"/>
              </a:lnSpc>
              <a:spcBef>
                <a:spcPts val="600"/>
              </a:spcBef>
              <a:spcAft>
                <a:spcPts val="0"/>
              </a:spcAft>
              <a:buSzPts val="1440"/>
              <a:buChar char="•"/>
            </a:pPr>
            <a:r>
              <a:rPr lang="es-419" sz="1600">
                <a:solidFill>
                  <a:srgbClr val="000000"/>
                </a:solidFill>
              </a:rPr>
              <a:t>El RA puede proporcionar tres métodos para configurar un GUA IPv6:</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SLAAC</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SLAAC con servidor DHCPv6 stateless</a:t>
            </a:r>
            <a:endParaRPr/>
          </a:p>
          <a:p>
            <a:pPr indent="-169863" lvl="2" marL="431800" rtl="0" algn="l">
              <a:lnSpc>
                <a:spcPct val="100000"/>
              </a:lnSpc>
              <a:spcBef>
                <a:spcPts val="600"/>
              </a:spcBef>
              <a:spcAft>
                <a:spcPts val="0"/>
              </a:spcAft>
              <a:buClr>
                <a:srgbClr val="000000"/>
              </a:buClr>
              <a:buSzPts val="1440"/>
              <a:buChar char="•"/>
            </a:pPr>
            <a:r>
              <a:rPr lang="es-419" sz="1600">
                <a:solidFill>
                  <a:srgbClr val="000000"/>
                </a:solidFill>
              </a:rPr>
              <a:t>Stateful DHCPv6 (no SLAAC)</a:t>
            </a:r>
            <a:endParaRPr/>
          </a:p>
          <a:p>
            <a:pPr indent="-135890" lvl="1" marL="358775" rtl="0" algn="l">
              <a:lnSpc>
                <a:spcPct val="100000"/>
              </a:lnSpc>
              <a:spcBef>
                <a:spcPts val="600"/>
              </a:spcBef>
              <a:spcAft>
                <a:spcPts val="0"/>
              </a:spcAft>
              <a:buSzPts val="1260"/>
              <a:buNone/>
            </a:pPr>
            <a:r>
              <a:t/>
            </a:r>
            <a:endParaRPr>
              <a:solidFill>
                <a:srgbClr val="000000"/>
              </a:solidFill>
            </a:endParaRPr>
          </a:p>
          <a:p>
            <a:pPr indent="-89852" lvl="0" marL="169863" rtl="0" algn="l">
              <a:lnSpc>
                <a:spcPct val="100000"/>
              </a:lnSpc>
              <a:spcBef>
                <a:spcPts val="9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GUA IPv6 </a:t>
            </a:r>
            <a:br>
              <a:rPr lang="es-419"/>
            </a:br>
            <a:r>
              <a:rPr lang="es-419" sz="2400"/>
              <a:t>Método 1: SLAAC</a:t>
            </a:r>
            <a:endParaRPr/>
          </a:p>
        </p:txBody>
      </p:sp>
      <p:sp>
        <p:nvSpPr>
          <p:cNvPr id="420" name="Google Shape;420;p40"/>
          <p:cNvSpPr txBox="1"/>
          <p:nvPr>
            <p:ph idx="1" type="body"/>
          </p:nvPr>
        </p:nvSpPr>
        <p:spPr>
          <a:xfrm>
            <a:off x="431800" y="1035051"/>
            <a:ext cx="8135151" cy="1654884"/>
          </a:xfrm>
          <a:prstGeom prst="rect">
            <a:avLst/>
          </a:prstGeom>
          <a:noFill/>
          <a:ln>
            <a:noFill/>
          </a:ln>
        </p:spPr>
        <p:txBody>
          <a:bodyPr anchorCtr="0" anchor="t" bIns="45700" lIns="91400" spcFirstLastPara="1" rIns="91400" wrap="square" tIns="45700">
            <a:noAutofit/>
          </a:bodyPr>
          <a:lstStyle/>
          <a:p>
            <a:pPr indent="-169863" lvl="0" marL="169863" rtl="0" algn="l">
              <a:lnSpc>
                <a:spcPct val="100000"/>
              </a:lnSpc>
              <a:spcBef>
                <a:spcPts val="0"/>
              </a:spcBef>
              <a:spcAft>
                <a:spcPts val="0"/>
              </a:spcAft>
              <a:buClr>
                <a:schemeClr val="dk2"/>
              </a:buClr>
              <a:buSzPts val="1440"/>
              <a:buFont typeface="Arial"/>
              <a:buChar char="•"/>
            </a:pPr>
            <a:r>
              <a:rPr lang="es-419" sz="1600">
                <a:solidFill>
                  <a:srgbClr val="000000"/>
                </a:solidFill>
              </a:rPr>
              <a:t>SLAAC permite a un dispositivo configurar un GUA sin los servicios de DHCPv6. </a:t>
            </a:r>
            <a:endParaRPr/>
          </a:p>
          <a:p>
            <a:pPr indent="-169863" lvl="0" marL="169863" rtl="0" algn="l">
              <a:lnSpc>
                <a:spcPct val="100000"/>
              </a:lnSpc>
              <a:spcBef>
                <a:spcPts val="1200"/>
              </a:spcBef>
              <a:spcAft>
                <a:spcPts val="0"/>
              </a:spcAft>
              <a:buClr>
                <a:schemeClr val="dk2"/>
              </a:buClr>
              <a:buSzPts val="1440"/>
              <a:buFont typeface="Arial"/>
              <a:buChar char="•"/>
            </a:pPr>
            <a:r>
              <a:rPr lang="es-419" sz="1600">
                <a:solidFill>
                  <a:srgbClr val="000000"/>
                </a:solidFill>
              </a:rPr>
              <a:t>Los dispositivos obtienen la información necesaria para configurar un GUA a partir de los mensajes RA ICMPv6 del router local.</a:t>
            </a:r>
            <a:endParaRPr/>
          </a:p>
          <a:p>
            <a:pPr indent="-169863" lvl="0" marL="169863" rtl="0" algn="l">
              <a:lnSpc>
                <a:spcPct val="100000"/>
              </a:lnSpc>
              <a:spcBef>
                <a:spcPts val="1200"/>
              </a:spcBef>
              <a:spcAft>
                <a:spcPts val="0"/>
              </a:spcAft>
              <a:buClr>
                <a:schemeClr val="dk2"/>
              </a:buClr>
              <a:buSzPts val="1440"/>
              <a:buFont typeface="Arial"/>
              <a:buChar char="•"/>
            </a:pPr>
            <a:r>
              <a:rPr lang="es-419" sz="1600">
                <a:solidFill>
                  <a:srgbClr val="000000"/>
                </a:solidFill>
              </a:rPr>
              <a:t>El prefijo lo proporciona el RA y el dispositivo utiliza el método EUI-64 o de generación aleatoria para crear un ID de interfaz.</a:t>
            </a:r>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421" name="Google Shape;421;p40"/>
          <p:cNvPicPr preferRelativeResize="0"/>
          <p:nvPr/>
        </p:nvPicPr>
        <p:blipFill rotWithShape="1">
          <a:blip r:embed="rId3">
            <a:alphaModFix/>
          </a:blip>
          <a:srcRect b="0" l="0" r="0" t="0"/>
          <a:stretch/>
        </p:blipFill>
        <p:spPr>
          <a:xfrm>
            <a:off x="1660124" y="2849792"/>
            <a:ext cx="5061211" cy="17167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GUA IPv6 </a:t>
            </a:r>
            <a:br>
              <a:rPr lang="es-419"/>
            </a:br>
            <a:r>
              <a:rPr lang="es-419" sz="2400"/>
              <a:t>Método 2: SLAAC y DHCP sin estado</a:t>
            </a:r>
            <a:endParaRPr/>
          </a:p>
        </p:txBody>
      </p:sp>
      <p:sp>
        <p:nvSpPr>
          <p:cNvPr id="428" name="Google Shape;428;p41"/>
          <p:cNvSpPr txBox="1"/>
          <p:nvPr>
            <p:ph idx="1" type="body"/>
          </p:nvPr>
        </p:nvSpPr>
        <p:spPr>
          <a:xfrm>
            <a:off x="431800" y="1035051"/>
            <a:ext cx="8135151" cy="240347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Una RA puede indicar a un dispositivo que use SLAAC y DHCPv6 stateless. </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El mensaje RA sugiere que los dispositivos utilicen lo siguiente:</a:t>
            </a:r>
            <a:endParaRPr/>
          </a:p>
          <a:p>
            <a:pPr indent="-169863" lvl="2" marL="315973" rtl="0" algn="l">
              <a:lnSpc>
                <a:spcPct val="95000"/>
              </a:lnSpc>
              <a:spcBef>
                <a:spcPts val="1225"/>
              </a:spcBef>
              <a:spcAft>
                <a:spcPts val="0"/>
              </a:spcAft>
              <a:buClr>
                <a:srgbClr val="000000"/>
              </a:buClr>
              <a:buSzPts val="1440"/>
              <a:buFont typeface="Arial"/>
              <a:buChar char="•"/>
            </a:pPr>
            <a:r>
              <a:rPr lang="es-419" sz="1600">
                <a:solidFill>
                  <a:srgbClr val="000000"/>
                </a:solidFill>
              </a:rPr>
              <a:t>SLAAC para crear su propio IPv6 GUA</a:t>
            </a:r>
            <a:endParaRPr/>
          </a:p>
          <a:p>
            <a:pPr indent="-169863" lvl="2" marL="315973" rtl="0" algn="l">
              <a:lnSpc>
                <a:spcPct val="95000"/>
              </a:lnSpc>
              <a:spcBef>
                <a:spcPts val="1225"/>
              </a:spcBef>
              <a:spcAft>
                <a:spcPts val="0"/>
              </a:spcAft>
              <a:buClr>
                <a:srgbClr val="000000"/>
              </a:buClr>
              <a:buSzPts val="1440"/>
              <a:buFont typeface="Arial"/>
              <a:buChar char="•"/>
            </a:pPr>
            <a:r>
              <a:rPr lang="es-419" sz="1600">
                <a:solidFill>
                  <a:srgbClr val="000000"/>
                </a:solidFill>
              </a:rPr>
              <a:t>La dirección link-local del router, la dirección IPv6 de origen del RA para la dirección de gateway predeterminado</a:t>
            </a:r>
            <a:endParaRPr/>
          </a:p>
          <a:p>
            <a:pPr indent="-169863" lvl="2" marL="315973" rtl="0" algn="l">
              <a:lnSpc>
                <a:spcPct val="95000"/>
              </a:lnSpc>
              <a:spcBef>
                <a:spcPts val="1225"/>
              </a:spcBef>
              <a:spcAft>
                <a:spcPts val="0"/>
              </a:spcAft>
              <a:buClr>
                <a:srgbClr val="000000"/>
              </a:buClr>
              <a:buSzPts val="1440"/>
              <a:buFont typeface="Arial"/>
              <a:buChar char="•"/>
            </a:pPr>
            <a:r>
              <a:rPr lang="es-419" sz="1600">
                <a:solidFill>
                  <a:srgbClr val="000000"/>
                </a:solidFill>
              </a:rPr>
              <a:t>Un servidor DHCPv6 stateless, que obtendrá otra información como la dirección del servidor DNS y el nombre de dominio</a:t>
            </a:r>
            <a:endParaRPr/>
          </a:p>
          <a:p>
            <a:pPr indent="-124143" lvl="1" marL="242948" rtl="0" algn="l">
              <a:lnSpc>
                <a:spcPct val="95000"/>
              </a:lnSpc>
              <a:spcBef>
                <a:spcPts val="1200"/>
              </a:spcBef>
              <a:spcAft>
                <a:spcPts val="0"/>
              </a:spcAft>
              <a:buSzPts val="720"/>
              <a:buFont typeface="Arial"/>
              <a:buNone/>
            </a:pPr>
            <a:r>
              <a:t/>
            </a:r>
            <a:endParaRPr b="1" sz="8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429" name="Google Shape;429;p41"/>
          <p:cNvPicPr preferRelativeResize="0"/>
          <p:nvPr/>
        </p:nvPicPr>
        <p:blipFill rotWithShape="1">
          <a:blip r:embed="rId3">
            <a:alphaModFix/>
          </a:blip>
          <a:srcRect b="0" l="0" r="0" t="0"/>
          <a:stretch/>
        </p:blipFill>
        <p:spPr>
          <a:xfrm>
            <a:off x="2426068" y="3438523"/>
            <a:ext cx="3613209" cy="1560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GUA IPv6 </a:t>
            </a:r>
            <a:br>
              <a:rPr lang="es-419"/>
            </a:br>
            <a:r>
              <a:rPr lang="es-419" sz="2400"/>
              <a:t>Método 3: DHCPv6 con estado</a:t>
            </a:r>
            <a:endParaRPr/>
          </a:p>
        </p:txBody>
      </p:sp>
      <p:sp>
        <p:nvSpPr>
          <p:cNvPr id="436" name="Google Shape;436;p42"/>
          <p:cNvSpPr txBox="1"/>
          <p:nvPr>
            <p:ph idx="1" type="body"/>
          </p:nvPr>
        </p:nvSpPr>
        <p:spPr>
          <a:xfrm>
            <a:off x="423333" y="620784"/>
            <a:ext cx="8135151" cy="263041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Un RA puede indicar a un dispositivo que use DHCPv6 Stateful solamente.</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DHCPv6 Stateful es similar a DHCP para IPv4. Un dispositivo puede recibir automáticamente un GUA, la longitud de prefijo y las direcciones de los servidores DNS desde un servidor DHCPv6 Stateful.</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El mensaje RA sugiere que los dispositivos utilicen lo siguiente:</a:t>
            </a:r>
            <a:endParaRPr/>
          </a:p>
          <a:p>
            <a:pPr indent="-169863" lvl="2" marL="315973" rtl="0" algn="l">
              <a:lnSpc>
                <a:spcPct val="95000"/>
              </a:lnSpc>
              <a:spcBef>
                <a:spcPts val="1225"/>
              </a:spcBef>
              <a:spcAft>
                <a:spcPts val="0"/>
              </a:spcAft>
              <a:buClr>
                <a:srgbClr val="000000"/>
              </a:buClr>
              <a:buSzPts val="1440"/>
              <a:buFont typeface="Arial"/>
              <a:buChar char="•"/>
            </a:pPr>
            <a:r>
              <a:rPr lang="es-419" sz="1600">
                <a:solidFill>
                  <a:srgbClr val="000000"/>
                </a:solidFill>
              </a:rPr>
              <a:t>La dirección LLA del router, que es la dirección IPv6 de origen del RA, para la dirección de gateway predeterminado</a:t>
            </a:r>
            <a:endParaRPr/>
          </a:p>
          <a:p>
            <a:pPr indent="-169863" lvl="2" marL="315973" rtl="0" algn="l">
              <a:lnSpc>
                <a:spcPct val="95000"/>
              </a:lnSpc>
              <a:spcBef>
                <a:spcPts val="1225"/>
              </a:spcBef>
              <a:spcAft>
                <a:spcPts val="0"/>
              </a:spcAft>
              <a:buClr>
                <a:srgbClr val="000000"/>
              </a:buClr>
              <a:buSzPts val="1440"/>
              <a:buFont typeface="Arial"/>
              <a:buChar char="•"/>
            </a:pPr>
            <a:r>
              <a:rPr lang="es-419" sz="1600">
                <a:solidFill>
                  <a:srgbClr val="000000"/>
                </a:solidFill>
              </a:rPr>
              <a:t>Un servidor DHCPv6 Stateful, para obtener una GUA, otra información como la dirección del servidor DNS y el nombre de dominio</a:t>
            </a:r>
            <a:endParaRPr/>
          </a:p>
        </p:txBody>
      </p:sp>
      <p:pic>
        <p:nvPicPr>
          <p:cNvPr id="437" name="Google Shape;437;p42"/>
          <p:cNvPicPr preferRelativeResize="0"/>
          <p:nvPr/>
        </p:nvPicPr>
        <p:blipFill rotWithShape="1">
          <a:blip r:embed="rId3">
            <a:alphaModFix/>
          </a:blip>
          <a:srcRect b="0" l="0" r="0" t="0"/>
          <a:stretch/>
        </p:blipFill>
        <p:spPr>
          <a:xfrm>
            <a:off x="2155135" y="3404657"/>
            <a:ext cx="3613209" cy="1560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IPv6 GUAs</a:t>
            </a:r>
            <a:br>
              <a:rPr lang="es-419"/>
            </a:br>
            <a:r>
              <a:rPr lang="es-419" sz="2400"/>
              <a:t>Proceso EUI-64 vs Generado aleatoriamente</a:t>
            </a:r>
            <a:endParaRPr/>
          </a:p>
        </p:txBody>
      </p:sp>
      <p:sp>
        <p:nvSpPr>
          <p:cNvPr id="444" name="Google Shape;444;p43"/>
          <p:cNvSpPr txBox="1"/>
          <p:nvPr>
            <p:ph idx="1" type="body"/>
          </p:nvPr>
        </p:nvSpPr>
        <p:spPr>
          <a:xfrm>
            <a:off x="431800" y="1035050"/>
            <a:ext cx="3465497" cy="3332764"/>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s-419" sz="1600">
                <a:solidFill>
                  <a:srgbClr val="000000"/>
                </a:solidFill>
              </a:rPr>
              <a:t>Cuando el mensaje RA es SLAAC o SLAAC con DHCPv6 stateless, el cliente debe generar su propia ID de interfaz.</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La ID de interfaz se puede crear utilizando el proceso EUI-64 o un número de 64 bits generado aleatoriamente.</a:t>
            </a:r>
            <a:endParaRPr/>
          </a:p>
        </p:txBody>
      </p:sp>
      <p:pic>
        <p:nvPicPr>
          <p:cNvPr id="445" name="Google Shape;445;p43"/>
          <p:cNvPicPr preferRelativeResize="0"/>
          <p:nvPr/>
        </p:nvPicPr>
        <p:blipFill rotWithShape="1">
          <a:blip r:embed="rId3">
            <a:alphaModFix/>
          </a:blip>
          <a:srcRect b="0" l="0" r="0" t="0"/>
          <a:stretch/>
        </p:blipFill>
        <p:spPr>
          <a:xfrm>
            <a:off x="4181383" y="950785"/>
            <a:ext cx="4429956" cy="34170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GUA</a:t>
            </a:r>
            <a:br>
              <a:rPr lang="es-419"/>
            </a:br>
            <a:r>
              <a:rPr lang="es-419" sz="2400"/>
              <a:t> IPv6 Proceso EUI-64</a:t>
            </a:r>
            <a:endParaRPr/>
          </a:p>
        </p:txBody>
      </p:sp>
      <p:sp>
        <p:nvSpPr>
          <p:cNvPr id="452" name="Google Shape;452;p44"/>
          <p:cNvSpPr txBox="1"/>
          <p:nvPr>
            <p:ph idx="1" type="body"/>
          </p:nvPr>
        </p:nvSpPr>
        <p:spPr>
          <a:xfrm>
            <a:off x="431801" y="1035050"/>
            <a:ext cx="7913688" cy="201295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El IEEE definió el Identificador único extendido (EUI) o el proceso EUI-64 modificado que realiza lo siguiente:</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Un valor de 16 bits de fffe (en hexadecimal) se inserta en el centro de la dirección MAC Ethernet de 48 bits del cliente.</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7</a:t>
            </a:r>
            <a:r>
              <a:rPr baseline="30000" lang="es-419" sz="1600">
                <a:solidFill>
                  <a:srgbClr val="000000"/>
                </a:solidFill>
              </a:rPr>
              <a:t>o</a:t>
            </a:r>
            <a:r>
              <a:rPr lang="es-419" sz="1600">
                <a:solidFill>
                  <a:srgbClr val="000000"/>
                </a:solidFill>
              </a:rPr>
              <a:t>bit de la dirección MAC del cliente se invierte del binario 0 al 1.</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Por ejemplo:</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graphicFrame>
        <p:nvGraphicFramePr>
          <p:cNvPr id="453" name="Google Shape;453;p44"/>
          <p:cNvGraphicFramePr/>
          <p:nvPr/>
        </p:nvGraphicFramePr>
        <p:xfrm>
          <a:off x="798511" y="3180385"/>
          <a:ext cx="3000000" cy="3000000"/>
        </p:xfrm>
        <a:graphic>
          <a:graphicData uri="http://schemas.openxmlformats.org/drawingml/2006/table">
            <a:tbl>
              <a:tblPr bandRow="1" firstRow="1">
                <a:noFill/>
                <a:tableStyleId>{EA41BE37-8939-4802-A8F4-52393A34EDB8}</a:tableStyleId>
              </a:tblPr>
              <a:tblGrid>
                <a:gridCol w="1592075"/>
                <a:gridCol w="1606850"/>
              </a:tblGrid>
              <a:tr h="139700">
                <a:tc>
                  <a:txBody>
                    <a:bodyPr/>
                    <a:lstStyle/>
                    <a:p>
                      <a:pPr indent="0" lvl="0" marL="0" marR="0" rtl="0" algn="l">
                        <a:spcBef>
                          <a:spcPts val="0"/>
                        </a:spcBef>
                        <a:spcAft>
                          <a:spcPts val="0"/>
                        </a:spcAft>
                        <a:buNone/>
                      </a:pPr>
                      <a:r>
                        <a:rPr b="0" lang="es-419" sz="1100" u="none" cap="none" strike="noStrike">
                          <a:solidFill>
                            <a:srgbClr val="000000"/>
                          </a:solidFill>
                        </a:rPr>
                        <a:t>MAC de 48 bits</a:t>
                      </a:r>
                      <a:endParaRPr/>
                    </a:p>
                  </a:txBody>
                  <a:tcPr marT="45725" marB="45725" marR="91450" marL="91450">
                    <a:solidFill>
                      <a:srgbClr val="E7E9EB"/>
                    </a:solidFill>
                  </a:tcPr>
                </a:tc>
                <a:tc>
                  <a:txBody>
                    <a:bodyPr/>
                    <a:lstStyle/>
                    <a:p>
                      <a:pPr indent="0" lvl="0" marL="0" marR="0" rtl="0" algn="l">
                        <a:spcBef>
                          <a:spcPts val="0"/>
                        </a:spcBef>
                        <a:spcAft>
                          <a:spcPts val="0"/>
                        </a:spcAft>
                        <a:buNone/>
                      </a:pPr>
                      <a:r>
                        <a:rPr b="0" lang="es-419" sz="1100" u="none" cap="none" strike="noStrike">
                          <a:solidFill>
                            <a:srgbClr val="000000"/>
                          </a:solidFill>
                        </a:rPr>
                        <a:t>fc: 99:47:75:ce:e0</a:t>
                      </a:r>
                      <a:endParaRPr/>
                    </a:p>
                  </a:txBody>
                  <a:tcPr marT="45725" marB="45725" marR="91450" marL="91450">
                    <a:solidFill>
                      <a:srgbClr val="E7E9EB"/>
                    </a:solidFill>
                  </a:tcPr>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solidFill>
                            <a:srgbClr val="000000"/>
                          </a:solidFill>
                        </a:rPr>
                        <a:t>Id. de interfaz EUI-64</a:t>
                      </a:r>
                      <a:endParaRPr/>
                    </a:p>
                  </a:txBody>
                  <a:tcPr marT="45725" marB="45725" marR="91450" marL="91450"/>
                </a:tc>
                <a:tc>
                  <a:txBody>
                    <a:bodyPr/>
                    <a:lstStyle/>
                    <a:p>
                      <a:pPr indent="0" lvl="0" marL="0" marR="0" rtl="0" algn="l">
                        <a:spcBef>
                          <a:spcPts val="0"/>
                        </a:spcBef>
                        <a:spcAft>
                          <a:spcPts val="0"/>
                        </a:spcAft>
                        <a:buNone/>
                      </a:pPr>
                      <a:r>
                        <a:rPr lang="es-419" sz="1100" u="none" cap="none" strike="noStrike">
                          <a:solidFill>
                            <a:srgbClr val="000000"/>
                          </a:solidFill>
                        </a:rPr>
                        <a:t>f</a:t>
                      </a:r>
                      <a:r>
                        <a:rPr lang="es-419" sz="1100" u="none" cap="none" strike="noStrike">
                          <a:solidFill>
                            <a:srgbClr val="FF0000"/>
                          </a:solidFill>
                        </a:rPr>
                        <a:t>e</a:t>
                      </a:r>
                      <a:r>
                        <a:rPr lang="es-419" sz="1100" u="none" cap="none" strike="noStrike">
                          <a:solidFill>
                            <a:srgbClr val="000000"/>
                          </a:solidFill>
                        </a:rPr>
                        <a:t>: 99:47:</a:t>
                      </a:r>
                      <a:r>
                        <a:rPr lang="es-419" sz="1100" u="none" cap="none" strike="noStrike">
                          <a:solidFill>
                            <a:srgbClr val="FF0000"/>
                          </a:solidFill>
                        </a:rPr>
                        <a:t>ff:fe:75:ce:e0</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 (Cont.)</a:t>
            </a:r>
            <a:endParaRPr/>
          </a:p>
        </p:txBody>
      </p:sp>
      <p:sp>
        <p:nvSpPr>
          <p:cNvPr id="254" name="Google Shape;254;p18"/>
          <p:cNvSpPr/>
          <p:nvPr/>
        </p:nvSpPr>
        <p:spPr>
          <a:xfrm>
            <a:off x="364511" y="821755"/>
            <a:ext cx="8012573" cy="11079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Título del módulo: </a:t>
            </a:r>
            <a:r>
              <a:rPr b="0" i="0" lang="es-419" sz="1600" u="none" cap="none" strike="noStrike">
                <a:solidFill>
                  <a:schemeClr val="dk1"/>
                </a:solidFill>
                <a:latin typeface="Arial"/>
                <a:ea typeface="Arial"/>
                <a:cs typeface="Arial"/>
                <a:sym typeface="Arial"/>
              </a:rPr>
              <a:t>Direccionamiento IPv6</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Objetivo del módulo</a:t>
            </a:r>
            <a:r>
              <a:rPr b="0" i="0" lang="es-419" sz="1600" u="none" cap="none" strike="noStrike">
                <a:solidFill>
                  <a:schemeClr val="dk1"/>
                </a:solidFill>
                <a:latin typeface="Arial"/>
                <a:ea typeface="Arial"/>
                <a:cs typeface="Arial"/>
                <a:sym typeface="Arial"/>
              </a:rPr>
              <a:t>: Implementar un esquema de direccionamiento IPv6.</a:t>
            </a:r>
            <a:r>
              <a:rPr b="0" i="0" lang="es-419" sz="12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55" name="Google Shape;255;p18"/>
          <p:cNvGraphicFramePr/>
          <p:nvPr/>
        </p:nvGraphicFramePr>
        <p:xfrm>
          <a:off x="642616" y="2013235"/>
          <a:ext cx="3000000" cy="3000000"/>
        </p:xfrm>
        <a:graphic>
          <a:graphicData uri="http://schemas.openxmlformats.org/drawingml/2006/table">
            <a:tbl>
              <a:tblPr bandRow="1" firstCol="1" firstRow="1">
                <a:noFill/>
                <a:tableStyleId>{EA41BE37-8939-4802-A8F4-52393A34EDB8}</a:tableStyleId>
              </a:tblPr>
              <a:tblGrid>
                <a:gridCol w="3091175"/>
                <a:gridCol w="4365175"/>
              </a:tblGrid>
              <a:tr h="272925">
                <a:tc>
                  <a:txBody>
                    <a:bodyPr/>
                    <a:lstStyle/>
                    <a:p>
                      <a:pPr indent="0" lvl="0" marL="0" marR="0" rtl="0" algn="l">
                        <a:lnSpc>
                          <a:spcPct val="107000"/>
                        </a:lnSpc>
                        <a:spcBef>
                          <a:spcPts val="0"/>
                        </a:spcBef>
                        <a:spcAft>
                          <a:spcPts val="0"/>
                        </a:spcAft>
                        <a:buNone/>
                      </a:pPr>
                      <a:r>
                        <a:rPr lang="es-419" sz="105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050" u="none" cap="none" strike="noStrike"/>
                        <a:t>Objetivo del tema</a:t>
                      </a:r>
                      <a:endParaRPr/>
                    </a:p>
                  </a:txBody>
                  <a:tcPr marT="0" marB="0" marR="68575" marL="68575"/>
                </a:tc>
              </a:tr>
              <a:tr h="333550">
                <a:tc>
                  <a:txBody>
                    <a:bodyPr/>
                    <a:lstStyle/>
                    <a:p>
                      <a:pPr indent="0" lvl="0" marL="0" marR="0" rtl="0" algn="l">
                        <a:spcBef>
                          <a:spcPts val="0"/>
                        </a:spcBef>
                        <a:spcAft>
                          <a:spcPts val="0"/>
                        </a:spcAft>
                        <a:buNone/>
                      </a:pPr>
                      <a:r>
                        <a:rPr b="0" lang="es-419" sz="1050" u="none" cap="none" strike="noStrike"/>
                        <a:t>Direccionamiento dinámico para las LLAS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Configure dinámicamente direcciones link-local.</a:t>
                      </a:r>
                      <a:endParaRPr/>
                    </a:p>
                  </a:txBody>
                  <a:tcPr marT="47625" marB="47625" marR="47625" marL="47625" anchor="ctr"/>
                </a:tc>
              </a:tr>
              <a:tr h="201225">
                <a:tc>
                  <a:txBody>
                    <a:bodyPr/>
                    <a:lstStyle/>
                    <a:p>
                      <a:pPr indent="0" lvl="0" marL="0" marR="0" rtl="0" algn="l">
                        <a:spcBef>
                          <a:spcPts val="0"/>
                        </a:spcBef>
                        <a:spcAft>
                          <a:spcPts val="0"/>
                        </a:spcAft>
                        <a:buNone/>
                      </a:pPr>
                      <a:r>
                        <a:rPr b="0" lang="es-419" sz="1050" u="none" cap="none" strike="noStrike"/>
                        <a:t>Direcciones Multicast de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Identificación de direcciones IPv6</a:t>
                      </a:r>
                      <a:endParaRPr/>
                    </a:p>
                  </a:txBody>
                  <a:tcPr marT="47625" marB="47625" marR="47625" marL="47625" anchor="ctr"/>
                </a:tc>
              </a:tr>
              <a:tr h="201225">
                <a:tc>
                  <a:txBody>
                    <a:bodyPr/>
                    <a:lstStyle/>
                    <a:p>
                      <a:pPr indent="0" lvl="0" marL="0" marR="0" rtl="0" algn="l">
                        <a:spcBef>
                          <a:spcPts val="0"/>
                        </a:spcBef>
                        <a:spcAft>
                          <a:spcPts val="0"/>
                        </a:spcAft>
                        <a:buNone/>
                      </a:pPr>
                      <a:r>
                        <a:rPr b="0" lang="es-419" sz="1050" u="none" cap="none" strike="noStrike"/>
                        <a:t>División de subredes de una red IPv6</a:t>
                      </a:r>
                      <a:endParaRPr/>
                    </a:p>
                  </a:txBody>
                  <a:tcPr marT="47625" marB="47625" marR="47625" marL="47625" anchor="ctr"/>
                </a:tc>
                <a:tc>
                  <a:txBody>
                    <a:bodyPr/>
                    <a:lstStyle/>
                    <a:p>
                      <a:pPr indent="0" lvl="0" marL="0" marR="0" rtl="0" algn="l">
                        <a:spcBef>
                          <a:spcPts val="0"/>
                        </a:spcBef>
                        <a:spcAft>
                          <a:spcPts val="0"/>
                        </a:spcAft>
                        <a:buNone/>
                      </a:pPr>
                      <a:r>
                        <a:rPr lang="es-419" sz="1050" u="none" cap="none" strike="noStrike"/>
                        <a:t>Implementación de un esquema de direccionamiento IPv6 dividido en subredes</a:t>
                      </a:r>
                      <a:endParaRPr/>
                    </a:p>
                  </a:txBody>
                  <a:tcPr marT="47625" marB="47625" marR="47625" marL="47625" anchor="ctr"/>
                </a:tc>
              </a:tr>
            </a:tbl>
          </a:graphicData>
        </a:graphic>
      </p:graphicFrame>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IPv6 GUAs</a:t>
            </a:r>
            <a:br>
              <a:rPr lang="es-419"/>
            </a:br>
            <a:r>
              <a:rPr lang="es-419" sz="2400"/>
              <a:t>ID de interfaz generados aleatoriamente</a:t>
            </a:r>
            <a:endParaRPr/>
          </a:p>
        </p:txBody>
      </p:sp>
      <p:sp>
        <p:nvSpPr>
          <p:cNvPr id="460" name="Google Shape;460;p45"/>
          <p:cNvSpPr txBox="1"/>
          <p:nvPr>
            <p:ph idx="1" type="body"/>
          </p:nvPr>
        </p:nvSpPr>
        <p:spPr>
          <a:xfrm>
            <a:off x="431800" y="731837"/>
            <a:ext cx="7913688" cy="114184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Según el sistema operativo, un dispositivo puede utilizar una ID de interfaz generada aleatoriamente en lugar de utilizar la dirección MAC y el proceso EUI-64.</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A partir de Windows Vista, Windows utiliza una ID de interfaz generada aleatoriamente en lugar de una ID de interfaz creada mediante EUI-64.</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461" name="Google Shape;461;p45"/>
          <p:cNvSpPr txBox="1"/>
          <p:nvPr/>
        </p:nvSpPr>
        <p:spPr>
          <a:xfrm>
            <a:off x="1948293" y="588420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45"/>
          <p:cNvSpPr/>
          <p:nvPr/>
        </p:nvSpPr>
        <p:spPr>
          <a:xfrm>
            <a:off x="1310422" y="2086947"/>
            <a:ext cx="5724644" cy="132343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C:\&gt; </a:t>
            </a:r>
            <a:r>
              <a:rPr b="1" i="0" lang="es-419" sz="1000" u="none" cap="none" strike="noStrike">
                <a:solidFill>
                  <a:schemeClr val="lt1"/>
                </a:solidFill>
                <a:latin typeface="Courier New"/>
                <a:ea typeface="Courier New"/>
                <a:cs typeface="Courier New"/>
                <a:sym typeface="Courier New"/>
              </a:rPr>
              <a:t>ipconfig</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Windows IP Configuration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Conexión de área local del adaptador Ethernet: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Connection-specific DNS Suffix. :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IPv6 Address. . . . . . . . . . . : </a:t>
            </a:r>
            <a:r>
              <a:rPr b="1" i="0" lang="es-419" sz="1000" u="none" cap="none" strike="noStrike">
                <a:solidFill>
                  <a:schemeClr val="lt1"/>
                </a:solidFill>
                <a:latin typeface="Courier New"/>
                <a:ea typeface="Courier New"/>
                <a:cs typeface="Courier New"/>
                <a:sym typeface="Courier New"/>
              </a:rPr>
              <a:t>2001:db8:acad: 1:50 a 5:8 a35:a5bb:66e1</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Link-local IPv6 Address . . . . .: fe80: :50a 5:8 a35:a5bb:66e1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Default Gateway . . . . . . . . . : fe80::1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C:\&gt; </a:t>
            </a:r>
            <a:endParaRPr/>
          </a:p>
        </p:txBody>
      </p:sp>
      <p:sp>
        <p:nvSpPr>
          <p:cNvPr id="463" name="Google Shape;463;p45"/>
          <p:cNvSpPr txBox="1"/>
          <p:nvPr/>
        </p:nvSpPr>
        <p:spPr>
          <a:xfrm>
            <a:off x="524934" y="3623647"/>
            <a:ext cx="79136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chemeClr val="dk1"/>
                </a:solidFill>
                <a:latin typeface="Arial"/>
                <a:ea typeface="Arial"/>
                <a:cs typeface="Arial"/>
                <a:sym typeface="Arial"/>
              </a:rPr>
              <a:t>Nota</a:t>
            </a:r>
            <a:r>
              <a:rPr lang="es-419" sz="1600">
                <a:solidFill>
                  <a:schemeClr val="dk1"/>
                </a:solidFill>
                <a:latin typeface="Arial"/>
                <a:ea typeface="Arial"/>
                <a:cs typeface="Arial"/>
                <a:sym typeface="Arial"/>
              </a:rPr>
              <a:t>: Para garantizar la exclusividad de cualquier dirección unicast de IPv6, el cliente puede usar un proceso denominado "detección de direcciones duplicadas" (DAD) Es similar a una solicitud de ARP para su propia dirección. Si no se obtiene una respuesta, la dirección es única.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12.6 Direccionamiento dinámico para LLAS IPv6</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LLAS IPv6</a:t>
            </a:r>
            <a:br>
              <a:rPr lang="es-419"/>
            </a:br>
            <a:r>
              <a:rPr lang="es-419" sz="2400"/>
              <a:t>LLAs Dinámicas</a:t>
            </a:r>
            <a:endParaRPr/>
          </a:p>
        </p:txBody>
      </p:sp>
      <p:sp>
        <p:nvSpPr>
          <p:cNvPr id="476" name="Google Shape;476;p47"/>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s-419" sz="1600">
                <a:solidFill>
                  <a:srgbClr val="000000"/>
                </a:solidFill>
              </a:rPr>
              <a:t>Todas las interfaces IPv6 deben tener una LLA IPv6.</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Al igual que las GUA IPv6, las LAs se pueden configurar dinámicamente.</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La figura muestra que el LLA se crea dinámicamente usando el prefijo fe80 :: / 10 y la ID de interfaz usando el proceso EUI-64, o un número de 64 bits generado aleatoriamente.</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pic>
        <p:nvPicPr>
          <p:cNvPr id="477" name="Google Shape;477;p47"/>
          <p:cNvPicPr preferRelativeResize="0"/>
          <p:nvPr/>
        </p:nvPicPr>
        <p:blipFill rotWithShape="1">
          <a:blip r:embed="rId3">
            <a:alphaModFix/>
          </a:blip>
          <a:srcRect b="0" l="0" r="0" t="0"/>
          <a:stretch/>
        </p:blipFill>
        <p:spPr>
          <a:xfrm>
            <a:off x="1066588" y="2451757"/>
            <a:ext cx="6212312" cy="17762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LLAS IPv6</a:t>
            </a:r>
            <a:br>
              <a:rPr lang="es-419"/>
            </a:br>
            <a:r>
              <a:rPr lang="es-419" sz="2400"/>
              <a:t>LLAs Dinámicas en Windows</a:t>
            </a:r>
            <a:endParaRPr/>
          </a:p>
        </p:txBody>
      </p:sp>
      <p:sp>
        <p:nvSpPr>
          <p:cNvPr id="484" name="Google Shape;484;p48"/>
          <p:cNvSpPr txBox="1"/>
          <p:nvPr>
            <p:ph idx="1" type="body"/>
          </p:nvPr>
        </p:nvSpPr>
        <p:spPr>
          <a:xfrm>
            <a:off x="431800" y="854198"/>
            <a:ext cx="7913688" cy="57041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Los sistemas operativos, como Windows, suelen utilizar el mismo método tanto para una GUA creada por SLAAC como para una LLA asignada dinámicamente.</a:t>
            </a:r>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p:txBody>
      </p:sp>
      <p:sp>
        <p:nvSpPr>
          <p:cNvPr id="485" name="Google Shape;485;p48"/>
          <p:cNvSpPr txBox="1"/>
          <p:nvPr/>
        </p:nvSpPr>
        <p:spPr>
          <a:xfrm>
            <a:off x="1948293" y="588420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48"/>
          <p:cNvSpPr txBox="1"/>
          <p:nvPr/>
        </p:nvSpPr>
        <p:spPr>
          <a:xfrm>
            <a:off x="709731" y="1424608"/>
            <a:ext cx="239681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200">
                <a:solidFill>
                  <a:srgbClr val="000000"/>
                </a:solidFill>
                <a:latin typeface="Arial"/>
                <a:ea typeface="Arial"/>
                <a:cs typeface="Arial"/>
                <a:sym typeface="Arial"/>
              </a:rPr>
              <a:t>ID de interfaz generada mediante EUI-64</a:t>
            </a:r>
            <a:endParaRPr/>
          </a:p>
        </p:txBody>
      </p:sp>
      <p:sp>
        <p:nvSpPr>
          <p:cNvPr id="487" name="Google Shape;487;p48"/>
          <p:cNvSpPr/>
          <p:nvPr/>
        </p:nvSpPr>
        <p:spPr>
          <a:xfrm>
            <a:off x="1276658" y="1714714"/>
            <a:ext cx="5878531" cy="132343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C:\&gt; ipconfig</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Windows IP Configuration</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Conexión de área local del adaptador Ethernet:</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Connection-specific DNS Suffix. :</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IPv6 Address. . . . . . . . . . . : 2001:db8:acad:1:</a:t>
            </a:r>
            <a:r>
              <a:rPr lang="es-419" sz="1000">
                <a:solidFill>
                  <a:srgbClr val="FFC000"/>
                </a:solidFill>
                <a:latin typeface="Courier New"/>
                <a:ea typeface="Courier New"/>
                <a:cs typeface="Courier New"/>
                <a:sym typeface="Courier New"/>
              </a:rPr>
              <a:t>fc 99:47</a:t>
            </a:r>
            <a:r>
              <a:rPr lang="es-419" sz="1000">
                <a:solidFill>
                  <a:schemeClr val="lt1"/>
                </a:solidFill>
                <a:latin typeface="Courier New"/>
                <a:ea typeface="Courier New"/>
                <a:cs typeface="Courier New"/>
                <a:sym typeface="Courier New"/>
              </a:rPr>
              <a:t>ff:fe</a:t>
            </a:r>
            <a:r>
              <a:rPr lang="es-419" sz="1000">
                <a:solidFill>
                  <a:srgbClr val="FFC000"/>
                </a:solidFill>
                <a:latin typeface="Courier New"/>
                <a:ea typeface="Courier New"/>
                <a:cs typeface="Courier New"/>
                <a:sym typeface="Courier New"/>
              </a:rPr>
              <a:t>75:cee0</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Link-local IPv6 Address . . . . .: fe80::</a:t>
            </a:r>
            <a:r>
              <a:rPr lang="es-419" sz="1000">
                <a:solidFill>
                  <a:srgbClr val="FFC000"/>
                </a:solidFill>
                <a:latin typeface="Courier New"/>
                <a:ea typeface="Courier New"/>
                <a:cs typeface="Courier New"/>
                <a:sym typeface="Courier New"/>
              </a:rPr>
              <a:t>fc 99:47</a:t>
            </a:r>
            <a:r>
              <a:rPr lang="es-419" sz="1000">
                <a:solidFill>
                  <a:schemeClr val="lt1"/>
                </a:solidFill>
                <a:latin typeface="Courier New"/>
                <a:ea typeface="Courier New"/>
                <a:cs typeface="Courier New"/>
                <a:sym typeface="Courier New"/>
              </a:rPr>
              <a:t>ff:fe</a:t>
            </a:r>
            <a:r>
              <a:rPr lang="es-419" sz="1000">
                <a:solidFill>
                  <a:srgbClr val="FFC000"/>
                </a:solidFill>
                <a:latin typeface="Courier New"/>
                <a:ea typeface="Courier New"/>
                <a:cs typeface="Courier New"/>
                <a:sym typeface="Courier New"/>
              </a:rPr>
              <a:t>75:cee0</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Default Gateway . . . . . . . . . : fe80::1</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C:\&gt;</a:t>
            </a:r>
            <a:endParaRPr/>
          </a:p>
        </p:txBody>
      </p:sp>
      <p:sp>
        <p:nvSpPr>
          <p:cNvPr id="488" name="Google Shape;488;p48"/>
          <p:cNvSpPr txBox="1"/>
          <p:nvPr/>
        </p:nvSpPr>
        <p:spPr>
          <a:xfrm>
            <a:off x="753473" y="3102431"/>
            <a:ext cx="29883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200">
                <a:solidFill>
                  <a:srgbClr val="000000"/>
                </a:solidFill>
                <a:latin typeface="Arial"/>
                <a:ea typeface="Arial"/>
                <a:cs typeface="Arial"/>
                <a:sym typeface="Arial"/>
              </a:rPr>
              <a:t>ID de interfaz de 64 bits generada aleatoriamente</a:t>
            </a:r>
            <a:endParaRPr/>
          </a:p>
        </p:txBody>
      </p:sp>
      <p:sp>
        <p:nvSpPr>
          <p:cNvPr id="489" name="Google Shape;489;p48"/>
          <p:cNvSpPr/>
          <p:nvPr/>
        </p:nvSpPr>
        <p:spPr>
          <a:xfrm>
            <a:off x="1276657" y="3379430"/>
            <a:ext cx="5878532" cy="132343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C:\&gt; ipconfig</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Windows IP Configuration</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Conexión de área local del adaptador Ethernet:</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   Connection-specific DNS Suffix. :</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   IPv6 Address. . . . . . . . . . . : 2001:db8:acad:1:</a:t>
            </a:r>
            <a:r>
              <a:rPr lang="es-419" sz="1000">
                <a:solidFill>
                  <a:srgbClr val="FFC000"/>
                </a:solidFill>
                <a:latin typeface="Courier New"/>
                <a:ea typeface="Courier New"/>
                <a:cs typeface="Courier New"/>
                <a:sym typeface="Courier New"/>
              </a:rPr>
              <a:t>50a 5:8 a35:a5bb:66e1</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   Link-local IPv6 Address . . . . .: fe80::</a:t>
            </a:r>
            <a:r>
              <a:rPr lang="es-419" sz="1000">
                <a:solidFill>
                  <a:srgbClr val="FFC000"/>
                </a:solidFill>
                <a:latin typeface="Courier New"/>
                <a:ea typeface="Courier New"/>
                <a:cs typeface="Courier New"/>
                <a:sym typeface="Courier New"/>
              </a:rPr>
              <a:t>50a 5:8 a35:a5bb:66e1</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   Default Gateway . . . . . . . . . : fe80::1</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C:\&gt;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Direccionamiento Dinámico para LLAS IPv6</a:t>
            </a:r>
            <a:br>
              <a:rPr lang="es-419"/>
            </a:br>
            <a:r>
              <a:rPr lang="es-419" sz="2400"/>
              <a:t>LLAs Dinámicas en Routers Cisco</a:t>
            </a:r>
            <a:endParaRPr/>
          </a:p>
        </p:txBody>
      </p:sp>
      <p:sp>
        <p:nvSpPr>
          <p:cNvPr id="496" name="Google Shape;496;p49"/>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Aquí hay un ejemplo de un LLA configurado dinámicamente en la interfaz G0/0/0 de R1:</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497" name="Google Shape;497;p49"/>
          <p:cNvSpPr/>
          <p:nvPr/>
        </p:nvSpPr>
        <p:spPr>
          <a:xfrm>
            <a:off x="1632734" y="2571750"/>
            <a:ext cx="5878532" cy="132343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 </a:t>
            </a:r>
            <a:r>
              <a:rPr b="1" i="0" lang="es-419" sz="1000" u="none" cap="none" strike="noStrike">
                <a:solidFill>
                  <a:schemeClr val="lt1"/>
                </a:solidFill>
                <a:latin typeface="Courier New"/>
                <a:ea typeface="Courier New"/>
                <a:cs typeface="Courier New"/>
                <a:sym typeface="Courier New"/>
              </a:rPr>
              <a:t>show interface gigabitEthernet 0/0/0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GigabitEthernet0/0/0 is up, line protocol is up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Hardware is ISR4221-2x1GE, address is </a:t>
            </a:r>
            <a:r>
              <a:rPr b="1" i="0" lang="es-419" sz="1000" u="none" cap="none" strike="noStrike">
                <a:solidFill>
                  <a:schemeClr val="accent6"/>
                </a:solidFill>
                <a:latin typeface="Courier New"/>
                <a:ea typeface="Courier New"/>
                <a:cs typeface="Courier New"/>
                <a:sym typeface="Courier New"/>
              </a:rPr>
              <a:t>7079.b392.3640</a:t>
            </a:r>
            <a:r>
              <a:rPr b="0" i="0" lang="es-419" sz="1000" u="none" cap="none" strike="noStrike">
                <a:solidFill>
                  <a:schemeClr val="accent6"/>
                </a:solidFill>
                <a:latin typeface="Courier New"/>
                <a:ea typeface="Courier New"/>
                <a:cs typeface="Courier New"/>
                <a:sym typeface="Courier New"/>
              </a:rPr>
              <a:t> </a:t>
            </a:r>
            <a:r>
              <a:rPr b="0" i="0" lang="es-419" sz="1000" u="none" cap="none" strike="noStrike">
                <a:solidFill>
                  <a:schemeClr val="lt1"/>
                </a:solidFill>
                <a:latin typeface="Courier New"/>
                <a:ea typeface="Courier New"/>
                <a:cs typeface="Courier New"/>
                <a:sym typeface="Courier New"/>
              </a:rPr>
              <a:t>(bia 7079.b392.3640)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(Output omitted)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 </a:t>
            </a:r>
            <a:r>
              <a:rPr b="1" i="0" lang="es-419" sz="1000" u="none" cap="none" strike="noStrike">
                <a:solidFill>
                  <a:schemeClr val="lt1"/>
                </a:solidFill>
                <a:latin typeface="Courier New"/>
                <a:ea typeface="Courier New"/>
                <a:cs typeface="Courier New"/>
                <a:sym typeface="Courier New"/>
              </a:rPr>
              <a:t>show ipv6 interface brief</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GigabitEthernet0/0/0 [up/up]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FE80::</a:t>
            </a:r>
            <a:r>
              <a:rPr b="1" i="0" lang="es-419" sz="1000" u="none" cap="none" strike="noStrike">
                <a:solidFill>
                  <a:schemeClr val="accent6"/>
                </a:solidFill>
                <a:latin typeface="Courier New"/>
                <a:ea typeface="Courier New"/>
                <a:cs typeface="Courier New"/>
                <a:sym typeface="Courier New"/>
              </a:rPr>
              <a:t>7279:B3</a:t>
            </a:r>
            <a:r>
              <a:rPr b="1" i="0" lang="es-419" sz="1000" u="none" cap="none" strike="noStrike">
                <a:solidFill>
                  <a:schemeClr val="lt1"/>
                </a:solidFill>
                <a:latin typeface="Courier New"/>
                <a:ea typeface="Courier New"/>
                <a:cs typeface="Courier New"/>
                <a:sym typeface="Courier New"/>
              </a:rPr>
              <a:t>FF:FE</a:t>
            </a:r>
            <a:r>
              <a:rPr b="1" i="0" lang="es-419" sz="1000" u="none" cap="none" strike="noStrike">
                <a:solidFill>
                  <a:schemeClr val="accent6"/>
                </a:solidFill>
                <a:latin typeface="Courier New"/>
                <a:ea typeface="Courier New"/>
                <a:cs typeface="Courier New"/>
                <a:sym typeface="Courier New"/>
              </a:rPr>
              <a:t>92:3640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2001:DB8:ACAD:1::1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Dirección dinámica para las LLAS IPv6</a:t>
            </a:r>
            <a:br>
              <a:rPr lang="es-419"/>
            </a:br>
            <a:r>
              <a:rPr lang="es-419" sz="2400"/>
              <a:t>Verificar la configuración de direcciones IPv6</a:t>
            </a:r>
            <a:endParaRPr/>
          </a:p>
        </p:txBody>
      </p:sp>
      <p:sp>
        <p:nvSpPr>
          <p:cNvPr id="504" name="Google Shape;504;p50"/>
          <p:cNvSpPr txBox="1"/>
          <p:nvPr>
            <p:ph idx="1" type="body"/>
          </p:nvPr>
        </p:nvSpPr>
        <p:spPr>
          <a:xfrm>
            <a:off x="431800" y="866138"/>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Aquí hay un ejemplo de un LLA configurado dinámicamente en la interfaz G0/0/0 de R1:</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505" name="Google Shape;505;p50"/>
          <p:cNvSpPr/>
          <p:nvPr/>
        </p:nvSpPr>
        <p:spPr>
          <a:xfrm>
            <a:off x="1449378" y="2571750"/>
            <a:ext cx="5878532" cy="132343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 </a:t>
            </a:r>
            <a:r>
              <a:rPr b="1" i="0" lang="es-419" sz="1000" u="none" cap="none" strike="noStrike">
                <a:solidFill>
                  <a:schemeClr val="lt1"/>
                </a:solidFill>
                <a:latin typeface="Courier New"/>
                <a:ea typeface="Courier New"/>
                <a:cs typeface="Courier New"/>
                <a:sym typeface="Courier New"/>
              </a:rPr>
              <a:t>show interface gigabitEthernet 0/0/0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GigabitEthernet0/0/0 is up, line protocol is up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Hardware is ISR4221-2x1GE, address is </a:t>
            </a:r>
            <a:r>
              <a:rPr b="1" i="0" lang="es-419" sz="1000" u="none" cap="none" strike="noStrike">
                <a:solidFill>
                  <a:schemeClr val="accent6"/>
                </a:solidFill>
                <a:latin typeface="Courier New"/>
                <a:ea typeface="Courier New"/>
                <a:cs typeface="Courier New"/>
                <a:sym typeface="Courier New"/>
              </a:rPr>
              <a:t>7079.b392.3640</a:t>
            </a:r>
            <a:r>
              <a:rPr b="0" i="0" lang="es-419" sz="1000" u="none" cap="none" strike="noStrike">
                <a:solidFill>
                  <a:schemeClr val="accent6"/>
                </a:solidFill>
                <a:latin typeface="Courier New"/>
                <a:ea typeface="Courier New"/>
                <a:cs typeface="Courier New"/>
                <a:sym typeface="Courier New"/>
              </a:rPr>
              <a:t> </a:t>
            </a:r>
            <a:r>
              <a:rPr b="0" i="0" lang="es-419" sz="1000" u="none" cap="none" strike="noStrike">
                <a:solidFill>
                  <a:schemeClr val="lt1"/>
                </a:solidFill>
                <a:latin typeface="Courier New"/>
                <a:ea typeface="Courier New"/>
                <a:cs typeface="Courier New"/>
                <a:sym typeface="Courier New"/>
              </a:rPr>
              <a:t>(bia 7079.b392.3640)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(Output omitted)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R1# </a:t>
            </a:r>
            <a:r>
              <a:rPr b="1" i="0" lang="es-419" sz="1000" u="none" cap="none" strike="noStrike">
                <a:solidFill>
                  <a:schemeClr val="lt1"/>
                </a:solidFill>
                <a:latin typeface="Courier New"/>
                <a:ea typeface="Courier New"/>
                <a:cs typeface="Courier New"/>
                <a:sym typeface="Courier New"/>
              </a:rPr>
              <a:t>show ipv6 interface brief</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GigabitEthernet0/0/0 [up/up]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FE80::</a:t>
            </a:r>
            <a:r>
              <a:rPr b="1" i="0" lang="es-419" sz="1000" u="none" cap="none" strike="noStrike">
                <a:solidFill>
                  <a:schemeClr val="accent6"/>
                </a:solidFill>
                <a:latin typeface="Courier New"/>
                <a:ea typeface="Courier New"/>
                <a:cs typeface="Courier New"/>
                <a:sym typeface="Courier New"/>
              </a:rPr>
              <a:t>7279:B3</a:t>
            </a:r>
            <a:r>
              <a:rPr b="1" i="0" lang="es-419" sz="1000" u="none" cap="none" strike="noStrike">
                <a:solidFill>
                  <a:schemeClr val="lt1"/>
                </a:solidFill>
                <a:latin typeface="Courier New"/>
                <a:ea typeface="Courier New"/>
                <a:cs typeface="Courier New"/>
                <a:sym typeface="Courier New"/>
              </a:rPr>
              <a:t>FF:FE</a:t>
            </a:r>
            <a:r>
              <a:rPr b="1" i="0" lang="es-419" sz="1000" u="none" cap="none" strike="noStrike">
                <a:solidFill>
                  <a:schemeClr val="accent6"/>
                </a:solidFill>
                <a:latin typeface="Courier New"/>
                <a:ea typeface="Courier New"/>
                <a:cs typeface="Courier New"/>
                <a:sym typeface="Courier New"/>
              </a:rPr>
              <a:t>92:3640</a:t>
            </a:r>
            <a:r>
              <a:rPr b="0" i="0" lang="es-419"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s-419" sz="1000" u="none" cap="none" strike="noStrike">
                <a:solidFill>
                  <a:schemeClr val="lt1"/>
                </a:solidFill>
                <a:latin typeface="Courier New"/>
                <a:ea typeface="Courier New"/>
                <a:cs typeface="Courier New"/>
                <a:sym typeface="Courier New"/>
              </a:rPr>
              <a:t>2001:DB8:ACAD:1::1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1"/>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sz="1600"/>
            </a:br>
            <a:r>
              <a:rPr lang="es-419"/>
              <a:t>Packet Tracer – Configurar el direccionamiento IPv6</a:t>
            </a:r>
            <a:endParaRPr/>
          </a:p>
        </p:txBody>
      </p:sp>
      <p:sp>
        <p:nvSpPr>
          <p:cNvPr id="512" name="Google Shape;512;p51"/>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Packet Tracer, hará lo siguiente:</a:t>
            </a:r>
            <a:endParaRPr/>
          </a:p>
          <a:p>
            <a:pPr indent="-169863" lvl="0" marL="169863" rtl="0" algn="l">
              <a:lnSpc>
                <a:spcPct val="100000"/>
              </a:lnSpc>
              <a:spcBef>
                <a:spcPts val="1200"/>
              </a:spcBef>
              <a:spcAft>
                <a:spcPts val="0"/>
              </a:spcAft>
              <a:buSzPts val="1620"/>
              <a:buChar char="▪"/>
            </a:pPr>
            <a:r>
              <a:rPr lang="es-419" sz="1800"/>
              <a:t>Configurar el direccionamiento IPv6 en el router</a:t>
            </a:r>
            <a:endParaRPr/>
          </a:p>
          <a:p>
            <a:pPr indent="-169863" lvl="0" marL="169863" rtl="0" algn="l">
              <a:lnSpc>
                <a:spcPct val="100000"/>
              </a:lnSpc>
              <a:spcBef>
                <a:spcPts val="1200"/>
              </a:spcBef>
              <a:spcAft>
                <a:spcPts val="0"/>
              </a:spcAft>
              <a:buSzPts val="1620"/>
              <a:buChar char="▪"/>
            </a:pPr>
            <a:r>
              <a:rPr lang="es-419" sz="1800"/>
              <a:t>Configurar el direccionamiento IPv6 en los servidores</a:t>
            </a:r>
            <a:endParaRPr/>
          </a:p>
          <a:p>
            <a:pPr indent="-169863" lvl="0" marL="169863" rtl="0" algn="l">
              <a:lnSpc>
                <a:spcPct val="100000"/>
              </a:lnSpc>
              <a:spcBef>
                <a:spcPts val="1200"/>
              </a:spcBef>
              <a:spcAft>
                <a:spcPts val="0"/>
              </a:spcAft>
              <a:buSzPts val="1620"/>
              <a:buChar char="▪"/>
            </a:pPr>
            <a:r>
              <a:rPr lang="es-419" sz="1800"/>
              <a:t>Configurar el direccionamiento IPv6 en los clientes</a:t>
            </a:r>
            <a:endParaRPr/>
          </a:p>
          <a:p>
            <a:pPr indent="-169863" lvl="0" marL="169863" rtl="0" algn="l">
              <a:lnSpc>
                <a:spcPct val="100000"/>
              </a:lnSpc>
              <a:spcBef>
                <a:spcPts val="1200"/>
              </a:spcBef>
              <a:spcAft>
                <a:spcPts val="0"/>
              </a:spcAft>
              <a:buSzPts val="1620"/>
              <a:buChar char="▪"/>
            </a:pPr>
            <a:r>
              <a:rPr lang="es-419" sz="1800"/>
              <a:t>Probar y verificar la conectividad de red</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12.7 – Dirección Multicast de IPv6</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Multicast de IPv6</a:t>
            </a:r>
            <a:br>
              <a:rPr lang="es-419"/>
            </a:br>
            <a:r>
              <a:rPr lang="es-419" sz="2400"/>
              <a:t>Direcciones Multicast de IPv6 Asignadas</a:t>
            </a:r>
            <a:endParaRPr/>
          </a:p>
        </p:txBody>
      </p:sp>
      <p:sp>
        <p:nvSpPr>
          <p:cNvPr id="525" name="Google Shape;525;p53"/>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Las direcciones multicast de IPv6 tienen el prefijo FF00::/8. Existen dos tipos de direcciones multicast de IPv6:</a:t>
            </a:r>
            <a:endParaRPr/>
          </a:p>
          <a:p>
            <a:pPr indent="-285750" lvl="1" marL="358835" rtl="0" algn="l">
              <a:lnSpc>
                <a:spcPct val="95000"/>
              </a:lnSpc>
              <a:spcBef>
                <a:spcPts val="1200"/>
              </a:spcBef>
              <a:spcAft>
                <a:spcPts val="0"/>
              </a:spcAft>
              <a:buSzPts val="1440"/>
              <a:buFont typeface="Arial"/>
              <a:buChar char="•"/>
            </a:pPr>
            <a:r>
              <a:rPr lang="es-419" sz="1600">
                <a:solidFill>
                  <a:srgbClr val="000000"/>
                </a:solidFill>
              </a:rPr>
              <a:t>Dirección de red multicast conocida</a:t>
            </a:r>
            <a:endParaRPr/>
          </a:p>
          <a:p>
            <a:pPr indent="-285750" lvl="1" marL="358835" rtl="0" algn="l">
              <a:lnSpc>
                <a:spcPct val="95000"/>
              </a:lnSpc>
              <a:spcBef>
                <a:spcPts val="1200"/>
              </a:spcBef>
              <a:spcAft>
                <a:spcPts val="0"/>
              </a:spcAft>
              <a:buSzPts val="1440"/>
              <a:buFont typeface="Arial"/>
              <a:buChar char="•"/>
            </a:pPr>
            <a:r>
              <a:rPr lang="es-419" sz="1600">
                <a:solidFill>
                  <a:srgbClr val="000000"/>
                </a:solidFill>
              </a:rPr>
              <a:t>Dirección multicast de nodo solicitado</a:t>
            </a:r>
            <a:endParaRPr/>
          </a:p>
          <a:p>
            <a:pPr indent="-182880" lvl="0" marL="285750" rtl="0" algn="l">
              <a:lnSpc>
                <a:spcPct val="100000"/>
              </a:lnSpc>
              <a:spcBef>
                <a:spcPts val="1200"/>
              </a:spcBef>
              <a:spcAft>
                <a:spcPts val="0"/>
              </a:spcAft>
              <a:buClr>
                <a:schemeClr val="dk2"/>
              </a:buClr>
              <a:buSzPts val="1620"/>
              <a:buFont typeface="Arial"/>
              <a:buNone/>
            </a:pPr>
            <a:r>
              <a:t/>
            </a:r>
            <a:endParaRPr sz="1800">
              <a:solidFill>
                <a:srgbClr val="000000"/>
              </a:solidFill>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p:txBody>
      </p:sp>
      <p:sp>
        <p:nvSpPr>
          <p:cNvPr id="526" name="Google Shape;526;p53"/>
          <p:cNvSpPr txBox="1"/>
          <p:nvPr/>
        </p:nvSpPr>
        <p:spPr>
          <a:xfrm>
            <a:off x="347473" y="2874963"/>
            <a:ext cx="834548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600">
                <a:solidFill>
                  <a:srgbClr val="000000"/>
                </a:solidFill>
                <a:latin typeface="Arial"/>
                <a:ea typeface="Arial"/>
                <a:cs typeface="Arial"/>
                <a:sym typeface="Arial"/>
              </a:rPr>
              <a:t>Nota</a:t>
            </a:r>
            <a:r>
              <a:rPr lang="es-419" sz="1600">
                <a:solidFill>
                  <a:srgbClr val="000000"/>
                </a:solidFill>
                <a:latin typeface="Arial"/>
                <a:ea typeface="Arial"/>
                <a:cs typeface="Arial"/>
                <a:sym typeface="Arial"/>
              </a:rPr>
              <a:t>: las direcciones multicast solo pueden ser direcciones de destino y no direcciones de origen.</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Multicast de IPv6</a:t>
            </a:r>
            <a:br>
              <a:rPr lang="es-419"/>
            </a:br>
            <a:r>
              <a:rPr lang="es-419" sz="2400"/>
              <a:t>Direcciones Multicast de IPv6 conocidas</a:t>
            </a:r>
            <a:endParaRPr/>
          </a:p>
        </p:txBody>
      </p:sp>
      <p:sp>
        <p:nvSpPr>
          <p:cNvPr id="533" name="Google Shape;533;p54"/>
          <p:cNvSpPr txBox="1"/>
          <p:nvPr>
            <p:ph idx="1" type="body"/>
          </p:nvPr>
        </p:nvSpPr>
        <p:spPr>
          <a:xfrm>
            <a:off x="431801" y="1035049"/>
            <a:ext cx="7913688" cy="23295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Se asignan direcciones IPv6 multicast conocidas y se reservan para grupos de dispositivos predefinidos.</a:t>
            </a:r>
            <a:endParaRPr/>
          </a:p>
          <a:p>
            <a:pPr indent="0" lvl="0" marL="0" rtl="0" algn="l">
              <a:lnSpc>
                <a:spcPct val="100000"/>
              </a:lnSpc>
              <a:spcBef>
                <a:spcPts val="1200"/>
              </a:spcBef>
              <a:spcAft>
                <a:spcPts val="0"/>
              </a:spcAft>
              <a:buClr>
                <a:schemeClr val="dk2"/>
              </a:buClr>
              <a:buSzPts val="1440"/>
              <a:buNone/>
            </a:pPr>
            <a:r>
              <a:rPr lang="es-419" sz="1600">
                <a:solidFill>
                  <a:srgbClr val="000000"/>
                </a:solidFill>
              </a:rPr>
              <a:t>Hay dos grupos comunes de direcciones IPv6 multicast asignadas:</a:t>
            </a:r>
            <a:endParaRPr/>
          </a:p>
          <a:p>
            <a:pPr indent="-285750" lvl="1" marL="358835" rtl="0" algn="l">
              <a:lnSpc>
                <a:spcPct val="95000"/>
              </a:lnSpc>
              <a:spcBef>
                <a:spcPts val="1200"/>
              </a:spcBef>
              <a:spcAft>
                <a:spcPts val="0"/>
              </a:spcAft>
              <a:buSzPts val="1260"/>
              <a:buFont typeface="Arial"/>
              <a:buChar char="•"/>
            </a:pPr>
            <a:r>
              <a:rPr b="1" lang="es-419">
                <a:solidFill>
                  <a:srgbClr val="000000"/>
                </a:solidFill>
              </a:rPr>
              <a:t>Grupo de multicast FF02::1 para todos los nodos</a:t>
            </a:r>
            <a:r>
              <a:rPr lang="es-419">
                <a:solidFill>
                  <a:srgbClr val="000000"/>
                </a:solidFill>
              </a:rPr>
              <a:t> - Este es un grupo multicast al que se unen todos los dispositivos con IPv6 habilitado. Los paquetes que se envían a este grupo son recibidos y procesados por todas las interfaces IPv6 en el enlace o en la red.</a:t>
            </a:r>
            <a:r>
              <a:rPr b="1" lang="es-419">
                <a:solidFill>
                  <a:srgbClr val="000000"/>
                </a:solidFill>
              </a:rPr>
              <a:t> </a:t>
            </a:r>
            <a:endParaRPr/>
          </a:p>
          <a:p>
            <a:pPr indent="-285750" lvl="1" marL="358835" rtl="0" algn="l">
              <a:lnSpc>
                <a:spcPct val="95000"/>
              </a:lnSpc>
              <a:spcBef>
                <a:spcPts val="1200"/>
              </a:spcBef>
              <a:spcAft>
                <a:spcPts val="0"/>
              </a:spcAft>
              <a:buSzPts val="1260"/>
              <a:buFont typeface="Arial"/>
              <a:buChar char="•"/>
            </a:pPr>
            <a:r>
              <a:rPr b="1" lang="es-419">
                <a:solidFill>
                  <a:srgbClr val="000000"/>
                </a:solidFill>
              </a:rPr>
              <a:t>ff02 :: 2 Grupo de multicast de todos los routers</a:t>
            </a:r>
            <a:r>
              <a:rPr lang="es-419">
                <a:solidFill>
                  <a:srgbClr val="000000"/>
                </a:solidFill>
              </a:rPr>
              <a:t> - Este es un grupo multicast al que se unen todos los dispositivos con IPv6 habilitado. Un router comienza a formar parte de este grupo cuando se lo habilita como router IPv6 con el </a:t>
            </a:r>
            <a:r>
              <a:rPr b="1" lang="es-419">
                <a:solidFill>
                  <a:srgbClr val="000000"/>
                </a:solidFill>
              </a:rPr>
              <a:t>comando de configuración global </a:t>
            </a:r>
            <a:r>
              <a:rPr lang="es-419">
                <a:solidFill>
                  <a:srgbClr val="000000"/>
                </a:solidFill>
              </a:rPr>
              <a:t>ipv6 unicast-routing</a:t>
            </a:r>
            <a:r>
              <a:rPr b="1" lang="es-419">
                <a:solidFill>
                  <a:srgbClr val="000000"/>
                </a:solidFill>
              </a:rPr>
              <a:t>. </a:t>
            </a:r>
            <a:endParaRPr/>
          </a:p>
          <a:p>
            <a:pPr indent="-228600" lvl="1" marL="358835" rtl="0" algn="l">
              <a:lnSpc>
                <a:spcPct val="95000"/>
              </a:lnSpc>
              <a:spcBef>
                <a:spcPts val="1200"/>
              </a:spcBef>
              <a:spcAft>
                <a:spcPts val="0"/>
              </a:spcAft>
              <a:buSzPts val="900"/>
              <a:buFont typeface="Arial"/>
              <a:buNone/>
            </a:pPr>
            <a:r>
              <a:t/>
            </a:r>
            <a:endParaRPr sz="10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ctrTitle"/>
          </p:nvPr>
        </p:nvSpPr>
        <p:spPr>
          <a:xfrm>
            <a:off x="416425" y="1244338"/>
            <a:ext cx="7598042" cy="1473462"/>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12.1 Problemas de IPv4</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multicast de IPv6</a:t>
            </a:r>
            <a:br>
              <a:rPr lang="es-419"/>
            </a:br>
            <a:r>
              <a:rPr lang="es-419" sz="2400"/>
              <a:t>Direcciones multicast de IPv6 de nodo solicitado</a:t>
            </a:r>
            <a:endParaRPr/>
          </a:p>
        </p:txBody>
      </p:sp>
      <p:sp>
        <p:nvSpPr>
          <p:cNvPr id="540" name="Google Shape;540;p55"/>
          <p:cNvSpPr txBox="1"/>
          <p:nvPr>
            <p:ph idx="1" type="body"/>
          </p:nvPr>
        </p:nvSpPr>
        <p:spPr>
          <a:xfrm>
            <a:off x="431801" y="1035049"/>
            <a:ext cx="3651927" cy="335052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s-419" sz="1600">
                <a:solidFill>
                  <a:srgbClr val="000000"/>
                </a:solidFill>
              </a:rPr>
              <a:t>Una dirección multicast de nodo solicitado es similar a una dirección multicast de todos los nodos.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Una dirección multicast de nodo solicitado se asigna a una dirección especial de multicast de Ethernet.</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Esto permite que la NIC Ethernet filtre la trama al examinar la dirección MAC de destino sin enviarla al proceso de IPv6 para ver si el dispositivo es el objetivo previsto del paquete IPv6.</a:t>
            </a:r>
            <a:endParaRPr/>
          </a:p>
        </p:txBody>
      </p:sp>
      <p:pic>
        <p:nvPicPr>
          <p:cNvPr id="541" name="Google Shape;541;p55"/>
          <p:cNvPicPr preferRelativeResize="0"/>
          <p:nvPr/>
        </p:nvPicPr>
        <p:blipFill rotWithShape="1">
          <a:blip r:embed="rId3">
            <a:alphaModFix/>
          </a:blip>
          <a:srcRect b="0" l="0" r="0" t="0"/>
          <a:stretch/>
        </p:blipFill>
        <p:spPr>
          <a:xfrm>
            <a:off x="4410332" y="967665"/>
            <a:ext cx="4301867" cy="30805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type="title"/>
          </p:nvPr>
        </p:nvSpPr>
        <p:spPr>
          <a:xfrm>
            <a:off x="0" y="0"/>
            <a:ext cx="9144000" cy="8105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a:br>
            <a:r>
              <a:rPr lang="es-419"/>
              <a:t>Laboratorio — Identificar direcciones IPv6</a:t>
            </a:r>
            <a:endParaRPr/>
          </a:p>
        </p:txBody>
      </p:sp>
      <p:sp>
        <p:nvSpPr>
          <p:cNvPr id="548" name="Google Shape;548;p56"/>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laboratorio, cumplirá los siguientes objetivos: </a:t>
            </a:r>
            <a:endParaRPr/>
          </a:p>
          <a:p>
            <a:pPr indent="-169863" lvl="0" marL="169863" rtl="0" algn="l">
              <a:lnSpc>
                <a:spcPct val="100000"/>
              </a:lnSpc>
              <a:spcBef>
                <a:spcPts val="1200"/>
              </a:spcBef>
              <a:spcAft>
                <a:spcPts val="0"/>
              </a:spcAft>
              <a:buSzPts val="1620"/>
              <a:buFont typeface="Arial"/>
              <a:buChar char="•"/>
            </a:pPr>
            <a:r>
              <a:rPr lang="es-419" sz="1800"/>
              <a:t>Identificar los diferentes tipos de direcciones IPv6</a:t>
            </a:r>
            <a:endParaRPr/>
          </a:p>
          <a:p>
            <a:pPr indent="-169863" lvl="0" marL="169863" rtl="0" algn="l">
              <a:lnSpc>
                <a:spcPct val="100000"/>
              </a:lnSpc>
              <a:spcBef>
                <a:spcPts val="1200"/>
              </a:spcBef>
              <a:spcAft>
                <a:spcPts val="0"/>
              </a:spcAft>
              <a:buSzPts val="1620"/>
              <a:buFont typeface="Arial"/>
              <a:buChar char="•"/>
            </a:pPr>
            <a:r>
              <a:rPr lang="es-419" sz="1800"/>
              <a:t>Examinar una interfaz y una dirección de red de host IPv6</a:t>
            </a:r>
            <a:endParaRPr/>
          </a:p>
          <a:p>
            <a:pPr indent="-169863" lvl="0" marL="169863" rtl="0" algn="l">
              <a:lnSpc>
                <a:spcPct val="100000"/>
              </a:lnSpc>
              <a:spcBef>
                <a:spcPts val="1200"/>
              </a:spcBef>
              <a:spcAft>
                <a:spcPts val="0"/>
              </a:spcAft>
              <a:buSzPts val="1620"/>
              <a:buFont typeface="Arial"/>
              <a:buChar char="•"/>
            </a:pPr>
            <a:r>
              <a:rPr lang="es-419" sz="1800"/>
              <a:t>Practicar la abreviatura de direcciones IPv6</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7"/>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12.8 — División de subredes de una red IPv6</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IPv6 en subredes</a:t>
            </a:r>
            <a:br>
              <a:rPr lang="es-419"/>
            </a:br>
            <a:r>
              <a:rPr lang="es-419" sz="2400"/>
              <a:t> </a:t>
            </a:r>
            <a:r>
              <a:rPr lang="es-419" sz="1600"/>
              <a:t>División en subredes mediante la ID de subred</a:t>
            </a:r>
            <a:endParaRPr/>
          </a:p>
        </p:txBody>
      </p:sp>
      <p:sp>
        <p:nvSpPr>
          <p:cNvPr id="561" name="Google Shape;561;p58"/>
          <p:cNvSpPr txBox="1"/>
          <p:nvPr>
            <p:ph idx="1" type="body"/>
          </p:nvPr>
        </p:nvSpPr>
        <p:spPr>
          <a:xfrm>
            <a:off x="431801" y="1035049"/>
            <a:ext cx="7984230" cy="159808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620"/>
              <a:buNone/>
            </a:pPr>
            <a:r>
              <a:rPr lang="es-419" sz="1800">
                <a:solidFill>
                  <a:srgbClr val="000000"/>
                </a:solidFill>
              </a:rPr>
              <a:t>IPv6 se diseñó teniendo en cuenta las subredes. </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Se utiliza un campo ID de subred independiente en IPv6 GUA para crear subredes. </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campo ID de subred es el área entre el Prefijo de enrutamiento global y la ID de interfaz.</a:t>
            </a:r>
            <a:endParaRPr/>
          </a:p>
        </p:txBody>
      </p:sp>
      <p:pic>
        <p:nvPicPr>
          <p:cNvPr id="562" name="Google Shape;562;p58"/>
          <p:cNvPicPr preferRelativeResize="0"/>
          <p:nvPr/>
        </p:nvPicPr>
        <p:blipFill rotWithShape="1">
          <a:blip r:embed="rId3">
            <a:alphaModFix/>
          </a:blip>
          <a:srcRect b="0" l="0" r="0" t="0"/>
          <a:stretch/>
        </p:blipFill>
        <p:spPr>
          <a:xfrm>
            <a:off x="1021125" y="2571750"/>
            <a:ext cx="6805582" cy="15067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una red IPv6</a:t>
            </a:r>
            <a:br>
              <a:rPr lang="es-419"/>
            </a:br>
            <a:r>
              <a:rPr lang="es-419" sz="2400"/>
              <a:t>Ejemplo de subneteo IPv6</a:t>
            </a:r>
            <a:endParaRPr/>
          </a:p>
        </p:txBody>
      </p:sp>
      <p:sp>
        <p:nvSpPr>
          <p:cNvPr id="569" name="Google Shape;569;p59"/>
          <p:cNvSpPr txBox="1"/>
          <p:nvPr>
            <p:ph idx="1" type="body"/>
          </p:nvPr>
        </p:nvSpPr>
        <p:spPr>
          <a:xfrm>
            <a:off x="431801" y="1035049"/>
            <a:ext cx="3731826" cy="286335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Dado el prefijo de enrutamiento global 2001:db8:acad: :/48 con un ID de subred de 16 bits.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Permite 65.536 /64 subredes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El prefijo de enrutamiento global es igual para todas las subredes.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Solo </a:t>
            </a:r>
            <a:r>
              <a:rPr lang="es-419" sz="1400">
                <a:solidFill>
                  <a:srgbClr val="000000"/>
                </a:solidFill>
              </a:rPr>
              <a:t>se incrementa el hexteto de la ID de subred en sistema hexadecimal para cada subred.</a:t>
            </a:r>
            <a:endParaRPr/>
          </a:p>
        </p:txBody>
      </p:sp>
      <p:pic>
        <p:nvPicPr>
          <p:cNvPr id="570" name="Google Shape;570;p59"/>
          <p:cNvPicPr preferRelativeResize="0"/>
          <p:nvPr/>
        </p:nvPicPr>
        <p:blipFill rotWithShape="1">
          <a:blip r:embed="rId3">
            <a:alphaModFix/>
          </a:blip>
          <a:srcRect b="0" l="0" r="0" t="0"/>
          <a:stretch/>
        </p:blipFill>
        <p:spPr>
          <a:xfrm>
            <a:off x="3899263" y="1035049"/>
            <a:ext cx="4446225" cy="30727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una red IPv6</a:t>
            </a:r>
            <a:br>
              <a:rPr lang="es-419"/>
            </a:br>
            <a:r>
              <a:rPr lang="es-419" sz="2400"/>
              <a:t>Asignación de subred IPv6</a:t>
            </a:r>
            <a:endParaRPr/>
          </a:p>
        </p:txBody>
      </p:sp>
      <p:sp>
        <p:nvSpPr>
          <p:cNvPr id="577" name="Google Shape;577;p60"/>
          <p:cNvSpPr txBox="1"/>
          <p:nvPr>
            <p:ph idx="1" type="body"/>
          </p:nvPr>
        </p:nvSpPr>
        <p:spPr>
          <a:xfrm>
            <a:off x="431800" y="986659"/>
            <a:ext cx="7380549" cy="139252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260"/>
              <a:buNone/>
            </a:pPr>
            <a:r>
              <a:rPr lang="es-419" sz="1400">
                <a:solidFill>
                  <a:srgbClr val="000000"/>
                </a:solidFill>
              </a:rPr>
              <a:t>La topología de ejemplo requiere cinco subredes, una para cada LAN, así como para el enlace en serie entre R1 y R2.</a:t>
            </a:r>
            <a:endParaRPr/>
          </a:p>
          <a:p>
            <a:pPr indent="0" lvl="0" marL="0" rtl="0" algn="l">
              <a:lnSpc>
                <a:spcPct val="100000"/>
              </a:lnSpc>
              <a:spcBef>
                <a:spcPts val="1200"/>
              </a:spcBef>
              <a:spcAft>
                <a:spcPts val="0"/>
              </a:spcAft>
              <a:buClr>
                <a:schemeClr val="dk2"/>
              </a:buClr>
              <a:buSzPts val="1260"/>
              <a:buNone/>
            </a:pPr>
            <a:r>
              <a:rPr lang="es-419" sz="1400">
                <a:solidFill>
                  <a:srgbClr val="000000"/>
                </a:solidFill>
              </a:rPr>
              <a:t>Se asignaron las cinco subredes IPv6, con el campo ID de subred 0001 a 0005. Cada subred /64 proporcionará más direcciones de las que jamás se necesitarán.</a:t>
            </a:r>
            <a:endParaRPr/>
          </a:p>
        </p:txBody>
      </p:sp>
      <p:pic>
        <p:nvPicPr>
          <p:cNvPr id="578" name="Google Shape;578;p60"/>
          <p:cNvPicPr preferRelativeResize="0"/>
          <p:nvPr/>
        </p:nvPicPr>
        <p:blipFill rotWithShape="1">
          <a:blip r:embed="rId3">
            <a:alphaModFix/>
          </a:blip>
          <a:srcRect b="0" l="0" r="0" t="0"/>
          <a:stretch/>
        </p:blipFill>
        <p:spPr>
          <a:xfrm>
            <a:off x="994298" y="2295062"/>
            <a:ext cx="3127775" cy="2099842"/>
          </a:xfrm>
          <a:prstGeom prst="rect">
            <a:avLst/>
          </a:prstGeom>
          <a:noFill/>
          <a:ln>
            <a:noFill/>
          </a:ln>
        </p:spPr>
      </p:pic>
      <p:pic>
        <p:nvPicPr>
          <p:cNvPr id="579" name="Google Shape;579;p60"/>
          <p:cNvPicPr preferRelativeResize="0"/>
          <p:nvPr/>
        </p:nvPicPr>
        <p:blipFill rotWithShape="1">
          <a:blip r:embed="rId4">
            <a:alphaModFix/>
          </a:blip>
          <a:srcRect b="0" l="0" r="0" t="0"/>
          <a:stretch/>
        </p:blipFill>
        <p:spPr>
          <a:xfrm>
            <a:off x="4419507" y="2427572"/>
            <a:ext cx="3392842" cy="19673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una red IPv6</a:t>
            </a:r>
            <a:br>
              <a:rPr lang="es-419"/>
            </a:br>
            <a:r>
              <a:rPr lang="es-419" sz="2400"/>
              <a:t>Router configurado con subredes IPv6</a:t>
            </a:r>
            <a:endParaRPr/>
          </a:p>
        </p:txBody>
      </p:sp>
      <p:sp>
        <p:nvSpPr>
          <p:cNvPr id="586" name="Google Shape;586;p61"/>
          <p:cNvSpPr txBox="1"/>
          <p:nvPr>
            <p:ph idx="1" type="body"/>
          </p:nvPr>
        </p:nvSpPr>
        <p:spPr>
          <a:xfrm>
            <a:off x="431800" y="986660"/>
            <a:ext cx="7380549" cy="73183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s-419" sz="1600">
                <a:solidFill>
                  <a:srgbClr val="000000"/>
                </a:solidFill>
              </a:rPr>
              <a:t>El ejemplo muestra que cada una de las interfaces del router en R1 se ha configurado para estar en una subred IPv6 diferente.</a:t>
            </a:r>
            <a:endParaRPr/>
          </a:p>
        </p:txBody>
      </p:sp>
      <p:sp>
        <p:nvSpPr>
          <p:cNvPr id="587" name="Google Shape;587;p61"/>
          <p:cNvSpPr/>
          <p:nvPr/>
        </p:nvSpPr>
        <p:spPr>
          <a:xfrm>
            <a:off x="523265" y="1871767"/>
            <a:ext cx="5398141" cy="178510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 interface gigabitethernet 0/0/0</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ipv6 address 2001:db8:acad:1::1/64</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no shutdown</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exit</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 interface gigabitethernet 0/0/1</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 (config-if) # ipv6 address 2001:db8:acad:2::1/64</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no shutdown</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exit</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 interface serial 0/1/0</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 (config-if) # ipv6 address 2001:db8:acad:3::1/64</a:t>
            </a:r>
            <a:endParaRPr/>
          </a:p>
          <a:p>
            <a:pPr indent="0" lvl="0" marL="0" marR="0" rtl="0" algn="l">
              <a:spcBef>
                <a:spcPts val="0"/>
              </a:spcBef>
              <a:spcAft>
                <a:spcPts val="0"/>
              </a:spcAft>
              <a:buNone/>
            </a:pPr>
            <a:r>
              <a:rPr lang="es-419" sz="1000">
                <a:solidFill>
                  <a:schemeClr val="lt1"/>
                </a:solidFill>
                <a:latin typeface="Courier New"/>
                <a:ea typeface="Courier New"/>
                <a:cs typeface="Courier New"/>
                <a:sym typeface="Courier New"/>
              </a:rPr>
              <a:t>R1(config-if)# no shutdown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2.9 Módulo de Práctica y Prueba</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3"/>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sz="1600"/>
            </a:br>
            <a:r>
              <a:rPr lang="es-419"/>
              <a:t>Packet Tracer – Implementación de un esquema de direccionamiento IPv6 dividido en subredes</a:t>
            </a:r>
            <a:endParaRPr/>
          </a:p>
        </p:txBody>
      </p:sp>
      <p:sp>
        <p:nvSpPr>
          <p:cNvPr id="600" name="Google Shape;600;p63"/>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este Packet Tracer, hará lo siguiente:</a:t>
            </a:r>
            <a:endParaRPr/>
          </a:p>
          <a:p>
            <a:pPr indent="-169863" lvl="0" marL="169863" rtl="0" algn="l">
              <a:lnSpc>
                <a:spcPct val="100000"/>
              </a:lnSpc>
              <a:spcBef>
                <a:spcPts val="1200"/>
              </a:spcBef>
              <a:spcAft>
                <a:spcPts val="0"/>
              </a:spcAft>
              <a:buSzPts val="1620"/>
              <a:buChar char="▪"/>
            </a:pPr>
            <a:r>
              <a:rPr lang="es-419" sz="1800"/>
              <a:t>Determinar las subredes y el esquema de direccionamiento IPv6</a:t>
            </a:r>
            <a:endParaRPr/>
          </a:p>
          <a:p>
            <a:pPr indent="-169863" lvl="0" marL="169863" rtl="0" algn="l">
              <a:lnSpc>
                <a:spcPct val="100000"/>
              </a:lnSpc>
              <a:spcBef>
                <a:spcPts val="1200"/>
              </a:spcBef>
              <a:spcAft>
                <a:spcPts val="0"/>
              </a:spcAft>
              <a:buSzPts val="1620"/>
              <a:buChar char="▪"/>
            </a:pPr>
            <a:r>
              <a:rPr lang="es-419" sz="1800"/>
              <a:t>Configurar el direccionamiento IPv6 en los routers y las PCs</a:t>
            </a:r>
            <a:endParaRPr/>
          </a:p>
          <a:p>
            <a:pPr indent="-169863" lvl="0" marL="169863" rtl="0" algn="l">
              <a:lnSpc>
                <a:spcPct val="100000"/>
              </a:lnSpc>
              <a:spcBef>
                <a:spcPts val="1200"/>
              </a:spcBef>
              <a:spcAft>
                <a:spcPts val="0"/>
              </a:spcAft>
              <a:buSzPts val="1620"/>
              <a:buChar char="▪"/>
            </a:pPr>
            <a:r>
              <a:rPr lang="es-419" sz="1800"/>
              <a:t>Verificar la conectividad IPv6</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4"/>
          <p:cNvSpPr txBox="1"/>
          <p:nvPr>
            <p:ph type="title"/>
          </p:nvPr>
        </p:nvSpPr>
        <p:spPr>
          <a:xfrm>
            <a:off x="0" y="0"/>
            <a:ext cx="9144000" cy="8105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Práctica de Módulo y Quiz</a:t>
            </a:r>
            <a:br>
              <a:rPr lang="es-419"/>
            </a:br>
            <a:r>
              <a:rPr lang="es-419"/>
              <a:t> Packet Tracer - Configurar direcciones IPv6 en dispositivos de red - Modo Físico </a:t>
            </a:r>
            <a:br>
              <a:rPr lang="es-419"/>
            </a:br>
            <a:r>
              <a:rPr lang="es-419"/>
              <a:t>Lab — Configurar direcciones IPv6 en dispositivos de red</a:t>
            </a:r>
            <a:endParaRPr/>
          </a:p>
        </p:txBody>
      </p:sp>
      <p:sp>
        <p:nvSpPr>
          <p:cNvPr id="607" name="Google Shape;607;p64"/>
          <p:cNvSpPr txBox="1"/>
          <p:nvPr>
            <p:ph idx="1" type="body"/>
          </p:nvPr>
        </p:nvSpPr>
        <p:spPr>
          <a:xfrm>
            <a:off x="169942" y="1292740"/>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esta actividad de Packet Tracer, completará los siguientes objetivos:</a:t>
            </a:r>
            <a:endParaRPr/>
          </a:p>
          <a:p>
            <a:pPr indent="-169863" lvl="0" marL="169863" rtl="0" algn="l">
              <a:lnSpc>
                <a:spcPct val="100000"/>
              </a:lnSpc>
              <a:spcBef>
                <a:spcPts val="1200"/>
              </a:spcBef>
              <a:spcAft>
                <a:spcPts val="0"/>
              </a:spcAft>
              <a:buSzPts val="1620"/>
              <a:buFont typeface="Arial"/>
              <a:buChar char="•"/>
            </a:pPr>
            <a:r>
              <a:rPr lang="es-419" sz="1800"/>
              <a:t>Configurar la topología de red</a:t>
            </a:r>
            <a:endParaRPr/>
          </a:p>
          <a:p>
            <a:pPr indent="-169863" lvl="0" marL="169863" rtl="0" algn="l">
              <a:lnSpc>
                <a:spcPct val="100000"/>
              </a:lnSpc>
              <a:spcBef>
                <a:spcPts val="1200"/>
              </a:spcBef>
              <a:spcAft>
                <a:spcPts val="0"/>
              </a:spcAft>
              <a:buSzPts val="1620"/>
              <a:buFont typeface="Arial"/>
              <a:buChar char="•"/>
            </a:pPr>
            <a:r>
              <a:rPr lang="es-419" sz="1800"/>
              <a:t>Configurar hosts de PC</a:t>
            </a:r>
            <a:endParaRPr/>
          </a:p>
          <a:p>
            <a:pPr indent="-169863" lvl="0" marL="169863" rtl="0" algn="l">
              <a:lnSpc>
                <a:spcPct val="100000"/>
              </a:lnSpc>
              <a:spcBef>
                <a:spcPts val="1200"/>
              </a:spcBef>
              <a:spcAft>
                <a:spcPts val="0"/>
              </a:spcAft>
              <a:buSzPts val="1620"/>
              <a:buFont typeface="Arial"/>
              <a:buChar char="•"/>
            </a:pPr>
            <a:r>
              <a:rPr lang="es-419" sz="1800"/>
              <a:t>Configurar y verificar los parámetros básicos del switch</a:t>
            </a:r>
            <a:endParaRPr/>
          </a:p>
          <a:p>
            <a:pPr indent="0" lvl="0" marL="0" rtl="0" algn="l">
              <a:lnSpc>
                <a:spcPct val="100000"/>
              </a:lnSpc>
              <a:spcBef>
                <a:spcPts val="1200"/>
              </a:spcBef>
              <a:spcAft>
                <a:spcPts val="0"/>
              </a:spcAft>
              <a:buSzPts val="1620"/>
              <a:buNone/>
            </a:pPr>
            <a:r>
              <a:rPr lang="es-419" sz="1800"/>
              <a:t>En este laboratorio, cumplirá los siguientes objetivos: </a:t>
            </a:r>
            <a:endParaRPr/>
          </a:p>
          <a:p>
            <a:pPr indent="-169863" lvl="0" marL="169863" rtl="0" algn="l">
              <a:lnSpc>
                <a:spcPct val="100000"/>
              </a:lnSpc>
              <a:spcBef>
                <a:spcPts val="1200"/>
              </a:spcBef>
              <a:spcAft>
                <a:spcPts val="0"/>
              </a:spcAft>
              <a:buSzPts val="1620"/>
              <a:buFont typeface="Arial"/>
              <a:buChar char="•"/>
            </a:pPr>
            <a:r>
              <a:rPr lang="es-419" sz="1800"/>
              <a:t>Establecer la topología y configurar los parámetros básicos del router y del switch</a:t>
            </a:r>
            <a:endParaRPr/>
          </a:p>
          <a:p>
            <a:pPr indent="-169863" lvl="0" marL="169863" rtl="0" algn="l">
              <a:lnSpc>
                <a:spcPct val="100000"/>
              </a:lnSpc>
              <a:spcBef>
                <a:spcPts val="1200"/>
              </a:spcBef>
              <a:spcAft>
                <a:spcPts val="0"/>
              </a:spcAft>
              <a:buSzPts val="1620"/>
              <a:buFont typeface="Arial"/>
              <a:buChar char="•"/>
            </a:pPr>
            <a:r>
              <a:rPr lang="es-419" sz="1800"/>
              <a:t>Configurar las direcciones IPv6 de forma manual</a:t>
            </a:r>
            <a:endParaRPr/>
          </a:p>
          <a:p>
            <a:pPr indent="-169863" lvl="0" marL="169863" rtl="0" algn="l">
              <a:lnSpc>
                <a:spcPct val="100000"/>
              </a:lnSpc>
              <a:spcBef>
                <a:spcPts val="1200"/>
              </a:spcBef>
              <a:spcAft>
                <a:spcPts val="0"/>
              </a:spcAft>
              <a:buSzPts val="1620"/>
              <a:buFont typeface="Arial"/>
              <a:buChar char="•"/>
            </a:pPr>
            <a:r>
              <a:rPr lang="es-419" sz="1800"/>
              <a:t>Comprobar la conectividad completa</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Problemas de IPv4</a:t>
            </a:r>
            <a:br>
              <a:rPr lang="es-419"/>
            </a:br>
            <a:r>
              <a:rPr lang="es-419" sz="2400"/>
              <a:t>Necesidad de IPv6</a:t>
            </a:r>
            <a:endParaRPr/>
          </a:p>
        </p:txBody>
      </p:sp>
      <p:sp>
        <p:nvSpPr>
          <p:cNvPr id="268" name="Google Shape;268;p20"/>
          <p:cNvSpPr txBox="1"/>
          <p:nvPr>
            <p:ph idx="1" type="body"/>
          </p:nvPr>
        </p:nvSpPr>
        <p:spPr>
          <a:xfrm>
            <a:off x="431972" y="855419"/>
            <a:ext cx="4140028"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chemeClr val="dk1"/>
                </a:solidFill>
              </a:rPr>
              <a:t>IPv4 se está quedando sin direcciones. IPv6 es el sucesor de IPv4. IPv6 tiene un espacio de direcciones de 128 bits mucho más grande.</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El desarrollo de IPv6 también incluyó correcciones para limitaciones de IPv4 y otras mejoras.</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Con una población que accede a Internet cada vez mayor, un espacio de direcciones IPv4 limitado, los problemas de NAT y la Internet de todo, llegó el momento de comenzar la transición hacia IPv6.</a:t>
            </a:r>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269" name="Google Shape;269;p20"/>
          <p:cNvPicPr preferRelativeResize="0"/>
          <p:nvPr/>
        </p:nvPicPr>
        <p:blipFill rotWithShape="1">
          <a:blip r:embed="rId3">
            <a:alphaModFix/>
          </a:blip>
          <a:srcRect b="0" l="0" r="0" t="0"/>
          <a:stretch/>
        </p:blipFill>
        <p:spPr>
          <a:xfrm>
            <a:off x="4657275" y="855419"/>
            <a:ext cx="3478852" cy="20637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Prueba</a:t>
            </a:r>
            <a:br>
              <a:rPr lang="es-419">
                <a:latin typeface="Arial"/>
                <a:ea typeface="Arial"/>
                <a:cs typeface="Arial"/>
                <a:sym typeface="Arial"/>
              </a:rPr>
            </a:br>
            <a:r>
              <a:rPr lang="es-419">
                <a:latin typeface="Arial"/>
                <a:ea typeface="Arial"/>
                <a:cs typeface="Arial"/>
                <a:sym typeface="Arial"/>
              </a:rPr>
              <a:t>¿Qué aprendió en este módulo?</a:t>
            </a:r>
            <a:endParaRPr/>
          </a:p>
        </p:txBody>
      </p:sp>
      <p:sp>
        <p:nvSpPr>
          <p:cNvPr id="614" name="Google Shape;614;p65"/>
          <p:cNvSpPr txBox="1"/>
          <p:nvPr>
            <p:ph idx="1" type="body"/>
          </p:nvPr>
        </p:nvSpPr>
        <p:spPr>
          <a:xfrm>
            <a:off x="145357" y="739677"/>
            <a:ext cx="8853286" cy="4155319"/>
          </a:xfrm>
          <a:prstGeom prst="rect">
            <a:avLst/>
          </a:prstGeom>
          <a:noFill/>
          <a:ln>
            <a:noFill/>
          </a:ln>
        </p:spPr>
        <p:txBody>
          <a:bodyPr anchorCtr="0" anchor="t" bIns="45700" lIns="91425" spcFirstLastPara="1" rIns="182875" wrap="square" tIns="45700">
            <a:noAutofit/>
          </a:bodyPr>
          <a:lstStyle/>
          <a:p>
            <a:pPr indent="-115887" lvl="0" marL="115887" rtl="0" algn="l">
              <a:lnSpc>
                <a:spcPct val="100000"/>
              </a:lnSpc>
              <a:spcBef>
                <a:spcPts val="0"/>
              </a:spcBef>
              <a:spcAft>
                <a:spcPts val="0"/>
              </a:spcAft>
              <a:buSzPts val="1395"/>
              <a:buFont typeface="Arial"/>
              <a:buChar char="•"/>
            </a:pPr>
            <a:r>
              <a:rPr lang="es-419" sz="1550"/>
              <a:t>IPv4 tiene un máximo teórico de 4.3 billones de direcciones.</a:t>
            </a:r>
            <a:endParaRPr/>
          </a:p>
          <a:p>
            <a:pPr indent="-115887" lvl="0" marL="115887" rtl="0" algn="l">
              <a:lnSpc>
                <a:spcPct val="100000"/>
              </a:lnSpc>
              <a:spcBef>
                <a:spcPts val="0"/>
              </a:spcBef>
              <a:spcAft>
                <a:spcPts val="0"/>
              </a:spcAft>
              <a:buSzPts val="1395"/>
              <a:buFont typeface="Arial"/>
              <a:buChar char="•"/>
            </a:pPr>
            <a:r>
              <a:rPr lang="es-419" sz="1550"/>
              <a:t>El IETF creó diversos protocolos y herramientas para ayudar a los administradores de redes a migrar las redes a IPv6. Las técnicas de migración se pueden dividir en tres categorías: Dual-stack, tunelización y traducción.</a:t>
            </a:r>
            <a:endParaRPr/>
          </a:p>
          <a:p>
            <a:pPr indent="-115887" lvl="0" marL="115887" rtl="0" algn="l">
              <a:lnSpc>
                <a:spcPct val="100000"/>
              </a:lnSpc>
              <a:spcBef>
                <a:spcPts val="0"/>
              </a:spcBef>
              <a:spcAft>
                <a:spcPts val="0"/>
              </a:spcAft>
              <a:buSzPts val="1395"/>
              <a:buFont typeface="Arial"/>
              <a:buChar char="•"/>
            </a:pPr>
            <a:r>
              <a:rPr lang="es-419" sz="1550"/>
              <a:t>Las direcciones IPv6 tienen una longitud de 128 bits y se escriben como una cadena de valores hexadecimales.</a:t>
            </a:r>
            <a:endParaRPr/>
          </a:p>
          <a:p>
            <a:pPr indent="-115887" lvl="0" marL="115887" rtl="0" algn="l">
              <a:lnSpc>
                <a:spcPct val="100000"/>
              </a:lnSpc>
              <a:spcBef>
                <a:spcPts val="0"/>
              </a:spcBef>
              <a:spcAft>
                <a:spcPts val="0"/>
              </a:spcAft>
              <a:buSzPts val="1395"/>
              <a:buFont typeface="Arial"/>
              <a:buChar char="•"/>
            </a:pPr>
            <a:r>
              <a:rPr lang="es-419" sz="1550"/>
              <a:t>El formato preferido para escribir una dirección IPv6 es x: x: x: x: x: x: x: x, donde cada "x" consta de cuatro valores hexadecimales. </a:t>
            </a:r>
            <a:endParaRPr/>
          </a:p>
          <a:p>
            <a:pPr indent="-115887" lvl="0" marL="115887" rtl="0" algn="l">
              <a:lnSpc>
                <a:spcPct val="100000"/>
              </a:lnSpc>
              <a:spcBef>
                <a:spcPts val="0"/>
              </a:spcBef>
              <a:spcAft>
                <a:spcPts val="0"/>
              </a:spcAft>
              <a:buSzPts val="1395"/>
              <a:buFont typeface="Arial"/>
              <a:buChar char="•"/>
            </a:pPr>
            <a:r>
              <a:rPr lang="es-419" sz="1550"/>
              <a:t>Existen tres tipos de direcciones IPv6: unicast, multicast y anycast.</a:t>
            </a:r>
            <a:endParaRPr/>
          </a:p>
          <a:p>
            <a:pPr indent="-115887" lvl="0" marL="115887" rtl="0" algn="l">
              <a:lnSpc>
                <a:spcPct val="100000"/>
              </a:lnSpc>
              <a:spcBef>
                <a:spcPts val="0"/>
              </a:spcBef>
              <a:spcAft>
                <a:spcPts val="0"/>
              </a:spcAft>
              <a:buSzPts val="1395"/>
              <a:buFont typeface="Arial"/>
              <a:buChar char="•"/>
            </a:pPr>
            <a:r>
              <a:rPr lang="es-419" sz="1550"/>
              <a:t>Las direcciones IPv6 unicast  identifican de forma exclusiva una interfaz en un dispositivo con IPv6 habilitado. </a:t>
            </a:r>
            <a:endParaRPr/>
          </a:p>
          <a:p>
            <a:pPr indent="-115887" lvl="0" marL="115887" rtl="0" algn="l">
              <a:lnSpc>
                <a:spcPct val="100000"/>
              </a:lnSpc>
              <a:spcBef>
                <a:spcPts val="0"/>
              </a:spcBef>
              <a:spcAft>
                <a:spcPts val="0"/>
              </a:spcAft>
              <a:buSzPts val="1395"/>
              <a:buFont typeface="Arial"/>
              <a:buChar char="•"/>
            </a:pPr>
            <a:r>
              <a:rPr lang="es-419" sz="1550"/>
              <a:t>Las direcciones IPv6 unicast globales (GUA) son globalmente únicas y enrutables en Internet IPv6. </a:t>
            </a:r>
            <a:endParaRPr/>
          </a:p>
          <a:p>
            <a:pPr indent="-115887" lvl="0" marL="115887" rtl="0" algn="l">
              <a:lnSpc>
                <a:spcPct val="100000"/>
              </a:lnSpc>
              <a:spcBef>
                <a:spcPts val="0"/>
              </a:spcBef>
              <a:spcAft>
                <a:spcPts val="0"/>
              </a:spcAft>
              <a:buSzPts val="1395"/>
              <a:buFont typeface="Arial"/>
              <a:buChar char="•"/>
            </a:pPr>
            <a:r>
              <a:rPr lang="es-419" sz="1550"/>
              <a:t>Una dirección link-local IPv6 permite que un dispositivo se comunique con otros dispositivos con IPv6 habilitado en el mismo enlace y solo en ese enlace (subred).</a:t>
            </a:r>
            <a:endParaRPr/>
          </a:p>
          <a:p>
            <a:pPr indent="-115887" lvl="0" marL="115887" rtl="0" algn="l">
              <a:lnSpc>
                <a:spcPct val="100000"/>
              </a:lnSpc>
              <a:spcBef>
                <a:spcPts val="0"/>
              </a:spcBef>
              <a:spcAft>
                <a:spcPts val="0"/>
              </a:spcAft>
              <a:buSzPts val="1395"/>
              <a:buFont typeface="Arial"/>
              <a:buChar char="•"/>
            </a:pPr>
            <a:r>
              <a:rPr lang="es-419" sz="1550"/>
              <a:t>El comando para configurar un GUA IPv6 en una interfaz es </a:t>
            </a:r>
            <a:r>
              <a:rPr b="1" lang="es-419" sz="1550"/>
              <a:t>ipv6 address</a:t>
            </a:r>
            <a:r>
              <a:rPr lang="es-419" sz="1550"/>
              <a:t> </a:t>
            </a:r>
            <a:r>
              <a:rPr i="1" lang="es-419" sz="1550"/>
              <a:t>ipv6-address/prefix-length</a:t>
            </a:r>
            <a:r>
              <a:rPr lang="es-419" sz="1550"/>
              <a:t> . </a:t>
            </a:r>
            <a:endParaRPr/>
          </a:p>
          <a:p>
            <a:pPr indent="-115887" lvl="0" marL="115887" rtl="0" algn="l">
              <a:lnSpc>
                <a:spcPct val="100000"/>
              </a:lnSpc>
              <a:spcBef>
                <a:spcPts val="0"/>
              </a:spcBef>
              <a:spcAft>
                <a:spcPts val="0"/>
              </a:spcAft>
              <a:buSzPts val="1395"/>
              <a:buFont typeface="Arial"/>
              <a:buChar char="•"/>
            </a:pPr>
            <a:r>
              <a:rPr lang="es-419" sz="1550"/>
              <a:t>Un dispositivo obtiene una GUA dinámicamente a través de mensajes ICMPv6. Los routers IPv6 envían mensajes RA de ICMPv6 periódicamente, cada 200 segundos, a todos los dispositivos con IPv6 habilitado en la red.</a:t>
            </a:r>
            <a:endParaRPr/>
          </a:p>
          <a:p>
            <a:pPr indent="91440" lvl="0" marL="0" rtl="0" algn="l">
              <a:lnSpc>
                <a:spcPct val="100000"/>
              </a:lnSpc>
              <a:spcBef>
                <a:spcPts val="0"/>
              </a:spcBef>
              <a:spcAft>
                <a:spcPts val="0"/>
              </a:spcAft>
              <a:buSzPts val="1440"/>
              <a:buNone/>
            </a:pPr>
            <a:r>
              <a:t/>
            </a:r>
            <a:endParaRPr sz="1600"/>
          </a:p>
          <a:p>
            <a:pPr indent="80010" lvl="0" marL="0" rtl="0" algn="l">
              <a:lnSpc>
                <a:spcPct val="100000"/>
              </a:lnSpc>
              <a:spcBef>
                <a:spcPts val="0"/>
              </a:spcBef>
              <a:spcAft>
                <a:spcPts val="0"/>
              </a:spcAft>
              <a:buSzPts val="1260"/>
              <a:buNone/>
            </a:pPr>
            <a:r>
              <a:t/>
            </a:r>
            <a:endParaRPr sz="1400"/>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Prueba</a:t>
            </a:r>
            <a:br>
              <a:rPr lang="es-419">
                <a:latin typeface="Arial"/>
                <a:ea typeface="Arial"/>
                <a:cs typeface="Arial"/>
                <a:sym typeface="Arial"/>
              </a:rPr>
            </a:br>
            <a:r>
              <a:rPr lang="es-419">
                <a:latin typeface="Arial"/>
                <a:ea typeface="Arial"/>
                <a:cs typeface="Arial"/>
                <a:sym typeface="Arial"/>
              </a:rPr>
              <a:t>¿Qué aprendió en este módulo? (Cont.)</a:t>
            </a:r>
            <a:endParaRPr/>
          </a:p>
        </p:txBody>
      </p:sp>
      <p:sp>
        <p:nvSpPr>
          <p:cNvPr id="621" name="Google Shape;621;p66"/>
          <p:cNvSpPr txBox="1"/>
          <p:nvPr>
            <p:ph idx="1" type="body"/>
          </p:nvPr>
        </p:nvSpPr>
        <p:spPr>
          <a:xfrm>
            <a:off x="145357" y="7227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Los mensajes RA tienen tres métodos: SLAAC, SLAAC con un servidor DHCPv6 stateless y DHCPv6 stateful (sin SLAAC). </a:t>
            </a:r>
            <a:endParaRPr/>
          </a:p>
          <a:p>
            <a:pPr indent="-169863" lvl="0" marL="169863" rtl="0" algn="l">
              <a:lnSpc>
                <a:spcPct val="100000"/>
              </a:lnSpc>
              <a:spcBef>
                <a:spcPts val="0"/>
              </a:spcBef>
              <a:spcAft>
                <a:spcPts val="0"/>
              </a:spcAft>
              <a:buSzPts val="1350"/>
              <a:buFont typeface="Arial"/>
              <a:buChar char="•"/>
            </a:pPr>
            <a:r>
              <a:rPr lang="es-419"/>
              <a:t>La ID de interfaz se puede crear utilizando el proceso EUI-64 o un número de 64 bits generado aleatoriamente. </a:t>
            </a:r>
            <a:endParaRPr/>
          </a:p>
          <a:p>
            <a:pPr indent="-169863" lvl="0" marL="169863" rtl="0" algn="l">
              <a:lnSpc>
                <a:spcPct val="100000"/>
              </a:lnSpc>
              <a:spcBef>
                <a:spcPts val="0"/>
              </a:spcBef>
              <a:spcAft>
                <a:spcPts val="0"/>
              </a:spcAft>
              <a:buSzPts val="1350"/>
              <a:buFont typeface="Arial"/>
              <a:buChar char="•"/>
            </a:pPr>
            <a:r>
              <a:rPr lang="es-419"/>
              <a:t>El proceso EUI utiliza la dirección MAC Ethernet de 48 bits del cliente e inserta otros 16 bits en el medio de la dirección MAC para crear una ID de interfaz de 64 bits.</a:t>
            </a:r>
            <a:endParaRPr/>
          </a:p>
          <a:p>
            <a:pPr indent="-169863" lvl="0" marL="169863" rtl="0" algn="l">
              <a:lnSpc>
                <a:spcPct val="100000"/>
              </a:lnSpc>
              <a:spcBef>
                <a:spcPts val="0"/>
              </a:spcBef>
              <a:spcAft>
                <a:spcPts val="0"/>
              </a:spcAft>
              <a:buSzPts val="1350"/>
              <a:buFont typeface="Arial"/>
              <a:buChar char="•"/>
            </a:pPr>
            <a:r>
              <a:rPr lang="es-419"/>
              <a:t>Dependiendo del sistema operativo, un dispositivo puede usar una ID de interfaz generada aleatoriamente.</a:t>
            </a:r>
            <a:endParaRPr/>
          </a:p>
          <a:p>
            <a:pPr indent="-169863" lvl="0" marL="169863" rtl="0" algn="l">
              <a:lnSpc>
                <a:spcPct val="100000"/>
              </a:lnSpc>
              <a:spcBef>
                <a:spcPts val="0"/>
              </a:spcBef>
              <a:spcAft>
                <a:spcPts val="0"/>
              </a:spcAft>
              <a:buSzPts val="1350"/>
              <a:buFont typeface="Arial"/>
              <a:buChar char="•"/>
            </a:pPr>
            <a:r>
              <a:rPr lang="es-419"/>
              <a:t>Todos los dispositivos IPv6 deben tener una LLA IPv6. Una LLA se puede configurar manualmente o crear dinámicamente. </a:t>
            </a:r>
            <a:endParaRPr/>
          </a:p>
          <a:p>
            <a:pPr indent="-169863" lvl="0" marL="169863" rtl="0" algn="l">
              <a:lnSpc>
                <a:spcPct val="100000"/>
              </a:lnSpc>
              <a:spcBef>
                <a:spcPts val="0"/>
              </a:spcBef>
              <a:spcAft>
                <a:spcPts val="0"/>
              </a:spcAft>
              <a:buSzPts val="1350"/>
              <a:buFont typeface="Arial"/>
              <a:buChar char="•"/>
            </a:pPr>
            <a:r>
              <a:rPr lang="es-419"/>
              <a:t>Los routers Cisco crean automáticamente un LLA IPv6 cada vez que se asigna una GUA a la interfaz. </a:t>
            </a:r>
            <a:endParaRPr/>
          </a:p>
          <a:p>
            <a:pPr indent="-169863" lvl="0" marL="169863" rtl="0" algn="l">
              <a:lnSpc>
                <a:spcPct val="100000"/>
              </a:lnSpc>
              <a:spcBef>
                <a:spcPts val="0"/>
              </a:spcBef>
              <a:spcAft>
                <a:spcPts val="0"/>
              </a:spcAft>
              <a:buSzPts val="1350"/>
              <a:buFont typeface="Arial"/>
              <a:buChar char="•"/>
            </a:pPr>
            <a:r>
              <a:rPr lang="es-419"/>
              <a:t>Existen dos tipos de direcciones multicast de IPv6: direcciones multicast conocidas y direcciones multicast de nodos solicitados. </a:t>
            </a:r>
            <a:endParaRPr/>
          </a:p>
          <a:p>
            <a:pPr indent="-169863" lvl="0" marL="169863" rtl="0" algn="l">
              <a:lnSpc>
                <a:spcPct val="100000"/>
              </a:lnSpc>
              <a:spcBef>
                <a:spcPts val="0"/>
              </a:spcBef>
              <a:spcAft>
                <a:spcPts val="0"/>
              </a:spcAft>
              <a:buSzPts val="1350"/>
              <a:buFont typeface="Arial"/>
              <a:buChar char="•"/>
            </a:pPr>
            <a:r>
              <a:rPr lang="es-419"/>
              <a:t>Dos grupos multicast asignados por IPv6 comunes son: ff02 :: 1 grupo multicast de todos los nodos y ff02 :: 2 grupo multicast de todos los routers.</a:t>
            </a:r>
            <a:endParaRPr/>
          </a:p>
          <a:p>
            <a:pPr indent="-169863" lvl="0" marL="169863" rtl="0" algn="l">
              <a:lnSpc>
                <a:spcPct val="100000"/>
              </a:lnSpc>
              <a:spcBef>
                <a:spcPts val="0"/>
              </a:spcBef>
              <a:spcAft>
                <a:spcPts val="0"/>
              </a:spcAft>
              <a:buSzPts val="1350"/>
              <a:buFont typeface="Arial"/>
              <a:buChar char="•"/>
            </a:pPr>
            <a:r>
              <a:rPr lang="es-419"/>
              <a:t>Una dirección multicast de nodo solicitado es similar a una dirección multicast de todos los nodos. La ventaja de una dirección multicast de nodo solicitado es que se asigna a una dirección especial de multicast de Ethernet.</a:t>
            </a:r>
            <a:endParaRPr/>
          </a:p>
          <a:p>
            <a:pPr indent="-169863" lvl="0" marL="169863" rtl="0" algn="l">
              <a:lnSpc>
                <a:spcPct val="100000"/>
              </a:lnSpc>
              <a:spcBef>
                <a:spcPts val="0"/>
              </a:spcBef>
              <a:spcAft>
                <a:spcPts val="0"/>
              </a:spcAft>
              <a:buSzPts val="1350"/>
              <a:buFont typeface="Arial"/>
              <a:buChar char="•"/>
            </a:pPr>
            <a:r>
              <a:rPr lang="es-419"/>
              <a:t>IPv6 se diseñó teniendo en cuenta las subredes. Se utiliza un campo ID de subred independiente en IPv6 GUA para crear subredes.</a:t>
            </a:r>
            <a:endParaRPr/>
          </a:p>
          <a:p>
            <a:pPr indent="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7"/>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12: Conceptos de WLAN</a:t>
            </a:r>
            <a:br>
              <a:rPr lang="es-419">
                <a:latin typeface="Arial"/>
                <a:ea typeface="Arial"/>
                <a:cs typeface="Arial"/>
                <a:sym typeface="Arial"/>
              </a:rPr>
            </a:br>
            <a:r>
              <a:rPr lang="es-419">
                <a:latin typeface="Arial"/>
                <a:ea typeface="Arial"/>
                <a:cs typeface="Arial"/>
                <a:sym typeface="Arial"/>
              </a:rPr>
              <a:t>Nuevos Términos y Comandos</a:t>
            </a:r>
            <a:endParaRPr/>
          </a:p>
        </p:txBody>
      </p:sp>
      <p:graphicFrame>
        <p:nvGraphicFramePr>
          <p:cNvPr id="628" name="Google Shape;628;p67"/>
          <p:cNvGraphicFramePr/>
          <p:nvPr/>
        </p:nvGraphicFramePr>
        <p:xfrm>
          <a:off x="99152" y="798513"/>
          <a:ext cx="3000000" cy="3000000"/>
        </p:xfrm>
        <a:graphic>
          <a:graphicData uri="http://schemas.openxmlformats.org/drawingml/2006/table">
            <a:tbl>
              <a:tblPr bandRow="1" firstRow="1">
                <a:noFill/>
                <a:tableStyleId>{3EDE9396-7302-4433-B581-B19AB7D0E390}</a:tableStyleId>
              </a:tblPr>
              <a:tblGrid>
                <a:gridCol w="3425275"/>
              </a:tblGrid>
              <a:tr h="370850">
                <a:tc>
                  <a:txBody>
                    <a:bodyPr/>
                    <a:lstStyle/>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Hexteto</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Link-local address (LLA)  (Dirección local de enlace)</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ipv6 address</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show ipv6 interface brief</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SLAAC</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Router advertisement (RA) (Anuncio de router)</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Router solicitation (RS) (Solicitud de router)</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EUI-64</a:t>
                      </a:r>
                      <a:endParaRPr/>
                    </a:p>
                    <a:p>
                      <a:pPr indent="-285750" lvl="0" marL="285750" marR="0" rtl="0" algn="l">
                        <a:spcBef>
                          <a:spcPts val="0"/>
                        </a:spcBef>
                        <a:spcAft>
                          <a:spcPts val="0"/>
                        </a:spcAft>
                        <a:buClr>
                          <a:srgbClr val="000000"/>
                        </a:buClr>
                        <a:buSzPts val="1600"/>
                        <a:buFont typeface="Arial"/>
                        <a:buChar char="•"/>
                      </a:pPr>
                      <a:r>
                        <a:rPr b="0" lang="es-419" sz="1600" u="none" cap="none" strike="noStrike">
                          <a:solidFill>
                            <a:srgbClr val="000000"/>
                          </a:solidFill>
                        </a:rPr>
                        <a:t>Dirección de multidifusión de nodo solicitado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Problemas con IPv4</a:t>
            </a:r>
            <a:br>
              <a:rPr lang="es-419"/>
            </a:br>
            <a:r>
              <a:rPr lang="es-419" sz="2400"/>
              <a:t>Coexistencia de IPv4 e IPv6</a:t>
            </a:r>
            <a:endParaRPr/>
          </a:p>
        </p:txBody>
      </p:sp>
      <p:sp>
        <p:nvSpPr>
          <p:cNvPr id="276" name="Google Shape;276;p21"/>
          <p:cNvSpPr txBox="1"/>
          <p:nvPr>
            <p:ph idx="1" type="body"/>
          </p:nvPr>
        </p:nvSpPr>
        <p:spPr>
          <a:xfrm>
            <a:off x="431971" y="855419"/>
            <a:ext cx="791351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chemeClr val="dk1"/>
                </a:solidFill>
              </a:rPr>
              <a:t>Tanto IPv4 como IPv6 coexistirán en un futuro próximo y la transición llevará varios años.</a:t>
            </a:r>
            <a:endParaRPr/>
          </a:p>
          <a:p>
            <a:pPr indent="0" lvl="0" marL="0" rtl="0" algn="l">
              <a:lnSpc>
                <a:spcPct val="100000"/>
              </a:lnSpc>
              <a:spcBef>
                <a:spcPts val="320"/>
              </a:spcBef>
              <a:spcAft>
                <a:spcPts val="0"/>
              </a:spcAft>
              <a:buSzPts val="1600"/>
              <a:buNone/>
            </a:pPr>
            <a:r>
              <a:rPr lang="es-419" sz="1600">
                <a:solidFill>
                  <a:schemeClr val="dk1"/>
                </a:solidFill>
              </a:rPr>
              <a:t>El IETF creó diversos protocolos y herramientas para ayudar a los administradores de redes a migrar las redes a IPv6. Las técnicas de migración pueden dividirse en tres categorías:</a:t>
            </a:r>
            <a:endParaRPr/>
          </a:p>
          <a:p>
            <a:pPr indent="-342899" lvl="1" marL="415984" rtl="0" algn="l">
              <a:lnSpc>
                <a:spcPct val="95000"/>
              </a:lnSpc>
              <a:spcBef>
                <a:spcPts val="600"/>
              </a:spcBef>
              <a:spcAft>
                <a:spcPts val="0"/>
              </a:spcAft>
              <a:buSzPts val="1400"/>
              <a:buFont typeface="Arial"/>
              <a:buChar char="•"/>
            </a:pPr>
            <a:r>
              <a:rPr b="1" lang="es-419">
                <a:solidFill>
                  <a:schemeClr val="dk1"/>
                </a:solidFill>
              </a:rPr>
              <a:t>Dual stack </a:t>
            </a:r>
            <a:r>
              <a:rPr lang="es-419">
                <a:solidFill>
                  <a:schemeClr val="dk1"/>
                </a:solidFill>
              </a:rPr>
              <a:t>-Los dispositivos ejecutan pilas de protocolos IPv4 e IPv6 de manera simultánea.</a:t>
            </a:r>
            <a:endParaRPr/>
          </a:p>
          <a:p>
            <a:pPr indent="-342899" lvl="1" marL="415984" rtl="0" algn="l">
              <a:lnSpc>
                <a:spcPct val="95000"/>
              </a:lnSpc>
              <a:spcBef>
                <a:spcPts val="600"/>
              </a:spcBef>
              <a:spcAft>
                <a:spcPts val="0"/>
              </a:spcAft>
              <a:buSzPts val="1400"/>
              <a:buFont typeface="Arial"/>
              <a:buChar char="•"/>
            </a:pPr>
            <a:r>
              <a:rPr b="1" lang="es-419"/>
              <a:t>Tunneling</a:t>
            </a:r>
            <a:r>
              <a:rPr lang="es-419"/>
              <a:t> – Es un método para transportar un paquete IPv6 a través de una red IPv4. El paquete IPv6 se encapsula dentro de un paquete IPV4.</a:t>
            </a:r>
            <a:endParaRPr/>
          </a:p>
          <a:p>
            <a:pPr indent="-342899" lvl="1" marL="415984" rtl="0" algn="l">
              <a:lnSpc>
                <a:spcPct val="95000"/>
              </a:lnSpc>
              <a:spcBef>
                <a:spcPts val="600"/>
              </a:spcBef>
              <a:spcAft>
                <a:spcPts val="0"/>
              </a:spcAft>
              <a:buSzPts val="1400"/>
              <a:buFont typeface="Arial"/>
              <a:buChar char="•"/>
            </a:pPr>
            <a:r>
              <a:rPr b="1" lang="es-419">
                <a:solidFill>
                  <a:schemeClr val="dk1"/>
                </a:solidFill>
              </a:rPr>
              <a:t>Translation</a:t>
            </a:r>
            <a:r>
              <a:rPr lang="es-419">
                <a:solidFill>
                  <a:schemeClr val="dk1"/>
                </a:solidFill>
              </a:rPr>
              <a:t> - </a:t>
            </a:r>
            <a:r>
              <a:rPr lang="es-419"/>
              <a:t>Network Address Translation 64 (NAT64) permite que los dispositivos con IPv6 habilitado se comuniquen con dispositivos con IPv4 habilitado mediante una técnica de traducción similar a la NAT para IPv4.</a:t>
            </a:r>
            <a:r>
              <a:rPr b="1" lang="es-419">
                <a:solidFill>
                  <a:schemeClr val="dk1"/>
                </a:solidFill>
              </a:rPr>
              <a:t> </a:t>
            </a:r>
            <a:endParaRPr/>
          </a:p>
        </p:txBody>
      </p:sp>
      <p:sp>
        <p:nvSpPr>
          <p:cNvPr id="277" name="Google Shape;277;p21"/>
          <p:cNvSpPr txBox="1"/>
          <p:nvPr/>
        </p:nvSpPr>
        <p:spPr>
          <a:xfrm>
            <a:off x="431971" y="3918749"/>
            <a:ext cx="79135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400">
                <a:solidFill>
                  <a:schemeClr val="dk1"/>
                </a:solidFill>
                <a:latin typeface="Arial"/>
                <a:ea typeface="Arial"/>
                <a:cs typeface="Arial"/>
                <a:sym typeface="Arial"/>
              </a:rPr>
              <a:t>Nota: </a:t>
            </a:r>
            <a:r>
              <a:rPr lang="es-419" sz="1400">
                <a:solidFill>
                  <a:schemeClr val="dk1"/>
                </a:solidFill>
                <a:latin typeface="Arial"/>
                <a:ea typeface="Arial"/>
                <a:cs typeface="Arial"/>
                <a:sym typeface="Arial"/>
              </a:rPr>
              <a:t>La tunelización y la traducción son para la transición a IPv6 nativo y solo deben usarse cuando sea necesario. El objetivo debe ser las comunicaciones IPv6 nativas de origen a destino.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12.2 Representación de dirección IPv6</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Representación de direcciones</a:t>
            </a:r>
            <a:br>
              <a:rPr lang="es-419"/>
            </a:br>
            <a:r>
              <a:rPr lang="es-419" sz="2400"/>
              <a:t>IPv6 Formatos de direcciones</a:t>
            </a:r>
            <a:r>
              <a:rPr lang="es-419" sz="1600"/>
              <a:t>IPv6</a:t>
            </a:r>
            <a:endParaRPr/>
          </a:p>
        </p:txBody>
      </p:sp>
      <p:sp>
        <p:nvSpPr>
          <p:cNvPr id="290" name="Google Shape;290;p23"/>
          <p:cNvSpPr txBox="1"/>
          <p:nvPr>
            <p:ph idx="1" type="body"/>
          </p:nvPr>
        </p:nvSpPr>
        <p:spPr>
          <a:xfrm>
            <a:off x="431972" y="855419"/>
            <a:ext cx="7913516" cy="400318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chemeClr val="dk1"/>
                </a:solidFill>
              </a:rPr>
              <a:t>Las direcciones IPv6 tienen 128 bits de longitud y están escritas en hexadecimal.</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Las direcciones IPv6 no distinguen entre mayúsculas y minúsculas, y pueden escribirse en minúsculas o en mayúsculas.</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El formato preferido para escribir una dirección IPv6 es x: x: x: x: x: x: x: x, donde cada "x" consta de cuatro valores hexadecimales.</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En IPv6, un “hexteto” es el término no oficial que se utiliza para referirse a un segmento de 16 bits o cuatro valores hexadecimales.</a:t>
            </a:r>
            <a:endParaRPr/>
          </a:p>
          <a:p>
            <a:pPr indent="-342900" lvl="0" marL="342900" rtl="0" algn="l">
              <a:lnSpc>
                <a:spcPct val="100000"/>
              </a:lnSpc>
              <a:spcBef>
                <a:spcPts val="320"/>
              </a:spcBef>
              <a:spcAft>
                <a:spcPts val="0"/>
              </a:spcAft>
              <a:buSzPts val="1600"/>
              <a:buFont typeface="Arial"/>
              <a:buChar char="•"/>
            </a:pPr>
            <a:r>
              <a:rPr lang="es-419" sz="1600">
                <a:solidFill>
                  <a:schemeClr val="dk1"/>
                </a:solidFill>
              </a:rPr>
              <a:t>Ejemplos de direcciones IPv6 en el formato preferido:</a:t>
            </a:r>
            <a:endParaRPr/>
          </a:p>
          <a:p>
            <a:pPr indent="0" lvl="4" marL="358775" rtl="0" algn="l">
              <a:lnSpc>
                <a:spcPct val="95000"/>
              </a:lnSpc>
              <a:spcBef>
                <a:spcPts val="625"/>
              </a:spcBef>
              <a:spcAft>
                <a:spcPts val="0"/>
              </a:spcAft>
              <a:buClr>
                <a:schemeClr val="dk1"/>
              </a:buClr>
              <a:buSzPts val="1600"/>
              <a:buNone/>
            </a:pPr>
            <a:r>
              <a:rPr lang="es-419" sz="1600">
                <a:solidFill>
                  <a:schemeClr val="dk1"/>
                </a:solidFill>
                <a:latin typeface="Courier New"/>
                <a:ea typeface="Courier New"/>
                <a:cs typeface="Courier New"/>
                <a:sym typeface="Courier New"/>
              </a:rPr>
              <a:t>2001:0db8:0000:1111:0000:0000:0000:0200 </a:t>
            </a:r>
            <a:endParaRPr/>
          </a:p>
          <a:p>
            <a:pPr indent="0" lvl="4" marL="358775" rtl="0" algn="l">
              <a:lnSpc>
                <a:spcPct val="95000"/>
              </a:lnSpc>
              <a:spcBef>
                <a:spcPts val="625"/>
              </a:spcBef>
              <a:spcAft>
                <a:spcPts val="0"/>
              </a:spcAft>
              <a:buClr>
                <a:schemeClr val="dk1"/>
              </a:buClr>
              <a:buSzPts val="1600"/>
              <a:buNone/>
            </a:pPr>
            <a:r>
              <a:rPr lang="es-419" sz="1600">
                <a:solidFill>
                  <a:schemeClr val="dk1"/>
                </a:solidFill>
                <a:latin typeface="Courier New"/>
                <a:ea typeface="Courier New"/>
                <a:cs typeface="Courier New"/>
                <a:sym typeface="Courier New"/>
              </a:rPr>
              <a:t>2001:0 db 8:0000:00 a3:abcd:</a:t>
            </a:r>
            <a:r>
              <a:rPr lang="es-419" sz="1600">
                <a:latin typeface="Courier New"/>
                <a:ea typeface="Courier New"/>
                <a:cs typeface="Courier New"/>
                <a:sym typeface="Courier New"/>
              </a:rPr>
              <a:t>0</a:t>
            </a:r>
            <a:r>
              <a:rPr lang="es-419" sz="1600">
                <a:solidFill>
                  <a:schemeClr val="dk1"/>
                </a:solidFill>
                <a:latin typeface="Courier New"/>
                <a:ea typeface="Courier New"/>
                <a:cs typeface="Courier New"/>
                <a:sym typeface="Courier New"/>
              </a:rPr>
              <a:t>000:0000:1234 </a:t>
            </a:r>
            <a:endParaRPr/>
          </a:p>
          <a:p>
            <a:pPr indent="-228600" lvl="0" marL="342900" rtl="0" algn="l">
              <a:lnSpc>
                <a:spcPct val="100000"/>
              </a:lnSpc>
              <a:spcBef>
                <a:spcPts val="360"/>
              </a:spcBef>
              <a:spcAft>
                <a:spcPts val="0"/>
              </a:spcAft>
              <a:buSzPts val="1800"/>
              <a:buFont typeface="Arial"/>
              <a:buNone/>
            </a:pPr>
            <a:r>
              <a:t/>
            </a:r>
            <a:endParaRPr sz="18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Representación de dirección IPv6 </a:t>
            </a:r>
            <a:br>
              <a:rPr lang="es-419"/>
            </a:br>
            <a:r>
              <a:rPr lang="es-419" sz="2400"/>
              <a:t>Regla 1 - Omitir el cero inicial</a:t>
            </a:r>
            <a:endParaRPr/>
          </a:p>
        </p:txBody>
      </p:sp>
      <p:sp>
        <p:nvSpPr>
          <p:cNvPr id="297" name="Google Shape;297;p24"/>
          <p:cNvSpPr txBox="1"/>
          <p:nvPr>
            <p:ph idx="1" type="body"/>
          </p:nvPr>
        </p:nvSpPr>
        <p:spPr>
          <a:xfrm>
            <a:off x="431972" y="598726"/>
            <a:ext cx="7913516" cy="289524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chemeClr val="dk1"/>
                </a:solidFill>
              </a:rPr>
              <a:t>La primera regla para ayudar a reducir la notación de las direcciones IPv6 es omitir los 0s (ceros) iniciales.</a:t>
            </a:r>
            <a:endParaRPr/>
          </a:p>
          <a:p>
            <a:pPr indent="0" lvl="1" marL="73085" rtl="0" algn="l">
              <a:lnSpc>
                <a:spcPct val="95000"/>
              </a:lnSpc>
              <a:spcBef>
                <a:spcPts val="600"/>
              </a:spcBef>
              <a:spcAft>
                <a:spcPts val="0"/>
              </a:spcAft>
              <a:buSzPts val="1600"/>
              <a:buNone/>
            </a:pPr>
            <a:r>
              <a:rPr b="1" lang="es-419" sz="1600"/>
              <a:t>Ejemplos:</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01ab se puede representar como 1ab</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09f0 se puede representar como 9f0</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0a00 se puede representar como a00</a:t>
            </a:r>
            <a:endParaRPr/>
          </a:p>
          <a:p>
            <a:pPr indent="-285750" lvl="0" marL="285750" rtl="0" algn="l">
              <a:lnSpc>
                <a:spcPct val="100000"/>
              </a:lnSpc>
              <a:spcBef>
                <a:spcPts val="320"/>
              </a:spcBef>
              <a:spcAft>
                <a:spcPts val="0"/>
              </a:spcAft>
              <a:buSzPts val="1600"/>
              <a:buFont typeface="Arial"/>
              <a:buChar char="•"/>
            </a:pPr>
            <a:r>
              <a:rPr lang="es-419" sz="1600">
                <a:solidFill>
                  <a:schemeClr val="dk1"/>
                </a:solidFill>
              </a:rPr>
              <a:t>00ab se puede representar como ab</a:t>
            </a:r>
            <a:endParaRPr/>
          </a:p>
          <a:p>
            <a:pPr indent="-184150" lvl="0" marL="28575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rPr b="1" lang="es-419" sz="1600">
                <a:solidFill>
                  <a:schemeClr val="dk1"/>
                </a:solidFill>
              </a:rPr>
              <a:t>Nota</a:t>
            </a:r>
            <a:r>
              <a:rPr lang="es-419" sz="1600">
                <a:solidFill>
                  <a:schemeClr val="dk1"/>
                </a:solidFill>
              </a:rPr>
              <a:t>:</a:t>
            </a:r>
            <a:r>
              <a:rPr b="1" lang="es-419" sz="1600">
                <a:solidFill>
                  <a:schemeClr val="dk1"/>
                </a:solidFill>
              </a:rPr>
              <a:t> </a:t>
            </a:r>
            <a:r>
              <a:rPr lang="es-419" sz="1600">
                <a:solidFill>
                  <a:schemeClr val="dk1"/>
                </a:solidFill>
              </a:rPr>
              <a:t>Esta regla solo es válida para los ceros iniciales, y NO para los ceros finales; de lo contrario, la dirección sería ambigua.</a:t>
            </a:r>
            <a:r>
              <a:rPr b="1" lang="es-419" sz="1600">
                <a:solidFill>
                  <a:schemeClr val="dk1"/>
                </a:solidFill>
              </a:rPr>
              <a:t> </a:t>
            </a:r>
            <a:endParaRPr/>
          </a:p>
          <a:p>
            <a:pPr indent="-266699" lvl="1" marL="415984" rtl="0" algn="l">
              <a:lnSpc>
                <a:spcPct val="95000"/>
              </a:lnSpc>
              <a:spcBef>
                <a:spcPts val="600"/>
              </a:spcBef>
              <a:spcAft>
                <a:spcPts val="0"/>
              </a:spcAft>
              <a:buSzPts val="1200"/>
              <a:buFont typeface="Arial"/>
              <a:buNone/>
            </a:pPr>
            <a:r>
              <a:t/>
            </a:r>
            <a:endParaRPr sz="1200"/>
          </a:p>
          <a:p>
            <a:pPr indent="0" lvl="0" marL="0" rtl="0" algn="l">
              <a:lnSpc>
                <a:spcPct val="100000"/>
              </a:lnSpc>
              <a:spcBef>
                <a:spcPts val="320"/>
              </a:spcBef>
              <a:spcAft>
                <a:spcPts val="0"/>
              </a:spcAft>
              <a:buSzPts val="1600"/>
              <a:buNone/>
            </a:pPr>
            <a:r>
              <a:t/>
            </a:r>
            <a:endParaRPr sz="1600">
              <a:solidFill>
                <a:schemeClr val="dk1"/>
              </a:solidFill>
            </a:endParaRPr>
          </a:p>
        </p:txBody>
      </p:sp>
      <p:graphicFrame>
        <p:nvGraphicFramePr>
          <p:cNvPr id="298" name="Google Shape;298;p24"/>
          <p:cNvGraphicFramePr/>
          <p:nvPr/>
        </p:nvGraphicFramePr>
        <p:xfrm>
          <a:off x="750745" y="3767534"/>
          <a:ext cx="3000000" cy="3000000"/>
        </p:xfrm>
        <a:graphic>
          <a:graphicData uri="http://schemas.openxmlformats.org/drawingml/2006/table">
            <a:tbl>
              <a:tblPr bandRow="1" firstRow="1">
                <a:noFill/>
                <a:tableStyleId>{EA41BE37-8939-4802-A8F4-52393A34EDB8}</a:tableStyleId>
              </a:tblPr>
              <a:tblGrid>
                <a:gridCol w="1963125"/>
                <a:gridCol w="4653975"/>
              </a:tblGrid>
              <a:tr h="139700">
                <a:tc>
                  <a:txBody>
                    <a:bodyPr/>
                    <a:lstStyle/>
                    <a:p>
                      <a:pPr indent="0" lvl="0" marL="0" marR="0" rtl="0" algn="l">
                        <a:spcBef>
                          <a:spcPts val="0"/>
                        </a:spcBef>
                        <a:spcAft>
                          <a:spcPts val="0"/>
                        </a:spcAft>
                        <a:buNone/>
                      </a:pPr>
                      <a:r>
                        <a:rPr lang="es-419" sz="1100" u="none" cap="none" strike="noStrike"/>
                        <a:t>Tipo</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Formato</a:t>
                      </a:r>
                      <a:endParaRPr/>
                    </a:p>
                  </a:txBody>
                  <a:tcPr marT="45725" marB="45725" marR="91450" marL="91450"/>
                </a:tc>
              </a:tr>
              <a:tr h="139700">
                <a:tc>
                  <a:txBody>
                    <a:bodyPr/>
                    <a:lstStyle/>
                    <a:p>
                      <a:pPr indent="0" lvl="0" marL="0" marR="0" rtl="0" algn="l">
                        <a:spcBef>
                          <a:spcPts val="0"/>
                        </a:spcBef>
                        <a:spcAft>
                          <a:spcPts val="0"/>
                        </a:spcAft>
                        <a:buNone/>
                      </a:pPr>
                      <a:r>
                        <a:rPr lang="es-419" sz="1100" u="none" cap="none" strike="noStrike">
                          <a:solidFill>
                            <a:srgbClr val="000000"/>
                          </a:solidFill>
                        </a:rPr>
                        <a:t>Recomendado</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2001: </a:t>
                      </a:r>
                      <a:r>
                        <a:rPr b="1" lang="es-419" sz="1100" u="none" cap="none" strike="noStrike"/>
                        <a:t>0</a:t>
                      </a:r>
                      <a:r>
                        <a:rPr lang="es-419" sz="1100" u="none" cap="none" strike="noStrike"/>
                        <a:t>db8: </a:t>
                      </a:r>
                      <a:r>
                        <a:rPr b="1" lang="es-419" sz="1100" u="none" cap="none" strike="noStrike"/>
                        <a:t>000</a:t>
                      </a:r>
                      <a:r>
                        <a:rPr lang="es-419" sz="1100" u="none" cap="none" strike="noStrike"/>
                        <a:t>0:1111: </a:t>
                      </a:r>
                      <a:r>
                        <a:rPr b="1" lang="es-419" sz="1100" u="none" cap="none" strike="noStrike"/>
                        <a:t>000</a:t>
                      </a:r>
                      <a:r>
                        <a:rPr lang="es-419" sz="1100" u="none" cap="none" strike="noStrike"/>
                        <a:t>0: </a:t>
                      </a:r>
                      <a:r>
                        <a:rPr b="1" lang="es-419" sz="1100" u="none" cap="none" strike="noStrike"/>
                        <a:t>000</a:t>
                      </a:r>
                      <a:r>
                        <a:rPr lang="es-419" sz="1100" u="none" cap="none" strike="noStrike"/>
                        <a:t>0: </a:t>
                      </a:r>
                      <a:r>
                        <a:rPr b="1" lang="es-419" sz="1100" u="none" cap="none" strike="noStrike"/>
                        <a:t>000</a:t>
                      </a:r>
                      <a:r>
                        <a:rPr lang="es-419" sz="1100" u="none" cap="none" strike="noStrike"/>
                        <a:t>0: </a:t>
                      </a:r>
                      <a:r>
                        <a:rPr b="1" lang="es-419" sz="1100" u="none" cap="none" strike="noStrike"/>
                        <a:t>0</a:t>
                      </a:r>
                      <a:r>
                        <a:rPr lang="es-419" sz="1100" u="none" cap="none" strike="noStrike"/>
                        <a:t>200</a:t>
                      </a:r>
                      <a:endParaRPr/>
                    </a:p>
                  </a:txBody>
                  <a:tcPr marT="45725" marB="45725" marR="91450" marL="91450"/>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solidFill>
                            <a:srgbClr val="000000"/>
                          </a:solidFill>
                        </a:rPr>
                        <a:t>Sin los ceros iniciales</a:t>
                      </a:r>
                      <a:endParaRPr/>
                    </a:p>
                  </a:txBody>
                  <a:tcPr marT="45725" marB="45725" marR="91450" marL="91450"/>
                </a:tc>
                <a:tc>
                  <a:txBody>
                    <a:bodyPr/>
                    <a:lstStyle/>
                    <a:p>
                      <a:pPr indent="0" lvl="0" marL="0" marR="0" rtl="0" algn="l">
                        <a:spcBef>
                          <a:spcPts val="0"/>
                        </a:spcBef>
                        <a:spcAft>
                          <a:spcPts val="0"/>
                        </a:spcAft>
                        <a:buNone/>
                      </a:pPr>
                      <a:r>
                        <a:rPr lang="es-419" sz="1100" u="none" cap="none" strike="noStrike"/>
                        <a:t>2001 : db8 : 0 : 1111 : 0 : 0 : 0 : 200</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