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3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938FF2-584F-4F2C-85E8-A04E1E0E5D6F}">
  <a:tblStyle styleId="{FC938FF2-584F-4F2C-85E8-A04E1E0E5D6F}"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8EA"/>
          </a:solidFill>
        </a:fill>
      </a:tcStyle>
    </a:wholeTbl>
    <a:band1H>
      <a:tcTxStyle/>
      <a:tcStyle>
        <a:fill>
          <a:solidFill>
            <a:srgbClr val="CACED3"/>
          </a:solidFill>
        </a:fill>
      </a:tcStyle>
    </a:band1H>
    <a:band2H>
      <a:tcTxStyle/>
    </a:band2H>
    <a:band1V>
      <a:tcTxStyle/>
      <a:tcStyle>
        <a:fill>
          <a:solidFill>
            <a:srgbClr val="CACED3"/>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33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419"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Programa Cisco Networking Academy</a:t>
            </a:r>
            <a:endParaRPr/>
          </a:p>
          <a:p>
            <a:pPr indent="0" lvl="0" marL="0" rtl="0" algn="l">
              <a:spcBef>
                <a:spcPts val="0"/>
              </a:spcBef>
              <a:spcAft>
                <a:spcPts val="0"/>
              </a:spcAft>
              <a:buNone/>
            </a:pPr>
            <a:r>
              <a:rPr lang="es-419">
                <a:solidFill>
                  <a:srgbClr val="B6DDE7"/>
                </a:solidFill>
              </a:rPr>
              <a:t>Introducción a Redes v7.0 (ITN)</a:t>
            </a:r>
            <a:endParaRPr/>
          </a:p>
          <a:p>
            <a:pPr indent="0" lvl="0" marL="0" rtl="0" algn="l">
              <a:spcBef>
                <a:spcPts val="0"/>
              </a:spcBef>
              <a:spcAft>
                <a:spcPts val="0"/>
              </a:spcAft>
              <a:buNone/>
            </a:pPr>
            <a:r>
              <a:rPr lang="es-419"/>
              <a:t>Módulo 13: ICMP</a:t>
            </a:r>
            <a:endParaRPr/>
          </a:p>
          <a:p>
            <a:pPr indent="0" lvl="0" marL="0" rtl="0" algn="l">
              <a:spcBef>
                <a:spcPts val="0"/>
              </a:spcBef>
              <a:spcAft>
                <a:spcPts val="0"/>
              </a:spcAft>
              <a:buNone/>
            </a:pPr>
            <a:r>
              <a:t/>
            </a:r>
            <a:endParaRPr/>
          </a:p>
        </p:txBody>
      </p:sp>
      <p:sp>
        <p:nvSpPr>
          <p:cNvPr id="236" name="Google Shape;23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308" name="Google Shape;30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9" name="Google Shape;30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 — ICMP</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13.1 – Mensajes ICMP</a:t>
            </a:r>
            <a:endParaRPr/>
          </a:p>
          <a:p>
            <a:pPr indent="0" lvl="0" marL="0" rtl="0" algn="l">
              <a:lnSpc>
                <a:spcPct val="80000"/>
              </a:lnSpc>
              <a:spcBef>
                <a:spcPts val="0"/>
              </a:spcBef>
              <a:spcAft>
                <a:spcPts val="0"/>
              </a:spcAft>
              <a:buClr>
                <a:schemeClr val="dk1"/>
              </a:buClr>
              <a:buSzPts val="1200"/>
              <a:buFont typeface="Calibri"/>
              <a:buNone/>
            </a:pPr>
            <a:r>
              <a:rPr lang="es-419"/>
              <a:t>13.1.5 — Mensajes ICMPv6 (cont.)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316" name="Google Shape;31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7" name="Google Shape;31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 — ICMP</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13.1 – Mensajes ICMP</a:t>
            </a:r>
            <a:endParaRPr/>
          </a:p>
          <a:p>
            <a:pPr indent="0" lvl="0" marL="0" rtl="0" algn="l">
              <a:lnSpc>
                <a:spcPct val="80000"/>
              </a:lnSpc>
              <a:spcBef>
                <a:spcPts val="0"/>
              </a:spcBef>
              <a:spcAft>
                <a:spcPts val="0"/>
              </a:spcAft>
              <a:buClr>
                <a:schemeClr val="dk1"/>
              </a:buClr>
              <a:buSzPts val="1200"/>
              <a:buFont typeface="Calibri"/>
              <a:buNone/>
            </a:pPr>
            <a:r>
              <a:rPr lang="es-419"/>
              <a:t>13.1.5 — Mensajes ICMPv6 (cont.)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325" name="Google Shape;32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6" name="Google Shape;32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 — ICMP</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13.1 – Mensajes ICMP</a:t>
            </a:r>
            <a:endParaRPr/>
          </a:p>
          <a:p>
            <a:pPr indent="0" lvl="0" marL="0" rtl="0" algn="l">
              <a:lnSpc>
                <a:spcPct val="80000"/>
              </a:lnSpc>
              <a:spcBef>
                <a:spcPts val="0"/>
              </a:spcBef>
              <a:spcAft>
                <a:spcPts val="0"/>
              </a:spcAft>
              <a:buClr>
                <a:schemeClr val="dk1"/>
              </a:buClr>
              <a:buSzPts val="1200"/>
              <a:buFont typeface="Calibri"/>
              <a:buNone/>
            </a:pPr>
            <a:r>
              <a:rPr lang="es-419"/>
              <a:t>13.1.5 — Mensajes ICMPv6</a:t>
            </a:r>
            <a:endParaRPr/>
          </a:p>
          <a:p>
            <a:pPr indent="0" lvl="0" marL="0" rtl="0" algn="l">
              <a:lnSpc>
                <a:spcPct val="80000"/>
              </a:lnSpc>
              <a:spcBef>
                <a:spcPts val="0"/>
              </a:spcBef>
              <a:spcAft>
                <a:spcPts val="0"/>
              </a:spcAft>
              <a:buClr>
                <a:schemeClr val="dk1"/>
              </a:buClr>
              <a:buSzPts val="1200"/>
              <a:buFont typeface="Calibri"/>
              <a:buNone/>
            </a:pPr>
            <a:r>
              <a:rPr lang="es-419"/>
              <a:t>13.1.6 — Compruebe su comprensión — Mensajes ICMP</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 — ICMP</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13.2 Pruebas de Ping y Traceroute</a:t>
            </a:r>
            <a:endParaRPr/>
          </a:p>
        </p:txBody>
      </p:sp>
      <p:sp>
        <p:nvSpPr>
          <p:cNvPr id="334" name="Google Shape;334;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solidFill>
                  <a:srgbClr val="000000"/>
                </a:solidFill>
              </a:rPr>
              <a:t>‹#›</a:t>
            </a:fld>
            <a:endParaRPr>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339" name="Google Shape;33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0" name="Google Shape;340;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 — ICMP</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13.2 Pruebas de Ping y Traceroute</a:t>
            </a:r>
            <a:endParaRPr/>
          </a:p>
          <a:p>
            <a:pPr indent="0" lvl="0" marL="0" rtl="0" algn="l">
              <a:lnSpc>
                <a:spcPct val="80000"/>
              </a:lnSpc>
              <a:spcBef>
                <a:spcPts val="0"/>
              </a:spcBef>
              <a:spcAft>
                <a:spcPts val="0"/>
              </a:spcAft>
              <a:buClr>
                <a:schemeClr val="dk1"/>
              </a:buClr>
              <a:buSzPts val="1200"/>
              <a:buFont typeface="Arial"/>
              <a:buNone/>
            </a:pPr>
            <a:r>
              <a:rPr b="0" lang="es-419" sz="1200">
                <a:solidFill>
                  <a:schemeClr val="dk1"/>
                </a:solidFill>
                <a:latin typeface="Arial"/>
                <a:ea typeface="Arial"/>
                <a:cs typeface="Arial"/>
                <a:sym typeface="Arial"/>
              </a:rPr>
              <a:t>13.2.1 – Ping – Prueba de conectividad</a:t>
            </a:r>
            <a:endParaRPr/>
          </a:p>
          <a:p>
            <a:pPr indent="0" lvl="0" marL="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348" name="Google Shape;34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9" name="Google Shape;34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 — ICMP</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13.2 Pruebas de Ping y Traceroute</a:t>
            </a:r>
            <a:endParaRPr/>
          </a:p>
          <a:p>
            <a:pPr indent="0" lvl="0" marL="0" rtl="0" algn="l">
              <a:lnSpc>
                <a:spcPct val="80000"/>
              </a:lnSpc>
              <a:spcBef>
                <a:spcPts val="0"/>
              </a:spcBef>
              <a:spcAft>
                <a:spcPts val="0"/>
              </a:spcAft>
              <a:buClr>
                <a:schemeClr val="dk1"/>
              </a:buClr>
              <a:buSzPts val="1200"/>
              <a:buFont typeface="Arial"/>
              <a:buNone/>
            </a:pPr>
            <a:r>
              <a:rPr b="0" lang="es-419" sz="1200">
                <a:solidFill>
                  <a:schemeClr val="dk1"/>
                </a:solidFill>
                <a:latin typeface="Arial"/>
                <a:ea typeface="Arial"/>
                <a:cs typeface="Arial"/>
                <a:sym typeface="Arial"/>
              </a:rPr>
              <a:t>13.2.2 – Hacer ping al loopback</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356" name="Google Shape;35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7" name="Google Shape;35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 — ICMP</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13.2 Pruebas de Ping y Traceroute</a:t>
            </a:r>
            <a:endParaRPr/>
          </a:p>
          <a:p>
            <a:pPr indent="0" lvl="0" marL="0" rtl="0" algn="l">
              <a:lnSpc>
                <a:spcPct val="80000"/>
              </a:lnSpc>
              <a:spcBef>
                <a:spcPts val="0"/>
              </a:spcBef>
              <a:spcAft>
                <a:spcPts val="0"/>
              </a:spcAft>
              <a:buClr>
                <a:schemeClr val="dk1"/>
              </a:buClr>
              <a:buSzPts val="1200"/>
              <a:buFont typeface="Arial"/>
              <a:buNone/>
            </a:pPr>
            <a:r>
              <a:rPr b="0" lang="es-419" sz="1200">
                <a:solidFill>
                  <a:schemeClr val="dk1"/>
                </a:solidFill>
                <a:latin typeface="Arial"/>
                <a:ea typeface="Arial"/>
                <a:cs typeface="Arial"/>
                <a:sym typeface="Arial"/>
              </a:rPr>
              <a:t>13.2.3 – Haga ping al gateway predeterminado.</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 — ICMP</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13.2 Pruebas de Ping y Traceroute</a:t>
            </a:r>
            <a:endParaRPr/>
          </a:p>
          <a:p>
            <a:pPr indent="0" lvl="0" marL="0" rtl="0" algn="l">
              <a:lnSpc>
                <a:spcPct val="80000"/>
              </a:lnSpc>
              <a:spcBef>
                <a:spcPts val="0"/>
              </a:spcBef>
              <a:spcAft>
                <a:spcPts val="0"/>
              </a:spcAft>
              <a:buClr>
                <a:schemeClr val="dk1"/>
              </a:buClr>
              <a:buSzPts val="1200"/>
              <a:buFont typeface="Arial"/>
              <a:buNone/>
            </a:pPr>
            <a:r>
              <a:rPr b="0" lang="es-419" sz="1200">
                <a:solidFill>
                  <a:schemeClr val="dk1"/>
                </a:solidFill>
                <a:latin typeface="Arial"/>
                <a:ea typeface="Arial"/>
                <a:cs typeface="Arial"/>
                <a:sym typeface="Arial"/>
              </a:rPr>
              <a:t>13.2.4 – Hacer Ping a un host remoto</a:t>
            </a:r>
            <a:endParaRPr/>
          </a:p>
        </p:txBody>
      </p:sp>
      <p:sp>
        <p:nvSpPr>
          <p:cNvPr id="365" name="Google Shape;365;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solidFill>
                  <a:srgbClr val="000000"/>
                </a:solidFill>
              </a:rPr>
              <a:t>‹#›</a:t>
            </a:fld>
            <a:endParaRPr>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 name="Google Shape;373;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 — ICMP</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13.2 Pruebas de Ping y Traceroute</a:t>
            </a:r>
            <a:endParaRPr/>
          </a:p>
          <a:p>
            <a:pPr indent="0" lvl="0" marL="0" rtl="0" algn="l">
              <a:lnSpc>
                <a:spcPct val="80000"/>
              </a:lnSpc>
              <a:spcBef>
                <a:spcPts val="0"/>
              </a:spcBef>
              <a:spcAft>
                <a:spcPts val="0"/>
              </a:spcAft>
              <a:buClr>
                <a:schemeClr val="dk1"/>
              </a:buClr>
              <a:buSzPts val="1200"/>
              <a:buFont typeface="Arial"/>
              <a:buNone/>
            </a:pPr>
            <a:r>
              <a:rPr b="0" lang="es-419" sz="1200">
                <a:solidFill>
                  <a:schemeClr val="dk1"/>
                </a:solidFill>
                <a:latin typeface="Arial"/>
                <a:ea typeface="Arial"/>
                <a:cs typeface="Arial"/>
                <a:sym typeface="Arial"/>
              </a:rPr>
              <a:t>13.2.5 – Traceroute – Pruebe el Camino</a:t>
            </a:r>
            <a:endParaRPr/>
          </a:p>
        </p:txBody>
      </p:sp>
      <p:sp>
        <p:nvSpPr>
          <p:cNvPr id="374" name="Google Shape;374;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solidFill>
                  <a:srgbClr val="000000"/>
                </a:solidFill>
              </a:rPr>
              <a:t>‹#›</a:t>
            </a:fld>
            <a:endParaRPr>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 — ICMP</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13.2 Pruebas de Ping y Traceroute</a:t>
            </a:r>
            <a:endParaRPr/>
          </a:p>
          <a:p>
            <a:pPr indent="0" lvl="0" marL="0" rtl="0" algn="l">
              <a:lnSpc>
                <a:spcPct val="80000"/>
              </a:lnSpc>
              <a:spcBef>
                <a:spcPts val="0"/>
              </a:spcBef>
              <a:spcAft>
                <a:spcPts val="0"/>
              </a:spcAft>
              <a:buClr>
                <a:schemeClr val="dk1"/>
              </a:buClr>
              <a:buSzPts val="1200"/>
              <a:buFont typeface="Arial"/>
              <a:buNone/>
            </a:pPr>
            <a:r>
              <a:rPr b="0" lang="es-419" sz="1200">
                <a:solidFill>
                  <a:schemeClr val="dk1"/>
                </a:solidFill>
                <a:latin typeface="Arial"/>
                <a:ea typeface="Arial"/>
                <a:cs typeface="Arial"/>
                <a:sym typeface="Arial"/>
              </a:rPr>
              <a:t>13.2.5 — Traceroute — Pruebe el camino (Cont.)</a:t>
            </a:r>
            <a:endParaRPr/>
          </a:p>
        </p:txBody>
      </p:sp>
      <p:sp>
        <p:nvSpPr>
          <p:cNvPr id="383" name="Google Shape;383;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solidFill>
                  <a:srgbClr val="000000"/>
                </a:solidFill>
              </a:rPr>
              <a:t>‹#›</a:t>
            </a:fld>
            <a:endParaRPr>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notes"/>
          <p:cNvSpPr txBox="1"/>
          <p:nvPr/>
        </p:nvSpPr>
        <p:spPr>
          <a:xfrm>
            <a:off x="5929313" y="8680450"/>
            <a:ext cx="812800" cy="287338"/>
          </a:xfrm>
          <a:prstGeom prst="rect">
            <a:avLst/>
          </a:prstGeom>
          <a:noFill/>
          <a:ln>
            <a:noFill/>
          </a:ln>
        </p:spPr>
        <p:txBody>
          <a:bodyPr anchorCtr="0" anchor="b" bIns="0" lIns="18800" spcFirstLastPara="1" rIns="18800" wrap="square" tIns="0">
            <a:noAutofit/>
          </a:bodyPr>
          <a:lstStyle/>
          <a:p>
            <a:pPr indent="0" lvl="0" marL="0" marR="0" rtl="0" algn="r">
              <a:spcBef>
                <a:spcPts val="0"/>
              </a:spcBef>
              <a:spcAft>
                <a:spcPts val="0"/>
              </a:spcAft>
              <a:buNone/>
            </a:pPr>
            <a:fld id="{00000000-1234-1234-1234-123412341234}" type="slidenum">
              <a:rPr b="0" lang="es-419" sz="800">
                <a:solidFill>
                  <a:srgbClr val="000000"/>
                </a:solidFill>
                <a:latin typeface="Arial"/>
                <a:ea typeface="Arial"/>
                <a:cs typeface="Arial"/>
                <a:sym typeface="Arial"/>
              </a:rPr>
              <a:t>‹#›</a:t>
            </a:fld>
            <a:endParaRPr b="0" sz="800">
              <a:solidFill>
                <a:srgbClr val="000000"/>
              </a:solidFill>
              <a:latin typeface="Arial"/>
              <a:ea typeface="Arial"/>
              <a:cs typeface="Arial"/>
              <a:sym typeface="Arial"/>
            </a:endParaRPr>
          </a:p>
        </p:txBody>
      </p:sp>
      <p:sp>
        <p:nvSpPr>
          <p:cNvPr id="242" name="Google Shape;24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 — ICMP</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13.0.2 – ¿Qué aprenderé en este módulo?</a:t>
            </a:r>
            <a:endParaRPr/>
          </a:p>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390" name="Google Shape;39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1" name="Google Shape;391;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 — ICMP</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13.2 Pruebas de Ping y Traceroute</a:t>
            </a:r>
            <a:endParaRPr/>
          </a:p>
          <a:p>
            <a:pPr indent="0" lvl="0" marL="0" rtl="0" algn="l">
              <a:lnSpc>
                <a:spcPct val="80000"/>
              </a:lnSpc>
              <a:spcBef>
                <a:spcPts val="0"/>
              </a:spcBef>
              <a:spcAft>
                <a:spcPts val="0"/>
              </a:spcAft>
              <a:buClr>
                <a:schemeClr val="dk1"/>
              </a:buClr>
              <a:buSzPts val="1200"/>
              <a:buFont typeface="Arial"/>
              <a:buNone/>
            </a:pPr>
            <a:r>
              <a:rPr b="0" lang="es-419" sz="1200">
                <a:solidFill>
                  <a:schemeClr val="dk1"/>
                </a:solidFill>
                <a:latin typeface="Arial"/>
                <a:ea typeface="Arial"/>
                <a:cs typeface="Arial"/>
                <a:sym typeface="Arial"/>
              </a:rPr>
              <a:t>13.2.6 – Packet Tracer – Veifique el direccionamiento IPv4 e IPv6</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397" name="Google Shape;39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8" name="Google Shape;398;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 — ICMP</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13.2 Pruebas de Ping y Traceroute</a:t>
            </a:r>
            <a:endParaRPr/>
          </a:p>
          <a:p>
            <a:pPr indent="0" lvl="0" marL="0" rtl="0" algn="l">
              <a:lnSpc>
                <a:spcPct val="80000"/>
              </a:lnSpc>
              <a:spcBef>
                <a:spcPts val="0"/>
              </a:spcBef>
              <a:spcAft>
                <a:spcPts val="0"/>
              </a:spcAft>
              <a:buClr>
                <a:schemeClr val="dk1"/>
              </a:buClr>
              <a:buSzPts val="1200"/>
              <a:buFont typeface="Arial"/>
              <a:buNone/>
            </a:pPr>
            <a:r>
              <a:rPr b="0" lang="es-419" sz="1200">
                <a:solidFill>
                  <a:schemeClr val="dk1"/>
                </a:solidFill>
                <a:latin typeface="Arial"/>
                <a:ea typeface="Arial"/>
                <a:cs typeface="Arial"/>
                <a:sym typeface="Arial"/>
              </a:rPr>
              <a:t>13.2.6 — Packet Tracer — Utilice Ping y Traceroute para probar la conectividad de red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 — ICMP</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13.3 – Práctica del módulo y cuestionario</a:t>
            </a:r>
            <a:endParaRPr/>
          </a:p>
          <a:p>
            <a:pPr indent="0" lvl="0" marL="0" rtl="0" algn="l">
              <a:lnSpc>
                <a:spcPct val="80000"/>
              </a:lnSpc>
              <a:spcBef>
                <a:spcPts val="0"/>
              </a:spcBef>
              <a:spcAft>
                <a:spcPts val="0"/>
              </a:spcAft>
              <a:buClr>
                <a:schemeClr val="dk1"/>
              </a:buClr>
              <a:buSzPts val="1200"/>
              <a:buFont typeface="Calibri"/>
              <a:buNone/>
            </a:pPr>
            <a:r>
              <a:t/>
            </a:r>
            <a:endParaRPr b="0"/>
          </a:p>
        </p:txBody>
      </p:sp>
      <p:sp>
        <p:nvSpPr>
          <p:cNvPr id="405" name="Google Shape;405;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410" name="Google Shape;41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1" name="Google Shape;411;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 — ICMP</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13.3 – Práctica del módulo y cuestionario</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13.3.1 —Packet Tracer – Usando ICMP para probar y corregir la conectividad de red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417" name="Google Shape;41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8" name="Google Shape;418;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 — ICMP</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13.3 – Práctica del módulo y cuestionario</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13.3.2 — PTPM y Laboratorio: Utilice Ping y Traceroute para probar la conectividad de red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424" name="Google Shape;42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5" name="Google Shape;425;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 — ICMP</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13.3 – Práctica del módulo y cuestionario</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13.3.3 – ¿Qué aprendí en este módulo?</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13.3.4 — Cuestionario del Módulo - ICMP</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431" name="Google Shape;431;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2" name="Google Shape;432;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 — ICMP</a:t>
            </a:r>
            <a:endParaRPr/>
          </a:p>
          <a:p>
            <a:pPr indent="0" lvl="0" marL="0" marR="0" rtl="0" algn="l">
              <a:lnSpc>
                <a:spcPct val="80000"/>
              </a:lnSpc>
              <a:spcBef>
                <a:spcPts val="0"/>
              </a:spcBef>
              <a:spcAft>
                <a:spcPts val="0"/>
              </a:spcAft>
              <a:buClr>
                <a:schemeClr val="dk1"/>
              </a:buClr>
              <a:buSzPts val="1200"/>
              <a:buFont typeface="Calibri"/>
              <a:buNone/>
            </a:pPr>
            <a:r>
              <a:rPr lang="es-419"/>
              <a:t>Nuevos términos y comandos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 name="Google Shape;438;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 — ICMP</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13.1 – Mensajes ICMP</a:t>
            </a:r>
            <a:endParaRPr/>
          </a:p>
        </p:txBody>
      </p:sp>
      <p:sp>
        <p:nvSpPr>
          <p:cNvPr id="251" name="Google Shape;25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256" name="Google Shape;25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7" name="Google Shape;25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 — ICMP</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13.1 – Mensajes ICMP</a:t>
            </a:r>
            <a:endParaRPr/>
          </a:p>
          <a:p>
            <a:pPr indent="0" lvl="0" marL="0" rtl="0" algn="l">
              <a:lnSpc>
                <a:spcPct val="80000"/>
              </a:lnSpc>
              <a:spcBef>
                <a:spcPts val="0"/>
              </a:spcBef>
              <a:spcAft>
                <a:spcPts val="0"/>
              </a:spcAft>
              <a:buClr>
                <a:schemeClr val="dk1"/>
              </a:buClr>
              <a:buSzPts val="1200"/>
              <a:buFont typeface="Calibri"/>
              <a:buNone/>
            </a:pPr>
            <a:r>
              <a:rPr lang="es-419"/>
              <a:t>13.1.1 —  Mensajes ICMPv4 e ICMPv6</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263" name="Google Shape;26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4" name="Google Shape;26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 — ICMP</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13.1 – Mensajes ICMP</a:t>
            </a:r>
            <a:endParaRPr/>
          </a:p>
          <a:p>
            <a:pPr indent="0" lvl="0" marL="0" rtl="0" algn="l">
              <a:lnSpc>
                <a:spcPct val="80000"/>
              </a:lnSpc>
              <a:spcBef>
                <a:spcPts val="0"/>
              </a:spcBef>
              <a:spcAft>
                <a:spcPts val="0"/>
              </a:spcAft>
              <a:buClr>
                <a:schemeClr val="dk1"/>
              </a:buClr>
              <a:buSzPts val="1200"/>
              <a:buFont typeface="Calibri"/>
              <a:buNone/>
            </a:pPr>
            <a:r>
              <a:rPr lang="es-419"/>
              <a:t>13.1.2 — Accesibilidad del host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271" name="Google Shape;27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 — ICMP</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13.1 – Mensajes ICMP</a:t>
            </a:r>
            <a:endParaRPr/>
          </a:p>
          <a:p>
            <a:pPr indent="0" lvl="0" marL="0" rtl="0" algn="l">
              <a:lnSpc>
                <a:spcPct val="80000"/>
              </a:lnSpc>
              <a:spcBef>
                <a:spcPts val="0"/>
              </a:spcBef>
              <a:spcAft>
                <a:spcPts val="0"/>
              </a:spcAft>
              <a:buClr>
                <a:schemeClr val="dk1"/>
              </a:buClr>
              <a:buSzPts val="1200"/>
              <a:buFont typeface="Calibri"/>
              <a:buNone/>
            </a:pPr>
            <a:r>
              <a:rPr lang="es-419"/>
              <a:t>13.1.3 – Destino o servicio inalcanzable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281" name="Google Shape;28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 — ICMP</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13.1 – Mensajes ICMP</a:t>
            </a:r>
            <a:endParaRPr/>
          </a:p>
          <a:p>
            <a:pPr indent="0" lvl="0" marL="0" rtl="0" algn="l">
              <a:lnSpc>
                <a:spcPct val="80000"/>
              </a:lnSpc>
              <a:spcBef>
                <a:spcPts val="0"/>
              </a:spcBef>
              <a:spcAft>
                <a:spcPts val="0"/>
              </a:spcAft>
              <a:buClr>
                <a:schemeClr val="dk1"/>
              </a:buClr>
              <a:buSzPts val="1200"/>
              <a:buFont typeface="Calibri"/>
              <a:buNone/>
            </a:pPr>
            <a:r>
              <a:rPr lang="es-419"/>
              <a:t>13.1.4 – Tiempo excedido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290" name="Google Shape;29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1" name="Google Shape;29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 — ICMP</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13.1 – Mensajes ICMP</a:t>
            </a:r>
            <a:endParaRPr/>
          </a:p>
          <a:p>
            <a:pPr indent="0" lvl="0" marL="0" rtl="0" algn="l">
              <a:lnSpc>
                <a:spcPct val="80000"/>
              </a:lnSpc>
              <a:spcBef>
                <a:spcPts val="0"/>
              </a:spcBef>
              <a:spcAft>
                <a:spcPts val="0"/>
              </a:spcAft>
              <a:buClr>
                <a:schemeClr val="dk1"/>
              </a:buClr>
              <a:buSzPts val="1200"/>
              <a:buFont typeface="Calibri"/>
              <a:buNone/>
            </a:pPr>
            <a:r>
              <a:rPr lang="es-419"/>
              <a:t>13.1.5 — Mensajes ICMPv6</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300" name="Google Shape;30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1" name="Google Shape;30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 — ICMP</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13.1 – Mensajes ICMP</a:t>
            </a:r>
            <a:endParaRPr/>
          </a:p>
          <a:p>
            <a:pPr indent="0" lvl="0" marL="0" rtl="0" algn="l">
              <a:lnSpc>
                <a:spcPct val="80000"/>
              </a:lnSpc>
              <a:spcBef>
                <a:spcPts val="0"/>
              </a:spcBef>
              <a:spcAft>
                <a:spcPts val="0"/>
              </a:spcAft>
              <a:buClr>
                <a:schemeClr val="dk1"/>
              </a:buClr>
              <a:buSzPts val="1200"/>
              <a:buFont typeface="Calibri"/>
              <a:buNone/>
            </a:pPr>
            <a:r>
              <a:rPr lang="es-419"/>
              <a:t>13.1.5 — Mensajes ICMPv6 (cont.)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animated gradient" showMasterSp="0">
  <p:cSld name="3_Title Slide-animated gradient">
    <p:bg>
      <p:bgPr>
        <a:solidFill>
          <a:schemeClr val="accent5"/>
        </a:solidFill>
      </p:bgPr>
    </p:bg>
    <p:spTree>
      <p:nvGrpSpPr>
        <p:cNvPr id="28" name="Shape 28"/>
        <p:cNvGrpSpPr/>
        <p:nvPr/>
      </p:nvGrpSpPr>
      <p:grpSpPr>
        <a:xfrm>
          <a:off x="0" y="0"/>
          <a:ext cx="0" cy="0"/>
          <a:chOff x="0" y="0"/>
          <a:chExt cx="0" cy="0"/>
        </a:xfrm>
      </p:grpSpPr>
      <p:pic>
        <p:nvPicPr>
          <p:cNvPr id="29" name="Google Shape;29;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0" name="Google Shape;30;p2"/>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31" name="Google Shape;31;p2"/>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2" name="Google Shape;32;p2"/>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3" name="Google Shape;33;p2"/>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lt2"/>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4" name="Google Shape;34;p2"/>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rgbClr val="38C6F4"/>
              </a:buClr>
              <a:buSzPts val="3600"/>
              <a:buFont typeface="Arial"/>
              <a:buNone/>
              <a:defRPr b="0" i="0" sz="3600">
                <a:solidFill>
                  <a:srgbClr val="38C6F4"/>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grpSp>
        <p:nvGrpSpPr>
          <p:cNvPr id="35" name="Google Shape;35;p2"/>
          <p:cNvGrpSpPr/>
          <p:nvPr/>
        </p:nvGrpSpPr>
        <p:grpSpPr>
          <a:xfrm>
            <a:off x="492125" y="395288"/>
            <a:ext cx="796924" cy="423863"/>
            <a:chOff x="310" y="249"/>
            <a:chExt cx="502" cy="267"/>
          </a:xfrm>
        </p:grpSpPr>
        <p:sp>
          <p:nvSpPr>
            <p:cNvPr id="36" name="Google Shape;36;p2"/>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 name="Google Shape;37;p2"/>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2"/>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2"/>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2"/>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2"/>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2"/>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 name="Google Shape;43;p2"/>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2"/>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 name="Google Shape;45;p2"/>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 name="Google Shape;46;p2"/>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2"/>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 name="Google Shape;48;p2"/>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 name="Google Shape;49;p2"/>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ircled_Bullets">
  <p:cSld name="5_Circled_Bullets">
    <p:spTree>
      <p:nvGrpSpPr>
        <p:cNvPr id="149" name="Shape 149"/>
        <p:cNvGrpSpPr/>
        <p:nvPr/>
      </p:nvGrpSpPr>
      <p:grpSpPr>
        <a:xfrm>
          <a:off x="0" y="0"/>
          <a:ext cx="0" cy="0"/>
          <a:chOff x="0" y="0"/>
          <a:chExt cx="0" cy="0"/>
        </a:xfrm>
      </p:grpSpPr>
      <p:sp>
        <p:nvSpPr>
          <p:cNvPr id="150" name="Google Shape;150;p11"/>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chemeClr val="accent1"/>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51" name="Google Shape;151;p11"/>
          <p:cNvSpPr/>
          <p:nvPr/>
        </p:nvSpPr>
        <p:spPr>
          <a:xfrm>
            <a:off x="575611" y="1979318"/>
            <a:ext cx="464815" cy="464815"/>
          </a:xfrm>
          <a:prstGeom prst="ellipse">
            <a:avLst/>
          </a:prstGeom>
          <a:solidFill>
            <a:srgbClr val="38C6F4"/>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2" name="Google Shape;152;p11"/>
          <p:cNvSpPr/>
          <p:nvPr/>
        </p:nvSpPr>
        <p:spPr>
          <a:xfrm>
            <a:off x="575610" y="1328927"/>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3" name="Google Shape;153;p11"/>
          <p:cNvSpPr/>
          <p:nvPr/>
        </p:nvSpPr>
        <p:spPr>
          <a:xfrm>
            <a:off x="575611" y="2627446"/>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4" name="Google Shape;154;p11"/>
          <p:cNvSpPr txBox="1"/>
          <p:nvPr>
            <p:ph idx="1" type="body"/>
          </p:nvPr>
        </p:nvSpPr>
        <p:spPr>
          <a:xfrm>
            <a:off x="1172384" y="1334842"/>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5" name="Google Shape;155;p11"/>
          <p:cNvSpPr txBox="1"/>
          <p:nvPr>
            <p:ph idx="2" type="body"/>
          </p:nvPr>
        </p:nvSpPr>
        <p:spPr>
          <a:xfrm>
            <a:off x="1172385" y="1984561"/>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6" name="Google Shape;156;p11"/>
          <p:cNvSpPr txBox="1"/>
          <p:nvPr>
            <p:ph idx="3" type="body"/>
          </p:nvPr>
        </p:nvSpPr>
        <p:spPr>
          <a:xfrm>
            <a:off x="1172385" y="2627446"/>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7" name="Google Shape;157;p11"/>
          <p:cNvSpPr txBox="1"/>
          <p:nvPr>
            <p:ph idx="4" type="body"/>
          </p:nvPr>
        </p:nvSpPr>
        <p:spPr>
          <a:xfrm>
            <a:off x="575611" y="1327521"/>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8" name="Google Shape;158;p11"/>
          <p:cNvSpPr txBox="1"/>
          <p:nvPr>
            <p:ph idx="5" type="body"/>
          </p:nvPr>
        </p:nvSpPr>
        <p:spPr>
          <a:xfrm>
            <a:off x="575611" y="197931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9" name="Google Shape;159;p11"/>
          <p:cNvSpPr txBox="1"/>
          <p:nvPr>
            <p:ph idx="6" type="body"/>
          </p:nvPr>
        </p:nvSpPr>
        <p:spPr>
          <a:xfrm>
            <a:off x="575612" y="262549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0" name="Google Shape;160;p11"/>
          <p:cNvSpPr/>
          <p:nvPr/>
        </p:nvSpPr>
        <p:spPr>
          <a:xfrm>
            <a:off x="575612" y="3274581"/>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61" name="Google Shape;161;p11"/>
          <p:cNvSpPr txBox="1"/>
          <p:nvPr>
            <p:ph idx="7" type="body"/>
          </p:nvPr>
        </p:nvSpPr>
        <p:spPr>
          <a:xfrm>
            <a:off x="1172386" y="3274581"/>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2" name="Google Shape;162;p11"/>
          <p:cNvSpPr txBox="1"/>
          <p:nvPr>
            <p:ph idx="8" type="body"/>
          </p:nvPr>
        </p:nvSpPr>
        <p:spPr>
          <a:xfrm>
            <a:off x="575613" y="327262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3" name="Google Shape;163;p11"/>
          <p:cNvSpPr/>
          <p:nvPr/>
        </p:nvSpPr>
        <p:spPr>
          <a:xfrm>
            <a:off x="575613" y="3921716"/>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64" name="Google Shape;164;p11"/>
          <p:cNvSpPr txBox="1"/>
          <p:nvPr>
            <p:ph idx="9" type="body"/>
          </p:nvPr>
        </p:nvSpPr>
        <p:spPr>
          <a:xfrm>
            <a:off x="1172387" y="3921716"/>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5" name="Google Shape;165;p11"/>
          <p:cNvSpPr txBox="1"/>
          <p:nvPr>
            <p:ph idx="13" type="body"/>
          </p:nvPr>
        </p:nvSpPr>
        <p:spPr>
          <a:xfrm>
            <a:off x="575614" y="391976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ircled_Bullets">
  <p:cSld name="6_Circled_Bullets">
    <p:spTree>
      <p:nvGrpSpPr>
        <p:cNvPr id="166" name="Shape 166"/>
        <p:cNvGrpSpPr/>
        <p:nvPr/>
      </p:nvGrpSpPr>
      <p:grpSpPr>
        <a:xfrm>
          <a:off x="0" y="0"/>
          <a:ext cx="0" cy="0"/>
          <a:chOff x="0" y="0"/>
          <a:chExt cx="0" cy="0"/>
        </a:xfrm>
      </p:grpSpPr>
      <p:sp>
        <p:nvSpPr>
          <p:cNvPr id="167" name="Google Shape;167;p12"/>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rgbClr val="004C69"/>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68" name="Google Shape;168;p12"/>
          <p:cNvSpPr/>
          <p:nvPr/>
        </p:nvSpPr>
        <p:spPr>
          <a:xfrm>
            <a:off x="575611" y="1979318"/>
            <a:ext cx="464815" cy="464815"/>
          </a:xfrm>
          <a:prstGeom prst="ellipse">
            <a:avLst/>
          </a:prstGeom>
          <a:solidFill>
            <a:srgbClr val="38C6F4"/>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69" name="Google Shape;169;p12"/>
          <p:cNvSpPr/>
          <p:nvPr/>
        </p:nvSpPr>
        <p:spPr>
          <a:xfrm>
            <a:off x="575610" y="1328927"/>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70" name="Google Shape;170;p12"/>
          <p:cNvSpPr/>
          <p:nvPr/>
        </p:nvSpPr>
        <p:spPr>
          <a:xfrm>
            <a:off x="575611" y="2627446"/>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71" name="Google Shape;171;p12"/>
          <p:cNvSpPr txBox="1"/>
          <p:nvPr>
            <p:ph idx="1" type="body"/>
          </p:nvPr>
        </p:nvSpPr>
        <p:spPr>
          <a:xfrm>
            <a:off x="1172384" y="133484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2" name="Google Shape;172;p12"/>
          <p:cNvSpPr txBox="1"/>
          <p:nvPr>
            <p:ph idx="2" type="body"/>
          </p:nvPr>
        </p:nvSpPr>
        <p:spPr>
          <a:xfrm>
            <a:off x="1172385" y="1984561"/>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3" name="Google Shape;173;p12"/>
          <p:cNvSpPr txBox="1"/>
          <p:nvPr>
            <p:ph idx="3" type="body"/>
          </p:nvPr>
        </p:nvSpPr>
        <p:spPr>
          <a:xfrm>
            <a:off x="1172385" y="2627446"/>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4" name="Google Shape;174;p12"/>
          <p:cNvSpPr txBox="1"/>
          <p:nvPr>
            <p:ph idx="4" type="body"/>
          </p:nvPr>
        </p:nvSpPr>
        <p:spPr>
          <a:xfrm>
            <a:off x="575611" y="1327521"/>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5" name="Google Shape;175;p12"/>
          <p:cNvSpPr txBox="1"/>
          <p:nvPr>
            <p:ph idx="5" type="body"/>
          </p:nvPr>
        </p:nvSpPr>
        <p:spPr>
          <a:xfrm>
            <a:off x="575611" y="197931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6" name="Google Shape;176;p12"/>
          <p:cNvSpPr txBox="1"/>
          <p:nvPr>
            <p:ph idx="6" type="body"/>
          </p:nvPr>
        </p:nvSpPr>
        <p:spPr>
          <a:xfrm>
            <a:off x="575612" y="262549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7" name="Google Shape;177;p12"/>
          <p:cNvSpPr/>
          <p:nvPr/>
        </p:nvSpPr>
        <p:spPr>
          <a:xfrm>
            <a:off x="575612" y="3274581"/>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78" name="Google Shape;178;p12"/>
          <p:cNvSpPr txBox="1"/>
          <p:nvPr>
            <p:ph idx="7" type="body"/>
          </p:nvPr>
        </p:nvSpPr>
        <p:spPr>
          <a:xfrm>
            <a:off x="1172386" y="3274581"/>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9" name="Google Shape;179;p12"/>
          <p:cNvSpPr txBox="1"/>
          <p:nvPr>
            <p:ph idx="8" type="body"/>
          </p:nvPr>
        </p:nvSpPr>
        <p:spPr>
          <a:xfrm>
            <a:off x="575613" y="327262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0" name="Google Shape;180;p12"/>
          <p:cNvSpPr/>
          <p:nvPr/>
        </p:nvSpPr>
        <p:spPr>
          <a:xfrm>
            <a:off x="575613" y="3921716"/>
            <a:ext cx="464815" cy="464815"/>
          </a:xfrm>
          <a:prstGeom prst="ellipse">
            <a:avLst/>
          </a:prstGeom>
          <a:solidFill>
            <a:srgbClr val="00384E"/>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1" name="Google Shape;181;p12"/>
          <p:cNvSpPr txBox="1"/>
          <p:nvPr>
            <p:ph idx="9" type="body"/>
          </p:nvPr>
        </p:nvSpPr>
        <p:spPr>
          <a:xfrm>
            <a:off x="1172387" y="3921716"/>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2" name="Google Shape;182;p12"/>
          <p:cNvSpPr txBox="1"/>
          <p:nvPr>
            <p:ph idx="13" type="body"/>
          </p:nvPr>
        </p:nvSpPr>
        <p:spPr>
          <a:xfrm>
            <a:off x="575614" y="391976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3" name="Google Shape;183;p12"/>
          <p:cNvSpPr/>
          <p:nvPr/>
        </p:nvSpPr>
        <p:spPr>
          <a:xfrm>
            <a:off x="4414576" y="1983084"/>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4" name="Google Shape;184;p12"/>
          <p:cNvSpPr/>
          <p:nvPr/>
        </p:nvSpPr>
        <p:spPr>
          <a:xfrm>
            <a:off x="4414575" y="1332693"/>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5" name="Google Shape;185;p12"/>
          <p:cNvSpPr/>
          <p:nvPr/>
        </p:nvSpPr>
        <p:spPr>
          <a:xfrm>
            <a:off x="4414576" y="2631212"/>
            <a:ext cx="464815" cy="464815"/>
          </a:xfrm>
          <a:prstGeom prst="ellipse">
            <a:avLst/>
          </a:prstGeom>
          <a:solidFill>
            <a:schemeClr val="accent5"/>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6" name="Google Shape;186;p12"/>
          <p:cNvSpPr txBox="1"/>
          <p:nvPr>
            <p:ph idx="14" type="body"/>
          </p:nvPr>
        </p:nvSpPr>
        <p:spPr>
          <a:xfrm>
            <a:off x="5011349" y="1338608"/>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7" name="Google Shape;187;p12"/>
          <p:cNvSpPr txBox="1"/>
          <p:nvPr>
            <p:ph idx="15" type="body"/>
          </p:nvPr>
        </p:nvSpPr>
        <p:spPr>
          <a:xfrm>
            <a:off x="5011350" y="1988327"/>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8" name="Google Shape;188;p12"/>
          <p:cNvSpPr txBox="1"/>
          <p:nvPr>
            <p:ph idx="16" type="body"/>
          </p:nvPr>
        </p:nvSpPr>
        <p:spPr>
          <a:xfrm>
            <a:off x="5011350" y="263121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9" name="Google Shape;189;p12"/>
          <p:cNvSpPr txBox="1"/>
          <p:nvPr>
            <p:ph idx="17" type="body"/>
          </p:nvPr>
        </p:nvSpPr>
        <p:spPr>
          <a:xfrm>
            <a:off x="4414576" y="1331287"/>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0" name="Google Shape;190;p12"/>
          <p:cNvSpPr txBox="1"/>
          <p:nvPr>
            <p:ph idx="18" type="body"/>
          </p:nvPr>
        </p:nvSpPr>
        <p:spPr>
          <a:xfrm>
            <a:off x="4414576" y="1983084"/>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1" name="Google Shape;191;p12"/>
          <p:cNvSpPr txBox="1"/>
          <p:nvPr>
            <p:ph idx="19" type="body"/>
          </p:nvPr>
        </p:nvSpPr>
        <p:spPr>
          <a:xfrm>
            <a:off x="4414577" y="2629259"/>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2" name="Google Shape;192;p12"/>
          <p:cNvSpPr/>
          <p:nvPr/>
        </p:nvSpPr>
        <p:spPr>
          <a:xfrm>
            <a:off x="4414577" y="3278347"/>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93" name="Google Shape;193;p12"/>
          <p:cNvSpPr txBox="1"/>
          <p:nvPr>
            <p:ph idx="20" type="body"/>
          </p:nvPr>
        </p:nvSpPr>
        <p:spPr>
          <a:xfrm>
            <a:off x="5011351" y="3278347"/>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4" name="Google Shape;194;p12"/>
          <p:cNvSpPr txBox="1"/>
          <p:nvPr>
            <p:ph idx="21" type="body"/>
          </p:nvPr>
        </p:nvSpPr>
        <p:spPr>
          <a:xfrm>
            <a:off x="4414578" y="3276394"/>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5" name="Google Shape;195;p12"/>
          <p:cNvSpPr/>
          <p:nvPr/>
        </p:nvSpPr>
        <p:spPr>
          <a:xfrm>
            <a:off x="4414578" y="3925482"/>
            <a:ext cx="464815" cy="464815"/>
          </a:xfrm>
          <a:prstGeom prst="ellipse">
            <a:avLst/>
          </a:prstGeom>
          <a:solidFill>
            <a:srgbClr val="00384E"/>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96" name="Google Shape;196;p12"/>
          <p:cNvSpPr txBox="1"/>
          <p:nvPr>
            <p:ph idx="22" type="body"/>
          </p:nvPr>
        </p:nvSpPr>
        <p:spPr>
          <a:xfrm>
            <a:off x="5011352" y="392548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7" name="Google Shape;197;p12"/>
          <p:cNvSpPr txBox="1"/>
          <p:nvPr>
            <p:ph idx="23" type="body"/>
          </p:nvPr>
        </p:nvSpPr>
        <p:spPr>
          <a:xfrm>
            <a:off x="4414579" y="3923529"/>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Closing Slide">
    <p:bg>
      <p:bgPr>
        <a:solidFill>
          <a:schemeClr val="accent5"/>
        </a:solidFill>
      </p:bgPr>
    </p:bg>
    <p:spTree>
      <p:nvGrpSpPr>
        <p:cNvPr id="198" name="Shape 198"/>
        <p:cNvGrpSpPr/>
        <p:nvPr/>
      </p:nvGrpSpPr>
      <p:grpSpPr>
        <a:xfrm>
          <a:off x="0" y="0"/>
          <a:ext cx="0" cy="0"/>
          <a:chOff x="0" y="0"/>
          <a:chExt cx="0" cy="0"/>
        </a:xfrm>
      </p:grpSpPr>
      <p:sp>
        <p:nvSpPr>
          <p:cNvPr id="199" name="Google Shape;199;p13"/>
          <p:cNvSpPr/>
          <p:nvPr/>
        </p:nvSpPr>
        <p:spPr>
          <a:xfrm>
            <a:off x="0" y="0"/>
            <a:ext cx="9144000" cy="5143500"/>
          </a:xfrm>
          <a:prstGeom prst="rect">
            <a:avLst/>
          </a:prstGeom>
          <a:solidFill>
            <a:srgbClr val="0039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00" name="Google Shape;200;p13"/>
          <p:cNvGrpSpPr/>
          <p:nvPr/>
        </p:nvGrpSpPr>
        <p:grpSpPr>
          <a:xfrm>
            <a:off x="3746294" y="2129856"/>
            <a:ext cx="1617944" cy="860542"/>
            <a:chOff x="310" y="249"/>
            <a:chExt cx="502" cy="267"/>
          </a:xfrm>
        </p:grpSpPr>
        <p:sp>
          <p:nvSpPr>
            <p:cNvPr id="201" name="Google Shape;201;p13"/>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2" name="Google Shape;202;p13"/>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p13"/>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13"/>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5" name="Google Shape;205;p13"/>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6" name="Google Shape;206;p13"/>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7" name="Google Shape;207;p13"/>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p13"/>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9" name="Google Shape;209;p13"/>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0" name="Google Shape;210;p13"/>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1" name="Google Shape;211;p13"/>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2" name="Google Shape;212;p13"/>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3" name="Google Shape;213;p13"/>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4" name="Google Shape;214;p13"/>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losing Slide" showMasterSp="0">
  <p:cSld name="3_Closing Slide">
    <p:bg>
      <p:bgPr>
        <a:solidFill>
          <a:schemeClr val="accent5"/>
        </a:solidFill>
      </p:bgPr>
    </p:bg>
    <p:spTree>
      <p:nvGrpSpPr>
        <p:cNvPr id="215" name="Shape 215"/>
        <p:cNvGrpSpPr/>
        <p:nvPr/>
      </p:nvGrpSpPr>
      <p:grpSpPr>
        <a:xfrm>
          <a:off x="0" y="0"/>
          <a:ext cx="0" cy="0"/>
          <a:chOff x="0" y="0"/>
          <a:chExt cx="0" cy="0"/>
        </a:xfrm>
      </p:grpSpPr>
      <p:grpSp>
        <p:nvGrpSpPr>
          <p:cNvPr id="216" name="Google Shape;216;p14"/>
          <p:cNvGrpSpPr/>
          <p:nvPr/>
        </p:nvGrpSpPr>
        <p:grpSpPr>
          <a:xfrm>
            <a:off x="3746294" y="2129856"/>
            <a:ext cx="1617944" cy="860542"/>
            <a:chOff x="310" y="249"/>
            <a:chExt cx="502" cy="267"/>
          </a:xfrm>
        </p:grpSpPr>
        <p:sp>
          <p:nvSpPr>
            <p:cNvPr id="217" name="Google Shape;217;p14"/>
            <p:cNvSpPr/>
            <p:nvPr/>
          </p:nvSpPr>
          <p:spPr>
            <a:xfrm>
              <a:off x="452" y="426"/>
              <a:ext cx="22" cy="88"/>
            </a:xfrm>
            <a:prstGeom prst="rect">
              <a:avLst/>
            </a:pr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8" name="Google Shape;218;p14"/>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9" name="Google Shape;219;p14"/>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0" name="Google Shape;220;p14"/>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1" name="Google Shape;221;p14"/>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2" name="Google Shape;222;p14"/>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3" name="Google Shape;223;p14"/>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4" name="Google Shape;224;p14"/>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5" name="Google Shape;225;p14"/>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6" name="Google Shape;226;p14"/>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7" name="Google Shape;227;p14"/>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8" name="Google Shape;228;p14"/>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9" name="Google Shape;229;p14"/>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0" name="Google Shape;230;p14"/>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1" name="Shape 231"/>
        <p:cNvGrpSpPr/>
        <p:nvPr/>
      </p:nvGrpSpPr>
      <p:grpSpPr>
        <a:xfrm>
          <a:off x="0" y="0"/>
          <a:ext cx="0" cy="0"/>
          <a:chOff x="0" y="0"/>
          <a:chExt cx="0" cy="0"/>
        </a:xfrm>
      </p:grpSpPr>
      <p:sp>
        <p:nvSpPr>
          <p:cNvPr id="232" name="Google Shape;232;p15"/>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0" name="Shape 50"/>
        <p:cNvGrpSpPr/>
        <p:nvPr/>
      </p:nvGrpSpPr>
      <p:grpSpPr>
        <a:xfrm>
          <a:off x="0" y="0"/>
          <a:ext cx="0" cy="0"/>
          <a:chOff x="0" y="0"/>
          <a:chExt cx="0" cy="0"/>
        </a:xfrm>
      </p:grpSpPr>
      <p:sp>
        <p:nvSpPr>
          <p:cNvPr id="51" name="Google Shape;51;p3"/>
          <p:cNvSpPr txBox="1"/>
          <p:nvPr>
            <p:ph idx="12" type="sldNum"/>
          </p:nvPr>
        </p:nvSpPr>
        <p:spPr>
          <a:xfrm>
            <a:off x="8473441" y="4954263"/>
            <a:ext cx="676910" cy="18923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525">
                <a:solidFill>
                  <a:srgbClr val="595959"/>
                </a:solidFill>
                <a:latin typeface="Arial"/>
                <a:ea typeface="Arial"/>
                <a:cs typeface="Arial"/>
                <a:sym typeface="Arial"/>
              </a:defRPr>
            </a:lvl1pPr>
            <a:lvl2pPr indent="0" lvl="1" marL="0" marR="0" rtl="0" algn="r">
              <a:spcBef>
                <a:spcPts val="0"/>
              </a:spcBef>
              <a:spcAft>
                <a:spcPts val="0"/>
              </a:spcAft>
              <a:buNone/>
              <a:defRPr sz="525">
                <a:solidFill>
                  <a:srgbClr val="595959"/>
                </a:solidFill>
                <a:latin typeface="Arial"/>
                <a:ea typeface="Arial"/>
                <a:cs typeface="Arial"/>
                <a:sym typeface="Arial"/>
              </a:defRPr>
            </a:lvl2pPr>
            <a:lvl3pPr indent="0" lvl="2" marL="0" marR="0" rtl="0" algn="r">
              <a:spcBef>
                <a:spcPts val="0"/>
              </a:spcBef>
              <a:spcAft>
                <a:spcPts val="0"/>
              </a:spcAft>
              <a:buNone/>
              <a:defRPr sz="525">
                <a:solidFill>
                  <a:srgbClr val="595959"/>
                </a:solidFill>
                <a:latin typeface="Arial"/>
                <a:ea typeface="Arial"/>
                <a:cs typeface="Arial"/>
                <a:sym typeface="Arial"/>
              </a:defRPr>
            </a:lvl3pPr>
            <a:lvl4pPr indent="0" lvl="3" marL="0" marR="0" rtl="0" algn="r">
              <a:spcBef>
                <a:spcPts val="0"/>
              </a:spcBef>
              <a:spcAft>
                <a:spcPts val="0"/>
              </a:spcAft>
              <a:buNone/>
              <a:defRPr sz="525">
                <a:solidFill>
                  <a:srgbClr val="595959"/>
                </a:solidFill>
                <a:latin typeface="Arial"/>
                <a:ea typeface="Arial"/>
                <a:cs typeface="Arial"/>
                <a:sym typeface="Arial"/>
              </a:defRPr>
            </a:lvl4pPr>
            <a:lvl5pPr indent="0" lvl="4" marL="0" marR="0" rtl="0" algn="r">
              <a:spcBef>
                <a:spcPts val="0"/>
              </a:spcBef>
              <a:spcAft>
                <a:spcPts val="0"/>
              </a:spcAft>
              <a:buNone/>
              <a:defRPr sz="525">
                <a:solidFill>
                  <a:srgbClr val="595959"/>
                </a:solidFill>
                <a:latin typeface="Arial"/>
                <a:ea typeface="Arial"/>
                <a:cs typeface="Arial"/>
                <a:sym typeface="Arial"/>
              </a:defRPr>
            </a:lvl5pPr>
            <a:lvl6pPr indent="0" lvl="5" marL="0" marR="0" rtl="0" algn="r">
              <a:spcBef>
                <a:spcPts val="0"/>
              </a:spcBef>
              <a:spcAft>
                <a:spcPts val="0"/>
              </a:spcAft>
              <a:buNone/>
              <a:defRPr sz="525">
                <a:solidFill>
                  <a:srgbClr val="595959"/>
                </a:solidFill>
                <a:latin typeface="Arial"/>
                <a:ea typeface="Arial"/>
                <a:cs typeface="Arial"/>
                <a:sym typeface="Arial"/>
              </a:defRPr>
            </a:lvl6pPr>
            <a:lvl7pPr indent="0" lvl="6" marL="0" marR="0" rtl="0" algn="r">
              <a:spcBef>
                <a:spcPts val="0"/>
              </a:spcBef>
              <a:spcAft>
                <a:spcPts val="0"/>
              </a:spcAft>
              <a:buNone/>
              <a:defRPr sz="525">
                <a:solidFill>
                  <a:srgbClr val="595959"/>
                </a:solidFill>
                <a:latin typeface="Arial"/>
                <a:ea typeface="Arial"/>
                <a:cs typeface="Arial"/>
                <a:sym typeface="Arial"/>
              </a:defRPr>
            </a:lvl7pPr>
            <a:lvl8pPr indent="0" lvl="7" marL="0" marR="0" rtl="0" algn="r">
              <a:spcBef>
                <a:spcPts val="0"/>
              </a:spcBef>
              <a:spcAft>
                <a:spcPts val="0"/>
              </a:spcAft>
              <a:buNone/>
              <a:defRPr sz="525">
                <a:solidFill>
                  <a:srgbClr val="595959"/>
                </a:solidFill>
                <a:latin typeface="Arial"/>
                <a:ea typeface="Arial"/>
                <a:cs typeface="Arial"/>
                <a:sym typeface="Arial"/>
              </a:defRPr>
            </a:lvl8pPr>
            <a:lvl9pPr indent="0" lvl="8" marL="0" marR="0" rtl="0" algn="r">
              <a:spcBef>
                <a:spcPts val="0"/>
              </a:spcBef>
              <a:spcAft>
                <a:spcPts val="0"/>
              </a:spcAft>
              <a:buNone/>
              <a:defRPr sz="525">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52" name="Google Shape;52;p3"/>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lvl1pPr indent="-314325" lvl="0" marL="457200" marR="0" rtl="0" algn="l">
              <a:lnSpc>
                <a:spcPct val="100000"/>
              </a:lnSpc>
              <a:spcBef>
                <a:spcPts val="600"/>
              </a:spcBef>
              <a:spcAft>
                <a:spcPts val="0"/>
              </a:spcAft>
              <a:buClr>
                <a:schemeClr val="dk2"/>
              </a:buClr>
              <a:buSzPts val="1350"/>
              <a:buFont typeface="Noto Sans Symbols"/>
              <a:buChar char="▪"/>
              <a:defRPr b="0" i="0" sz="1500" u="none" cap="none" strike="noStrike">
                <a:solidFill>
                  <a:srgbClr val="000000"/>
                </a:solidFill>
                <a:latin typeface="Arial"/>
                <a:ea typeface="Arial"/>
                <a:cs typeface="Arial"/>
                <a:sym typeface="Arial"/>
              </a:defRPr>
            </a:lvl1pPr>
            <a:lvl2pPr indent="-317500" lvl="1" marL="914400" marR="0" rtl="0" algn="l">
              <a:lnSpc>
                <a:spcPct val="100000"/>
              </a:lnSpc>
              <a:spcBef>
                <a:spcPts val="600"/>
              </a:spcBef>
              <a:spcAft>
                <a:spcPts val="0"/>
              </a:spcAft>
              <a:buClr>
                <a:schemeClr val="dk2"/>
              </a:buClr>
              <a:buSzPts val="1400"/>
              <a:buFont typeface="Arial"/>
              <a:buChar char="•"/>
              <a:defRPr b="0" i="0" sz="1400" u="none" cap="none" strike="noStrike">
                <a:solidFill>
                  <a:srgbClr val="000000"/>
                </a:solidFill>
                <a:latin typeface="Arial"/>
                <a:ea typeface="Arial"/>
                <a:cs typeface="Arial"/>
                <a:sym typeface="Arial"/>
              </a:defRPr>
            </a:lvl2pPr>
            <a:lvl3pPr indent="-304800" lvl="2" marL="1371600" marR="0" rtl="0" algn="l">
              <a:lnSpc>
                <a:spcPct val="100000"/>
              </a:lnSpc>
              <a:spcBef>
                <a:spcPts val="3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298450" lvl="3" marL="1828800" marR="0" rtl="0" algn="l">
              <a:lnSpc>
                <a:spcPct val="100000"/>
              </a:lnSpc>
              <a:spcBef>
                <a:spcPts val="30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53" name="Google Shape;53;p3"/>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2400"/>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gue" showMasterSp="0">
  <p:cSld name="3_Segue">
    <p:bg>
      <p:bgPr>
        <a:solidFill>
          <a:schemeClr val="lt1"/>
        </a:solidFill>
      </p:bgPr>
    </p:bg>
    <p:spTree>
      <p:nvGrpSpPr>
        <p:cNvPr id="54" name="Shape 54"/>
        <p:cNvGrpSpPr/>
        <p:nvPr/>
      </p:nvGrpSpPr>
      <p:grpSpPr>
        <a:xfrm>
          <a:off x="0" y="0"/>
          <a:ext cx="0" cy="0"/>
          <a:chOff x="0" y="0"/>
          <a:chExt cx="0" cy="0"/>
        </a:xfrm>
      </p:grpSpPr>
      <p:sp>
        <p:nvSpPr>
          <p:cNvPr id="55" name="Google Shape;55;p4"/>
          <p:cNvSpPr/>
          <p:nvPr/>
        </p:nvSpPr>
        <p:spPr>
          <a:xfrm>
            <a:off x="0" y="0"/>
            <a:ext cx="9144000" cy="5143499"/>
          </a:xfrm>
          <a:prstGeom prst="rect">
            <a:avLst/>
          </a:prstGeom>
          <a:solidFill>
            <a:srgbClr val="0039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 name="Google Shape;56;p4"/>
          <p:cNvSpPr txBox="1"/>
          <p:nvPr>
            <p:ph type="ctrTitle"/>
          </p:nvPr>
        </p:nvSpPr>
        <p:spPr>
          <a:xfrm>
            <a:off x="416425" y="915409"/>
            <a:ext cx="7598042" cy="2569946"/>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chemeClr val="accent5"/>
              </a:buClr>
              <a:buSzPts val="4600"/>
              <a:buFont typeface="Arial"/>
              <a:buNone/>
              <a:defRPr b="0" i="0" sz="4600">
                <a:solidFill>
                  <a:schemeClr val="accent5"/>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57" name="Google Shape;57;p4"/>
          <p:cNvSpPr/>
          <p:nvPr/>
        </p:nvSpPr>
        <p:spPr>
          <a:xfrm>
            <a:off x="8515707" y="4742907"/>
            <a:ext cx="218414" cy="154518"/>
          </a:xfrm>
          <a:prstGeom prst="rect">
            <a:avLst/>
          </a:prstGeom>
          <a:noFill/>
          <a:ln>
            <a:noFill/>
          </a:ln>
        </p:spPr>
        <p:txBody>
          <a:bodyPr anchorCtr="0" anchor="b" bIns="30775" lIns="61575" spcFirstLastPara="1" rIns="61575" wrap="square" tIns="30775">
            <a:noAutofit/>
          </a:bodyPr>
          <a:lstStyle/>
          <a:p>
            <a:pPr indent="0" lvl="0" marL="0" marR="0" rtl="0" algn="r">
              <a:spcBef>
                <a:spcPts val="0"/>
              </a:spcBef>
              <a:spcAft>
                <a:spcPts val="0"/>
              </a:spcAft>
              <a:buNone/>
            </a:pPr>
            <a:fld id="{00000000-1234-1234-1234-123412341234}" type="slidenum">
              <a:rPr lang="es-419" sz="600">
                <a:solidFill>
                  <a:srgbClr val="076D8E"/>
                </a:solidFill>
                <a:latin typeface="Arial"/>
                <a:ea typeface="Arial"/>
                <a:cs typeface="Arial"/>
                <a:sym typeface="Arial"/>
              </a:rPr>
              <a:t>‹#›</a:t>
            </a:fld>
            <a:endParaRPr sz="600">
              <a:solidFill>
                <a:srgbClr val="076D8E"/>
              </a:solidFill>
              <a:latin typeface="Arial"/>
              <a:ea typeface="Arial"/>
              <a:cs typeface="Arial"/>
              <a:sym typeface="Arial"/>
            </a:endParaRPr>
          </a:p>
        </p:txBody>
      </p:sp>
      <p:sp>
        <p:nvSpPr>
          <p:cNvPr id="58" name="Google Shape;58;p4"/>
          <p:cNvSpPr/>
          <p:nvPr/>
        </p:nvSpPr>
        <p:spPr>
          <a:xfrm>
            <a:off x="5867508" y="4741653"/>
            <a:ext cx="2658018" cy="154518"/>
          </a:xfrm>
          <a:prstGeom prst="rect">
            <a:avLst/>
          </a:prstGeom>
          <a:noFill/>
          <a:ln>
            <a:noFill/>
          </a:ln>
        </p:spPr>
        <p:txBody>
          <a:bodyPr anchorCtr="0" anchor="b" bIns="30775" lIns="61575" spcFirstLastPara="1" rIns="61575" wrap="square" tIns="30775">
            <a:noAutofit/>
          </a:bodyPr>
          <a:lstStyle/>
          <a:p>
            <a:pPr indent="0" lvl="0" marL="0" marR="0" rtl="0" algn="l">
              <a:spcBef>
                <a:spcPts val="0"/>
              </a:spcBef>
              <a:spcAft>
                <a:spcPts val="0"/>
              </a:spcAft>
              <a:buNone/>
            </a:pPr>
            <a:r>
              <a:rPr lang="es-419" sz="600">
                <a:solidFill>
                  <a:srgbClr val="076D8E"/>
                </a:solidFill>
                <a:latin typeface="Arial"/>
                <a:ea typeface="Arial"/>
                <a:cs typeface="Arial"/>
                <a:sym typeface="Arial"/>
              </a:rPr>
              <a:t>© 2016 Cisco y/o sus filiales. Todos los derechos reservados.   Información confidencial de Cisco</a:t>
            </a:r>
            <a:endParaRPr/>
          </a:p>
        </p:txBody>
      </p:sp>
      <p:grpSp>
        <p:nvGrpSpPr>
          <p:cNvPr id="59" name="Google Shape;59;p4"/>
          <p:cNvGrpSpPr/>
          <p:nvPr/>
        </p:nvGrpSpPr>
        <p:grpSpPr>
          <a:xfrm>
            <a:off x="508039" y="4715197"/>
            <a:ext cx="340257" cy="180974"/>
            <a:chOff x="310" y="249"/>
            <a:chExt cx="502" cy="267"/>
          </a:xfrm>
        </p:grpSpPr>
        <p:sp>
          <p:nvSpPr>
            <p:cNvPr id="60" name="Google Shape;60;p4"/>
            <p:cNvSpPr/>
            <p:nvPr/>
          </p:nvSpPr>
          <p:spPr>
            <a:xfrm>
              <a:off x="452" y="426"/>
              <a:ext cx="22" cy="88"/>
            </a:xfrm>
            <a:prstGeom prst="rect">
              <a:avLst/>
            </a:pr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 name="Google Shape;61;p4"/>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4"/>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 name="Google Shape;63;p4"/>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 name="Google Shape;64;p4"/>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4"/>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 name="Google Shape;66;p4"/>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 name="Google Shape;67;p4"/>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 name="Google Shape;68;p4"/>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4"/>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 name="Google Shape;70;p4"/>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 name="Google Shape;71;p4"/>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 name="Google Shape;72;p4"/>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 name="Google Shape;73;p4"/>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losing Slide" showMasterSp="0">
  <p:cSld name="1_Closing Slide">
    <p:bg>
      <p:bgPr>
        <a:solidFill>
          <a:schemeClr val="accent5"/>
        </a:solidFill>
      </p:bgPr>
    </p:bg>
    <p:spTree>
      <p:nvGrpSpPr>
        <p:cNvPr id="74" name="Shape 74"/>
        <p:cNvGrpSpPr/>
        <p:nvPr/>
      </p:nvGrpSpPr>
      <p:grpSpPr>
        <a:xfrm>
          <a:off x="0" y="0"/>
          <a:ext cx="0" cy="0"/>
          <a:chOff x="0" y="0"/>
          <a:chExt cx="0" cy="0"/>
        </a:xfrm>
      </p:grpSpPr>
      <p:pic>
        <p:nvPicPr>
          <p:cNvPr id="75" name="Google Shape;75;p5"/>
          <p:cNvPicPr preferRelativeResize="0"/>
          <p:nvPr/>
        </p:nvPicPr>
        <p:blipFill rotWithShape="1">
          <a:blip r:embed="rId2">
            <a:alphaModFix/>
          </a:blip>
          <a:srcRect b="0" l="0" r="0" t="0"/>
          <a:stretch/>
        </p:blipFill>
        <p:spPr>
          <a:xfrm>
            <a:off x="0" y="1"/>
            <a:ext cx="9143999" cy="5165874"/>
          </a:xfrm>
          <a:prstGeom prst="rect">
            <a:avLst/>
          </a:prstGeom>
          <a:noFill/>
          <a:ln>
            <a:noFill/>
          </a:ln>
        </p:spPr>
      </p:pic>
      <p:grpSp>
        <p:nvGrpSpPr>
          <p:cNvPr id="76" name="Google Shape;76;p5"/>
          <p:cNvGrpSpPr/>
          <p:nvPr/>
        </p:nvGrpSpPr>
        <p:grpSpPr>
          <a:xfrm>
            <a:off x="3746294" y="2129856"/>
            <a:ext cx="1617944" cy="860542"/>
            <a:chOff x="310" y="249"/>
            <a:chExt cx="502" cy="267"/>
          </a:xfrm>
        </p:grpSpPr>
        <p:sp>
          <p:nvSpPr>
            <p:cNvPr id="77" name="Google Shape;77;p5"/>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 name="Google Shape;78;p5"/>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 name="Google Shape;79;p5"/>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 name="Google Shape;80;p5"/>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 name="Google Shape;81;p5"/>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 name="Google Shape;82;p5"/>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 name="Google Shape;83;p5"/>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 name="Google Shape;84;p5"/>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5"/>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 name="Google Shape;86;p5"/>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5"/>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 name="Google Shape;88;p5"/>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 name="Google Shape;89;p5"/>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5"/>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animated gradient" showMasterSp="0">
  <p:cSld name="5_Title Slide-animated gradient">
    <p:bg>
      <p:bgPr>
        <a:solidFill>
          <a:schemeClr val="accent5"/>
        </a:solidFill>
      </p:bgPr>
    </p:bg>
    <p:spTree>
      <p:nvGrpSpPr>
        <p:cNvPr id="91" name="Shape 91"/>
        <p:cNvGrpSpPr/>
        <p:nvPr/>
      </p:nvGrpSpPr>
      <p:grpSpPr>
        <a:xfrm>
          <a:off x="0" y="0"/>
          <a:ext cx="0" cy="0"/>
          <a:chOff x="0" y="0"/>
          <a:chExt cx="0" cy="0"/>
        </a:xfrm>
      </p:grpSpPr>
      <p:sp>
        <p:nvSpPr>
          <p:cNvPr id="92" name="Google Shape;92;p6"/>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93" name="Google Shape;93;p6"/>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94" name="Google Shape;94;p6"/>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grpSp>
        <p:nvGrpSpPr>
          <p:cNvPr id="95" name="Google Shape;95;p6"/>
          <p:cNvGrpSpPr/>
          <p:nvPr/>
        </p:nvGrpSpPr>
        <p:grpSpPr>
          <a:xfrm>
            <a:off x="492125" y="395288"/>
            <a:ext cx="796924" cy="423863"/>
            <a:chOff x="310" y="249"/>
            <a:chExt cx="502" cy="267"/>
          </a:xfrm>
        </p:grpSpPr>
        <p:sp>
          <p:nvSpPr>
            <p:cNvPr id="96" name="Google Shape;96;p6"/>
            <p:cNvSpPr/>
            <p:nvPr/>
          </p:nvSpPr>
          <p:spPr>
            <a:xfrm>
              <a:off x="452" y="426"/>
              <a:ext cx="22" cy="88"/>
            </a:xfrm>
            <a:prstGeom prst="rect">
              <a:avLst/>
            </a:pr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 name="Google Shape;97;p6"/>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 name="Google Shape;98;p6"/>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 name="Google Shape;99;p6"/>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6"/>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6"/>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6"/>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6"/>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6"/>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 name="Google Shape;105;p6"/>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p6"/>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 name="Google Shape;107;p6"/>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 name="Google Shape;108;p6"/>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6"/>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10" name="Google Shape;110;p6"/>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11" name="Google Shape;111;p6"/>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chemeClr val="accent1"/>
              </a:buClr>
              <a:buSzPts val="3600"/>
              <a:buFont typeface="Arial"/>
              <a:buNone/>
              <a:defRPr b="0" i="0" sz="3600">
                <a:solidFill>
                  <a:schemeClr val="accent1"/>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transition spd="slow">
    <p:fade thruBlk="1"/>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Slide-animated gradient" showMasterSp="0">
  <p:cSld name="6_Title Slide-animated gradient">
    <p:bg>
      <p:bgPr>
        <a:solidFill>
          <a:schemeClr val="accent5"/>
        </a:solidFill>
      </p:bgPr>
    </p:bg>
    <p:spTree>
      <p:nvGrpSpPr>
        <p:cNvPr id="112" name="Shape 112"/>
        <p:cNvGrpSpPr/>
        <p:nvPr/>
      </p:nvGrpSpPr>
      <p:grpSpPr>
        <a:xfrm>
          <a:off x="0" y="0"/>
          <a:ext cx="0" cy="0"/>
          <a:chOff x="0" y="0"/>
          <a:chExt cx="0" cy="0"/>
        </a:xfrm>
      </p:grpSpPr>
      <p:sp>
        <p:nvSpPr>
          <p:cNvPr id="113" name="Google Shape;113;p7"/>
          <p:cNvSpPr/>
          <p:nvPr/>
        </p:nvSpPr>
        <p:spPr>
          <a:xfrm>
            <a:off x="0" y="0"/>
            <a:ext cx="9144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4" name="Google Shape;114;p7"/>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115" name="Google Shape;115;p7"/>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16" name="Google Shape;116;p7"/>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grpSp>
        <p:nvGrpSpPr>
          <p:cNvPr id="117" name="Google Shape;117;p7"/>
          <p:cNvGrpSpPr/>
          <p:nvPr/>
        </p:nvGrpSpPr>
        <p:grpSpPr>
          <a:xfrm>
            <a:off x="492125" y="395288"/>
            <a:ext cx="796924" cy="423863"/>
            <a:chOff x="310" y="249"/>
            <a:chExt cx="502" cy="267"/>
          </a:xfrm>
        </p:grpSpPr>
        <p:sp>
          <p:nvSpPr>
            <p:cNvPr id="118" name="Google Shape;118;p7"/>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 name="Google Shape;119;p7"/>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 name="Google Shape;120;p7"/>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 name="Google Shape;121;p7"/>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7"/>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7"/>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p7"/>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7"/>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p7"/>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7"/>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8" name="Google Shape;128;p7"/>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9" name="Google Shape;129;p7"/>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 name="Google Shape;130;p7"/>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1" name="Google Shape;131;p7"/>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32" name="Google Shape;132;p7"/>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lt2"/>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33" name="Google Shape;133;p7"/>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rgbClr val="38C6F4"/>
              </a:buClr>
              <a:buSzPts val="3600"/>
              <a:buFont typeface="Arial"/>
              <a:buNone/>
              <a:defRPr b="0" i="0" sz="3600">
                <a:solidFill>
                  <a:srgbClr val="38C6F4"/>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transition spd="slow">
    <p:fade thruBlk="1"/>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ulti_Slide">
  <p:cSld name="Multi_Slide">
    <p:spTree>
      <p:nvGrpSpPr>
        <p:cNvPr id="134" name="Shape 134"/>
        <p:cNvGrpSpPr/>
        <p:nvPr/>
      </p:nvGrpSpPr>
      <p:grpSpPr>
        <a:xfrm>
          <a:off x="0" y="0"/>
          <a:ext cx="0" cy="0"/>
          <a:chOff x="0" y="0"/>
          <a:chExt cx="0" cy="0"/>
        </a:xfrm>
      </p:grpSpPr>
      <p:sp>
        <p:nvSpPr>
          <p:cNvPr id="135" name="Google Shape;135;p8"/>
          <p:cNvSpPr txBox="1"/>
          <p:nvPr>
            <p:ph idx="1" type="body"/>
          </p:nvPr>
        </p:nvSpPr>
        <p:spPr>
          <a:xfrm>
            <a:off x="474662" y="1347788"/>
            <a:ext cx="8280057" cy="3073946"/>
          </a:xfrm>
          <a:prstGeom prst="rect">
            <a:avLst/>
          </a:prstGeom>
          <a:noFill/>
          <a:ln>
            <a:noFill/>
          </a:ln>
        </p:spPr>
        <p:txBody>
          <a:bodyPr anchorCtr="0" anchor="t" bIns="45700" lIns="91400" spcFirstLastPara="1" rIns="91400" wrap="square" tIns="45700">
            <a:noAutofit/>
          </a:bodyPr>
          <a:lstStyle>
            <a:lvl1pPr indent="-228600" lvl="0" marL="457200" marR="0" rtl="0" algn="ctr">
              <a:lnSpc>
                <a:spcPct val="100000"/>
              </a:lnSpc>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lnSpc>
                <a:spcPct val="95000"/>
              </a:lnSpc>
              <a:spcBef>
                <a:spcPts val="625"/>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8450" lvl="3" marL="18288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36" name="Google Shape;136;p8"/>
          <p:cNvSpPr txBox="1"/>
          <p:nvPr>
            <p:ph type="title"/>
          </p:nvPr>
        </p:nvSpPr>
        <p:spPr>
          <a:xfrm>
            <a:off x="437766"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rgbClr val="004C69"/>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137" name="Shape 137"/>
        <p:cNvGrpSpPr/>
        <p:nvPr/>
      </p:nvGrpSpPr>
      <p:grpSpPr>
        <a:xfrm>
          <a:off x="0" y="0"/>
          <a:ext cx="0" cy="0"/>
          <a:chOff x="0" y="0"/>
          <a:chExt cx="0" cy="0"/>
        </a:xfrm>
      </p:grpSpPr>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ircled_Bullets">
  <p:cSld name="2_Circled_Bullets">
    <p:spTree>
      <p:nvGrpSpPr>
        <p:cNvPr id="138" name="Shape 138"/>
        <p:cNvGrpSpPr/>
        <p:nvPr/>
      </p:nvGrpSpPr>
      <p:grpSpPr>
        <a:xfrm>
          <a:off x="0" y="0"/>
          <a:ext cx="0" cy="0"/>
          <a:chOff x="0" y="0"/>
          <a:chExt cx="0" cy="0"/>
        </a:xfrm>
      </p:grpSpPr>
      <p:sp>
        <p:nvSpPr>
          <p:cNvPr id="139" name="Google Shape;139;p10"/>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chemeClr val="accent1"/>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40" name="Google Shape;140;p10"/>
          <p:cNvSpPr/>
          <p:nvPr/>
        </p:nvSpPr>
        <p:spPr>
          <a:xfrm>
            <a:off x="575610" y="2552550"/>
            <a:ext cx="698624" cy="698624"/>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rgbClr val="FFFFFF"/>
              </a:solidFill>
              <a:latin typeface="Arial"/>
              <a:ea typeface="Arial"/>
              <a:cs typeface="Arial"/>
              <a:sym typeface="Arial"/>
            </a:endParaRPr>
          </a:p>
        </p:txBody>
      </p:sp>
      <p:sp>
        <p:nvSpPr>
          <p:cNvPr id="141" name="Google Shape;141;p10"/>
          <p:cNvSpPr/>
          <p:nvPr/>
        </p:nvSpPr>
        <p:spPr>
          <a:xfrm>
            <a:off x="575610" y="1426607"/>
            <a:ext cx="698624" cy="698624"/>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lt1"/>
              </a:solidFill>
              <a:latin typeface="Arial"/>
              <a:ea typeface="Arial"/>
              <a:cs typeface="Arial"/>
              <a:sym typeface="Arial"/>
            </a:endParaRPr>
          </a:p>
        </p:txBody>
      </p:sp>
      <p:sp>
        <p:nvSpPr>
          <p:cNvPr id="142" name="Google Shape;142;p10"/>
          <p:cNvSpPr/>
          <p:nvPr/>
        </p:nvSpPr>
        <p:spPr>
          <a:xfrm>
            <a:off x="575610" y="3653093"/>
            <a:ext cx="698624" cy="698624"/>
          </a:xfrm>
          <a:prstGeom prst="ellipse">
            <a:avLst/>
          </a:prstGeom>
          <a:solidFill>
            <a:schemeClr val="accent5"/>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rgbClr val="049FD9"/>
              </a:solidFill>
              <a:latin typeface="Arial"/>
              <a:ea typeface="Arial"/>
              <a:cs typeface="Arial"/>
              <a:sym typeface="Arial"/>
            </a:endParaRPr>
          </a:p>
        </p:txBody>
      </p:sp>
      <p:sp>
        <p:nvSpPr>
          <p:cNvPr id="143" name="Google Shape;143;p10"/>
          <p:cNvSpPr txBox="1"/>
          <p:nvPr>
            <p:ph idx="1" type="body"/>
          </p:nvPr>
        </p:nvSpPr>
        <p:spPr>
          <a:xfrm>
            <a:off x="1365250" y="1432522"/>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4" name="Google Shape;144;p10"/>
          <p:cNvSpPr txBox="1"/>
          <p:nvPr>
            <p:ph idx="2" type="body"/>
          </p:nvPr>
        </p:nvSpPr>
        <p:spPr>
          <a:xfrm>
            <a:off x="1365250" y="2557793"/>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5" name="Google Shape;145;p10"/>
          <p:cNvSpPr txBox="1"/>
          <p:nvPr>
            <p:ph idx="3" type="body"/>
          </p:nvPr>
        </p:nvSpPr>
        <p:spPr>
          <a:xfrm>
            <a:off x="1365250" y="3653093"/>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6" name="Google Shape;146;p10"/>
          <p:cNvSpPr txBox="1"/>
          <p:nvPr>
            <p:ph idx="4" type="body"/>
          </p:nvPr>
        </p:nvSpPr>
        <p:spPr>
          <a:xfrm>
            <a:off x="575610" y="2552550"/>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7" name="Google Shape;147;p10"/>
          <p:cNvSpPr txBox="1"/>
          <p:nvPr>
            <p:ph idx="5" type="body"/>
          </p:nvPr>
        </p:nvSpPr>
        <p:spPr>
          <a:xfrm>
            <a:off x="575611" y="3651140"/>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8" name="Google Shape;148;p10"/>
          <p:cNvSpPr txBox="1"/>
          <p:nvPr>
            <p:ph idx="6" type="body"/>
          </p:nvPr>
        </p:nvSpPr>
        <p:spPr>
          <a:xfrm>
            <a:off x="575610" y="1427248"/>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marR="0" rtl="0" algn="l">
              <a:lnSpc>
                <a:spcPct val="80000"/>
              </a:lnSpc>
              <a:spcBef>
                <a:spcPts val="0"/>
              </a:spcBef>
              <a:spcAft>
                <a:spcPts val="0"/>
              </a:spcAft>
              <a:buSzPts val="1400"/>
              <a:buNone/>
              <a:defRPr b="0" i="0" sz="3200" u="none" cap="none" strike="noStrike">
                <a:solidFill>
                  <a:schemeClr val="accent4"/>
                </a:solidFill>
                <a:latin typeface="Arial"/>
                <a:ea typeface="Arial"/>
                <a:cs typeface="Arial"/>
                <a:sym typeface="Arial"/>
              </a:defRPr>
            </a:lvl1pPr>
            <a:lvl2pPr lvl="1"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2pPr>
            <a:lvl3pPr lvl="2"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3pPr>
            <a:lvl4pPr lvl="3"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4pPr>
            <a:lvl5pPr lvl="4"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5pPr>
            <a:lvl6pPr lvl="5"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6pPr>
            <a:lvl7pPr lvl="6"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7pPr>
            <a:lvl8pPr lvl="7"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8pPr>
            <a:lvl9pPr lvl="8"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9pPr>
          </a:lstStyle>
          <a:p/>
        </p:txBody>
      </p:sp>
      <p:sp>
        <p:nvSpPr>
          <p:cNvPr id="11" name="Google Shape;11;p1"/>
          <p:cNvSpPr/>
          <p:nvPr/>
        </p:nvSpPr>
        <p:spPr>
          <a:xfrm>
            <a:off x="8515707" y="4742907"/>
            <a:ext cx="218414" cy="154518"/>
          </a:xfrm>
          <a:prstGeom prst="rect">
            <a:avLst/>
          </a:prstGeom>
          <a:noFill/>
          <a:ln>
            <a:noFill/>
          </a:ln>
        </p:spPr>
        <p:txBody>
          <a:bodyPr anchorCtr="0" anchor="b" bIns="30775" lIns="61575" spcFirstLastPara="1" rIns="61575" wrap="square" tIns="30775">
            <a:noAutofit/>
          </a:bodyPr>
          <a:lstStyle/>
          <a:p>
            <a:pPr indent="0" lvl="0" marL="0" marR="0" rtl="0" algn="r">
              <a:spcBef>
                <a:spcPts val="0"/>
              </a:spcBef>
              <a:spcAft>
                <a:spcPts val="0"/>
              </a:spcAft>
              <a:buNone/>
            </a:pPr>
            <a:fld id="{00000000-1234-1234-1234-123412341234}" type="slidenum">
              <a:rPr b="0" i="0" lang="es-419" sz="600" u="none" cap="none" strike="noStrike">
                <a:solidFill>
                  <a:srgbClr val="D8D8D8"/>
                </a:solidFill>
                <a:latin typeface="Arial"/>
                <a:ea typeface="Arial"/>
                <a:cs typeface="Arial"/>
                <a:sym typeface="Arial"/>
              </a:rPr>
              <a:t>‹#›</a:t>
            </a:fld>
            <a:endParaRPr b="0" i="0" sz="600" u="none" cap="none" strike="noStrike">
              <a:solidFill>
                <a:srgbClr val="D8D8D8"/>
              </a:solidFill>
              <a:latin typeface="Arial"/>
              <a:ea typeface="Arial"/>
              <a:cs typeface="Arial"/>
              <a:sym typeface="Arial"/>
            </a:endParaRPr>
          </a:p>
        </p:txBody>
      </p:sp>
      <p:sp>
        <p:nvSpPr>
          <p:cNvPr id="12" name="Google Shape;12;p1"/>
          <p:cNvSpPr/>
          <p:nvPr/>
        </p:nvSpPr>
        <p:spPr>
          <a:xfrm>
            <a:off x="5632662" y="4741653"/>
            <a:ext cx="2892864" cy="154518"/>
          </a:xfrm>
          <a:prstGeom prst="rect">
            <a:avLst/>
          </a:prstGeom>
          <a:noFill/>
          <a:ln>
            <a:noFill/>
          </a:ln>
        </p:spPr>
        <p:txBody>
          <a:bodyPr anchorCtr="0" anchor="b" bIns="30775" lIns="61575" spcFirstLastPara="1" rIns="61575" wrap="square" tIns="30775">
            <a:noAutofit/>
          </a:bodyPr>
          <a:lstStyle/>
          <a:p>
            <a:pPr indent="0" lvl="0" marL="0" marR="0" rtl="0" algn="l">
              <a:spcBef>
                <a:spcPts val="0"/>
              </a:spcBef>
              <a:spcAft>
                <a:spcPts val="0"/>
              </a:spcAft>
              <a:buNone/>
            </a:pPr>
            <a:r>
              <a:rPr b="0" i="0" lang="es-419" sz="600" u="none" cap="none" strike="noStrike">
                <a:solidFill>
                  <a:srgbClr val="D8D8D8"/>
                </a:solidFill>
                <a:latin typeface="Arial"/>
                <a:ea typeface="Arial"/>
                <a:cs typeface="Arial"/>
                <a:sym typeface="Arial"/>
              </a:rPr>
              <a:t>© 2021 Cisco y/o sus filiales. Todos los derechos reservados.   Información confidencial de Cisco</a:t>
            </a:r>
            <a:endParaRPr/>
          </a:p>
        </p:txBody>
      </p:sp>
      <p:grpSp>
        <p:nvGrpSpPr>
          <p:cNvPr id="13" name="Google Shape;13;p1"/>
          <p:cNvGrpSpPr/>
          <p:nvPr/>
        </p:nvGrpSpPr>
        <p:grpSpPr>
          <a:xfrm>
            <a:off x="508039" y="4715197"/>
            <a:ext cx="340257" cy="180974"/>
            <a:chOff x="310" y="249"/>
            <a:chExt cx="502" cy="267"/>
          </a:xfrm>
        </p:grpSpPr>
        <p:sp>
          <p:nvSpPr>
            <p:cNvPr id="14" name="Google Shape;14;p1"/>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 name="Google Shape;15;p1"/>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 name="Google Shape;16;p1"/>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 name="Google Shape;17;p1"/>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 name="Google Shape;18;p1"/>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 name="Google Shape;19;p1"/>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 name="Google Shape;20;p1"/>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 name="Google Shape;21;p1"/>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 name="Google Shape;22;p1"/>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1"/>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 name="Google Shape;24;p1"/>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 name="Google Shape;25;p1"/>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 name="Google Shape;26;p1"/>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 name="Google Shape;27;p1"/>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6"/>
          <p:cNvSpPr txBox="1"/>
          <p:nvPr>
            <p:ph type="ctrTitle"/>
          </p:nvPr>
        </p:nvSpPr>
        <p:spPr>
          <a:xfrm>
            <a:off x="469497" y="2260316"/>
            <a:ext cx="6672708" cy="1136308"/>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3600"/>
              <a:buNone/>
            </a:pPr>
            <a:r>
              <a:rPr lang="es-419">
                <a:solidFill>
                  <a:srgbClr val="AEE8FA"/>
                </a:solidFill>
              </a:rPr>
              <a:t>Módulo 13: ICMP</a:t>
            </a:r>
            <a:br>
              <a:rPr lang="es-419">
                <a:solidFill>
                  <a:srgbClr val="AEE8FA"/>
                </a:solidFill>
              </a:rPr>
            </a:br>
            <a:endParaRPr>
              <a:solidFill>
                <a:srgbClr val="AEE8FA"/>
              </a:solidFill>
            </a:endParaRPr>
          </a:p>
        </p:txBody>
      </p:sp>
      <p:sp>
        <p:nvSpPr>
          <p:cNvPr id="239" name="Google Shape;239;p16"/>
          <p:cNvSpPr txBox="1"/>
          <p:nvPr>
            <p:ph idx="1" type="subTitle"/>
          </p:nvPr>
        </p:nvSpPr>
        <p:spPr>
          <a:xfrm>
            <a:off x="469497" y="3809526"/>
            <a:ext cx="2368954" cy="902174"/>
          </a:xfrm>
          <a:prstGeom prst="rect">
            <a:avLst/>
          </a:prstGeom>
          <a:noFill/>
          <a:ln>
            <a:noFill/>
          </a:ln>
        </p:spPr>
        <p:txBody>
          <a:bodyPr anchorCtr="0" anchor="b" bIns="45700" lIns="91400" spcFirstLastPara="1" rIns="91400" wrap="square" tIns="45700">
            <a:noAutofit/>
          </a:bodyPr>
          <a:lstStyle/>
          <a:p>
            <a:pPr indent="0" lvl="0" marL="0" rtl="0" algn="l">
              <a:lnSpc>
                <a:spcPct val="95000"/>
              </a:lnSpc>
              <a:spcBef>
                <a:spcPts val="0"/>
              </a:spcBef>
              <a:spcAft>
                <a:spcPts val="0"/>
              </a:spcAft>
              <a:buSzPts val="1080"/>
              <a:buNone/>
            </a:pPr>
            <a:r>
              <a:rPr lang="es-419">
                <a:solidFill>
                  <a:srgbClr val="AEE8FA"/>
                </a:solidFill>
              </a:rPr>
              <a:t>Introducción a Redes v7.0 (ITN)</a:t>
            </a:r>
            <a:endParaRPr/>
          </a:p>
          <a:p>
            <a:pPr indent="0" lvl="0" marL="0" rtl="0" algn="l">
              <a:lnSpc>
                <a:spcPct val="95000"/>
              </a:lnSpc>
              <a:spcBef>
                <a:spcPts val="1075"/>
              </a:spcBef>
              <a:spcAft>
                <a:spcPts val="0"/>
              </a:spcAft>
              <a:buSzPts val="1080"/>
              <a:buNone/>
            </a:pPr>
            <a:r>
              <a:t/>
            </a:r>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5"/>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Mensajes ICMP </a:t>
            </a:r>
            <a:br>
              <a:rPr lang="es-419"/>
            </a:br>
            <a:r>
              <a:rPr lang="es-419"/>
              <a:t>Mensajes ICMPv6 (cont.) </a:t>
            </a:r>
            <a:endParaRPr/>
          </a:p>
        </p:txBody>
      </p:sp>
      <p:sp>
        <p:nvSpPr>
          <p:cNvPr id="312" name="Google Shape;312;p25"/>
          <p:cNvSpPr txBox="1"/>
          <p:nvPr>
            <p:ph idx="1" type="body"/>
          </p:nvPr>
        </p:nvSpPr>
        <p:spPr>
          <a:xfrm>
            <a:off x="145357" y="823049"/>
            <a:ext cx="4157661" cy="3799751"/>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Arial"/>
              <a:buChar char="•"/>
            </a:pPr>
            <a:r>
              <a:rPr lang="es-419"/>
              <a:t>Un router habilitado para IPv6 también enviará un mensaje RA en respuesta a un mensaje RS. </a:t>
            </a:r>
            <a:endParaRPr/>
          </a:p>
          <a:p>
            <a:pPr indent="-169863" lvl="0" marL="169863" rtl="0" algn="l">
              <a:lnSpc>
                <a:spcPct val="100000"/>
              </a:lnSpc>
              <a:spcBef>
                <a:spcPts val="1200"/>
              </a:spcBef>
              <a:spcAft>
                <a:spcPts val="0"/>
              </a:spcAft>
              <a:buSzPts val="1350"/>
              <a:buFont typeface="Arial"/>
              <a:buChar char="•"/>
            </a:pPr>
            <a:r>
              <a:rPr lang="es-419"/>
              <a:t>En la figura, PC1 envía un mensaje RS para determinar cómo recibir dinámicamente su información de dirección IPv6. </a:t>
            </a:r>
            <a:endParaRPr/>
          </a:p>
          <a:p>
            <a:pPr indent="-169863" lvl="2" marL="431800" rtl="0" algn="l">
              <a:lnSpc>
                <a:spcPct val="100000"/>
              </a:lnSpc>
              <a:spcBef>
                <a:spcPts val="900"/>
              </a:spcBef>
              <a:spcAft>
                <a:spcPts val="0"/>
              </a:spcAft>
              <a:buClr>
                <a:srgbClr val="000000"/>
              </a:buClr>
              <a:buSzPts val="1200"/>
              <a:buChar char="•"/>
            </a:pPr>
            <a:r>
              <a:rPr lang="es-419"/>
              <a:t>R1 responde a la RS con un mensaje de RA.</a:t>
            </a:r>
            <a:endParaRPr/>
          </a:p>
          <a:p>
            <a:pPr indent="-169863" lvl="2" marL="431800" rtl="0" algn="l">
              <a:lnSpc>
                <a:spcPct val="100000"/>
              </a:lnSpc>
              <a:spcBef>
                <a:spcPts val="600"/>
              </a:spcBef>
              <a:spcAft>
                <a:spcPts val="0"/>
              </a:spcAft>
              <a:buClr>
                <a:srgbClr val="000000"/>
              </a:buClr>
              <a:buSzPts val="1200"/>
              <a:buChar char="•"/>
            </a:pPr>
            <a:r>
              <a:rPr lang="es-419"/>
              <a:t>PC1 envía un mensaje RS, «Hola, acabo de arrancar. ¿Hay un router IPv6 en la red? Necesito saber cómo obtener la información de mi dirección IPv6 de forma dinámica».</a:t>
            </a:r>
            <a:endParaRPr/>
          </a:p>
          <a:p>
            <a:pPr indent="-169863" lvl="2" marL="431800" rtl="0" algn="l">
              <a:lnSpc>
                <a:spcPct val="100000"/>
              </a:lnSpc>
              <a:spcBef>
                <a:spcPts val="600"/>
              </a:spcBef>
              <a:spcAft>
                <a:spcPts val="0"/>
              </a:spcAft>
              <a:buClr>
                <a:srgbClr val="000000"/>
              </a:buClr>
              <a:buSzPts val="1200"/>
              <a:buChar char="•"/>
            </a:pPr>
            <a:r>
              <a:rPr lang="es-419"/>
              <a:t>R1 responde con un mensaje de RA. «Hola a todos los dispositivos habilitados para IPv6. Soy R1 y puedes usar SLAAC para crear una dirección de unidifusión global IPv6. El prefijo es 2001:db8:acad:1: :/64. Por cierto, use mi dirección local de enlace fe80: :1 como su puerta de enlace predeterminada. «</a:t>
            </a:r>
            <a:endParaRPr/>
          </a:p>
          <a:p>
            <a:pPr indent="-84138" lvl="0" marL="169863" rtl="0" algn="l">
              <a:lnSpc>
                <a:spcPct val="100000"/>
              </a:lnSpc>
              <a:spcBef>
                <a:spcPts val="900"/>
              </a:spcBef>
              <a:spcAft>
                <a:spcPts val="0"/>
              </a:spcAft>
              <a:buSzPts val="1350"/>
              <a:buFont typeface="Noto Sans Symbols"/>
              <a:buNone/>
            </a:pPr>
            <a:r>
              <a:t/>
            </a:r>
            <a:endParaRPr/>
          </a:p>
        </p:txBody>
      </p:sp>
      <p:pic>
        <p:nvPicPr>
          <p:cNvPr id="313" name="Google Shape;313;p25"/>
          <p:cNvPicPr preferRelativeResize="0"/>
          <p:nvPr/>
        </p:nvPicPr>
        <p:blipFill rotWithShape="1">
          <a:blip r:embed="rId3">
            <a:alphaModFix/>
          </a:blip>
          <a:srcRect b="0" l="0" r="0" t="0"/>
          <a:stretch/>
        </p:blipFill>
        <p:spPr>
          <a:xfrm>
            <a:off x="4572000" y="1352586"/>
            <a:ext cx="4157661" cy="2438328"/>
          </a:xfrm>
          <a:prstGeom prst="rect">
            <a:avLst/>
          </a:prstGeom>
          <a:noFill/>
          <a:ln>
            <a:noFill/>
          </a:ln>
        </p:spPr>
      </p:pic>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6"/>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Mensajes ICMP </a:t>
            </a:r>
            <a:br>
              <a:rPr lang="es-419"/>
            </a:br>
            <a:r>
              <a:rPr lang="es-419"/>
              <a:t>Mensajes ICMPv6 (cont.) </a:t>
            </a:r>
            <a:endParaRPr/>
          </a:p>
        </p:txBody>
      </p:sp>
      <p:sp>
        <p:nvSpPr>
          <p:cNvPr id="320" name="Google Shape;320;p26"/>
          <p:cNvSpPr txBox="1"/>
          <p:nvPr>
            <p:ph idx="1" type="body"/>
          </p:nvPr>
        </p:nvSpPr>
        <p:spPr>
          <a:xfrm>
            <a:off x="145357" y="823049"/>
            <a:ext cx="4157661" cy="3660051"/>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Arial"/>
              <a:buChar char="•"/>
            </a:pPr>
            <a:r>
              <a:rPr lang="es-419"/>
              <a:t>Un dispositivo asignado a una unidifusión IPv6 global o dirección unidifusión local de vínculo puede realizar la detección de direcciones duplicadas (DAD) para asegurarse de que la dirección IPv6 es única. </a:t>
            </a:r>
            <a:endParaRPr/>
          </a:p>
          <a:p>
            <a:pPr indent="-169863" lvl="0" marL="169863" rtl="0" algn="l">
              <a:lnSpc>
                <a:spcPct val="100000"/>
              </a:lnSpc>
              <a:spcBef>
                <a:spcPts val="1200"/>
              </a:spcBef>
              <a:spcAft>
                <a:spcPts val="0"/>
              </a:spcAft>
              <a:buSzPts val="1350"/>
              <a:buFont typeface="Arial"/>
              <a:buChar char="•"/>
            </a:pPr>
            <a:r>
              <a:rPr lang="es-419"/>
              <a:t>Para verificar la unicidad de una dirección, el dispositivo enviará un mensaje NS con su propia dirección IPv6 como la dirección IPv6 objetivo.</a:t>
            </a:r>
            <a:endParaRPr/>
          </a:p>
          <a:p>
            <a:pPr indent="-169863" lvl="0" marL="169863" rtl="0" algn="l">
              <a:lnSpc>
                <a:spcPct val="100000"/>
              </a:lnSpc>
              <a:spcBef>
                <a:spcPts val="1200"/>
              </a:spcBef>
              <a:spcAft>
                <a:spcPts val="0"/>
              </a:spcAft>
              <a:buSzPts val="1350"/>
              <a:buFont typeface="Arial"/>
              <a:buChar char="•"/>
            </a:pPr>
            <a:r>
              <a:rPr lang="es-419"/>
              <a:t>Si otro dispositivo en la red tiene esta dirección, responderá con un mensaje de NA notificando al dispositivo emisor que la dirección está en uso. </a:t>
            </a:r>
            <a:endParaRPr/>
          </a:p>
        </p:txBody>
      </p:sp>
      <p:sp>
        <p:nvSpPr>
          <p:cNvPr id="321" name="Google Shape;321;p26"/>
          <p:cNvSpPr txBox="1"/>
          <p:nvPr/>
        </p:nvSpPr>
        <p:spPr>
          <a:xfrm>
            <a:off x="4604396" y="3461804"/>
            <a:ext cx="415766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1600">
                <a:solidFill>
                  <a:srgbClr val="000000"/>
                </a:solidFill>
                <a:latin typeface="Arial"/>
                <a:ea typeface="Arial"/>
                <a:cs typeface="Arial"/>
                <a:sym typeface="Arial"/>
              </a:rPr>
              <a:t>Nota</a:t>
            </a:r>
            <a:r>
              <a:rPr lang="es-419" sz="1600">
                <a:solidFill>
                  <a:srgbClr val="000000"/>
                </a:solidFill>
                <a:latin typeface="Arial"/>
                <a:ea typeface="Arial"/>
                <a:cs typeface="Arial"/>
                <a:sym typeface="Arial"/>
              </a:rPr>
              <a:t>:No se requiere DAD, pero RFC 4861 recomienda que DAD se realice en direcciones unicast.</a:t>
            </a:r>
            <a:endParaRPr/>
          </a:p>
        </p:txBody>
      </p:sp>
      <p:pic>
        <p:nvPicPr>
          <p:cNvPr id="322" name="Google Shape;322;p26"/>
          <p:cNvPicPr preferRelativeResize="0"/>
          <p:nvPr/>
        </p:nvPicPr>
        <p:blipFill rotWithShape="1">
          <a:blip r:embed="rId3">
            <a:alphaModFix/>
          </a:blip>
          <a:srcRect b="0" l="0" r="0" t="0"/>
          <a:stretch/>
        </p:blipFill>
        <p:spPr>
          <a:xfrm>
            <a:off x="4572000" y="945822"/>
            <a:ext cx="4157660" cy="1707252"/>
          </a:xfrm>
          <a:prstGeom prst="rect">
            <a:avLst/>
          </a:prstGeom>
          <a:noFill/>
          <a:ln>
            <a:noFill/>
          </a:ln>
        </p:spPr>
      </p:pic>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7"/>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Mensajes ICMP </a:t>
            </a:r>
            <a:br>
              <a:rPr lang="es-419"/>
            </a:br>
            <a:r>
              <a:rPr lang="es-419"/>
              <a:t>Mensajes ICMPv6 (cont.) </a:t>
            </a:r>
            <a:endParaRPr/>
          </a:p>
        </p:txBody>
      </p:sp>
      <p:sp>
        <p:nvSpPr>
          <p:cNvPr id="329" name="Google Shape;329;p27"/>
          <p:cNvSpPr txBox="1"/>
          <p:nvPr>
            <p:ph idx="1" type="body"/>
          </p:nvPr>
        </p:nvSpPr>
        <p:spPr>
          <a:xfrm>
            <a:off x="145357" y="823049"/>
            <a:ext cx="4157661" cy="3660051"/>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440"/>
              <a:buFont typeface="Arial"/>
              <a:buChar char="•"/>
            </a:pPr>
            <a:r>
              <a:rPr lang="es-419" sz="1600"/>
              <a:t>Para determinar la dirección MAC del destino, el dispositivo envía un mensaje de NS a la dirección de nodo solicitado. </a:t>
            </a:r>
            <a:endParaRPr/>
          </a:p>
          <a:p>
            <a:pPr indent="-169863" lvl="0" marL="169863" rtl="0" algn="l">
              <a:lnSpc>
                <a:spcPct val="100000"/>
              </a:lnSpc>
              <a:spcBef>
                <a:spcPts val="1200"/>
              </a:spcBef>
              <a:spcAft>
                <a:spcPts val="0"/>
              </a:spcAft>
              <a:buSzPts val="1440"/>
              <a:buFont typeface="Arial"/>
              <a:buChar char="•"/>
            </a:pPr>
            <a:r>
              <a:rPr lang="es-419" sz="1600"/>
              <a:t>El mensaje incluye la dirección IPv6 conocida (objetivo). El dispositivo que se destinó a la dirección IPv6 responde con un mensaje NA que contiene la dirección MAC de Ethernet.</a:t>
            </a:r>
            <a:endParaRPr/>
          </a:p>
          <a:p>
            <a:pPr indent="-169863" lvl="0" marL="169863" rtl="0" algn="l">
              <a:lnSpc>
                <a:spcPct val="100000"/>
              </a:lnSpc>
              <a:spcBef>
                <a:spcPts val="1200"/>
              </a:spcBef>
              <a:spcAft>
                <a:spcPts val="0"/>
              </a:spcAft>
              <a:buSzPts val="1440"/>
              <a:buFont typeface="Arial"/>
              <a:buChar char="•"/>
            </a:pPr>
            <a:r>
              <a:rPr lang="es-419" sz="1600"/>
              <a:t>En la figura, R1 envía un mensaje NS a 2001:db8:acad:1: :10 pidiendo su dirección MAC. </a:t>
            </a:r>
            <a:endParaRPr/>
          </a:p>
        </p:txBody>
      </p:sp>
      <p:pic>
        <p:nvPicPr>
          <p:cNvPr id="330" name="Google Shape;330;p27"/>
          <p:cNvPicPr preferRelativeResize="0"/>
          <p:nvPr/>
        </p:nvPicPr>
        <p:blipFill rotWithShape="1">
          <a:blip r:embed="rId3">
            <a:alphaModFix/>
          </a:blip>
          <a:srcRect b="0" l="0" r="0" t="0"/>
          <a:stretch/>
        </p:blipFill>
        <p:spPr>
          <a:xfrm>
            <a:off x="4572000" y="1428750"/>
            <a:ext cx="4444211" cy="2286000"/>
          </a:xfrm>
          <a:prstGeom prst="rect">
            <a:avLst/>
          </a:prstGeom>
          <a:noFill/>
          <a:ln>
            <a:noFill/>
          </a:ln>
        </p:spPr>
      </p:pic>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8"/>
          <p:cNvSpPr txBox="1"/>
          <p:nvPr>
            <p:ph type="ctrTitle"/>
          </p:nvPr>
        </p:nvSpPr>
        <p:spPr>
          <a:xfrm>
            <a:off x="416425" y="1788160"/>
            <a:ext cx="823146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000"/>
              <a:buNone/>
            </a:pPr>
            <a:r>
              <a:rPr lang="es-419" sz="4000">
                <a:solidFill>
                  <a:srgbClr val="AEE8FA"/>
                </a:solidFill>
              </a:rPr>
              <a:t>13.2 Pruebas de ping y traceroute</a:t>
            </a:r>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9"/>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Pruebas de Ping y Traceroute</a:t>
            </a:r>
            <a:br>
              <a:rPr lang="es-419"/>
            </a:br>
            <a:r>
              <a:rPr lang="es-419"/>
              <a:t>Ping — Prueba de conectividad</a:t>
            </a:r>
            <a:endParaRPr/>
          </a:p>
        </p:txBody>
      </p:sp>
      <p:sp>
        <p:nvSpPr>
          <p:cNvPr id="343" name="Google Shape;343;p29"/>
          <p:cNvSpPr txBox="1"/>
          <p:nvPr>
            <p:ph idx="1" type="body"/>
          </p:nvPr>
        </p:nvSpPr>
        <p:spPr>
          <a:xfrm>
            <a:off x="170482" y="798943"/>
            <a:ext cx="4680488" cy="3819551"/>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Arial"/>
              <a:buChar char="•"/>
            </a:pPr>
            <a:r>
              <a:rPr lang="es-419"/>
              <a:t>El comando </a:t>
            </a:r>
            <a:r>
              <a:rPr b="1" lang="es-419"/>
              <a:t>ping</a:t>
            </a:r>
            <a:r>
              <a:rPr lang="es-419"/>
              <a:t> es una utilidad de pruebas IPv4 e IPv6 que utiliza mensajes de solicitud de eco y respuesta de eco ICMP para probar la conectividad entre hosts y proporciona un resumen que incluye la tasa de éxito y el tiempo medio de ida y vuelta al destino.</a:t>
            </a:r>
            <a:endParaRPr/>
          </a:p>
          <a:p>
            <a:pPr indent="-169863" lvl="0" marL="169863" rtl="0" algn="l">
              <a:lnSpc>
                <a:spcPct val="100000"/>
              </a:lnSpc>
              <a:spcBef>
                <a:spcPts val="1200"/>
              </a:spcBef>
              <a:spcAft>
                <a:spcPts val="0"/>
              </a:spcAft>
              <a:buSzPts val="1350"/>
              <a:buFont typeface="Arial"/>
              <a:buChar char="•"/>
            </a:pPr>
            <a:r>
              <a:rPr lang="es-419"/>
              <a:t>Si no se recibe una respuesta dentro del tiempo de espera, el comando ping proporciona un mensaje que indica que no se recibió una respuesta.</a:t>
            </a:r>
            <a:endParaRPr/>
          </a:p>
          <a:p>
            <a:pPr indent="-169863" lvl="0" marL="169863" rtl="0" algn="l">
              <a:lnSpc>
                <a:spcPct val="100000"/>
              </a:lnSpc>
              <a:spcBef>
                <a:spcPts val="1200"/>
              </a:spcBef>
              <a:spcAft>
                <a:spcPts val="0"/>
              </a:spcAft>
              <a:buSzPts val="1350"/>
              <a:buFont typeface="Arial"/>
              <a:buChar char="•"/>
            </a:pPr>
            <a:r>
              <a:rPr lang="es-419"/>
              <a:t>Es común que el primer ping se agote si es necesario realizar la resolución de direcciones (ARP o ND) antes de enviar la solicitud de eco ICMP.</a:t>
            </a:r>
            <a:endParaRPr/>
          </a:p>
          <a:p>
            <a:pPr indent="-84138" lvl="0" marL="169863" rtl="0" algn="l">
              <a:lnSpc>
                <a:spcPct val="100000"/>
              </a:lnSpc>
              <a:spcBef>
                <a:spcPts val="1200"/>
              </a:spcBef>
              <a:spcAft>
                <a:spcPts val="0"/>
              </a:spcAft>
              <a:buSzPts val="1350"/>
              <a:buFont typeface="Arial"/>
              <a:buNone/>
            </a:pPr>
            <a:r>
              <a:t/>
            </a:r>
            <a:endParaRPr/>
          </a:p>
        </p:txBody>
      </p:sp>
      <p:pic>
        <p:nvPicPr>
          <p:cNvPr id="344" name="Google Shape;344;p29"/>
          <p:cNvPicPr preferRelativeResize="0"/>
          <p:nvPr/>
        </p:nvPicPr>
        <p:blipFill rotWithShape="1">
          <a:blip r:embed="rId3">
            <a:alphaModFix/>
          </a:blip>
          <a:srcRect b="0" l="0" r="0" t="0"/>
          <a:stretch/>
        </p:blipFill>
        <p:spPr>
          <a:xfrm>
            <a:off x="4850970" y="1263987"/>
            <a:ext cx="4090970" cy="786725"/>
          </a:xfrm>
          <a:prstGeom prst="rect">
            <a:avLst/>
          </a:prstGeom>
          <a:noFill/>
          <a:ln>
            <a:noFill/>
          </a:ln>
        </p:spPr>
      </p:pic>
      <p:pic>
        <p:nvPicPr>
          <p:cNvPr id="345" name="Google Shape;345;p29"/>
          <p:cNvPicPr preferRelativeResize="0"/>
          <p:nvPr/>
        </p:nvPicPr>
        <p:blipFill rotWithShape="1">
          <a:blip r:embed="rId4">
            <a:alphaModFix/>
          </a:blip>
          <a:srcRect b="0" l="0" r="0" t="0"/>
          <a:stretch/>
        </p:blipFill>
        <p:spPr>
          <a:xfrm>
            <a:off x="4850971" y="2571749"/>
            <a:ext cx="4090969" cy="716351"/>
          </a:xfrm>
          <a:prstGeom prst="rect">
            <a:avLst/>
          </a:prstGeom>
          <a:noFill/>
          <a:ln>
            <a:noFill/>
          </a:ln>
        </p:spPr>
      </p:pic>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0"/>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Pruebas de ping y Traceroute</a:t>
            </a:r>
            <a:br>
              <a:rPr lang="es-419"/>
            </a:br>
            <a:r>
              <a:rPr lang="es-419"/>
              <a:t>Haga ping al Loopback</a:t>
            </a:r>
            <a:endParaRPr/>
          </a:p>
        </p:txBody>
      </p:sp>
      <p:sp>
        <p:nvSpPr>
          <p:cNvPr id="352" name="Google Shape;352;p30"/>
          <p:cNvSpPr txBox="1"/>
          <p:nvPr>
            <p:ph idx="1" type="body"/>
          </p:nvPr>
        </p:nvSpPr>
        <p:spPr>
          <a:xfrm>
            <a:off x="263471" y="866275"/>
            <a:ext cx="4091553" cy="3410950"/>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440"/>
              <a:buNone/>
            </a:pPr>
            <a:r>
              <a:rPr lang="es-419" sz="1600"/>
              <a:t>Ping se puede usar para probar la configuración interna de IPv4 o IPv6 en el host local. Para hacer esto, </a:t>
            </a:r>
            <a:r>
              <a:rPr b="1" lang="es-419" sz="1600"/>
              <a:t>haga ping</a:t>
            </a:r>
            <a:r>
              <a:rPr lang="es-419" sz="1600"/>
              <a:t> a la direccion de loopback local 127.0.0.1 para IPv4 (:: 1 para IPv6).</a:t>
            </a:r>
            <a:endParaRPr/>
          </a:p>
          <a:p>
            <a:pPr indent="-169863" lvl="0" marL="169863" rtl="0" algn="l">
              <a:lnSpc>
                <a:spcPct val="100000"/>
              </a:lnSpc>
              <a:spcBef>
                <a:spcPts val="700"/>
              </a:spcBef>
              <a:spcAft>
                <a:spcPts val="0"/>
              </a:spcAft>
              <a:buSzPts val="1440"/>
              <a:buFont typeface="Arial"/>
              <a:buChar char="•"/>
            </a:pPr>
            <a:r>
              <a:rPr lang="es-419" sz="1600"/>
              <a:t>Una respuesta de 127.0.0.1 para IPv4 (o ::1 para IPv6) indica que IP está instalado correctamente en el host.</a:t>
            </a:r>
            <a:endParaRPr/>
          </a:p>
          <a:p>
            <a:pPr indent="-169863" lvl="0" marL="169863" rtl="0" algn="l">
              <a:lnSpc>
                <a:spcPct val="100000"/>
              </a:lnSpc>
              <a:spcBef>
                <a:spcPts val="700"/>
              </a:spcBef>
              <a:spcAft>
                <a:spcPts val="0"/>
              </a:spcAft>
              <a:buSzPts val="1440"/>
              <a:buFont typeface="Arial"/>
              <a:buChar char="•"/>
            </a:pPr>
            <a:r>
              <a:rPr lang="es-419" sz="1600"/>
              <a:t>Un mensaje de error indica que TCP/IP no funciona en el host.</a:t>
            </a:r>
            <a:endParaRPr/>
          </a:p>
        </p:txBody>
      </p:sp>
      <p:pic>
        <p:nvPicPr>
          <p:cNvPr id="353" name="Google Shape;353;p30"/>
          <p:cNvPicPr preferRelativeResize="0"/>
          <p:nvPr/>
        </p:nvPicPr>
        <p:blipFill rotWithShape="1">
          <a:blip r:embed="rId3">
            <a:alphaModFix/>
          </a:blip>
          <a:srcRect b="0" l="0" r="0" t="0"/>
          <a:stretch/>
        </p:blipFill>
        <p:spPr>
          <a:xfrm>
            <a:off x="4572000" y="835296"/>
            <a:ext cx="4392402" cy="3472908"/>
          </a:xfrm>
          <a:prstGeom prst="rect">
            <a:avLst/>
          </a:prstGeom>
          <a:noFill/>
          <a:ln>
            <a:noFill/>
          </a:ln>
        </p:spPr>
      </p:pic>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1"/>
          <p:cNvSpPr txBox="1"/>
          <p:nvPr>
            <p:ph type="title"/>
          </p:nvPr>
        </p:nvSpPr>
        <p:spPr>
          <a:xfrm>
            <a:off x="1" y="118872"/>
            <a:ext cx="9144000" cy="59292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Pruebas de ping y Traceroute</a:t>
            </a:r>
            <a:br>
              <a:rPr lang="es-419" sz="1600"/>
            </a:br>
            <a:r>
              <a:rPr lang="es-419"/>
              <a:t>Hacer ping a la puerta de enlace predeterminada</a:t>
            </a:r>
            <a:endParaRPr/>
          </a:p>
        </p:txBody>
      </p:sp>
      <p:sp>
        <p:nvSpPr>
          <p:cNvPr id="360" name="Google Shape;360;p31"/>
          <p:cNvSpPr txBox="1"/>
          <p:nvPr>
            <p:ph idx="1" type="body"/>
          </p:nvPr>
        </p:nvSpPr>
        <p:spPr>
          <a:xfrm>
            <a:off x="179882" y="833733"/>
            <a:ext cx="4392118" cy="3904522"/>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350"/>
              <a:buNone/>
            </a:pPr>
            <a:r>
              <a:rPr lang="es-419"/>
              <a:t>El comando </a:t>
            </a:r>
            <a:r>
              <a:rPr b="1" lang="es-419"/>
              <a:t>ping </a:t>
            </a:r>
            <a:r>
              <a:rPr lang="es-419"/>
              <a:t>se puede usar para probar la capacidad de un host para comunicarse en la red local. </a:t>
            </a:r>
            <a:endParaRPr/>
          </a:p>
          <a:p>
            <a:pPr indent="0" lvl="0" marL="0" rtl="0" algn="l">
              <a:lnSpc>
                <a:spcPct val="100000"/>
              </a:lnSpc>
              <a:spcBef>
                <a:spcPts val="1200"/>
              </a:spcBef>
              <a:spcAft>
                <a:spcPts val="0"/>
              </a:spcAft>
              <a:buSzPts val="1350"/>
              <a:buNone/>
            </a:pPr>
            <a:r>
              <a:rPr lang="es-419"/>
              <a:t>La dirección de puerta de enlace predeterminada se usa con mayor frecuencia porque el router normalmente siempre está operativo.</a:t>
            </a:r>
            <a:endParaRPr/>
          </a:p>
          <a:p>
            <a:pPr indent="-169863" lvl="2" marL="431800" rtl="0" algn="l">
              <a:lnSpc>
                <a:spcPct val="100000"/>
              </a:lnSpc>
              <a:spcBef>
                <a:spcPts val="900"/>
              </a:spcBef>
              <a:spcAft>
                <a:spcPts val="0"/>
              </a:spcAft>
              <a:buClr>
                <a:srgbClr val="000000"/>
              </a:buClr>
              <a:buSzPts val="1500"/>
              <a:buFont typeface="Arial"/>
              <a:buChar char="•"/>
            </a:pPr>
            <a:r>
              <a:rPr lang="es-419" sz="1500"/>
              <a:t>Un </a:t>
            </a:r>
            <a:r>
              <a:rPr b="1" lang="es-419" sz="1500"/>
              <a:t>ping</a:t>
            </a:r>
            <a:r>
              <a:rPr lang="es-419" sz="1500"/>
              <a:t> exitoso a la puerta de enlace predeterminada indica que el host y la interfaz del router que sirven como puerta de enlace predeterminada están operativos en la red local.</a:t>
            </a:r>
            <a:endParaRPr/>
          </a:p>
          <a:p>
            <a:pPr indent="-169863" lvl="2" marL="431800" rtl="0" algn="l">
              <a:lnSpc>
                <a:spcPct val="100000"/>
              </a:lnSpc>
              <a:spcBef>
                <a:spcPts val="600"/>
              </a:spcBef>
              <a:spcAft>
                <a:spcPts val="0"/>
              </a:spcAft>
              <a:buClr>
                <a:srgbClr val="000000"/>
              </a:buClr>
              <a:buSzPts val="1500"/>
              <a:buFont typeface="Arial"/>
              <a:buChar char="•"/>
            </a:pPr>
            <a:r>
              <a:rPr lang="es-419" sz="1500"/>
              <a:t>Si la dirección de puerta de enlace predeterminada no responde, se puede enviar un </a:t>
            </a:r>
            <a:r>
              <a:rPr b="1" lang="es-419" sz="1500"/>
              <a:t>ping</a:t>
            </a:r>
            <a:r>
              <a:rPr lang="es-419" sz="1500"/>
              <a:t> a la dirección IP de otro host en la red local que se sabe que está operativo.</a:t>
            </a:r>
            <a:endParaRPr/>
          </a:p>
        </p:txBody>
      </p:sp>
      <p:pic>
        <p:nvPicPr>
          <p:cNvPr id="361" name="Google Shape;361;p31"/>
          <p:cNvPicPr preferRelativeResize="0"/>
          <p:nvPr/>
        </p:nvPicPr>
        <p:blipFill rotWithShape="1">
          <a:blip r:embed="rId3">
            <a:alphaModFix/>
          </a:blip>
          <a:srcRect b="0" l="0" r="0" t="0"/>
          <a:stretch/>
        </p:blipFill>
        <p:spPr>
          <a:xfrm>
            <a:off x="5221690" y="933022"/>
            <a:ext cx="3424286" cy="3277456"/>
          </a:xfrm>
          <a:prstGeom prst="rect">
            <a:avLst/>
          </a:prstGeom>
          <a:noFill/>
          <a:ln>
            <a:noFill/>
          </a:ln>
        </p:spPr>
      </p:pic>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2"/>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Pruebas de Ping y Traceroute</a:t>
            </a:r>
            <a:br>
              <a:rPr lang="es-419" sz="1600"/>
            </a:br>
            <a:r>
              <a:rPr lang="es-419"/>
              <a:t>Hacer ping a un host remoto</a:t>
            </a:r>
            <a:endParaRPr/>
          </a:p>
        </p:txBody>
      </p:sp>
      <p:sp>
        <p:nvSpPr>
          <p:cNvPr id="368" name="Google Shape;368;p32"/>
          <p:cNvSpPr txBox="1"/>
          <p:nvPr>
            <p:ph idx="1" type="body"/>
          </p:nvPr>
        </p:nvSpPr>
        <p:spPr>
          <a:xfrm>
            <a:off x="134337" y="896222"/>
            <a:ext cx="4196594" cy="1970268"/>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440"/>
              <a:buNone/>
            </a:pPr>
            <a:r>
              <a:rPr lang="es-419" sz="1600"/>
              <a:t>También se puede utilizar el comando ping para probar la capacidad de un host local para comunicarse en una interconexión de redes.</a:t>
            </a:r>
            <a:endParaRPr/>
          </a:p>
          <a:p>
            <a:pPr indent="0" lvl="0" marL="0" rtl="0" algn="l">
              <a:lnSpc>
                <a:spcPct val="100000"/>
              </a:lnSpc>
              <a:spcBef>
                <a:spcPts val="1200"/>
              </a:spcBef>
              <a:spcAft>
                <a:spcPts val="0"/>
              </a:spcAft>
              <a:buSzPts val="1440"/>
              <a:buNone/>
            </a:pPr>
            <a:r>
              <a:rPr lang="es-419" sz="1600"/>
              <a:t>Un host local puede hacer ping a un host de una red remota. Un </a:t>
            </a:r>
            <a:r>
              <a:rPr b="1" lang="es-419" sz="1600"/>
              <a:t>ping</a:t>
            </a:r>
            <a:r>
              <a:rPr lang="es-419" sz="1600"/>
              <a:t> exitoso a través de la red interna confirma la comunicación en la red local.</a:t>
            </a:r>
            <a:endParaRPr/>
          </a:p>
          <a:p>
            <a:pPr indent="0" lvl="0" marL="0" rtl="0" algn="l">
              <a:lnSpc>
                <a:spcPct val="100000"/>
              </a:lnSpc>
              <a:spcBef>
                <a:spcPts val="1200"/>
              </a:spcBef>
              <a:spcAft>
                <a:spcPts val="0"/>
              </a:spcAft>
              <a:buSzPts val="1350"/>
              <a:buNone/>
            </a:pPr>
            <a:r>
              <a:t/>
            </a:r>
            <a:endParaRPr/>
          </a:p>
          <a:p>
            <a:pPr indent="-84138" lvl="0" marL="169863" rtl="0" algn="l">
              <a:lnSpc>
                <a:spcPct val="100000"/>
              </a:lnSpc>
              <a:spcBef>
                <a:spcPts val="1200"/>
              </a:spcBef>
              <a:spcAft>
                <a:spcPts val="0"/>
              </a:spcAft>
              <a:buSzPts val="1350"/>
              <a:buFont typeface="Noto Sans Symbols"/>
              <a:buNone/>
            </a:pPr>
            <a:r>
              <a:t/>
            </a:r>
            <a:endParaRPr/>
          </a:p>
        </p:txBody>
      </p:sp>
      <p:sp>
        <p:nvSpPr>
          <p:cNvPr id="369" name="Google Shape;369;p32"/>
          <p:cNvSpPr txBox="1"/>
          <p:nvPr/>
        </p:nvSpPr>
        <p:spPr>
          <a:xfrm>
            <a:off x="134338" y="3211692"/>
            <a:ext cx="4586100" cy="12926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1600">
                <a:solidFill>
                  <a:srgbClr val="000000"/>
                </a:solidFill>
                <a:latin typeface="Arial"/>
                <a:ea typeface="Arial"/>
                <a:cs typeface="Arial"/>
                <a:sym typeface="Arial"/>
              </a:rPr>
              <a:t>Nota</a:t>
            </a:r>
            <a:r>
              <a:rPr lang="es-419" sz="1600">
                <a:solidFill>
                  <a:srgbClr val="000000"/>
                </a:solidFill>
                <a:latin typeface="Arial"/>
                <a:ea typeface="Arial"/>
                <a:cs typeface="Arial"/>
                <a:sym typeface="Arial"/>
              </a:rPr>
              <a:t>:Muchos administradores de red limitan o prohíben la entrada de mensajes ICMP, por lo tanto, la falta de una respuesta de </a:t>
            </a:r>
            <a:r>
              <a:rPr b="1" lang="es-419" sz="1600">
                <a:solidFill>
                  <a:srgbClr val="000000"/>
                </a:solidFill>
                <a:latin typeface="Arial"/>
                <a:ea typeface="Arial"/>
                <a:cs typeface="Arial"/>
                <a:sym typeface="Arial"/>
              </a:rPr>
              <a:t>ping</a:t>
            </a:r>
            <a:r>
              <a:rPr lang="es-419" sz="1600">
                <a:solidFill>
                  <a:srgbClr val="000000"/>
                </a:solidFill>
                <a:latin typeface="Arial"/>
                <a:ea typeface="Arial"/>
                <a:cs typeface="Arial"/>
                <a:sym typeface="Arial"/>
              </a:rPr>
              <a:t> podría deberse a restricciones de seguridad.</a:t>
            </a:r>
            <a:endParaRPr/>
          </a:p>
          <a:p>
            <a:pPr indent="0" lvl="0" marL="0" marR="0" rtl="0" algn="l">
              <a:spcBef>
                <a:spcPts val="0"/>
              </a:spcBef>
              <a:spcAft>
                <a:spcPts val="0"/>
              </a:spcAft>
              <a:buNone/>
            </a:pPr>
            <a:r>
              <a:t/>
            </a:r>
            <a:endParaRPr sz="1400">
              <a:solidFill>
                <a:srgbClr val="000000"/>
              </a:solidFill>
              <a:latin typeface="Arial"/>
              <a:ea typeface="Arial"/>
              <a:cs typeface="Arial"/>
              <a:sym typeface="Arial"/>
            </a:endParaRPr>
          </a:p>
        </p:txBody>
      </p:sp>
      <p:pic>
        <p:nvPicPr>
          <p:cNvPr id="370" name="Google Shape;370;p32"/>
          <p:cNvPicPr preferRelativeResize="0"/>
          <p:nvPr/>
        </p:nvPicPr>
        <p:blipFill rotWithShape="1">
          <a:blip r:embed="rId3">
            <a:alphaModFix/>
          </a:blip>
          <a:srcRect b="0" l="0" r="0" t="0"/>
          <a:stretch/>
        </p:blipFill>
        <p:spPr>
          <a:xfrm>
            <a:off x="4720437" y="1310400"/>
            <a:ext cx="4096002" cy="2841690"/>
          </a:xfrm>
          <a:prstGeom prst="rect">
            <a:avLst/>
          </a:prstGeom>
          <a:noFill/>
          <a:ln>
            <a:noFill/>
          </a:ln>
        </p:spPr>
      </p:pic>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3"/>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Pruebas de Ping y Traceroute</a:t>
            </a:r>
            <a:br>
              <a:rPr lang="es-419" sz="1600"/>
            </a:br>
            <a:r>
              <a:rPr lang="es-419"/>
              <a:t>Traceroute – Pruebe el camino</a:t>
            </a:r>
            <a:endParaRPr/>
          </a:p>
        </p:txBody>
      </p:sp>
      <p:sp>
        <p:nvSpPr>
          <p:cNvPr id="377" name="Google Shape;377;p33"/>
          <p:cNvSpPr txBox="1"/>
          <p:nvPr>
            <p:ph idx="1" type="body"/>
          </p:nvPr>
        </p:nvSpPr>
        <p:spPr>
          <a:xfrm>
            <a:off x="134337" y="896221"/>
            <a:ext cx="4244686" cy="3511391"/>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440"/>
              <a:buFont typeface="Arial"/>
              <a:buChar char="•"/>
            </a:pPr>
            <a:r>
              <a:rPr lang="es-419" sz="1600"/>
              <a:t>Traceroute (</a:t>
            </a:r>
            <a:r>
              <a:rPr b="1" lang="es-419" sz="1600"/>
              <a:t>tracert</a:t>
            </a:r>
            <a:r>
              <a:rPr lang="es-419" sz="1600"/>
              <a:t>) es una utilidad que se usa para probar la ruta entre dos hosts y proporcionar una lista de saltos que se alcanzaron con éxito a lo largo de esa ruta.</a:t>
            </a:r>
            <a:endParaRPr/>
          </a:p>
          <a:p>
            <a:pPr indent="-169863" lvl="0" marL="169863" rtl="0" algn="l">
              <a:lnSpc>
                <a:spcPct val="100000"/>
              </a:lnSpc>
              <a:spcBef>
                <a:spcPts val="1200"/>
              </a:spcBef>
              <a:spcAft>
                <a:spcPts val="0"/>
              </a:spcAft>
              <a:buSzPts val="1440"/>
              <a:buFont typeface="Arial"/>
              <a:buChar char="•"/>
            </a:pPr>
            <a:r>
              <a:rPr lang="es-419" sz="1600"/>
              <a:t>Traceroute proporciona tiempo de ida y vuelta para cada salto a lo largo del camino e indica si un salto no responde. Se utiliza un asterisco (*) para indicar un paquete perdido o sin respuesta.</a:t>
            </a:r>
            <a:endParaRPr/>
          </a:p>
          <a:p>
            <a:pPr indent="-169863" lvl="0" marL="169863" rtl="0" algn="l">
              <a:lnSpc>
                <a:spcPct val="100000"/>
              </a:lnSpc>
              <a:spcBef>
                <a:spcPts val="1200"/>
              </a:spcBef>
              <a:spcAft>
                <a:spcPts val="0"/>
              </a:spcAft>
              <a:buSzPts val="1440"/>
              <a:buFont typeface="Arial"/>
              <a:buChar char="•"/>
            </a:pPr>
            <a:r>
              <a:rPr lang="es-419" sz="1600"/>
              <a:t>Esta información se puede usar para localizar un router problemático en la ruta o puede indicar que el router está configurado para no responder. </a:t>
            </a:r>
            <a:endParaRPr/>
          </a:p>
          <a:p>
            <a:pPr indent="-84138" lvl="0" marL="169863" rtl="0" algn="l">
              <a:lnSpc>
                <a:spcPct val="100000"/>
              </a:lnSpc>
              <a:spcBef>
                <a:spcPts val="1200"/>
              </a:spcBef>
              <a:spcAft>
                <a:spcPts val="0"/>
              </a:spcAft>
              <a:buSzPts val="1350"/>
              <a:buFont typeface="Noto Sans Symbols"/>
              <a:buNone/>
            </a:pPr>
            <a:r>
              <a:t/>
            </a:r>
            <a:endParaRPr/>
          </a:p>
        </p:txBody>
      </p:sp>
      <p:sp>
        <p:nvSpPr>
          <p:cNvPr id="378" name="Google Shape;378;p33"/>
          <p:cNvSpPr txBox="1"/>
          <p:nvPr/>
        </p:nvSpPr>
        <p:spPr>
          <a:xfrm>
            <a:off x="4379024" y="3067396"/>
            <a:ext cx="4609990"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1600">
                <a:solidFill>
                  <a:srgbClr val="000000"/>
                </a:solidFill>
                <a:latin typeface="Arial"/>
                <a:ea typeface="Arial"/>
                <a:cs typeface="Arial"/>
                <a:sym typeface="Arial"/>
              </a:rPr>
              <a:t>Nota</a:t>
            </a:r>
            <a:r>
              <a:rPr lang="es-419" sz="1600">
                <a:solidFill>
                  <a:srgbClr val="000000"/>
                </a:solidFill>
                <a:latin typeface="Arial"/>
                <a:ea typeface="Arial"/>
                <a:cs typeface="Arial"/>
                <a:sym typeface="Arial"/>
              </a:rPr>
              <a:t>: Traceroute utiliza una función del campo TTL en IPv4 y el campo Límite de salto en IPv6 en los encabezados de Capa 3, junto con el mensaje Tiempo excedido ICMP.</a:t>
            </a:r>
            <a:endParaRPr/>
          </a:p>
        </p:txBody>
      </p:sp>
      <p:pic>
        <p:nvPicPr>
          <p:cNvPr id="379" name="Google Shape;379;p33"/>
          <p:cNvPicPr preferRelativeResize="0"/>
          <p:nvPr/>
        </p:nvPicPr>
        <p:blipFill rotWithShape="1">
          <a:blip r:embed="rId3">
            <a:alphaModFix/>
          </a:blip>
          <a:srcRect b="0" l="0" r="0" t="0"/>
          <a:stretch/>
        </p:blipFill>
        <p:spPr>
          <a:xfrm>
            <a:off x="4764979" y="1525369"/>
            <a:ext cx="4102100" cy="1257300"/>
          </a:xfrm>
          <a:prstGeom prst="rect">
            <a:avLst/>
          </a:prstGeom>
          <a:noFill/>
          <a:ln>
            <a:noFill/>
          </a:ln>
        </p:spPr>
      </p:pic>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4"/>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Pruebas de Ping y Traceroute</a:t>
            </a:r>
            <a:br>
              <a:rPr lang="es-419" sz="1600"/>
            </a:br>
            <a:r>
              <a:rPr lang="es-419"/>
              <a:t>Traceroute – Pruebe el camino (Cont.)</a:t>
            </a:r>
            <a:endParaRPr/>
          </a:p>
        </p:txBody>
      </p:sp>
      <p:sp>
        <p:nvSpPr>
          <p:cNvPr id="386" name="Google Shape;386;p34"/>
          <p:cNvSpPr txBox="1"/>
          <p:nvPr>
            <p:ph idx="1" type="body"/>
          </p:nvPr>
        </p:nvSpPr>
        <p:spPr>
          <a:xfrm>
            <a:off x="134336" y="896222"/>
            <a:ext cx="4437663" cy="3716876"/>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440"/>
              <a:buFont typeface="Arial"/>
              <a:buChar char="•"/>
            </a:pPr>
            <a:r>
              <a:rPr lang="es-419" sz="1600"/>
              <a:t>El primer mensaje enviado desde traceroute tendrá un valor de campo TTL de 1. Esto hace que el TTL expire en el primer router. Este router responde con un mensaje ICMPv4 Tiempo excedido. </a:t>
            </a:r>
            <a:endParaRPr/>
          </a:p>
          <a:p>
            <a:pPr indent="-169863" lvl="0" marL="169863" rtl="0" algn="l">
              <a:lnSpc>
                <a:spcPct val="100000"/>
              </a:lnSpc>
              <a:spcBef>
                <a:spcPts val="1200"/>
              </a:spcBef>
              <a:spcAft>
                <a:spcPts val="0"/>
              </a:spcAft>
              <a:buSzPts val="1440"/>
              <a:buFont typeface="Arial"/>
              <a:buChar char="•"/>
            </a:pPr>
            <a:r>
              <a:rPr lang="es-419" sz="1600"/>
              <a:t>A continuación, Traceroute incrementa progresivamente el campo TTL (2, 3, 4...) para cada secuencia de mensajes. Esto proporciona el rastro con la dirección de cada salto a medida que los paquetes caducan más adelante en la ruta. </a:t>
            </a:r>
            <a:endParaRPr/>
          </a:p>
          <a:p>
            <a:pPr indent="-169863" lvl="0" marL="169863" rtl="0" algn="l">
              <a:lnSpc>
                <a:spcPct val="100000"/>
              </a:lnSpc>
              <a:spcBef>
                <a:spcPts val="1200"/>
              </a:spcBef>
              <a:spcAft>
                <a:spcPts val="0"/>
              </a:spcAft>
              <a:buSzPts val="1440"/>
              <a:buFont typeface="Arial"/>
              <a:buChar char="•"/>
            </a:pPr>
            <a:r>
              <a:rPr lang="es-419" sz="1600"/>
              <a:t>El campo TTL sigue aumentando hasta que se alcanza el destino, o se incrementa a un máximo predefinido.</a:t>
            </a:r>
            <a:endParaRPr/>
          </a:p>
        </p:txBody>
      </p:sp>
      <p:pic>
        <p:nvPicPr>
          <p:cNvPr id="387" name="Google Shape;387;p34"/>
          <p:cNvPicPr preferRelativeResize="0"/>
          <p:nvPr/>
        </p:nvPicPr>
        <p:blipFill rotWithShape="1">
          <a:blip r:embed="rId3">
            <a:alphaModFix/>
          </a:blip>
          <a:srcRect b="0" l="0" r="0" t="0"/>
          <a:stretch/>
        </p:blipFill>
        <p:spPr>
          <a:xfrm>
            <a:off x="4764979" y="1213720"/>
            <a:ext cx="4127500" cy="2476500"/>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7"/>
          <p:cNvSpPr txBox="1"/>
          <p:nvPr>
            <p:ph type="title"/>
          </p:nvPr>
        </p:nvSpPr>
        <p:spPr>
          <a:xfrm>
            <a:off x="1" y="41393"/>
            <a:ext cx="9144000" cy="66932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a:t>Objetivos del módulo</a:t>
            </a:r>
            <a:endParaRPr/>
          </a:p>
        </p:txBody>
      </p:sp>
      <p:sp>
        <p:nvSpPr>
          <p:cNvPr id="246" name="Google Shape;246;p17"/>
          <p:cNvSpPr txBox="1"/>
          <p:nvPr>
            <p:ph idx="1" type="body"/>
          </p:nvPr>
        </p:nvSpPr>
        <p:spPr>
          <a:xfrm>
            <a:off x="0" y="798944"/>
            <a:ext cx="9006840" cy="669320"/>
          </a:xfrm>
          <a:prstGeom prst="rect">
            <a:avLst/>
          </a:prstGeom>
          <a:noFill/>
          <a:ln>
            <a:noFill/>
          </a:ln>
        </p:spPr>
        <p:txBody>
          <a:bodyPr anchorCtr="0" anchor="t" bIns="45700" lIns="91425" spcFirstLastPara="1" rIns="182875" wrap="square" tIns="45700">
            <a:noAutofit/>
          </a:bodyPr>
          <a:lstStyle/>
          <a:p>
            <a:pPr indent="0" lvl="1" marL="188912" rtl="0" algn="l">
              <a:lnSpc>
                <a:spcPct val="100000"/>
              </a:lnSpc>
              <a:spcBef>
                <a:spcPts val="0"/>
              </a:spcBef>
              <a:spcAft>
                <a:spcPts val="0"/>
              </a:spcAft>
              <a:buSzPts val="1600"/>
              <a:buNone/>
            </a:pPr>
            <a:r>
              <a:rPr b="1" lang="es-419" sz="1600"/>
              <a:t>Título del módulo</a:t>
            </a:r>
            <a:r>
              <a:rPr lang="es-419" sz="1600"/>
              <a:t>: ICMP</a:t>
            </a:r>
            <a:endParaRPr/>
          </a:p>
          <a:p>
            <a:pPr indent="0" lvl="1" marL="188912" rtl="0" algn="l">
              <a:lnSpc>
                <a:spcPct val="100000"/>
              </a:lnSpc>
              <a:spcBef>
                <a:spcPts val="600"/>
              </a:spcBef>
              <a:spcAft>
                <a:spcPts val="0"/>
              </a:spcAft>
              <a:buSzPts val="1600"/>
              <a:buNone/>
            </a:pPr>
            <a:r>
              <a:rPr b="1" lang="es-419" sz="1600"/>
              <a:t>Objetivo del Módulo</a:t>
            </a:r>
            <a:r>
              <a:rPr lang="es-419" sz="1600"/>
              <a:t>: Usar varias herramientas para probar la conectividad de red.</a:t>
            </a:r>
            <a:endParaRPr/>
          </a:p>
          <a:p>
            <a:pPr indent="0" lvl="2" marL="327818" rtl="0" algn="l">
              <a:lnSpc>
                <a:spcPct val="100000"/>
              </a:lnSpc>
              <a:spcBef>
                <a:spcPts val="600"/>
              </a:spcBef>
              <a:spcAft>
                <a:spcPts val="0"/>
              </a:spcAft>
              <a:buClr>
                <a:srgbClr val="000000"/>
              </a:buClr>
              <a:buSzPts val="1150"/>
              <a:buNone/>
            </a:pPr>
            <a:r>
              <a:t/>
            </a:r>
            <a:endParaRPr sz="1150"/>
          </a:p>
        </p:txBody>
      </p:sp>
      <p:graphicFrame>
        <p:nvGraphicFramePr>
          <p:cNvPr id="247" name="Google Shape;247;p17"/>
          <p:cNvGraphicFramePr/>
          <p:nvPr/>
        </p:nvGraphicFramePr>
        <p:xfrm>
          <a:off x="663479" y="1754987"/>
          <a:ext cx="3000000" cy="3000000"/>
        </p:xfrm>
        <a:graphic>
          <a:graphicData uri="http://schemas.openxmlformats.org/drawingml/2006/table">
            <a:tbl>
              <a:tblPr bandRow="1" firstCol="1" firstRow="1">
                <a:noFill/>
                <a:tableStyleId>{FC938FF2-584F-4F2C-85E8-A04E1E0E5D6F}</a:tableStyleId>
              </a:tblPr>
              <a:tblGrid>
                <a:gridCol w="3839950"/>
                <a:gridCol w="3839950"/>
              </a:tblGrid>
              <a:tr h="228725">
                <a:tc>
                  <a:txBody>
                    <a:bodyPr/>
                    <a:lstStyle/>
                    <a:p>
                      <a:pPr indent="0" lvl="0" marL="0" marR="0" rtl="0" algn="l">
                        <a:lnSpc>
                          <a:spcPct val="107000"/>
                        </a:lnSpc>
                        <a:spcBef>
                          <a:spcPts val="0"/>
                        </a:spcBef>
                        <a:spcAft>
                          <a:spcPts val="0"/>
                        </a:spcAft>
                        <a:buNone/>
                      </a:pPr>
                      <a:r>
                        <a:rPr lang="es-419" sz="1050" u="none" cap="none" strike="noStrike"/>
                        <a:t>Título del tema</a:t>
                      </a:r>
                      <a:endParaRPr/>
                    </a:p>
                  </a:txBody>
                  <a:tcPr marT="0" marB="0" marR="68575" marL="68575"/>
                </a:tc>
                <a:tc>
                  <a:txBody>
                    <a:bodyPr/>
                    <a:lstStyle/>
                    <a:p>
                      <a:pPr indent="0" lvl="0" marL="0" marR="0" rtl="0" algn="l">
                        <a:lnSpc>
                          <a:spcPct val="107000"/>
                        </a:lnSpc>
                        <a:spcBef>
                          <a:spcPts val="0"/>
                        </a:spcBef>
                        <a:spcAft>
                          <a:spcPts val="0"/>
                        </a:spcAft>
                        <a:buNone/>
                      </a:pPr>
                      <a:r>
                        <a:rPr lang="es-419" sz="1050" u="none" cap="none" strike="noStrike"/>
                        <a:t>Objetivo del tema</a:t>
                      </a:r>
                      <a:endParaRPr/>
                    </a:p>
                  </a:txBody>
                  <a:tcPr marT="0" marB="0" marR="68575" marL="68575"/>
                </a:tc>
              </a:tr>
              <a:tr h="469325">
                <a:tc>
                  <a:txBody>
                    <a:bodyPr/>
                    <a:lstStyle/>
                    <a:p>
                      <a:pPr indent="0" lvl="0" marL="0" marR="0" rtl="0" algn="l">
                        <a:spcBef>
                          <a:spcPts val="0"/>
                        </a:spcBef>
                        <a:spcAft>
                          <a:spcPts val="0"/>
                        </a:spcAft>
                        <a:buNone/>
                      </a:pPr>
                      <a:r>
                        <a:rPr b="1" lang="es-419" sz="1050" u="none" cap="none" strike="noStrike"/>
                        <a:t>Mensajes ICMP</a:t>
                      </a:r>
                      <a:endParaRPr/>
                    </a:p>
                  </a:txBody>
                  <a:tcPr marT="47625" marB="47625" marR="47625" marL="47625" anchor="ctr"/>
                </a:tc>
                <a:tc>
                  <a:txBody>
                    <a:bodyPr/>
                    <a:lstStyle/>
                    <a:p>
                      <a:pPr indent="0" lvl="0" marL="0" marR="0" rtl="0" algn="l">
                        <a:spcBef>
                          <a:spcPts val="0"/>
                        </a:spcBef>
                        <a:spcAft>
                          <a:spcPts val="0"/>
                        </a:spcAft>
                        <a:buNone/>
                      </a:pPr>
                      <a:r>
                        <a:rPr b="0" lang="es-419" sz="1050" u="none" cap="none" strike="noStrike"/>
                        <a:t>Explique la forma en que se usa ICMP para probar la conectividad de red.</a:t>
                      </a:r>
                      <a:endParaRPr/>
                    </a:p>
                  </a:txBody>
                  <a:tcPr marT="47625" marB="47625" marR="47625" marL="47625" anchor="ctr"/>
                </a:tc>
              </a:tr>
              <a:tr h="584325">
                <a:tc>
                  <a:txBody>
                    <a:bodyPr/>
                    <a:lstStyle/>
                    <a:p>
                      <a:pPr indent="0" lvl="0" marL="0" marR="0" rtl="0" algn="l">
                        <a:spcBef>
                          <a:spcPts val="0"/>
                        </a:spcBef>
                        <a:spcAft>
                          <a:spcPts val="0"/>
                        </a:spcAft>
                        <a:buNone/>
                      </a:pPr>
                      <a:r>
                        <a:rPr b="1" lang="es-419" sz="1050" u="none" cap="none" strike="noStrike"/>
                        <a:t>Pruebas de ping y traceroute</a:t>
                      </a:r>
                      <a:endParaRPr/>
                    </a:p>
                  </a:txBody>
                  <a:tcPr marT="47625" marB="47625" marR="47625" marL="47625" anchor="ctr"/>
                </a:tc>
                <a:tc>
                  <a:txBody>
                    <a:bodyPr/>
                    <a:lstStyle/>
                    <a:p>
                      <a:pPr indent="0" lvl="0" marL="0" marR="0" rtl="0" algn="l">
                        <a:spcBef>
                          <a:spcPts val="0"/>
                        </a:spcBef>
                        <a:spcAft>
                          <a:spcPts val="0"/>
                        </a:spcAft>
                        <a:buNone/>
                      </a:pPr>
                      <a:r>
                        <a:rPr b="0" lang="es-419" sz="1050" u="none" cap="none" strike="noStrike"/>
                        <a:t>Utilice las utilidades de ping y traceroute para probar la conectividad de red.</a:t>
                      </a:r>
                      <a:endParaRPr/>
                    </a:p>
                  </a:txBody>
                  <a:tcPr marT="47625" marB="47625" marR="47625" marL="47625" anchor="ctr"/>
                </a:tc>
              </a:tr>
            </a:tbl>
          </a:graphicData>
        </a:graphic>
      </p:graphicFrame>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5"/>
          <p:cNvSpPr txBox="1"/>
          <p:nvPr>
            <p:ph type="title"/>
          </p:nvPr>
        </p:nvSpPr>
        <p:spPr>
          <a:xfrm>
            <a:off x="0" y="133862"/>
            <a:ext cx="9144000" cy="59292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Pruebas Ping y Traceroute</a:t>
            </a:r>
            <a:br>
              <a:rPr lang="es-419" sz="1600"/>
            </a:br>
            <a:r>
              <a:rPr lang="es-419"/>
              <a:t>Packet Tracer — Verifique el direccionamiento IPv4 e IPv6</a:t>
            </a:r>
            <a:endParaRPr/>
          </a:p>
        </p:txBody>
      </p:sp>
      <p:sp>
        <p:nvSpPr>
          <p:cNvPr id="394" name="Google Shape;394;p35"/>
          <p:cNvSpPr txBox="1"/>
          <p:nvPr>
            <p:ph idx="1" type="body"/>
          </p:nvPr>
        </p:nvSpPr>
        <p:spPr>
          <a:xfrm>
            <a:off x="179882" y="893005"/>
            <a:ext cx="8649325" cy="3522688"/>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620"/>
              <a:buNone/>
            </a:pPr>
            <a:r>
              <a:rPr lang="es-419" sz="1800"/>
              <a:t>En este Packet Tracer, hará lo siguiente:</a:t>
            </a:r>
            <a:endParaRPr/>
          </a:p>
          <a:p>
            <a:pPr indent="-169863" lvl="0" marL="169863" rtl="0" algn="l">
              <a:lnSpc>
                <a:spcPct val="100000"/>
              </a:lnSpc>
              <a:spcBef>
                <a:spcPts val="1200"/>
              </a:spcBef>
              <a:spcAft>
                <a:spcPts val="0"/>
              </a:spcAft>
              <a:buSzPts val="1620"/>
              <a:buFont typeface="Arial"/>
              <a:buChar char="•"/>
            </a:pPr>
            <a:r>
              <a:rPr lang="es-419" sz="1800"/>
              <a:t>Completar la documentación de la tabla de direccionamiento </a:t>
            </a:r>
            <a:endParaRPr/>
          </a:p>
          <a:p>
            <a:pPr indent="-169863" lvl="0" marL="169863" rtl="0" algn="l">
              <a:lnSpc>
                <a:spcPct val="100000"/>
              </a:lnSpc>
              <a:spcBef>
                <a:spcPts val="1200"/>
              </a:spcBef>
              <a:spcAft>
                <a:spcPts val="0"/>
              </a:spcAft>
              <a:buSzPts val="1620"/>
              <a:buFont typeface="Arial"/>
              <a:buChar char="•"/>
            </a:pPr>
            <a:r>
              <a:rPr lang="es-419" sz="1800"/>
              <a:t>Probar la conectividad mediante el comando ping</a:t>
            </a:r>
            <a:endParaRPr/>
          </a:p>
          <a:p>
            <a:pPr indent="-169863" lvl="0" marL="169863" rtl="0" algn="l">
              <a:lnSpc>
                <a:spcPct val="100000"/>
              </a:lnSpc>
              <a:spcBef>
                <a:spcPts val="1200"/>
              </a:spcBef>
              <a:spcAft>
                <a:spcPts val="0"/>
              </a:spcAft>
              <a:buSzPts val="1620"/>
              <a:buFont typeface="Arial"/>
              <a:buChar char="•"/>
            </a:pPr>
            <a:r>
              <a:rPr lang="es-419" sz="1800"/>
              <a:t>Descubrir la ruta mediante su rastreo</a:t>
            </a:r>
            <a:endParaRPr/>
          </a:p>
          <a:p>
            <a:pPr indent="0" lvl="0" marL="0" rtl="0" algn="l">
              <a:lnSpc>
                <a:spcPct val="100000"/>
              </a:lnSpc>
              <a:spcBef>
                <a:spcPts val="1200"/>
              </a:spcBef>
              <a:spcAft>
                <a:spcPts val="0"/>
              </a:spcAft>
              <a:buSzPts val="1350"/>
              <a:buNone/>
            </a:pPr>
            <a:r>
              <a:t/>
            </a:r>
            <a:endParaRPr/>
          </a:p>
        </p:txBody>
      </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6"/>
          <p:cNvSpPr txBox="1"/>
          <p:nvPr>
            <p:ph type="title"/>
          </p:nvPr>
        </p:nvSpPr>
        <p:spPr>
          <a:xfrm>
            <a:off x="0" y="143838"/>
            <a:ext cx="9144000" cy="89385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Pruebas de ping y traceroute</a:t>
            </a:r>
            <a:br>
              <a:rPr lang="es-419" sz="1600"/>
            </a:br>
            <a:r>
              <a:rPr lang="es-419"/>
              <a:t>Packet Tracer – Use Ping y Traceroute para probar la conectividad de red</a:t>
            </a:r>
            <a:endParaRPr/>
          </a:p>
        </p:txBody>
      </p:sp>
      <p:sp>
        <p:nvSpPr>
          <p:cNvPr id="401" name="Google Shape;401;p36"/>
          <p:cNvSpPr txBox="1"/>
          <p:nvPr>
            <p:ph idx="1" type="body"/>
          </p:nvPr>
        </p:nvSpPr>
        <p:spPr>
          <a:xfrm>
            <a:off x="179882" y="1130156"/>
            <a:ext cx="8649325" cy="3426853"/>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620"/>
              <a:buNone/>
            </a:pPr>
            <a:r>
              <a:rPr lang="es-419" sz="1800"/>
              <a:t>En este Packet Tracer, hará lo siguiente:</a:t>
            </a:r>
            <a:endParaRPr/>
          </a:p>
          <a:p>
            <a:pPr indent="-169863" lvl="0" marL="169863" rtl="0" algn="l">
              <a:lnSpc>
                <a:spcPct val="100000"/>
              </a:lnSpc>
              <a:spcBef>
                <a:spcPts val="1200"/>
              </a:spcBef>
              <a:spcAft>
                <a:spcPts val="0"/>
              </a:spcAft>
              <a:buSzPts val="1620"/>
              <a:buFont typeface="Arial"/>
              <a:buChar char="•"/>
            </a:pPr>
            <a:r>
              <a:rPr lang="es-419" sz="1800"/>
              <a:t>Pruebe y restaure la conectividad IPv4</a:t>
            </a:r>
            <a:endParaRPr/>
          </a:p>
          <a:p>
            <a:pPr indent="-169863" lvl="0" marL="169863" rtl="0" algn="l">
              <a:lnSpc>
                <a:spcPct val="100000"/>
              </a:lnSpc>
              <a:spcBef>
                <a:spcPts val="1200"/>
              </a:spcBef>
              <a:spcAft>
                <a:spcPts val="0"/>
              </a:spcAft>
              <a:buSzPts val="1620"/>
              <a:buFont typeface="Arial"/>
              <a:buChar char="•"/>
            </a:pPr>
            <a:r>
              <a:rPr lang="es-419" sz="1800"/>
              <a:t>Pruebe y restaure la conectividad IPv6</a:t>
            </a:r>
            <a:endParaRPr/>
          </a:p>
          <a:p>
            <a:pPr indent="0" lvl="0" marL="0" rtl="0" algn="l">
              <a:lnSpc>
                <a:spcPct val="100000"/>
              </a:lnSpc>
              <a:spcBef>
                <a:spcPts val="1200"/>
              </a:spcBef>
              <a:spcAft>
                <a:spcPts val="0"/>
              </a:spcAft>
              <a:buSzPts val="1350"/>
              <a:buNone/>
            </a:pPr>
            <a:r>
              <a:t/>
            </a:r>
            <a:endParaRPr/>
          </a:p>
        </p:txBody>
      </p: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7"/>
          <p:cNvSpPr txBox="1"/>
          <p:nvPr>
            <p:ph type="ctrTitle"/>
          </p:nvPr>
        </p:nvSpPr>
        <p:spPr>
          <a:xfrm>
            <a:off x="416425" y="1747520"/>
            <a:ext cx="8280314" cy="97028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13.3 - Módulo de práctica y cuestionario</a:t>
            </a:r>
            <a:endParaRPr/>
          </a:p>
        </p:txBody>
      </p:sp>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8"/>
          <p:cNvSpPr txBox="1"/>
          <p:nvPr>
            <p:ph type="title"/>
          </p:nvPr>
        </p:nvSpPr>
        <p:spPr>
          <a:xfrm>
            <a:off x="0" y="0"/>
            <a:ext cx="9144000" cy="111988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Módulo de Práctica y Prueba</a:t>
            </a:r>
            <a:br>
              <a:rPr lang="es-419" sz="1600"/>
            </a:br>
            <a:r>
              <a:rPr lang="es-419"/>
              <a:t>Packet Tracer – Use ICMP para probar y corregir la conectividad de red</a:t>
            </a:r>
            <a:endParaRPr/>
          </a:p>
        </p:txBody>
      </p:sp>
      <p:sp>
        <p:nvSpPr>
          <p:cNvPr id="414" name="Google Shape;414;p38"/>
          <p:cNvSpPr txBox="1"/>
          <p:nvPr>
            <p:ph idx="1" type="body"/>
          </p:nvPr>
        </p:nvSpPr>
        <p:spPr>
          <a:xfrm>
            <a:off x="179882" y="1119882"/>
            <a:ext cx="8649325" cy="3437127"/>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620"/>
              <a:buNone/>
            </a:pPr>
            <a:r>
              <a:rPr lang="es-419" sz="1800"/>
              <a:t>En este Packet Tracer, hará lo siguiente:</a:t>
            </a:r>
            <a:endParaRPr/>
          </a:p>
          <a:p>
            <a:pPr indent="-169863" lvl="0" marL="169863" rtl="0" algn="l">
              <a:lnSpc>
                <a:spcPct val="100000"/>
              </a:lnSpc>
              <a:spcBef>
                <a:spcPts val="1200"/>
              </a:spcBef>
              <a:spcAft>
                <a:spcPts val="0"/>
              </a:spcAft>
              <a:buSzPts val="1620"/>
              <a:buFont typeface="Arial"/>
              <a:buChar char="•"/>
            </a:pPr>
            <a:r>
              <a:rPr lang="es-419" sz="1800"/>
              <a:t>Use ICMP para localizar problemas de conectividad.</a:t>
            </a:r>
            <a:endParaRPr/>
          </a:p>
          <a:p>
            <a:pPr indent="-169863" lvl="0" marL="169863" rtl="0" algn="l">
              <a:lnSpc>
                <a:spcPct val="100000"/>
              </a:lnSpc>
              <a:spcBef>
                <a:spcPts val="1200"/>
              </a:spcBef>
              <a:spcAft>
                <a:spcPts val="0"/>
              </a:spcAft>
              <a:buSzPts val="1620"/>
              <a:buFont typeface="Arial"/>
              <a:buChar char="•"/>
            </a:pPr>
            <a:r>
              <a:rPr lang="es-419" sz="1800"/>
              <a:t>Configure dispositivos de red para corregir problemas de conectividad</a:t>
            </a:r>
            <a:r>
              <a:rPr lang="es-419"/>
              <a:t>.</a:t>
            </a:r>
            <a:endParaRPr/>
          </a:p>
          <a:p>
            <a:pPr indent="-84138" lvl="0" marL="169863" rtl="0" algn="l">
              <a:lnSpc>
                <a:spcPct val="100000"/>
              </a:lnSpc>
              <a:spcBef>
                <a:spcPts val="1200"/>
              </a:spcBef>
              <a:spcAft>
                <a:spcPts val="0"/>
              </a:spcAft>
              <a:buSzPts val="1350"/>
              <a:buFont typeface="Noto Sans Symbols"/>
              <a:buNone/>
            </a:pPr>
            <a:r>
              <a:t/>
            </a:r>
            <a:endParaRPr/>
          </a:p>
        </p:txBody>
      </p:sp>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9"/>
          <p:cNvSpPr txBox="1"/>
          <p:nvPr>
            <p:ph type="title"/>
          </p:nvPr>
        </p:nvSpPr>
        <p:spPr>
          <a:xfrm>
            <a:off x="0" y="0"/>
            <a:ext cx="9144000" cy="149191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Módulo de Práctica y quiz</a:t>
            </a:r>
            <a:r>
              <a:rPr lang="es-419"/>
              <a:t> Packet Tracer - Usar Ping y Traceroute para probar la conectividad de red - Modo Físico</a:t>
            </a:r>
            <a:br>
              <a:rPr lang="es-419"/>
            </a:br>
            <a:r>
              <a:rPr lang="es-419"/>
              <a:t> Lab — Usar Ping y Traceroute para probar la conectividad de red</a:t>
            </a:r>
            <a:endParaRPr/>
          </a:p>
        </p:txBody>
      </p:sp>
      <p:sp>
        <p:nvSpPr>
          <p:cNvPr id="421" name="Google Shape;421;p39"/>
          <p:cNvSpPr txBox="1"/>
          <p:nvPr>
            <p:ph idx="1" type="body"/>
          </p:nvPr>
        </p:nvSpPr>
        <p:spPr>
          <a:xfrm>
            <a:off x="247337" y="1491916"/>
            <a:ext cx="8649325" cy="3522688"/>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260"/>
              <a:buNone/>
            </a:pPr>
            <a:r>
              <a:rPr lang="es-419" sz="1400"/>
              <a:t>En esta actividad de Packet Tracer Modo Físico, completará los siguientes objetivos:</a:t>
            </a:r>
            <a:endParaRPr/>
          </a:p>
          <a:p>
            <a:pPr indent="-169863" lvl="0" marL="169863" rtl="0" algn="l">
              <a:lnSpc>
                <a:spcPct val="100000"/>
              </a:lnSpc>
              <a:spcBef>
                <a:spcPts val="1200"/>
              </a:spcBef>
              <a:spcAft>
                <a:spcPts val="0"/>
              </a:spcAft>
              <a:buSzPts val="1260"/>
              <a:buFont typeface="Arial"/>
              <a:buChar char="•"/>
            </a:pPr>
            <a:r>
              <a:rPr lang="es-419" sz="1400"/>
              <a:t>Utilizar el comando ping para realizar pruebas de red básicas </a:t>
            </a:r>
            <a:endParaRPr/>
          </a:p>
          <a:p>
            <a:pPr indent="-169863" lvl="0" marL="169863" rtl="0" algn="l">
              <a:lnSpc>
                <a:spcPct val="100000"/>
              </a:lnSpc>
              <a:spcBef>
                <a:spcPts val="1200"/>
              </a:spcBef>
              <a:spcAft>
                <a:spcPts val="0"/>
              </a:spcAft>
              <a:buSzPts val="1260"/>
              <a:buFont typeface="Arial"/>
              <a:buChar char="•"/>
            </a:pPr>
            <a:r>
              <a:rPr lang="es-419" sz="1400"/>
              <a:t>Utilizar los comandos tracert y traceroute para realizar pruebas de red básicas</a:t>
            </a:r>
            <a:endParaRPr/>
          </a:p>
          <a:p>
            <a:pPr indent="-169863" lvl="0" marL="169863" rtl="0" algn="l">
              <a:lnSpc>
                <a:spcPct val="100000"/>
              </a:lnSpc>
              <a:spcBef>
                <a:spcPts val="1200"/>
              </a:spcBef>
              <a:spcAft>
                <a:spcPts val="0"/>
              </a:spcAft>
              <a:buSzPts val="1260"/>
              <a:buFont typeface="Arial"/>
              <a:buChar char="•"/>
            </a:pPr>
            <a:r>
              <a:rPr lang="es-419" sz="1400"/>
              <a:t>Solucionar problemas de la topología</a:t>
            </a:r>
            <a:endParaRPr/>
          </a:p>
          <a:p>
            <a:pPr indent="0" lvl="0" marL="0" rtl="0" algn="l">
              <a:lnSpc>
                <a:spcPct val="100000"/>
              </a:lnSpc>
              <a:spcBef>
                <a:spcPts val="1200"/>
              </a:spcBef>
              <a:spcAft>
                <a:spcPts val="0"/>
              </a:spcAft>
              <a:buSzPts val="1260"/>
              <a:buNone/>
            </a:pPr>
            <a:r>
              <a:rPr lang="es-419" sz="1400"/>
              <a:t>En este laboratorio, cumplirá los siguientes objetivos: </a:t>
            </a:r>
            <a:endParaRPr/>
          </a:p>
          <a:p>
            <a:pPr indent="-169863" lvl="0" marL="169863" rtl="0" algn="l">
              <a:lnSpc>
                <a:spcPct val="100000"/>
              </a:lnSpc>
              <a:spcBef>
                <a:spcPts val="1200"/>
              </a:spcBef>
              <a:spcAft>
                <a:spcPts val="0"/>
              </a:spcAft>
              <a:buSzPts val="1260"/>
              <a:buFont typeface="Arial"/>
              <a:buChar char="•"/>
            </a:pPr>
            <a:r>
              <a:rPr lang="es-419" sz="1400"/>
              <a:t>Construir y configurar de la red </a:t>
            </a:r>
            <a:endParaRPr/>
          </a:p>
          <a:p>
            <a:pPr indent="-169863" lvl="0" marL="169863" rtl="0" algn="l">
              <a:lnSpc>
                <a:spcPct val="100000"/>
              </a:lnSpc>
              <a:spcBef>
                <a:spcPts val="1200"/>
              </a:spcBef>
              <a:spcAft>
                <a:spcPts val="0"/>
              </a:spcAft>
              <a:buSzPts val="1260"/>
              <a:buFont typeface="Arial"/>
              <a:buChar char="•"/>
            </a:pPr>
            <a:r>
              <a:rPr lang="es-419" sz="1400"/>
              <a:t>Utilizar el comando ping para realizar pruebas de red básicas </a:t>
            </a:r>
            <a:endParaRPr/>
          </a:p>
          <a:p>
            <a:pPr indent="-169863" lvl="0" marL="169863" rtl="0" algn="l">
              <a:lnSpc>
                <a:spcPct val="100000"/>
              </a:lnSpc>
              <a:spcBef>
                <a:spcPts val="1200"/>
              </a:spcBef>
              <a:spcAft>
                <a:spcPts val="0"/>
              </a:spcAft>
              <a:buSzPts val="1260"/>
              <a:buFont typeface="Arial"/>
              <a:buChar char="•"/>
            </a:pPr>
            <a:r>
              <a:rPr lang="es-419" sz="1400"/>
              <a:t>Utilizar los comandos tracert y traceroute para realizar pruebas de red básicas</a:t>
            </a:r>
            <a:endParaRPr/>
          </a:p>
          <a:p>
            <a:pPr indent="-169863" lvl="0" marL="169863" rtl="0" algn="l">
              <a:lnSpc>
                <a:spcPct val="100000"/>
              </a:lnSpc>
              <a:spcBef>
                <a:spcPts val="1200"/>
              </a:spcBef>
              <a:spcAft>
                <a:spcPts val="0"/>
              </a:spcAft>
              <a:buSzPts val="1260"/>
              <a:buFont typeface="Arial"/>
              <a:buChar char="•"/>
            </a:pPr>
            <a:r>
              <a:rPr lang="es-419" sz="1400"/>
              <a:t>Solucionar problemas de la topología</a:t>
            </a:r>
            <a:endParaRPr/>
          </a:p>
        </p:txBody>
      </p:sp>
    </p:spTree>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0"/>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latin typeface="Arial"/>
                <a:ea typeface="Arial"/>
                <a:cs typeface="Arial"/>
                <a:sym typeface="Arial"/>
              </a:rPr>
              <a:t>Práctica del Módulo y Cuestionario</a:t>
            </a:r>
            <a:br>
              <a:rPr lang="es-419">
                <a:latin typeface="Arial"/>
                <a:ea typeface="Arial"/>
                <a:cs typeface="Arial"/>
                <a:sym typeface="Arial"/>
              </a:rPr>
            </a:br>
            <a:r>
              <a:rPr lang="es-419">
                <a:latin typeface="Arial"/>
                <a:ea typeface="Arial"/>
                <a:cs typeface="Arial"/>
                <a:sym typeface="Arial"/>
              </a:rPr>
              <a:t>¿Qué aprendí en este módulo?</a:t>
            </a:r>
            <a:endParaRPr/>
          </a:p>
        </p:txBody>
      </p:sp>
      <p:sp>
        <p:nvSpPr>
          <p:cNvPr id="428" name="Google Shape;428;p40"/>
          <p:cNvSpPr txBox="1"/>
          <p:nvPr>
            <p:ph idx="1" type="body"/>
          </p:nvPr>
        </p:nvSpPr>
        <p:spPr>
          <a:xfrm>
            <a:off x="145357" y="798944"/>
            <a:ext cx="8641196" cy="3539376"/>
          </a:xfrm>
          <a:prstGeom prst="rect">
            <a:avLst/>
          </a:prstGeom>
          <a:noFill/>
          <a:ln>
            <a:noFill/>
          </a:ln>
        </p:spPr>
        <p:txBody>
          <a:bodyPr anchorCtr="0" anchor="t" bIns="45700" lIns="91425" spcFirstLastPara="1" rIns="182875" wrap="square" tIns="45700">
            <a:noAutofit/>
          </a:bodyPr>
          <a:lstStyle/>
          <a:p>
            <a:pPr indent="-169863" lvl="0" marL="169863" rtl="0" algn="l">
              <a:lnSpc>
                <a:spcPct val="85000"/>
              </a:lnSpc>
              <a:spcBef>
                <a:spcPts val="0"/>
              </a:spcBef>
              <a:spcAft>
                <a:spcPts val="0"/>
              </a:spcAft>
              <a:buSzPts val="1440"/>
              <a:buFont typeface="Arial"/>
              <a:buChar char="•"/>
            </a:pPr>
            <a:r>
              <a:rPr lang="es-419" sz="1600"/>
              <a:t>El propósito de los mensajes ICMP es proporcionar comentarios sobre problemas relacionados con el procesamiento de paquetes IP bajo ciertas condiciones.</a:t>
            </a:r>
            <a:endParaRPr/>
          </a:p>
          <a:p>
            <a:pPr indent="-169863" lvl="0" marL="169863" rtl="0" algn="l">
              <a:lnSpc>
                <a:spcPct val="85000"/>
              </a:lnSpc>
              <a:spcBef>
                <a:spcPts val="1080"/>
              </a:spcBef>
              <a:spcAft>
                <a:spcPts val="0"/>
              </a:spcAft>
              <a:buSzPts val="1440"/>
              <a:buFont typeface="Arial"/>
              <a:buChar char="•"/>
            </a:pPr>
            <a:r>
              <a:rPr lang="es-419" sz="1600"/>
              <a:t>Los mensajes ICMP comunes a ICMPv4 e ICMPv6 son: Accesibilidad del host, Destino o Servicio inalcanzable y Tiempo excedido. </a:t>
            </a:r>
            <a:endParaRPr/>
          </a:p>
          <a:p>
            <a:pPr indent="-169863" lvl="0" marL="169863" rtl="0" algn="l">
              <a:lnSpc>
                <a:spcPct val="85000"/>
              </a:lnSpc>
              <a:spcBef>
                <a:spcPts val="1080"/>
              </a:spcBef>
              <a:spcAft>
                <a:spcPts val="0"/>
              </a:spcAft>
              <a:buSzPts val="1440"/>
              <a:buFont typeface="Arial"/>
              <a:buChar char="•"/>
            </a:pPr>
            <a:r>
              <a:rPr lang="es-419" sz="1600"/>
              <a:t>Los mensajes entre un router IPv6 y un dispositivo IPv6, incluida la asignación dinámica de direcciones, incluyen RS y RA. Los mensajes entre dispositivos IPv6 incluyen el redireccionamiento (similar a IPv4), NS y NA.</a:t>
            </a:r>
            <a:endParaRPr/>
          </a:p>
          <a:p>
            <a:pPr indent="-169863" lvl="0" marL="169863" rtl="0" algn="l">
              <a:lnSpc>
                <a:spcPct val="85000"/>
              </a:lnSpc>
              <a:spcBef>
                <a:spcPts val="1080"/>
              </a:spcBef>
              <a:spcAft>
                <a:spcPts val="0"/>
              </a:spcAft>
              <a:buSzPts val="1440"/>
              <a:buFont typeface="Arial"/>
              <a:buChar char="•"/>
            </a:pPr>
            <a:r>
              <a:rPr lang="es-419" sz="1600"/>
              <a:t>Ping (utilizado por IPv4 e IPv6) utiliza la solicitud de eco ICMP y los mensajes de respuesta de eco para probar la conectividad entre hosts</a:t>
            </a:r>
            <a:endParaRPr/>
          </a:p>
          <a:p>
            <a:pPr indent="-169863" lvl="0" marL="169863" rtl="0" algn="l">
              <a:lnSpc>
                <a:spcPct val="85000"/>
              </a:lnSpc>
              <a:spcBef>
                <a:spcPts val="1080"/>
              </a:spcBef>
              <a:spcAft>
                <a:spcPts val="0"/>
              </a:spcAft>
              <a:buSzPts val="1440"/>
              <a:buFont typeface="Arial"/>
              <a:buChar char="•"/>
            </a:pPr>
            <a:r>
              <a:rPr lang="es-419" sz="1600"/>
              <a:t>Ping se puede usar para probar la configuración interna de IPv4 o IPv6 en el host local. </a:t>
            </a:r>
            <a:endParaRPr/>
          </a:p>
          <a:p>
            <a:pPr indent="-169863" lvl="0" marL="169863" rtl="0" algn="l">
              <a:lnSpc>
                <a:spcPct val="85000"/>
              </a:lnSpc>
              <a:spcBef>
                <a:spcPts val="1080"/>
              </a:spcBef>
              <a:spcAft>
                <a:spcPts val="0"/>
              </a:spcAft>
              <a:buSzPts val="1440"/>
              <a:buFont typeface="Arial"/>
              <a:buChar char="•"/>
            </a:pPr>
            <a:r>
              <a:rPr lang="es-419" sz="1600"/>
              <a:t>Traceroute (tracert) genera una lista de saltos que se alcanzaron con éxito a lo largo del camino.</a:t>
            </a:r>
            <a:endParaRPr/>
          </a:p>
        </p:txBody>
      </p:sp>
    </p:spTree>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1"/>
          <p:cNvSpPr txBox="1"/>
          <p:nvPr>
            <p:ph type="title"/>
          </p:nvPr>
        </p:nvSpPr>
        <p:spPr>
          <a:xfrm>
            <a:off x="1" y="41394"/>
            <a:ext cx="9144000" cy="60905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latin typeface="Arial"/>
                <a:ea typeface="Arial"/>
                <a:cs typeface="Arial"/>
                <a:sym typeface="Arial"/>
              </a:rPr>
              <a:t>Módulo 13: ICMP </a:t>
            </a:r>
            <a:br>
              <a:rPr lang="es-419">
                <a:latin typeface="Arial"/>
                <a:ea typeface="Arial"/>
                <a:cs typeface="Arial"/>
                <a:sym typeface="Arial"/>
              </a:rPr>
            </a:br>
            <a:r>
              <a:rPr lang="es-419">
                <a:latin typeface="Arial"/>
                <a:ea typeface="Arial"/>
                <a:cs typeface="Arial"/>
                <a:sym typeface="Arial"/>
              </a:rPr>
              <a:t>Nuevos términos y comandos</a:t>
            </a:r>
            <a:endParaRPr/>
          </a:p>
        </p:txBody>
      </p:sp>
      <p:sp>
        <p:nvSpPr>
          <p:cNvPr id="435" name="Google Shape;435;p41"/>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173038" lvl="0" marL="173038" rtl="0" algn="l">
              <a:lnSpc>
                <a:spcPct val="100000"/>
              </a:lnSpc>
              <a:spcBef>
                <a:spcPts val="0"/>
              </a:spcBef>
              <a:spcAft>
                <a:spcPts val="0"/>
              </a:spcAft>
              <a:buSzPts val="1350"/>
              <a:buFont typeface="Arial"/>
              <a:buChar char="•"/>
            </a:pPr>
            <a:r>
              <a:rPr lang="es-419">
                <a:solidFill>
                  <a:schemeClr val="dk1"/>
                </a:solidFill>
              </a:rPr>
              <a:t>ICMP</a:t>
            </a:r>
            <a:endParaRPr/>
          </a:p>
          <a:p>
            <a:pPr indent="-173038" lvl="0" marL="173038" rtl="0" algn="l">
              <a:lnSpc>
                <a:spcPct val="100000"/>
              </a:lnSpc>
              <a:spcBef>
                <a:spcPts val="400"/>
              </a:spcBef>
              <a:spcAft>
                <a:spcPts val="0"/>
              </a:spcAft>
              <a:buSzPts val="1350"/>
              <a:buFont typeface="Arial"/>
              <a:buChar char="•"/>
            </a:pPr>
            <a:r>
              <a:rPr lang="es-419">
                <a:solidFill>
                  <a:schemeClr val="dk1"/>
                </a:solidFill>
              </a:rPr>
              <a:t>ICMPv4</a:t>
            </a:r>
            <a:endParaRPr/>
          </a:p>
          <a:p>
            <a:pPr indent="-173038" lvl="0" marL="173038" rtl="0" algn="l">
              <a:lnSpc>
                <a:spcPct val="100000"/>
              </a:lnSpc>
              <a:spcBef>
                <a:spcPts val="400"/>
              </a:spcBef>
              <a:spcAft>
                <a:spcPts val="0"/>
              </a:spcAft>
              <a:buSzPts val="1350"/>
              <a:buFont typeface="Arial"/>
              <a:buChar char="•"/>
            </a:pPr>
            <a:r>
              <a:rPr lang="es-419">
                <a:solidFill>
                  <a:schemeClr val="dk1"/>
                </a:solidFill>
              </a:rPr>
              <a:t>ICMPv6</a:t>
            </a:r>
            <a:endParaRPr/>
          </a:p>
          <a:p>
            <a:pPr indent="-173038" lvl="0" marL="173038" rtl="0" algn="l">
              <a:lnSpc>
                <a:spcPct val="100000"/>
              </a:lnSpc>
              <a:spcBef>
                <a:spcPts val="400"/>
              </a:spcBef>
              <a:spcAft>
                <a:spcPts val="0"/>
              </a:spcAft>
              <a:buSzPts val="1350"/>
              <a:buFont typeface="Arial"/>
              <a:buChar char="•"/>
            </a:pPr>
            <a:r>
              <a:rPr lang="es-419">
                <a:solidFill>
                  <a:schemeClr val="dk1"/>
                </a:solidFill>
              </a:rPr>
              <a:t>ping</a:t>
            </a:r>
            <a:endParaRPr/>
          </a:p>
          <a:p>
            <a:pPr indent="-173038" lvl="0" marL="173038" rtl="0" algn="l">
              <a:lnSpc>
                <a:spcPct val="100000"/>
              </a:lnSpc>
              <a:spcBef>
                <a:spcPts val="400"/>
              </a:spcBef>
              <a:spcAft>
                <a:spcPts val="0"/>
              </a:spcAft>
              <a:buSzPts val="1350"/>
              <a:buFont typeface="Arial"/>
              <a:buChar char="•"/>
            </a:pPr>
            <a:r>
              <a:rPr lang="es-419">
                <a:solidFill>
                  <a:schemeClr val="dk1"/>
                </a:solidFill>
              </a:rPr>
              <a:t>traceroute</a:t>
            </a:r>
            <a:endParaRPr/>
          </a:p>
          <a:p>
            <a:pPr indent="-173038" lvl="0" marL="173038" rtl="0" algn="l">
              <a:lnSpc>
                <a:spcPct val="100000"/>
              </a:lnSpc>
              <a:spcBef>
                <a:spcPts val="400"/>
              </a:spcBef>
              <a:spcAft>
                <a:spcPts val="0"/>
              </a:spcAft>
              <a:buSzPts val="1350"/>
              <a:buFont typeface="Arial"/>
              <a:buChar char="•"/>
            </a:pPr>
            <a:r>
              <a:rPr lang="es-419">
                <a:solidFill>
                  <a:schemeClr val="dk1"/>
                </a:solidFill>
              </a:rPr>
              <a:t>tracert</a:t>
            </a:r>
            <a:endParaRPr/>
          </a:p>
          <a:p>
            <a:pPr indent="-173038" lvl="0" marL="173038" rtl="0" algn="l">
              <a:lnSpc>
                <a:spcPct val="100000"/>
              </a:lnSpc>
              <a:spcBef>
                <a:spcPts val="400"/>
              </a:spcBef>
              <a:spcAft>
                <a:spcPts val="0"/>
              </a:spcAft>
              <a:buSzPts val="1350"/>
              <a:buFont typeface="Arial"/>
              <a:buChar char="•"/>
            </a:pPr>
            <a:r>
              <a:rPr lang="es-419">
                <a:solidFill>
                  <a:schemeClr val="dk1"/>
                </a:solidFill>
              </a:rPr>
              <a:t>Network Discovery Protocol</a:t>
            </a:r>
            <a:endParaRPr/>
          </a:p>
          <a:p>
            <a:pPr indent="-173038" lvl="0" marL="173038" rtl="0" algn="l">
              <a:lnSpc>
                <a:spcPct val="100000"/>
              </a:lnSpc>
              <a:spcBef>
                <a:spcPts val="400"/>
              </a:spcBef>
              <a:spcAft>
                <a:spcPts val="0"/>
              </a:spcAft>
              <a:buSzPts val="1350"/>
              <a:buFont typeface="Arial"/>
              <a:buChar char="•"/>
            </a:pPr>
            <a:r>
              <a:rPr lang="es-419">
                <a:solidFill>
                  <a:schemeClr val="dk1"/>
                </a:solidFill>
              </a:rPr>
              <a:t>Solicitud de router (RS)</a:t>
            </a:r>
            <a:endParaRPr/>
          </a:p>
          <a:p>
            <a:pPr indent="-173038" lvl="0" marL="173038" rtl="0" algn="l">
              <a:lnSpc>
                <a:spcPct val="100000"/>
              </a:lnSpc>
              <a:spcBef>
                <a:spcPts val="400"/>
              </a:spcBef>
              <a:spcAft>
                <a:spcPts val="0"/>
              </a:spcAft>
              <a:buSzPts val="1350"/>
              <a:buFont typeface="Arial"/>
              <a:buChar char="•"/>
            </a:pPr>
            <a:r>
              <a:rPr lang="es-419">
                <a:solidFill>
                  <a:schemeClr val="dk1"/>
                </a:solidFill>
              </a:rPr>
              <a:t>Anuncio de router (RA)</a:t>
            </a:r>
            <a:endParaRPr/>
          </a:p>
          <a:p>
            <a:pPr indent="-173038" lvl="0" marL="173038" rtl="0" algn="l">
              <a:lnSpc>
                <a:spcPct val="100000"/>
              </a:lnSpc>
              <a:spcBef>
                <a:spcPts val="400"/>
              </a:spcBef>
              <a:spcAft>
                <a:spcPts val="0"/>
              </a:spcAft>
              <a:buSzPts val="1350"/>
              <a:buFont typeface="Arial"/>
              <a:buChar char="•"/>
            </a:pPr>
            <a:r>
              <a:rPr lang="es-419">
                <a:solidFill>
                  <a:schemeClr val="dk1"/>
                </a:solidFill>
              </a:rPr>
              <a:t>Mensajes de solicitud de vecino (NS)</a:t>
            </a:r>
            <a:endParaRPr/>
          </a:p>
          <a:p>
            <a:pPr indent="-173038" lvl="0" marL="173038" rtl="0" algn="l">
              <a:lnSpc>
                <a:spcPct val="100000"/>
              </a:lnSpc>
              <a:spcBef>
                <a:spcPts val="400"/>
              </a:spcBef>
              <a:spcAft>
                <a:spcPts val="0"/>
              </a:spcAft>
              <a:buSzPts val="1350"/>
              <a:buFont typeface="Arial"/>
              <a:buChar char="•"/>
            </a:pPr>
            <a:r>
              <a:rPr lang="es-419">
                <a:solidFill>
                  <a:schemeClr val="dk1"/>
                </a:solidFill>
              </a:rPr>
              <a:t>Anuncio de vecino (NA)</a:t>
            </a:r>
            <a:endParaRPr/>
          </a:p>
          <a:p>
            <a:pPr indent="-173038" lvl="0" marL="173038" rtl="0" algn="l">
              <a:lnSpc>
                <a:spcPct val="100000"/>
              </a:lnSpc>
              <a:spcBef>
                <a:spcPts val="400"/>
              </a:spcBef>
              <a:spcAft>
                <a:spcPts val="0"/>
              </a:spcAft>
              <a:buSzPts val="1350"/>
              <a:buFont typeface="Arial"/>
              <a:buChar char="•"/>
            </a:pPr>
            <a:r>
              <a:rPr lang="es-419">
                <a:solidFill>
                  <a:schemeClr val="dk1"/>
                </a:solidFill>
              </a:rPr>
              <a:t>TTL</a:t>
            </a:r>
            <a:endParaRPr/>
          </a:p>
          <a:p>
            <a:pPr indent="0" lvl="0" marL="0" rtl="0" algn="l">
              <a:lnSpc>
                <a:spcPct val="100000"/>
              </a:lnSpc>
              <a:spcBef>
                <a:spcPts val="800"/>
              </a:spcBef>
              <a:spcAft>
                <a:spcPts val="0"/>
              </a:spcAft>
              <a:buSzPts val="1350"/>
              <a:buNone/>
            </a:pPr>
            <a:r>
              <a:t/>
            </a:r>
            <a:endParaRPr/>
          </a:p>
        </p:txBody>
      </p:sp>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8"/>
          <p:cNvSpPr txBox="1"/>
          <p:nvPr>
            <p:ph type="ctrTitle"/>
          </p:nvPr>
        </p:nvSpPr>
        <p:spPr>
          <a:xfrm>
            <a:off x="416425" y="1788160"/>
            <a:ext cx="7598042"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Mensajes ICMP</a:t>
            </a:r>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9"/>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Mensajes ICMP</a:t>
            </a:r>
            <a:br>
              <a:rPr lang="es-419"/>
            </a:br>
            <a:r>
              <a:rPr lang="es-419"/>
              <a:t>Mensajes ICMPv4 e ICMPv6</a:t>
            </a:r>
            <a:endParaRPr/>
          </a:p>
        </p:txBody>
      </p:sp>
      <p:sp>
        <p:nvSpPr>
          <p:cNvPr id="260" name="Google Shape;260;p19"/>
          <p:cNvSpPr txBox="1"/>
          <p:nvPr>
            <p:ph idx="1" type="body"/>
          </p:nvPr>
        </p:nvSpPr>
        <p:spPr>
          <a:xfrm>
            <a:off x="144065" y="888396"/>
            <a:ext cx="8712259" cy="362195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440"/>
              <a:buFont typeface="Arial"/>
              <a:buChar char="•"/>
            </a:pPr>
            <a:r>
              <a:rPr lang="es-419" sz="1600"/>
              <a:t>Internet Control Message Protocol (ICMP) proporciona información sobre problemas relacionados con el procesamiento de paquetes IP bajo ciertas condiciones.</a:t>
            </a:r>
            <a:endParaRPr/>
          </a:p>
          <a:p>
            <a:pPr indent="-169863" lvl="0" marL="169863" rtl="0" algn="l">
              <a:lnSpc>
                <a:spcPct val="100000"/>
              </a:lnSpc>
              <a:spcBef>
                <a:spcPts val="1200"/>
              </a:spcBef>
              <a:spcAft>
                <a:spcPts val="0"/>
              </a:spcAft>
              <a:buSzPts val="1440"/>
              <a:buFont typeface="Arial"/>
              <a:buChar char="•"/>
            </a:pPr>
            <a:r>
              <a:rPr lang="es-419" sz="1600"/>
              <a:t>El protocolo de mensajes para IPv4 es ICMPv4. ICMPv6 es el protocolo de mensajería para IPv6 e incluye funcionalidad adicional.</a:t>
            </a:r>
            <a:endParaRPr/>
          </a:p>
          <a:p>
            <a:pPr indent="-169863" lvl="0" marL="169863" rtl="0" algn="l">
              <a:lnSpc>
                <a:spcPct val="100000"/>
              </a:lnSpc>
              <a:spcBef>
                <a:spcPts val="1200"/>
              </a:spcBef>
              <a:spcAft>
                <a:spcPts val="0"/>
              </a:spcAft>
              <a:buSzPts val="1440"/>
              <a:buFont typeface="Arial"/>
              <a:buChar char="•"/>
            </a:pPr>
            <a:r>
              <a:rPr lang="es-419" sz="1600"/>
              <a:t>Los mensajes ICMP comunes a ICMPv4 e ICMPv6 incluyen:</a:t>
            </a:r>
            <a:endParaRPr/>
          </a:p>
          <a:p>
            <a:pPr indent="-169863" lvl="2" marL="431800" rtl="0" algn="l">
              <a:lnSpc>
                <a:spcPct val="100000"/>
              </a:lnSpc>
              <a:spcBef>
                <a:spcPts val="900"/>
              </a:spcBef>
              <a:spcAft>
                <a:spcPts val="0"/>
              </a:spcAft>
              <a:buClr>
                <a:srgbClr val="000000"/>
              </a:buClr>
              <a:buSzPts val="1600"/>
              <a:buFont typeface="Arial"/>
              <a:buChar char="•"/>
            </a:pPr>
            <a:r>
              <a:rPr lang="es-419" sz="1600"/>
              <a:t>Accesibilidad al host</a:t>
            </a:r>
            <a:endParaRPr/>
          </a:p>
          <a:p>
            <a:pPr indent="-169863" lvl="2" marL="431800" rtl="0" algn="l">
              <a:lnSpc>
                <a:spcPct val="100000"/>
              </a:lnSpc>
              <a:spcBef>
                <a:spcPts val="600"/>
              </a:spcBef>
              <a:spcAft>
                <a:spcPts val="0"/>
              </a:spcAft>
              <a:buClr>
                <a:srgbClr val="000000"/>
              </a:buClr>
              <a:buSzPts val="1600"/>
              <a:buFont typeface="Arial"/>
              <a:buChar char="•"/>
            </a:pPr>
            <a:r>
              <a:rPr lang="es-419" sz="1600"/>
              <a:t>Destino o servicio inaccesible</a:t>
            </a:r>
            <a:endParaRPr/>
          </a:p>
          <a:p>
            <a:pPr indent="-169863" lvl="2" marL="431800" rtl="0" algn="l">
              <a:lnSpc>
                <a:spcPct val="100000"/>
              </a:lnSpc>
              <a:spcBef>
                <a:spcPts val="600"/>
              </a:spcBef>
              <a:spcAft>
                <a:spcPts val="0"/>
              </a:spcAft>
              <a:buClr>
                <a:srgbClr val="000000"/>
              </a:buClr>
              <a:buSzPts val="1600"/>
              <a:buFont typeface="Arial"/>
              <a:buChar char="•"/>
            </a:pPr>
            <a:r>
              <a:rPr lang="es-419" sz="1600"/>
              <a:t>Tiempo superado</a:t>
            </a:r>
            <a:endParaRPr/>
          </a:p>
          <a:p>
            <a:pPr indent="0" lvl="0" marL="0" rtl="0" algn="l">
              <a:lnSpc>
                <a:spcPct val="100000"/>
              </a:lnSpc>
              <a:spcBef>
                <a:spcPts val="900"/>
              </a:spcBef>
              <a:spcAft>
                <a:spcPts val="0"/>
              </a:spcAft>
              <a:buSzPts val="1440"/>
              <a:buNone/>
            </a:pPr>
            <a:r>
              <a:t/>
            </a:r>
            <a:endParaRPr sz="1600"/>
          </a:p>
          <a:p>
            <a:pPr indent="0" lvl="0" marL="0" rtl="0" algn="l">
              <a:lnSpc>
                <a:spcPct val="100000"/>
              </a:lnSpc>
              <a:spcBef>
                <a:spcPts val="1200"/>
              </a:spcBef>
              <a:spcAft>
                <a:spcPts val="0"/>
              </a:spcAft>
              <a:buSzPts val="1440"/>
              <a:buNone/>
            </a:pPr>
            <a:r>
              <a:rPr lang="es-419" sz="1600"/>
              <a:t>Nota: los mensajes ICMPv4 no son obligatorios y, por lo general, no se permiten dentro de una red por razones de seguridad. </a:t>
            </a:r>
            <a:endParaRPr/>
          </a:p>
          <a:p>
            <a:pPr indent="-84138" lvl="0" marL="169863" rtl="0" algn="l">
              <a:lnSpc>
                <a:spcPct val="100000"/>
              </a:lnSpc>
              <a:spcBef>
                <a:spcPts val="1200"/>
              </a:spcBef>
              <a:spcAft>
                <a:spcPts val="0"/>
              </a:spcAft>
              <a:buSzPts val="1350"/>
              <a:buFont typeface="Arial"/>
              <a:buNone/>
            </a:pPr>
            <a:r>
              <a:t/>
            </a:r>
            <a:endParaRPr/>
          </a:p>
          <a:p>
            <a:pPr indent="-84138" lvl="0" marL="169863" rtl="0" algn="l">
              <a:lnSpc>
                <a:spcPct val="100000"/>
              </a:lnSpc>
              <a:spcBef>
                <a:spcPts val="1200"/>
              </a:spcBef>
              <a:spcAft>
                <a:spcPts val="0"/>
              </a:spcAft>
              <a:buSzPts val="1350"/>
              <a:buFont typeface="Noto Sans Symbols"/>
              <a:buNone/>
            </a:pPr>
            <a:r>
              <a:t/>
            </a:r>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0"/>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Mensajes ICMP</a:t>
            </a:r>
            <a:br>
              <a:rPr lang="es-419"/>
            </a:br>
            <a:r>
              <a:rPr lang="es-419"/>
              <a:t>Accesibilidad del host</a:t>
            </a:r>
            <a:endParaRPr/>
          </a:p>
        </p:txBody>
      </p:sp>
      <p:sp>
        <p:nvSpPr>
          <p:cNvPr id="267" name="Google Shape;267;p20"/>
          <p:cNvSpPr txBox="1"/>
          <p:nvPr>
            <p:ph idx="1" type="body"/>
          </p:nvPr>
        </p:nvSpPr>
        <p:spPr>
          <a:xfrm>
            <a:off x="145357" y="798944"/>
            <a:ext cx="3939626" cy="3735939"/>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440"/>
              <a:buNone/>
            </a:pPr>
            <a:r>
              <a:rPr lang="es-419" sz="1600"/>
              <a:t>ICMP Echo Message se puede utilizar para probar la accesibilidad de un host en una red IP. </a:t>
            </a:r>
            <a:endParaRPr/>
          </a:p>
          <a:p>
            <a:pPr indent="0" lvl="0" marL="0" rtl="0" algn="l">
              <a:lnSpc>
                <a:spcPct val="100000"/>
              </a:lnSpc>
              <a:spcBef>
                <a:spcPts val="1200"/>
              </a:spcBef>
              <a:spcAft>
                <a:spcPts val="0"/>
              </a:spcAft>
              <a:buSzPts val="1440"/>
              <a:buNone/>
            </a:pPr>
            <a:r>
              <a:rPr lang="es-419" sz="1600"/>
              <a:t>En el ejemplo:</a:t>
            </a:r>
            <a:endParaRPr/>
          </a:p>
          <a:p>
            <a:pPr indent="-215900" lvl="1" marL="358775" rtl="0" algn="l">
              <a:lnSpc>
                <a:spcPct val="100000"/>
              </a:lnSpc>
              <a:spcBef>
                <a:spcPts val="900"/>
              </a:spcBef>
              <a:spcAft>
                <a:spcPts val="0"/>
              </a:spcAft>
              <a:buSzPts val="1600"/>
              <a:buFont typeface="Arial"/>
              <a:buChar char="•"/>
            </a:pPr>
            <a:r>
              <a:rPr lang="es-419" sz="1600"/>
              <a:t>El host local envía una solicitud de eco ICMP a un host. </a:t>
            </a:r>
            <a:endParaRPr/>
          </a:p>
          <a:p>
            <a:pPr indent="-215900" lvl="1" marL="358775" rtl="0" algn="l">
              <a:lnSpc>
                <a:spcPct val="100000"/>
              </a:lnSpc>
              <a:spcBef>
                <a:spcPts val="600"/>
              </a:spcBef>
              <a:spcAft>
                <a:spcPts val="0"/>
              </a:spcAft>
              <a:buSzPts val="1600"/>
              <a:buFont typeface="Arial"/>
              <a:buChar char="•"/>
            </a:pPr>
            <a:r>
              <a:rPr lang="es-419" sz="1600"/>
              <a:t>Si el host se encuentra disponible, el host de destino responde con una respuesta de eco.</a:t>
            </a:r>
            <a:endParaRPr/>
          </a:p>
        </p:txBody>
      </p:sp>
      <p:pic>
        <p:nvPicPr>
          <p:cNvPr id="268" name="Google Shape;268;p20"/>
          <p:cNvPicPr preferRelativeResize="0"/>
          <p:nvPr/>
        </p:nvPicPr>
        <p:blipFill rotWithShape="1">
          <a:blip r:embed="rId3">
            <a:alphaModFix/>
          </a:blip>
          <a:srcRect b="0" l="0" r="0" t="0"/>
          <a:stretch/>
        </p:blipFill>
        <p:spPr>
          <a:xfrm>
            <a:off x="4572000" y="1419595"/>
            <a:ext cx="3939626" cy="2304309"/>
          </a:xfrm>
          <a:prstGeom prst="rect">
            <a:avLst/>
          </a:prstGeom>
          <a:noFill/>
          <a:ln>
            <a:noFill/>
          </a:ln>
        </p:spPr>
      </p:pic>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1"/>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Mensajes ICMP</a:t>
            </a:r>
            <a:br>
              <a:rPr lang="es-419"/>
            </a:br>
            <a:r>
              <a:rPr lang="es-419"/>
              <a:t>Destino o servicio inalcanzable</a:t>
            </a:r>
            <a:endParaRPr/>
          </a:p>
        </p:txBody>
      </p:sp>
      <p:sp>
        <p:nvSpPr>
          <p:cNvPr id="275" name="Google Shape;275;p21"/>
          <p:cNvSpPr txBox="1"/>
          <p:nvPr>
            <p:ph idx="1" type="body"/>
          </p:nvPr>
        </p:nvSpPr>
        <p:spPr>
          <a:xfrm>
            <a:off x="145357" y="925513"/>
            <a:ext cx="8813708" cy="985480"/>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440"/>
              <a:buFont typeface="Arial"/>
              <a:buChar char="•"/>
            </a:pPr>
            <a:r>
              <a:rPr lang="es-419" sz="1600"/>
              <a:t>Se puede utilizar un mensaje de destino inalcanzable ICMP para notificar al origen que un destino o servicio no es accesible. </a:t>
            </a:r>
            <a:endParaRPr/>
          </a:p>
          <a:p>
            <a:pPr indent="-169863" lvl="0" marL="169863" rtl="0" algn="l">
              <a:lnSpc>
                <a:spcPct val="100000"/>
              </a:lnSpc>
              <a:spcBef>
                <a:spcPts val="700"/>
              </a:spcBef>
              <a:spcAft>
                <a:spcPts val="0"/>
              </a:spcAft>
              <a:buSzPts val="1440"/>
              <a:buFont typeface="Arial"/>
              <a:buChar char="•"/>
            </a:pPr>
            <a:r>
              <a:rPr lang="es-419" sz="1600"/>
              <a:t>El mensaje ICMP incluirá un código que indica por qué no se pudo entregar el paquete.</a:t>
            </a:r>
            <a:endParaRPr/>
          </a:p>
          <a:p>
            <a:pPr indent="-84138" lvl="0" marL="169863" rtl="0" algn="l">
              <a:lnSpc>
                <a:spcPct val="100000"/>
              </a:lnSpc>
              <a:spcBef>
                <a:spcPts val="700"/>
              </a:spcBef>
              <a:spcAft>
                <a:spcPts val="0"/>
              </a:spcAft>
              <a:buSzPts val="1350"/>
              <a:buFont typeface="Arial"/>
              <a:buNone/>
            </a:pPr>
            <a:r>
              <a:t/>
            </a:r>
            <a:endParaRPr/>
          </a:p>
        </p:txBody>
      </p:sp>
      <p:sp>
        <p:nvSpPr>
          <p:cNvPr id="276" name="Google Shape;276;p21"/>
          <p:cNvSpPr txBox="1"/>
          <p:nvPr/>
        </p:nvSpPr>
        <p:spPr>
          <a:xfrm>
            <a:off x="297554" y="1939458"/>
            <a:ext cx="3734792" cy="2278529"/>
          </a:xfrm>
          <a:prstGeom prst="rect">
            <a:avLst/>
          </a:prstGeom>
          <a:noFill/>
          <a:ln>
            <a:noFill/>
          </a:ln>
        </p:spPr>
        <p:txBody>
          <a:bodyPr anchorCtr="0" anchor="t" bIns="45700" lIns="91425" spcFirstLastPara="1" rIns="182875" wrap="square" tIns="45700">
            <a:noAutofit/>
          </a:bodyPr>
          <a:lstStyle/>
          <a:p>
            <a:pPr indent="0" lvl="0" marL="0" marR="0" rtl="0" algn="l">
              <a:lnSpc>
                <a:spcPct val="100000"/>
              </a:lnSpc>
              <a:spcBef>
                <a:spcPts val="0"/>
              </a:spcBef>
              <a:spcAft>
                <a:spcPts val="0"/>
              </a:spcAft>
              <a:buClr>
                <a:schemeClr val="dk2"/>
              </a:buClr>
              <a:buSzPts val="1440"/>
              <a:buFont typeface="Noto Sans Symbols"/>
              <a:buNone/>
            </a:pPr>
            <a:r>
              <a:rPr b="1" lang="es-419" sz="1600">
                <a:solidFill>
                  <a:srgbClr val="000000"/>
                </a:solidFill>
                <a:latin typeface="Arial"/>
                <a:ea typeface="Arial"/>
                <a:cs typeface="Arial"/>
                <a:sym typeface="Arial"/>
              </a:rPr>
              <a:t>Algunos códigos de destino inalcanzable para ICMPv4 son los siguientes:</a:t>
            </a:r>
            <a:endParaRPr/>
          </a:p>
          <a:p>
            <a:pPr indent="-169863" lvl="2" marL="431800" marR="0" rtl="0" algn="l">
              <a:lnSpc>
                <a:spcPct val="100000"/>
              </a:lnSpc>
              <a:spcBef>
                <a:spcPts val="900"/>
              </a:spcBef>
              <a:spcAft>
                <a:spcPts val="0"/>
              </a:spcAft>
              <a:buClr>
                <a:srgbClr val="000000"/>
              </a:buClr>
              <a:buSzPts val="1400"/>
              <a:buFont typeface="Arial"/>
              <a:buChar char="•"/>
            </a:pPr>
            <a:r>
              <a:rPr b="0" i="0" lang="es-419" sz="1400" u="none" cap="none" strike="noStrike">
                <a:solidFill>
                  <a:srgbClr val="000000"/>
                </a:solidFill>
                <a:latin typeface="Arial"/>
                <a:ea typeface="Arial"/>
                <a:cs typeface="Arial"/>
                <a:sym typeface="Arial"/>
              </a:rPr>
              <a:t>0: red inalcanzable</a:t>
            </a:r>
            <a:endParaRPr/>
          </a:p>
          <a:p>
            <a:pPr indent="-169863" lvl="2" marL="431800" marR="0" rtl="0" algn="l">
              <a:lnSpc>
                <a:spcPct val="100000"/>
              </a:lnSpc>
              <a:spcBef>
                <a:spcPts val="600"/>
              </a:spcBef>
              <a:spcAft>
                <a:spcPts val="0"/>
              </a:spcAft>
              <a:buClr>
                <a:srgbClr val="000000"/>
              </a:buClr>
              <a:buSzPts val="1400"/>
              <a:buFont typeface="Arial"/>
              <a:buChar char="•"/>
            </a:pPr>
            <a:r>
              <a:rPr b="0" i="0" lang="es-419" sz="1400" u="none" cap="none" strike="noStrike">
                <a:solidFill>
                  <a:srgbClr val="000000"/>
                </a:solidFill>
                <a:latin typeface="Arial"/>
                <a:ea typeface="Arial"/>
                <a:cs typeface="Arial"/>
                <a:sym typeface="Arial"/>
              </a:rPr>
              <a:t>1: host inalcanzable</a:t>
            </a:r>
            <a:endParaRPr/>
          </a:p>
          <a:p>
            <a:pPr indent="-169863" lvl="2" marL="431800" marR="0" rtl="0" algn="l">
              <a:lnSpc>
                <a:spcPct val="100000"/>
              </a:lnSpc>
              <a:spcBef>
                <a:spcPts val="600"/>
              </a:spcBef>
              <a:spcAft>
                <a:spcPts val="0"/>
              </a:spcAft>
              <a:buClr>
                <a:srgbClr val="000000"/>
              </a:buClr>
              <a:buSzPts val="1400"/>
              <a:buFont typeface="Arial"/>
              <a:buChar char="•"/>
            </a:pPr>
            <a:r>
              <a:rPr b="0" i="0" lang="es-419" sz="1400" u="none" cap="none" strike="noStrike">
                <a:solidFill>
                  <a:srgbClr val="000000"/>
                </a:solidFill>
                <a:latin typeface="Arial"/>
                <a:ea typeface="Arial"/>
                <a:cs typeface="Arial"/>
                <a:sym typeface="Arial"/>
              </a:rPr>
              <a:t>2: protocolo inalcanzable</a:t>
            </a:r>
            <a:endParaRPr/>
          </a:p>
          <a:p>
            <a:pPr indent="-169863" lvl="2" marL="431800" marR="0" rtl="0" algn="l">
              <a:lnSpc>
                <a:spcPct val="100000"/>
              </a:lnSpc>
              <a:spcBef>
                <a:spcPts val="600"/>
              </a:spcBef>
              <a:spcAft>
                <a:spcPts val="0"/>
              </a:spcAft>
              <a:buClr>
                <a:srgbClr val="000000"/>
              </a:buClr>
              <a:buSzPts val="1400"/>
              <a:buFont typeface="Arial"/>
              <a:buChar char="•"/>
            </a:pPr>
            <a:r>
              <a:rPr b="0" i="0" lang="es-419" sz="1400" u="none" cap="none" strike="noStrike">
                <a:solidFill>
                  <a:srgbClr val="000000"/>
                </a:solidFill>
                <a:latin typeface="Arial"/>
                <a:ea typeface="Arial"/>
                <a:cs typeface="Arial"/>
                <a:sym typeface="Arial"/>
              </a:rPr>
              <a:t>3: puerto inalcanzable</a:t>
            </a:r>
            <a:endParaRPr/>
          </a:p>
          <a:p>
            <a:pPr indent="-84138" lvl="0" marL="169863" marR="0" rtl="0" algn="l">
              <a:lnSpc>
                <a:spcPct val="100000"/>
              </a:lnSpc>
              <a:spcBef>
                <a:spcPts val="900"/>
              </a:spcBef>
              <a:spcAft>
                <a:spcPts val="0"/>
              </a:spcAft>
              <a:buClr>
                <a:schemeClr val="dk2"/>
              </a:buClr>
              <a:buSzPts val="1350"/>
              <a:buFont typeface="Arial"/>
              <a:buNone/>
            </a:pPr>
            <a:r>
              <a:t/>
            </a:r>
            <a:endParaRPr sz="1500">
              <a:solidFill>
                <a:srgbClr val="000000"/>
              </a:solidFill>
              <a:latin typeface="Arial"/>
              <a:ea typeface="Arial"/>
              <a:cs typeface="Arial"/>
              <a:sym typeface="Arial"/>
            </a:endParaRPr>
          </a:p>
        </p:txBody>
      </p:sp>
      <p:sp>
        <p:nvSpPr>
          <p:cNvPr id="277" name="Google Shape;277;p21"/>
          <p:cNvSpPr txBox="1"/>
          <p:nvPr/>
        </p:nvSpPr>
        <p:spPr>
          <a:xfrm>
            <a:off x="4184542" y="1911937"/>
            <a:ext cx="4876331" cy="2377430"/>
          </a:xfrm>
          <a:prstGeom prst="rect">
            <a:avLst/>
          </a:prstGeom>
          <a:noFill/>
          <a:ln>
            <a:noFill/>
          </a:ln>
        </p:spPr>
        <p:txBody>
          <a:bodyPr anchorCtr="0" anchor="t" bIns="45700" lIns="91425" spcFirstLastPara="1" rIns="182875" wrap="square" tIns="45700">
            <a:noAutofit/>
          </a:bodyPr>
          <a:lstStyle/>
          <a:p>
            <a:pPr indent="0" lvl="0" marL="0" marR="0" rtl="0" algn="l">
              <a:lnSpc>
                <a:spcPct val="100000"/>
              </a:lnSpc>
              <a:spcBef>
                <a:spcPts val="0"/>
              </a:spcBef>
              <a:spcAft>
                <a:spcPts val="0"/>
              </a:spcAft>
              <a:buClr>
                <a:schemeClr val="dk2"/>
              </a:buClr>
              <a:buSzPts val="1440"/>
              <a:buFont typeface="Noto Sans Symbols"/>
              <a:buNone/>
            </a:pPr>
            <a:r>
              <a:rPr b="1" lang="es-419" sz="1600">
                <a:solidFill>
                  <a:srgbClr val="000000"/>
                </a:solidFill>
                <a:latin typeface="Arial"/>
                <a:ea typeface="Arial"/>
                <a:cs typeface="Arial"/>
                <a:sym typeface="Arial"/>
              </a:rPr>
              <a:t>Algunos códigos de destino inalcanzables para ICMPv6 son los siguientes:</a:t>
            </a:r>
            <a:endParaRPr/>
          </a:p>
          <a:p>
            <a:pPr indent="-169863" lvl="2" marL="431800" marR="0" rtl="0" algn="l">
              <a:lnSpc>
                <a:spcPct val="100000"/>
              </a:lnSpc>
              <a:spcBef>
                <a:spcPts val="900"/>
              </a:spcBef>
              <a:spcAft>
                <a:spcPts val="0"/>
              </a:spcAft>
              <a:buClr>
                <a:srgbClr val="000000"/>
              </a:buClr>
              <a:buSzPts val="1400"/>
              <a:buFont typeface="Arial"/>
              <a:buChar char="•"/>
            </a:pPr>
            <a:r>
              <a:rPr b="0" i="0" lang="es-419" sz="1400" u="none" cap="none" strike="noStrike">
                <a:solidFill>
                  <a:srgbClr val="000000"/>
                </a:solidFill>
                <a:latin typeface="Arial"/>
                <a:ea typeface="Arial"/>
                <a:cs typeface="Arial"/>
                <a:sym typeface="Arial"/>
              </a:rPr>
              <a:t>0 - No hay ruta para el destino</a:t>
            </a:r>
            <a:endParaRPr/>
          </a:p>
          <a:p>
            <a:pPr indent="-169863" lvl="2" marL="431800" marR="0" rtl="0" algn="l">
              <a:lnSpc>
                <a:spcPct val="100000"/>
              </a:lnSpc>
              <a:spcBef>
                <a:spcPts val="600"/>
              </a:spcBef>
              <a:spcAft>
                <a:spcPts val="0"/>
              </a:spcAft>
              <a:buClr>
                <a:srgbClr val="000000"/>
              </a:buClr>
              <a:buSzPts val="1400"/>
              <a:buFont typeface="Arial"/>
              <a:buChar char="•"/>
            </a:pPr>
            <a:r>
              <a:rPr b="0" i="0" lang="es-419" sz="1400" u="none" cap="none" strike="noStrike">
                <a:solidFill>
                  <a:srgbClr val="000000"/>
                </a:solidFill>
                <a:latin typeface="Arial"/>
                <a:ea typeface="Arial"/>
                <a:cs typeface="Arial"/>
                <a:sym typeface="Arial"/>
              </a:rPr>
              <a:t>1 - La comunicación con el destino está prohibida administrativamente (por ejemplo, firewall)</a:t>
            </a:r>
            <a:endParaRPr/>
          </a:p>
          <a:p>
            <a:pPr indent="-169863" lvl="2" marL="431800" marR="0" rtl="0" algn="l">
              <a:lnSpc>
                <a:spcPct val="100000"/>
              </a:lnSpc>
              <a:spcBef>
                <a:spcPts val="600"/>
              </a:spcBef>
              <a:spcAft>
                <a:spcPts val="0"/>
              </a:spcAft>
              <a:buClr>
                <a:srgbClr val="000000"/>
              </a:buClr>
              <a:buSzPts val="1400"/>
              <a:buFont typeface="Arial"/>
              <a:buChar char="•"/>
            </a:pPr>
            <a:r>
              <a:rPr b="0" i="0" lang="es-419" sz="1400" u="none" cap="none" strike="noStrike">
                <a:solidFill>
                  <a:srgbClr val="000000"/>
                </a:solidFill>
                <a:latin typeface="Arial"/>
                <a:ea typeface="Arial"/>
                <a:cs typeface="Arial"/>
                <a:sym typeface="Arial"/>
              </a:rPr>
              <a:t>2 — Más allá del alcance de la dirección de origen</a:t>
            </a:r>
            <a:endParaRPr/>
          </a:p>
          <a:p>
            <a:pPr indent="-169863" lvl="2" marL="431800" marR="0" rtl="0" algn="l">
              <a:lnSpc>
                <a:spcPct val="100000"/>
              </a:lnSpc>
              <a:spcBef>
                <a:spcPts val="600"/>
              </a:spcBef>
              <a:spcAft>
                <a:spcPts val="0"/>
              </a:spcAft>
              <a:buClr>
                <a:srgbClr val="000000"/>
              </a:buClr>
              <a:buSzPts val="1400"/>
              <a:buFont typeface="Arial"/>
              <a:buChar char="•"/>
            </a:pPr>
            <a:r>
              <a:rPr b="0" i="0" lang="es-419" sz="1400" u="none" cap="none" strike="noStrike">
                <a:solidFill>
                  <a:srgbClr val="000000"/>
                </a:solidFill>
                <a:latin typeface="Arial"/>
                <a:ea typeface="Arial"/>
                <a:cs typeface="Arial"/>
                <a:sym typeface="Arial"/>
              </a:rPr>
              <a:t>3 - No se puede alcanzar la dirección</a:t>
            </a:r>
            <a:endParaRPr/>
          </a:p>
          <a:p>
            <a:pPr indent="-169863" lvl="2" marL="431800" marR="0" rtl="0" algn="l">
              <a:lnSpc>
                <a:spcPct val="100000"/>
              </a:lnSpc>
              <a:spcBef>
                <a:spcPts val="600"/>
              </a:spcBef>
              <a:spcAft>
                <a:spcPts val="0"/>
              </a:spcAft>
              <a:buClr>
                <a:srgbClr val="000000"/>
              </a:buClr>
              <a:buSzPts val="1400"/>
              <a:buFont typeface="Arial"/>
              <a:buChar char="•"/>
            </a:pPr>
            <a:r>
              <a:rPr b="0" i="0" lang="es-419" sz="1400" u="none" cap="none" strike="noStrike">
                <a:solidFill>
                  <a:srgbClr val="000000"/>
                </a:solidFill>
                <a:latin typeface="Arial"/>
                <a:ea typeface="Arial"/>
                <a:cs typeface="Arial"/>
                <a:sym typeface="Arial"/>
              </a:rPr>
              <a:t>4 – Puerto inalcanzable</a:t>
            </a:r>
            <a:endParaRPr/>
          </a:p>
          <a:p>
            <a:pPr indent="-84138" lvl="0" marL="169863" marR="0" rtl="0" algn="l">
              <a:lnSpc>
                <a:spcPct val="100000"/>
              </a:lnSpc>
              <a:spcBef>
                <a:spcPts val="900"/>
              </a:spcBef>
              <a:spcAft>
                <a:spcPts val="0"/>
              </a:spcAft>
              <a:buClr>
                <a:schemeClr val="dk2"/>
              </a:buClr>
              <a:buSzPts val="1350"/>
              <a:buFont typeface="Arial"/>
              <a:buNone/>
            </a:pPr>
            <a:r>
              <a:t/>
            </a:r>
            <a:endParaRPr sz="1500">
              <a:solidFill>
                <a:srgbClr val="000000"/>
              </a:solidFill>
              <a:latin typeface="Arial"/>
              <a:ea typeface="Arial"/>
              <a:cs typeface="Arial"/>
              <a:sym typeface="Arial"/>
            </a:endParaRPr>
          </a:p>
        </p:txBody>
      </p:sp>
      <p:sp>
        <p:nvSpPr>
          <p:cNvPr id="278" name="Google Shape;278;p21"/>
          <p:cNvSpPr txBox="1"/>
          <p:nvPr/>
        </p:nvSpPr>
        <p:spPr>
          <a:xfrm>
            <a:off x="889462" y="4415528"/>
            <a:ext cx="80696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1400">
                <a:solidFill>
                  <a:schemeClr val="dk1"/>
                </a:solidFill>
                <a:latin typeface="Arial"/>
                <a:ea typeface="Arial"/>
                <a:cs typeface="Arial"/>
                <a:sym typeface="Arial"/>
              </a:rPr>
              <a:t>Nota</a:t>
            </a:r>
            <a:r>
              <a:rPr lang="es-419" sz="1400">
                <a:solidFill>
                  <a:schemeClr val="dk1"/>
                </a:solidFill>
                <a:latin typeface="Arial"/>
                <a:ea typeface="Arial"/>
                <a:cs typeface="Arial"/>
                <a:sym typeface="Arial"/>
              </a:rPr>
              <a:t>: ICMPv6 tiene códigos similares pero ligeramente diferentes para mensajes de destino inalcanzable</a:t>
            </a:r>
            <a:r>
              <a:rPr lang="es-419" sz="1200">
                <a:solidFill>
                  <a:schemeClr val="dk1"/>
                </a:solidFill>
                <a:latin typeface="Arial"/>
                <a:ea typeface="Arial"/>
                <a:cs typeface="Arial"/>
                <a:sym typeface="Arial"/>
              </a:rPr>
              <a:t>.</a:t>
            </a:r>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2"/>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Mensajes ICMP </a:t>
            </a:r>
            <a:br>
              <a:rPr lang="es-419" sz="1600"/>
            </a:br>
            <a:r>
              <a:rPr lang="es-419"/>
              <a:t>Tiempo excedido</a:t>
            </a:r>
            <a:endParaRPr/>
          </a:p>
        </p:txBody>
      </p:sp>
      <p:sp>
        <p:nvSpPr>
          <p:cNvPr id="285" name="Google Shape;285;p22"/>
          <p:cNvSpPr txBox="1"/>
          <p:nvPr>
            <p:ph idx="1" type="body"/>
          </p:nvPr>
        </p:nvSpPr>
        <p:spPr>
          <a:xfrm>
            <a:off x="145356" y="823049"/>
            <a:ext cx="8782744" cy="1385895"/>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440"/>
              <a:buFont typeface="Arial"/>
              <a:buChar char="•"/>
            </a:pPr>
            <a:r>
              <a:rPr lang="es-419" sz="1600"/>
              <a:t>Cuando el campo Tiempo de vida (TTL) de un paquete se reduce a 0, se enviará un mensaje ICMPv4 Tiempo Excedido al host de origen. </a:t>
            </a:r>
            <a:endParaRPr/>
          </a:p>
          <a:p>
            <a:pPr indent="-169863" lvl="0" marL="169863" rtl="0" algn="l">
              <a:lnSpc>
                <a:spcPct val="100000"/>
              </a:lnSpc>
              <a:spcBef>
                <a:spcPts val="1200"/>
              </a:spcBef>
              <a:spcAft>
                <a:spcPts val="0"/>
              </a:spcAft>
              <a:buSzPts val="1440"/>
              <a:buFont typeface="Arial"/>
              <a:buChar char="•"/>
            </a:pPr>
            <a:r>
              <a:rPr lang="es-419" sz="1600"/>
              <a:t>ICMPv6 también envía un mensaje de tiempo excedido. En lugar del campo TTL de IPv4, ICMPv6 usa el campo Límite de salto de IPv6 para determinar si el paquete ha expirado.</a:t>
            </a:r>
            <a:endParaRPr/>
          </a:p>
          <a:p>
            <a:pPr indent="-84138" lvl="0" marL="169863" rtl="0" algn="l">
              <a:lnSpc>
                <a:spcPct val="100000"/>
              </a:lnSpc>
              <a:spcBef>
                <a:spcPts val="1200"/>
              </a:spcBef>
              <a:spcAft>
                <a:spcPts val="0"/>
              </a:spcAft>
              <a:buSzPts val="1350"/>
              <a:buFont typeface="Arial"/>
              <a:buNone/>
            </a:pPr>
            <a:r>
              <a:t/>
            </a:r>
            <a:endParaRPr/>
          </a:p>
        </p:txBody>
      </p:sp>
      <p:sp>
        <p:nvSpPr>
          <p:cNvPr id="286" name="Google Shape;286;p22"/>
          <p:cNvSpPr txBox="1"/>
          <p:nvPr/>
        </p:nvSpPr>
        <p:spPr>
          <a:xfrm>
            <a:off x="748145" y="4156365"/>
            <a:ext cx="8395855"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1500">
                <a:solidFill>
                  <a:schemeClr val="dk1"/>
                </a:solidFill>
                <a:latin typeface="Arial"/>
                <a:ea typeface="Arial"/>
                <a:cs typeface="Arial"/>
                <a:sym typeface="Arial"/>
              </a:rPr>
              <a:t>Nota</a:t>
            </a:r>
            <a:r>
              <a:rPr lang="es-419" sz="1500">
                <a:solidFill>
                  <a:schemeClr val="dk1"/>
                </a:solidFill>
                <a:latin typeface="Arial"/>
                <a:ea typeface="Arial"/>
                <a:cs typeface="Arial"/>
                <a:sym typeface="Arial"/>
              </a:rPr>
              <a:t>: Los mensajes de tiempo excedido son utilizados por la herramienta </a:t>
            </a:r>
            <a:r>
              <a:rPr b="1" lang="es-419" sz="1500">
                <a:solidFill>
                  <a:schemeClr val="dk1"/>
                </a:solidFill>
                <a:latin typeface="Arial"/>
                <a:ea typeface="Arial"/>
                <a:cs typeface="Arial"/>
                <a:sym typeface="Arial"/>
              </a:rPr>
              <a:t>traceroute</a:t>
            </a:r>
            <a:r>
              <a:rPr lang="es-419" sz="1500">
                <a:solidFill>
                  <a:schemeClr val="dk1"/>
                </a:solidFill>
                <a:latin typeface="Arial"/>
                <a:ea typeface="Arial"/>
                <a:cs typeface="Arial"/>
                <a:sym typeface="Arial"/>
              </a:rPr>
              <a:t>.</a:t>
            </a:r>
            <a:endParaRPr/>
          </a:p>
        </p:txBody>
      </p:sp>
      <p:pic>
        <p:nvPicPr>
          <p:cNvPr id="287" name="Google Shape;287;p22"/>
          <p:cNvPicPr preferRelativeResize="0"/>
          <p:nvPr/>
        </p:nvPicPr>
        <p:blipFill rotWithShape="1">
          <a:blip r:embed="rId3">
            <a:alphaModFix/>
          </a:blip>
          <a:srcRect b="0" l="0" r="0" t="0"/>
          <a:stretch/>
        </p:blipFill>
        <p:spPr>
          <a:xfrm>
            <a:off x="2299541" y="2330681"/>
            <a:ext cx="4544918" cy="1385894"/>
          </a:xfrm>
          <a:prstGeom prst="rect">
            <a:avLst/>
          </a:prstGeom>
          <a:noFill/>
          <a:ln>
            <a:noFill/>
          </a:ln>
        </p:spPr>
      </p:pic>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3"/>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Mensajes ICMP</a:t>
            </a:r>
            <a:br>
              <a:rPr lang="es-419"/>
            </a:br>
            <a:r>
              <a:rPr lang="es-419"/>
              <a:t>Mensajes ICMPv6</a:t>
            </a:r>
            <a:endParaRPr/>
          </a:p>
        </p:txBody>
      </p:sp>
      <p:sp>
        <p:nvSpPr>
          <p:cNvPr id="294" name="Google Shape;294;p23"/>
          <p:cNvSpPr txBox="1"/>
          <p:nvPr>
            <p:ph idx="1" type="body"/>
          </p:nvPr>
        </p:nvSpPr>
        <p:spPr>
          <a:xfrm>
            <a:off x="145357" y="823049"/>
            <a:ext cx="8710408" cy="757551"/>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350"/>
              <a:buNone/>
            </a:pPr>
            <a:r>
              <a:rPr lang="es-419"/>
              <a:t>ICMPv6 tiene nuevas características y funcionalidad mejorada que no se encuentra en ICMPv4, incluyendo cuatro nuevos protocolos como parte del protocolo de detección de vecinos (ND o NDP).</a:t>
            </a:r>
            <a:endParaRPr/>
          </a:p>
          <a:p>
            <a:pPr indent="0" lvl="0" marL="0" rtl="0" algn="l">
              <a:lnSpc>
                <a:spcPct val="100000"/>
              </a:lnSpc>
              <a:spcBef>
                <a:spcPts val="1200"/>
              </a:spcBef>
              <a:spcAft>
                <a:spcPts val="0"/>
              </a:spcAft>
              <a:buSzPts val="1350"/>
              <a:buNone/>
            </a:pPr>
            <a:r>
              <a:t/>
            </a:r>
            <a:endParaRPr/>
          </a:p>
          <a:p>
            <a:pPr indent="-84138" lvl="0" marL="169863" rtl="0" algn="l">
              <a:lnSpc>
                <a:spcPct val="100000"/>
              </a:lnSpc>
              <a:spcBef>
                <a:spcPts val="1200"/>
              </a:spcBef>
              <a:spcAft>
                <a:spcPts val="0"/>
              </a:spcAft>
              <a:buSzPts val="1350"/>
              <a:buFont typeface="Arial"/>
              <a:buNone/>
            </a:pPr>
            <a:r>
              <a:t/>
            </a:r>
            <a:endParaRPr/>
          </a:p>
          <a:p>
            <a:pPr indent="-84138" lvl="0" marL="169863" rtl="0" algn="l">
              <a:lnSpc>
                <a:spcPct val="100000"/>
              </a:lnSpc>
              <a:spcBef>
                <a:spcPts val="1200"/>
              </a:spcBef>
              <a:spcAft>
                <a:spcPts val="0"/>
              </a:spcAft>
              <a:buSzPts val="1350"/>
              <a:buFont typeface="Noto Sans Symbols"/>
              <a:buNone/>
            </a:pPr>
            <a:r>
              <a:t/>
            </a:r>
            <a:endParaRPr/>
          </a:p>
        </p:txBody>
      </p:sp>
      <p:sp>
        <p:nvSpPr>
          <p:cNvPr id="295" name="Google Shape;295;p23"/>
          <p:cNvSpPr txBox="1"/>
          <p:nvPr/>
        </p:nvSpPr>
        <p:spPr>
          <a:xfrm>
            <a:off x="348557" y="1751418"/>
            <a:ext cx="4045643" cy="1818551"/>
          </a:xfrm>
          <a:prstGeom prst="rect">
            <a:avLst/>
          </a:prstGeom>
          <a:noFill/>
          <a:ln>
            <a:noFill/>
          </a:ln>
        </p:spPr>
        <p:txBody>
          <a:bodyPr anchorCtr="0" anchor="t" bIns="45700" lIns="91425" spcFirstLastPara="1" rIns="182875" wrap="square" tIns="45700">
            <a:noAutofit/>
          </a:bodyPr>
          <a:lstStyle/>
          <a:p>
            <a:pPr indent="0" lvl="0" marL="0" marR="0" rtl="0" algn="l">
              <a:lnSpc>
                <a:spcPct val="100000"/>
              </a:lnSpc>
              <a:spcBef>
                <a:spcPts val="0"/>
              </a:spcBef>
              <a:spcAft>
                <a:spcPts val="0"/>
              </a:spcAft>
              <a:buClr>
                <a:schemeClr val="dk2"/>
              </a:buClr>
              <a:buSzPts val="1350"/>
              <a:buFont typeface="Noto Sans Symbols"/>
              <a:buNone/>
            </a:pPr>
            <a:r>
              <a:rPr lang="es-419" sz="1500">
                <a:solidFill>
                  <a:srgbClr val="000000"/>
                </a:solidFill>
                <a:latin typeface="Arial"/>
                <a:ea typeface="Arial"/>
                <a:cs typeface="Arial"/>
                <a:sym typeface="Arial"/>
              </a:rPr>
              <a:t>Los mensajes entre un router IPv6 y un dispositivo IPv6, incluida la asignación dinámica de direcciones, son los siguientes:</a:t>
            </a:r>
            <a:endParaRPr/>
          </a:p>
          <a:p>
            <a:pPr indent="-215900" lvl="1" marL="358775" marR="0" rtl="0" algn="l">
              <a:lnSpc>
                <a:spcPct val="100000"/>
              </a:lnSpc>
              <a:spcBef>
                <a:spcPts val="900"/>
              </a:spcBef>
              <a:spcAft>
                <a:spcPts val="0"/>
              </a:spcAft>
              <a:buClr>
                <a:schemeClr val="dk2"/>
              </a:buClr>
              <a:buSzPts val="1600"/>
              <a:buFont typeface="Arial"/>
              <a:buChar char="•"/>
            </a:pPr>
            <a:r>
              <a:rPr b="0" i="0" lang="es-419" sz="1600" u="none" cap="none" strike="noStrike">
                <a:solidFill>
                  <a:srgbClr val="000000"/>
                </a:solidFill>
                <a:latin typeface="Arial"/>
                <a:ea typeface="Arial"/>
                <a:cs typeface="Arial"/>
                <a:sym typeface="Arial"/>
              </a:rPr>
              <a:t>Mensaje de solicitud de router (RS)</a:t>
            </a:r>
            <a:endParaRPr/>
          </a:p>
          <a:p>
            <a:pPr indent="-215900" lvl="1" marL="358775" marR="0" rtl="0" algn="l">
              <a:lnSpc>
                <a:spcPct val="100000"/>
              </a:lnSpc>
              <a:spcBef>
                <a:spcPts val="600"/>
              </a:spcBef>
              <a:spcAft>
                <a:spcPts val="0"/>
              </a:spcAft>
              <a:buClr>
                <a:schemeClr val="dk2"/>
              </a:buClr>
              <a:buSzPts val="1600"/>
              <a:buFont typeface="Arial"/>
              <a:buChar char="•"/>
            </a:pPr>
            <a:r>
              <a:rPr b="0" i="0" lang="es-419" sz="1600" u="none" cap="none" strike="noStrike">
                <a:solidFill>
                  <a:srgbClr val="000000"/>
                </a:solidFill>
                <a:latin typeface="Arial"/>
                <a:ea typeface="Arial"/>
                <a:cs typeface="Arial"/>
                <a:sym typeface="Arial"/>
              </a:rPr>
              <a:t>Mensaje de anuncio de router (RA)</a:t>
            </a:r>
            <a:endParaRPr/>
          </a:p>
          <a:p>
            <a:pPr indent="0" lvl="0" marL="0" marR="0" rtl="0" algn="l">
              <a:lnSpc>
                <a:spcPct val="100000"/>
              </a:lnSpc>
              <a:spcBef>
                <a:spcPts val="900"/>
              </a:spcBef>
              <a:spcAft>
                <a:spcPts val="0"/>
              </a:spcAft>
              <a:buClr>
                <a:schemeClr val="dk2"/>
              </a:buClr>
              <a:buSzPts val="1350"/>
              <a:buFont typeface="Noto Sans Symbols"/>
              <a:buNone/>
            </a:pPr>
            <a:r>
              <a:t/>
            </a:r>
            <a:endParaRPr sz="1500">
              <a:solidFill>
                <a:srgbClr val="000000"/>
              </a:solidFill>
              <a:latin typeface="Arial"/>
              <a:ea typeface="Arial"/>
              <a:cs typeface="Arial"/>
              <a:sym typeface="Arial"/>
            </a:endParaRPr>
          </a:p>
          <a:p>
            <a:pPr indent="-84138" lvl="0" marL="169863" marR="0" rtl="0" algn="l">
              <a:lnSpc>
                <a:spcPct val="100000"/>
              </a:lnSpc>
              <a:spcBef>
                <a:spcPts val="1200"/>
              </a:spcBef>
              <a:spcAft>
                <a:spcPts val="0"/>
              </a:spcAft>
              <a:buClr>
                <a:schemeClr val="dk2"/>
              </a:buClr>
              <a:buSzPts val="1350"/>
              <a:buFont typeface="Arial"/>
              <a:buNone/>
            </a:pPr>
            <a:r>
              <a:t/>
            </a:r>
            <a:endParaRPr sz="1500">
              <a:solidFill>
                <a:srgbClr val="000000"/>
              </a:solidFill>
              <a:latin typeface="Arial"/>
              <a:ea typeface="Arial"/>
              <a:cs typeface="Arial"/>
              <a:sym typeface="Arial"/>
            </a:endParaRPr>
          </a:p>
          <a:p>
            <a:pPr indent="-84138" lvl="0" marL="169863" marR="0" rtl="0" algn="l">
              <a:lnSpc>
                <a:spcPct val="100000"/>
              </a:lnSpc>
              <a:spcBef>
                <a:spcPts val="1200"/>
              </a:spcBef>
              <a:spcAft>
                <a:spcPts val="0"/>
              </a:spcAft>
              <a:buClr>
                <a:schemeClr val="dk2"/>
              </a:buClr>
              <a:buSzPts val="1350"/>
              <a:buFont typeface="Arial"/>
              <a:buNone/>
            </a:pPr>
            <a:r>
              <a:t/>
            </a:r>
            <a:endParaRPr sz="1500">
              <a:solidFill>
                <a:srgbClr val="000000"/>
              </a:solidFill>
              <a:latin typeface="Arial"/>
              <a:ea typeface="Arial"/>
              <a:cs typeface="Arial"/>
              <a:sym typeface="Arial"/>
            </a:endParaRPr>
          </a:p>
        </p:txBody>
      </p:sp>
      <p:sp>
        <p:nvSpPr>
          <p:cNvPr id="296" name="Google Shape;296;p23"/>
          <p:cNvSpPr txBox="1"/>
          <p:nvPr/>
        </p:nvSpPr>
        <p:spPr>
          <a:xfrm>
            <a:off x="4749802" y="1757246"/>
            <a:ext cx="4248843" cy="1842656"/>
          </a:xfrm>
          <a:prstGeom prst="rect">
            <a:avLst/>
          </a:prstGeom>
          <a:noFill/>
          <a:ln>
            <a:noFill/>
          </a:ln>
        </p:spPr>
        <p:txBody>
          <a:bodyPr anchorCtr="0" anchor="t" bIns="45700" lIns="91425" spcFirstLastPara="1" rIns="182875" wrap="square" tIns="45700">
            <a:noAutofit/>
          </a:bodyPr>
          <a:lstStyle/>
          <a:p>
            <a:pPr indent="0" lvl="0" marL="0" marR="0" rtl="0" algn="l">
              <a:lnSpc>
                <a:spcPct val="100000"/>
              </a:lnSpc>
              <a:spcBef>
                <a:spcPts val="0"/>
              </a:spcBef>
              <a:spcAft>
                <a:spcPts val="0"/>
              </a:spcAft>
              <a:buClr>
                <a:schemeClr val="dk2"/>
              </a:buClr>
              <a:buSzPts val="1350"/>
              <a:buFont typeface="Noto Sans Symbols"/>
              <a:buNone/>
            </a:pPr>
            <a:r>
              <a:rPr lang="es-419" sz="1500">
                <a:solidFill>
                  <a:srgbClr val="000000"/>
                </a:solidFill>
                <a:latin typeface="Arial"/>
                <a:ea typeface="Arial"/>
                <a:cs typeface="Arial"/>
                <a:sym typeface="Arial"/>
              </a:rPr>
              <a:t>Los mensajes entre dispositivos IPv6, incluida la detección de direcciones duplicadas y la resolución de direcciones, son los siguientes:</a:t>
            </a:r>
            <a:endParaRPr/>
          </a:p>
          <a:p>
            <a:pPr indent="-215900" lvl="1" marL="358775" marR="0" rtl="0" algn="l">
              <a:lnSpc>
                <a:spcPct val="100000"/>
              </a:lnSpc>
              <a:spcBef>
                <a:spcPts val="900"/>
              </a:spcBef>
              <a:spcAft>
                <a:spcPts val="0"/>
              </a:spcAft>
              <a:buClr>
                <a:schemeClr val="dk2"/>
              </a:buClr>
              <a:buSzPts val="1600"/>
              <a:buFont typeface="Arial"/>
              <a:buChar char="•"/>
            </a:pPr>
            <a:r>
              <a:rPr b="0" i="0" lang="es-419" sz="1600" u="none" cap="none" strike="noStrike">
                <a:solidFill>
                  <a:srgbClr val="000000"/>
                </a:solidFill>
                <a:latin typeface="Arial"/>
                <a:ea typeface="Arial"/>
                <a:cs typeface="Arial"/>
                <a:sym typeface="Arial"/>
              </a:rPr>
              <a:t>Mensaje de solicitud de vecino (NS)</a:t>
            </a:r>
            <a:endParaRPr/>
          </a:p>
          <a:p>
            <a:pPr indent="-215900" lvl="1" marL="358775" marR="0" rtl="0" algn="l">
              <a:lnSpc>
                <a:spcPct val="100000"/>
              </a:lnSpc>
              <a:spcBef>
                <a:spcPts val="600"/>
              </a:spcBef>
              <a:spcAft>
                <a:spcPts val="0"/>
              </a:spcAft>
              <a:buClr>
                <a:schemeClr val="dk2"/>
              </a:buClr>
              <a:buSzPts val="1600"/>
              <a:buFont typeface="Arial"/>
              <a:buChar char="•"/>
            </a:pPr>
            <a:r>
              <a:rPr b="0" i="0" lang="es-419" sz="1600" u="none" cap="none" strike="noStrike">
                <a:solidFill>
                  <a:srgbClr val="000000"/>
                </a:solidFill>
                <a:latin typeface="Arial"/>
                <a:ea typeface="Arial"/>
                <a:cs typeface="Arial"/>
                <a:sym typeface="Arial"/>
              </a:rPr>
              <a:t>Mensaje de anuncio de vecino (NA)</a:t>
            </a:r>
            <a:endParaRPr/>
          </a:p>
          <a:p>
            <a:pPr indent="-84138" lvl="0" marL="169863" marR="0" rtl="0" algn="l">
              <a:lnSpc>
                <a:spcPct val="100000"/>
              </a:lnSpc>
              <a:spcBef>
                <a:spcPts val="900"/>
              </a:spcBef>
              <a:spcAft>
                <a:spcPts val="0"/>
              </a:spcAft>
              <a:buClr>
                <a:schemeClr val="dk2"/>
              </a:buClr>
              <a:buSzPts val="1350"/>
              <a:buFont typeface="Arial"/>
              <a:buNone/>
            </a:pPr>
            <a:r>
              <a:t/>
            </a:r>
            <a:endParaRPr sz="1500">
              <a:solidFill>
                <a:srgbClr val="000000"/>
              </a:solidFill>
              <a:latin typeface="Arial"/>
              <a:ea typeface="Arial"/>
              <a:cs typeface="Arial"/>
              <a:sym typeface="Arial"/>
            </a:endParaRPr>
          </a:p>
          <a:p>
            <a:pPr indent="-84138" lvl="0" marL="169863" marR="0" rtl="0" algn="l">
              <a:lnSpc>
                <a:spcPct val="100000"/>
              </a:lnSpc>
              <a:spcBef>
                <a:spcPts val="1200"/>
              </a:spcBef>
              <a:spcAft>
                <a:spcPts val="0"/>
              </a:spcAft>
              <a:buClr>
                <a:schemeClr val="dk2"/>
              </a:buClr>
              <a:buSzPts val="1350"/>
              <a:buFont typeface="Arial"/>
              <a:buNone/>
            </a:pPr>
            <a:r>
              <a:t/>
            </a:r>
            <a:endParaRPr sz="1500">
              <a:solidFill>
                <a:srgbClr val="000000"/>
              </a:solidFill>
              <a:latin typeface="Arial"/>
              <a:ea typeface="Arial"/>
              <a:cs typeface="Arial"/>
              <a:sym typeface="Arial"/>
            </a:endParaRPr>
          </a:p>
          <a:p>
            <a:pPr indent="-84138" lvl="0" marL="169863" marR="0" rtl="0" algn="l">
              <a:lnSpc>
                <a:spcPct val="100000"/>
              </a:lnSpc>
              <a:spcBef>
                <a:spcPts val="1200"/>
              </a:spcBef>
              <a:spcAft>
                <a:spcPts val="0"/>
              </a:spcAft>
              <a:buClr>
                <a:schemeClr val="dk2"/>
              </a:buClr>
              <a:buSzPts val="1350"/>
              <a:buFont typeface="Noto Sans Symbols"/>
              <a:buNone/>
            </a:pPr>
            <a:r>
              <a:t/>
            </a:r>
            <a:endParaRPr sz="1500">
              <a:solidFill>
                <a:srgbClr val="000000"/>
              </a:solidFill>
              <a:latin typeface="Arial"/>
              <a:ea typeface="Arial"/>
              <a:cs typeface="Arial"/>
              <a:sym typeface="Arial"/>
            </a:endParaRPr>
          </a:p>
        </p:txBody>
      </p:sp>
      <p:sp>
        <p:nvSpPr>
          <p:cNvPr id="297" name="Google Shape;297;p23"/>
          <p:cNvSpPr txBox="1"/>
          <p:nvPr/>
        </p:nvSpPr>
        <p:spPr>
          <a:xfrm>
            <a:off x="532015" y="3807746"/>
            <a:ext cx="819005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1400">
                <a:solidFill>
                  <a:schemeClr val="dk1"/>
                </a:solidFill>
                <a:latin typeface="Arial"/>
                <a:ea typeface="Arial"/>
                <a:cs typeface="Arial"/>
                <a:sym typeface="Arial"/>
              </a:rPr>
              <a:t>Nota</a:t>
            </a:r>
            <a:r>
              <a:rPr lang="es-419" sz="1400">
                <a:solidFill>
                  <a:schemeClr val="dk1"/>
                </a:solidFill>
                <a:latin typeface="Arial"/>
                <a:ea typeface="Arial"/>
                <a:cs typeface="Arial"/>
                <a:sym typeface="Arial"/>
              </a:rPr>
              <a:t>: ICMPv6 ND también incluye el mensaje de redireccionamiento, que tiene una función similar al mensaje de redireccionamiento utilizado en ICMPv4.</a:t>
            </a:r>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4"/>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Mensajes ICMP </a:t>
            </a:r>
            <a:br>
              <a:rPr lang="es-419"/>
            </a:br>
            <a:r>
              <a:rPr lang="es-419"/>
              <a:t>Mensajes ICMPv6 (cont.) </a:t>
            </a:r>
            <a:endParaRPr/>
          </a:p>
        </p:txBody>
      </p:sp>
      <p:sp>
        <p:nvSpPr>
          <p:cNvPr id="304" name="Google Shape;304;p24"/>
          <p:cNvSpPr txBox="1"/>
          <p:nvPr>
            <p:ph idx="1" type="body"/>
          </p:nvPr>
        </p:nvSpPr>
        <p:spPr>
          <a:xfrm>
            <a:off x="145357" y="823049"/>
            <a:ext cx="4157661" cy="3660051"/>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Arial"/>
              <a:buChar char="•"/>
            </a:pPr>
            <a:r>
              <a:rPr lang="es-419"/>
              <a:t>Los routers habilitados para IPv6 envían mensajes de RA cada 200 segundos para proporcionar información de direccionamiento a los hosts habilitados para IPv6.</a:t>
            </a:r>
            <a:endParaRPr/>
          </a:p>
          <a:p>
            <a:pPr indent="-169863" lvl="0" marL="169863" rtl="0" algn="l">
              <a:lnSpc>
                <a:spcPct val="100000"/>
              </a:lnSpc>
              <a:spcBef>
                <a:spcPts val="1200"/>
              </a:spcBef>
              <a:spcAft>
                <a:spcPts val="0"/>
              </a:spcAft>
              <a:buSzPts val="1350"/>
              <a:buFont typeface="Arial"/>
              <a:buChar char="•"/>
            </a:pPr>
            <a:r>
              <a:rPr lang="es-419"/>
              <a:t>El mensaje RA puede incluir información de direccionamiento para el host, como el prefijo, la longitud del prefijo, la dirección DNS y el nombre de dominio. </a:t>
            </a:r>
            <a:endParaRPr/>
          </a:p>
          <a:p>
            <a:pPr indent="-169863" lvl="0" marL="169863" rtl="0" algn="l">
              <a:lnSpc>
                <a:spcPct val="100000"/>
              </a:lnSpc>
              <a:spcBef>
                <a:spcPts val="1200"/>
              </a:spcBef>
              <a:spcAft>
                <a:spcPts val="0"/>
              </a:spcAft>
              <a:buSzPts val="1350"/>
              <a:buFont typeface="Arial"/>
              <a:buChar char="•"/>
            </a:pPr>
            <a:r>
              <a:rPr lang="es-419"/>
              <a:t>Un host que utiliza la Configuración automática de direcciones sin estado (SLAAC) establecerá su puerta de enlace predeterminada en la dirección de enlace local del router que envió el RA.</a:t>
            </a:r>
            <a:endParaRPr/>
          </a:p>
          <a:p>
            <a:pPr indent="-84138" lvl="0" marL="169863" rtl="0" algn="l">
              <a:lnSpc>
                <a:spcPct val="100000"/>
              </a:lnSpc>
              <a:spcBef>
                <a:spcPts val="1200"/>
              </a:spcBef>
              <a:spcAft>
                <a:spcPts val="0"/>
              </a:spcAft>
              <a:buSzPts val="1350"/>
              <a:buFont typeface="Noto Sans Symbols"/>
              <a:buNone/>
            </a:pPr>
            <a:r>
              <a:t/>
            </a:r>
            <a:endParaRPr/>
          </a:p>
        </p:txBody>
      </p:sp>
      <p:pic>
        <p:nvPicPr>
          <p:cNvPr id="305" name="Google Shape;305;p24"/>
          <p:cNvPicPr preferRelativeResize="0"/>
          <p:nvPr/>
        </p:nvPicPr>
        <p:blipFill rotWithShape="1">
          <a:blip r:embed="rId3">
            <a:alphaModFix/>
          </a:blip>
          <a:srcRect b="0" l="0" r="0" t="0"/>
          <a:stretch/>
        </p:blipFill>
        <p:spPr>
          <a:xfrm>
            <a:off x="4303018" y="1510074"/>
            <a:ext cx="4514531" cy="2286000"/>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