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1E224F-06AB-48C9-AD79-45A77E1004E1}">
  <a:tblStyle styleId="{671E224F-06AB-48C9-AD79-45A77E1004E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14.2 — Descripción general de TCP</a:t>
            </a:r>
            <a:endParaRPr/>
          </a:p>
        </p:txBody>
      </p:sp>
      <p:sp>
        <p:nvSpPr>
          <p:cNvPr id="301" name="Google Shape;30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14.2 — Descripción general de TCP</a:t>
            </a:r>
            <a:endParaRPr/>
          </a:p>
          <a:p>
            <a:pPr indent="0" lvl="0" marL="0" rtl="0" algn="l">
              <a:spcBef>
                <a:spcPts val="0"/>
              </a:spcBef>
              <a:spcAft>
                <a:spcPts val="0"/>
              </a:spcAft>
              <a:buNone/>
            </a:pPr>
            <a:r>
              <a:rPr lang="es-419"/>
              <a:t>14.2.1 – Características de TCP</a:t>
            </a:r>
            <a:endParaRPr/>
          </a:p>
        </p:txBody>
      </p:sp>
      <p:sp>
        <p:nvSpPr>
          <p:cNvPr id="307" name="Google Shape;30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14.2 — Descripción general de TCP</a:t>
            </a:r>
            <a:endParaRPr/>
          </a:p>
          <a:p>
            <a:pPr indent="0" lvl="0" marL="0" rtl="0" algn="l">
              <a:spcBef>
                <a:spcPts val="0"/>
              </a:spcBef>
              <a:spcAft>
                <a:spcPts val="0"/>
              </a:spcAft>
              <a:buNone/>
            </a:pPr>
            <a:r>
              <a:rPr lang="es-419"/>
              <a:t>14.2.2 – Encabezado TCP</a:t>
            </a:r>
            <a:endParaRPr/>
          </a:p>
        </p:txBody>
      </p:sp>
      <p:sp>
        <p:nvSpPr>
          <p:cNvPr id="314" name="Google Shape;31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14.2 — Descripción general de TCP</a:t>
            </a:r>
            <a:endParaRPr/>
          </a:p>
          <a:p>
            <a:pPr indent="0" lvl="0" marL="0" rtl="0" algn="l">
              <a:spcBef>
                <a:spcPts val="0"/>
              </a:spcBef>
              <a:spcAft>
                <a:spcPts val="0"/>
              </a:spcAft>
              <a:buNone/>
            </a:pPr>
            <a:r>
              <a:rPr lang="es-419"/>
              <a:t>14.2.3 — Encabezado TCP</a:t>
            </a:r>
            <a:endParaRPr/>
          </a:p>
          <a:p>
            <a:pPr indent="0" lvl="0" marL="0" rtl="0" algn="l">
              <a:spcBef>
                <a:spcPts val="0"/>
              </a:spcBef>
              <a:spcAft>
                <a:spcPts val="0"/>
              </a:spcAft>
              <a:buNone/>
            </a:pPr>
            <a:r>
              <a:t/>
            </a:r>
            <a:endParaRPr/>
          </a:p>
        </p:txBody>
      </p:sp>
      <p:sp>
        <p:nvSpPr>
          <p:cNvPr id="322" name="Google Shape;32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14.2 — Descripción general de TCP</a:t>
            </a:r>
            <a:endParaRPr/>
          </a:p>
          <a:p>
            <a:pPr indent="0" lvl="0" marL="0" rtl="0" algn="l">
              <a:spcBef>
                <a:spcPts val="0"/>
              </a:spcBef>
              <a:spcAft>
                <a:spcPts val="0"/>
              </a:spcAft>
              <a:buNone/>
            </a:pPr>
            <a:r>
              <a:rPr lang="es-419"/>
              <a:t>14.2.4 – Aplicaciones que utilizan TCP</a:t>
            </a:r>
            <a:endParaRPr/>
          </a:p>
          <a:p>
            <a:pPr indent="0" lvl="0" marL="0" rtl="0" algn="l">
              <a:spcBef>
                <a:spcPts val="0"/>
              </a:spcBef>
              <a:spcAft>
                <a:spcPts val="0"/>
              </a:spcAft>
              <a:buNone/>
            </a:pPr>
            <a:r>
              <a:rPr lang="es-419"/>
              <a:t>14.2.5 Compruebe su comprensión — Descripción general de TCP</a:t>
            </a:r>
            <a:endParaRPr/>
          </a:p>
        </p:txBody>
      </p:sp>
      <p:sp>
        <p:nvSpPr>
          <p:cNvPr id="329" name="Google Shape;32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14.3 — Visión general de UDP</a:t>
            </a:r>
            <a:endParaRPr/>
          </a:p>
          <a:p>
            <a:pPr indent="0" lvl="0" marL="0" rtl="0" algn="l">
              <a:spcBef>
                <a:spcPts val="0"/>
              </a:spcBef>
              <a:spcAft>
                <a:spcPts val="0"/>
              </a:spcAft>
              <a:buNone/>
            </a:pPr>
            <a:r>
              <a:t/>
            </a:r>
            <a:endParaRPr/>
          </a:p>
        </p:txBody>
      </p:sp>
      <p:sp>
        <p:nvSpPr>
          <p:cNvPr id="337" name="Google Shape;33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14.3 — Visión general de UDP</a:t>
            </a:r>
            <a:endParaRPr/>
          </a:p>
          <a:p>
            <a:pPr indent="0" lvl="0" marL="0" rtl="0" algn="l">
              <a:spcBef>
                <a:spcPts val="0"/>
              </a:spcBef>
              <a:spcAft>
                <a:spcPts val="0"/>
              </a:spcAft>
              <a:buNone/>
            </a:pPr>
            <a:r>
              <a:rPr lang="es-419"/>
              <a:t>14.3.1 – Características de UDP</a:t>
            </a:r>
            <a:endParaRPr/>
          </a:p>
        </p:txBody>
      </p:sp>
      <p:sp>
        <p:nvSpPr>
          <p:cNvPr id="343" name="Google Shape;34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14.3 — Visión general de UDP</a:t>
            </a:r>
            <a:endParaRPr/>
          </a:p>
          <a:p>
            <a:pPr indent="0" lvl="0" marL="0" rtl="0" algn="l">
              <a:spcBef>
                <a:spcPts val="0"/>
              </a:spcBef>
              <a:spcAft>
                <a:spcPts val="0"/>
              </a:spcAft>
              <a:buNone/>
            </a:pPr>
            <a:r>
              <a:rPr lang="es-419"/>
              <a:t>14.3.2 — Encabezado UDP</a:t>
            </a:r>
            <a:endParaRPr/>
          </a:p>
        </p:txBody>
      </p:sp>
      <p:sp>
        <p:nvSpPr>
          <p:cNvPr id="350" name="Google Shape;35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14.3 — Visión general de UDP</a:t>
            </a:r>
            <a:endParaRPr/>
          </a:p>
          <a:p>
            <a:pPr indent="0" lvl="0" marL="0" rtl="0" algn="l">
              <a:spcBef>
                <a:spcPts val="0"/>
              </a:spcBef>
              <a:spcAft>
                <a:spcPts val="0"/>
              </a:spcAft>
              <a:buNone/>
            </a:pPr>
            <a:r>
              <a:rPr lang="es-419"/>
              <a:t>14.3.3 - Campos de encabezado UDP</a:t>
            </a:r>
            <a:endParaRPr/>
          </a:p>
          <a:p>
            <a:pPr indent="0" lvl="0" marL="0" rtl="0" algn="l">
              <a:spcBef>
                <a:spcPts val="0"/>
              </a:spcBef>
              <a:spcAft>
                <a:spcPts val="0"/>
              </a:spcAft>
              <a:buNone/>
            </a:pPr>
            <a:r>
              <a:t/>
            </a:r>
            <a:endParaRPr/>
          </a:p>
        </p:txBody>
      </p:sp>
      <p:sp>
        <p:nvSpPr>
          <p:cNvPr id="358" name="Google Shape;35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14.3 — Visión general de UDP</a:t>
            </a:r>
            <a:endParaRPr/>
          </a:p>
          <a:p>
            <a:pPr indent="0" lvl="0" marL="0" rtl="0" algn="l">
              <a:spcBef>
                <a:spcPts val="0"/>
              </a:spcBef>
              <a:spcAft>
                <a:spcPts val="0"/>
              </a:spcAft>
              <a:buNone/>
            </a:pPr>
            <a:r>
              <a:rPr lang="es-419"/>
              <a:t>14.3.4 – Aplicaciones que utilizan UDP</a:t>
            </a:r>
            <a:endParaRPr/>
          </a:p>
          <a:p>
            <a:pPr indent="0" lvl="0" marL="0" rtl="0" algn="l">
              <a:spcBef>
                <a:spcPts val="0"/>
              </a:spcBef>
              <a:spcAft>
                <a:spcPts val="0"/>
              </a:spcAft>
              <a:buNone/>
            </a:pPr>
            <a:r>
              <a:rPr lang="es-419"/>
              <a:t>14.3.5 - Verifique su conocimiento — Resumen de UDP</a:t>
            </a:r>
            <a:endParaRPr/>
          </a:p>
        </p:txBody>
      </p:sp>
      <p:sp>
        <p:nvSpPr>
          <p:cNvPr id="366" name="Google Shape;36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419"/>
              <a:t>14-Capa de transporte</a:t>
            </a:r>
            <a:endParaRPr/>
          </a:p>
          <a:p>
            <a:pPr indent="0" lvl="0" marL="0" rtl="0" algn="l">
              <a:spcBef>
                <a:spcPts val="0"/>
              </a:spcBef>
              <a:spcAft>
                <a:spcPts val="0"/>
              </a:spcAft>
              <a:buClr>
                <a:schemeClr val="dk1"/>
              </a:buClr>
              <a:buSzPts val="1200"/>
              <a:buFont typeface="Calibri"/>
              <a:buNone/>
            </a:pPr>
            <a:r>
              <a:rPr lang="es-419"/>
              <a:t>14.0.2 - ¿Qué aprenderé en este módulo?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14.4 — Números de puerto</a:t>
            </a:r>
            <a:endParaRPr/>
          </a:p>
        </p:txBody>
      </p:sp>
      <p:sp>
        <p:nvSpPr>
          <p:cNvPr id="374" name="Google Shape;37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14.4 — Números de puerto</a:t>
            </a:r>
            <a:endParaRPr/>
          </a:p>
          <a:p>
            <a:pPr indent="0" lvl="0" marL="0" rtl="0" algn="l">
              <a:spcBef>
                <a:spcPts val="0"/>
              </a:spcBef>
              <a:spcAft>
                <a:spcPts val="0"/>
              </a:spcAft>
              <a:buNone/>
            </a:pPr>
            <a:r>
              <a:rPr lang="es-419"/>
              <a:t>14.4.1 – Comunicaciones separadas múltiples</a:t>
            </a:r>
            <a:endParaRPr/>
          </a:p>
        </p:txBody>
      </p:sp>
      <p:sp>
        <p:nvSpPr>
          <p:cNvPr id="380" name="Google Shape;38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14.4 — Números de puerto</a:t>
            </a:r>
            <a:endParaRPr/>
          </a:p>
          <a:p>
            <a:pPr indent="0" lvl="0" marL="0" rtl="0" algn="l">
              <a:spcBef>
                <a:spcPts val="0"/>
              </a:spcBef>
              <a:spcAft>
                <a:spcPts val="0"/>
              </a:spcAft>
              <a:buNone/>
            </a:pPr>
            <a:r>
              <a:rPr lang="es-419"/>
              <a:t>14.4.2 – Pares de sockets</a:t>
            </a:r>
            <a:endParaRPr/>
          </a:p>
        </p:txBody>
      </p:sp>
      <p:sp>
        <p:nvSpPr>
          <p:cNvPr id="388" name="Google Shape;38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14.4 — Números de puerto</a:t>
            </a:r>
            <a:endParaRPr/>
          </a:p>
          <a:p>
            <a:pPr indent="0" lvl="0" marL="0" rtl="0" algn="l">
              <a:spcBef>
                <a:spcPts val="0"/>
              </a:spcBef>
              <a:spcAft>
                <a:spcPts val="0"/>
              </a:spcAft>
              <a:buNone/>
            </a:pPr>
            <a:r>
              <a:rPr lang="es-419"/>
              <a:t>14.4.3 - Grupos de números de puerto.</a:t>
            </a:r>
            <a:endParaRPr/>
          </a:p>
        </p:txBody>
      </p:sp>
      <p:sp>
        <p:nvSpPr>
          <p:cNvPr id="396" name="Google Shape;39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14.4 — Números de puerto</a:t>
            </a:r>
            <a:endParaRPr/>
          </a:p>
          <a:p>
            <a:pPr indent="0" lvl="0" marL="0" rtl="0" algn="l">
              <a:spcBef>
                <a:spcPts val="0"/>
              </a:spcBef>
              <a:spcAft>
                <a:spcPts val="0"/>
              </a:spcAft>
              <a:buNone/>
            </a:pPr>
            <a:r>
              <a:rPr lang="es-419"/>
              <a:t>14.4.3 - Grupos de números de puerto (cont.)</a:t>
            </a:r>
            <a:endParaRPr/>
          </a:p>
        </p:txBody>
      </p:sp>
      <p:sp>
        <p:nvSpPr>
          <p:cNvPr id="403" name="Google Shape;40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14.4 — Números de puerto</a:t>
            </a:r>
            <a:endParaRPr/>
          </a:p>
          <a:p>
            <a:pPr indent="0" lvl="0" marL="0" rtl="0" algn="l">
              <a:spcBef>
                <a:spcPts val="0"/>
              </a:spcBef>
              <a:spcAft>
                <a:spcPts val="0"/>
              </a:spcAft>
              <a:buNone/>
            </a:pPr>
            <a:r>
              <a:rPr lang="es-419"/>
              <a:t>14.4.4 – El comando netstat</a:t>
            </a:r>
            <a:endParaRPr/>
          </a:p>
          <a:p>
            <a:pPr indent="0" lvl="0" marL="0" rtl="0" algn="l">
              <a:spcBef>
                <a:spcPts val="0"/>
              </a:spcBef>
              <a:spcAft>
                <a:spcPts val="0"/>
              </a:spcAft>
              <a:buNone/>
            </a:pPr>
            <a:r>
              <a:rPr lang="es-419"/>
              <a:t>14.4.5 – Verifique su conocimiento: Números de puerto</a:t>
            </a:r>
            <a:endParaRPr/>
          </a:p>
          <a:p>
            <a:pPr indent="0" lvl="0" marL="0" rtl="0" algn="l">
              <a:spcBef>
                <a:spcPts val="0"/>
              </a:spcBef>
              <a:spcAft>
                <a:spcPts val="0"/>
              </a:spcAft>
              <a:buNone/>
            </a:pPr>
            <a:r>
              <a:t/>
            </a:r>
            <a:endParaRPr/>
          </a:p>
        </p:txBody>
      </p:sp>
      <p:sp>
        <p:nvSpPr>
          <p:cNvPr id="411" name="Google Shape;41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14.5 – Proceso de comunicación en TCP</a:t>
            </a:r>
            <a:endParaRPr/>
          </a:p>
        </p:txBody>
      </p:sp>
      <p:sp>
        <p:nvSpPr>
          <p:cNvPr id="419" name="Google Shape;41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14.5 – Proceso de comunicación en TCP</a:t>
            </a:r>
            <a:endParaRPr/>
          </a:p>
          <a:p>
            <a:pPr indent="0" lvl="0" marL="0" rtl="0" algn="l">
              <a:spcBef>
                <a:spcPts val="0"/>
              </a:spcBef>
              <a:spcAft>
                <a:spcPts val="0"/>
              </a:spcAft>
              <a:buNone/>
            </a:pPr>
            <a:r>
              <a:rPr lang="es-419"/>
              <a:t>14.5.1 – Procesos del servidor TCP</a:t>
            </a:r>
            <a:endParaRPr/>
          </a:p>
        </p:txBody>
      </p:sp>
      <p:sp>
        <p:nvSpPr>
          <p:cNvPr id="425" name="Google Shape;42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14.5 – Proceso de comunicación en TCP</a:t>
            </a:r>
            <a:endParaRPr/>
          </a:p>
          <a:p>
            <a:pPr indent="0" lvl="0" marL="0" rtl="0" algn="l">
              <a:spcBef>
                <a:spcPts val="0"/>
              </a:spcBef>
              <a:spcAft>
                <a:spcPts val="0"/>
              </a:spcAft>
              <a:buNone/>
            </a:pPr>
            <a:r>
              <a:rPr lang="es-419"/>
              <a:t>14.5.2 – Establecimiento de conexiones TCP</a:t>
            </a:r>
            <a:endParaRPr/>
          </a:p>
        </p:txBody>
      </p:sp>
      <p:sp>
        <p:nvSpPr>
          <p:cNvPr id="433" name="Google Shape;433;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14.5 – Proceso de comunicación en TCP</a:t>
            </a:r>
            <a:endParaRPr/>
          </a:p>
          <a:p>
            <a:pPr indent="0" lvl="0" marL="0" rtl="0" algn="l">
              <a:spcBef>
                <a:spcPts val="0"/>
              </a:spcBef>
              <a:spcAft>
                <a:spcPts val="0"/>
              </a:spcAft>
              <a:buNone/>
            </a:pPr>
            <a:r>
              <a:rPr lang="es-419"/>
              <a:t>14.5.3 – Finalización de la sesión</a:t>
            </a:r>
            <a:endParaRPr/>
          </a:p>
        </p:txBody>
      </p:sp>
      <p:sp>
        <p:nvSpPr>
          <p:cNvPr id="441" name="Google Shape;441;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14.1 Transporte de datos</a:t>
            </a:r>
            <a:endParaRPr/>
          </a:p>
        </p:txBody>
      </p:sp>
      <p:sp>
        <p:nvSpPr>
          <p:cNvPr id="251" name="Google Shape;25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14.5 – Proceso de comunicación en TCP</a:t>
            </a:r>
            <a:endParaRPr/>
          </a:p>
          <a:p>
            <a:pPr indent="0" lvl="0" marL="0" rtl="0" algn="l">
              <a:spcBef>
                <a:spcPts val="0"/>
              </a:spcBef>
              <a:spcAft>
                <a:spcPts val="0"/>
              </a:spcAft>
              <a:buNone/>
            </a:pPr>
            <a:r>
              <a:rPr lang="es-419"/>
              <a:t>14.5.4 — Establecimiento de un enlace de tres vías</a:t>
            </a:r>
            <a:endParaRPr/>
          </a:p>
        </p:txBody>
      </p:sp>
      <p:sp>
        <p:nvSpPr>
          <p:cNvPr id="449" name="Google Shape;449;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14.5 – Proceso de comunicación en TCP</a:t>
            </a:r>
            <a:endParaRPr/>
          </a:p>
          <a:p>
            <a:pPr indent="0" lvl="0" marL="0" rtl="0" algn="l">
              <a:spcBef>
                <a:spcPts val="0"/>
              </a:spcBef>
              <a:spcAft>
                <a:spcPts val="0"/>
              </a:spcAft>
              <a:buNone/>
            </a:pPr>
            <a:r>
              <a:rPr lang="es-419"/>
              <a:t>14.5.4 – Análisis del enlace de tres vías</a:t>
            </a:r>
            <a:endParaRPr/>
          </a:p>
        </p:txBody>
      </p:sp>
      <p:sp>
        <p:nvSpPr>
          <p:cNvPr id="456" name="Google Shape;45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14.5 – Proceso de comunicación en TCP</a:t>
            </a:r>
            <a:endParaRPr/>
          </a:p>
          <a:p>
            <a:pPr indent="0" lvl="0" marL="0" rtl="0" algn="l">
              <a:spcBef>
                <a:spcPts val="0"/>
              </a:spcBef>
              <a:spcAft>
                <a:spcPts val="0"/>
              </a:spcAft>
              <a:buNone/>
            </a:pPr>
            <a:r>
              <a:rPr lang="es-419"/>
              <a:t>14.5.5 – Video- TCP de enlace de tres vías</a:t>
            </a:r>
            <a:endParaRPr/>
          </a:p>
          <a:p>
            <a:pPr indent="0" lvl="0" marL="0" rtl="0" algn="l">
              <a:spcBef>
                <a:spcPts val="0"/>
              </a:spcBef>
              <a:spcAft>
                <a:spcPts val="0"/>
              </a:spcAft>
              <a:buNone/>
            </a:pPr>
            <a:r>
              <a:rPr lang="es-419"/>
              <a:t>14.5.6 — Compruebe su comprensión - Proceso de comunicación TCP</a:t>
            </a:r>
            <a:endParaRPr/>
          </a:p>
        </p:txBody>
      </p:sp>
      <p:sp>
        <p:nvSpPr>
          <p:cNvPr id="464" name="Google Shape;464;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14.6 – Confiabilidad y control de flujo</a:t>
            </a:r>
            <a:endParaRPr/>
          </a:p>
        </p:txBody>
      </p:sp>
      <p:sp>
        <p:nvSpPr>
          <p:cNvPr id="471" name="Google Shape;471;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14.6 – Confiabilidad y control de flujo</a:t>
            </a:r>
            <a:endParaRPr/>
          </a:p>
          <a:p>
            <a:pPr indent="0" lvl="0" marL="0" rtl="0" algn="l">
              <a:spcBef>
                <a:spcPts val="0"/>
              </a:spcBef>
              <a:spcAft>
                <a:spcPts val="0"/>
              </a:spcAft>
              <a:buNone/>
            </a:pPr>
            <a:r>
              <a:rPr lang="es-419"/>
              <a:t>14.6.1 – Confiabilidad de TCP: entrega ordenada garantizada</a:t>
            </a:r>
            <a:endParaRPr/>
          </a:p>
        </p:txBody>
      </p:sp>
      <p:sp>
        <p:nvSpPr>
          <p:cNvPr id="477" name="Google Shape;47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14.6 – Confiabilidad y control de flujo</a:t>
            </a:r>
            <a:endParaRPr/>
          </a:p>
          <a:p>
            <a:pPr indent="0" lvl="0" marL="0" rtl="0" algn="l">
              <a:spcBef>
                <a:spcPts val="0"/>
              </a:spcBef>
              <a:spcAft>
                <a:spcPts val="0"/>
              </a:spcAft>
              <a:buNone/>
            </a:pPr>
            <a:r>
              <a:rPr lang="es-419"/>
              <a:t>14.6.2 Video: Confiabilidad de TCP: números de secuencia y reconocimientos</a:t>
            </a:r>
            <a:endParaRPr/>
          </a:p>
        </p:txBody>
      </p:sp>
      <p:sp>
        <p:nvSpPr>
          <p:cNvPr id="485" name="Google Shape;48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14.6 – Confiabilidad y control de flujo</a:t>
            </a:r>
            <a:endParaRPr/>
          </a:p>
          <a:p>
            <a:pPr indent="0" lvl="0" marL="0" rtl="0" algn="l">
              <a:spcBef>
                <a:spcPts val="0"/>
              </a:spcBef>
              <a:spcAft>
                <a:spcPts val="0"/>
              </a:spcAft>
              <a:buNone/>
            </a:pPr>
            <a:r>
              <a:rPr lang="es-419"/>
              <a:t>14.6.3 Confiabilidad de TCP-pérdida y retransmisión de datos</a:t>
            </a:r>
            <a:endParaRPr/>
          </a:p>
        </p:txBody>
      </p:sp>
      <p:sp>
        <p:nvSpPr>
          <p:cNvPr id="492" name="Google Shape;492;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14.6 – Confiabilidad y control de flujo</a:t>
            </a:r>
            <a:endParaRPr/>
          </a:p>
          <a:p>
            <a:pPr indent="0" lvl="0" marL="0" rtl="0" algn="l">
              <a:spcBef>
                <a:spcPts val="0"/>
              </a:spcBef>
              <a:spcAft>
                <a:spcPts val="0"/>
              </a:spcAft>
              <a:buNone/>
            </a:pPr>
            <a:r>
              <a:rPr lang="es-419"/>
              <a:t>14.6.3 Confiabilidad de TCP-pérdida y retransmisión de datos</a:t>
            </a:r>
            <a:endParaRPr/>
          </a:p>
        </p:txBody>
      </p:sp>
      <p:sp>
        <p:nvSpPr>
          <p:cNvPr id="500" name="Google Shape;500;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14.6 – Confiabilidad y control de flujo</a:t>
            </a:r>
            <a:endParaRPr/>
          </a:p>
          <a:p>
            <a:pPr indent="0" lvl="0" marL="0" rtl="0" algn="l">
              <a:spcBef>
                <a:spcPts val="0"/>
              </a:spcBef>
              <a:spcAft>
                <a:spcPts val="0"/>
              </a:spcAft>
              <a:buNone/>
            </a:pPr>
            <a:r>
              <a:rPr lang="es-419"/>
              <a:t>14.6.4 Video-Confiabilidad de TCP - Pérdida y retransmisión de datos</a:t>
            </a:r>
            <a:endParaRPr/>
          </a:p>
        </p:txBody>
      </p:sp>
      <p:sp>
        <p:nvSpPr>
          <p:cNvPr id="508" name="Google Shape;508;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14.6 – Confiabilidad y control de flujo</a:t>
            </a:r>
            <a:endParaRPr/>
          </a:p>
          <a:p>
            <a:pPr indent="0" lvl="0" marL="0" rtl="0" algn="l">
              <a:spcBef>
                <a:spcPts val="0"/>
              </a:spcBef>
              <a:spcAft>
                <a:spcPts val="0"/>
              </a:spcAft>
              <a:buNone/>
            </a:pPr>
            <a:r>
              <a:rPr lang="es-419"/>
              <a:t>14.6.5 – Control del flujo de TCP: tamaño de la ventana y reconocimientos</a:t>
            </a:r>
            <a:endParaRPr/>
          </a:p>
        </p:txBody>
      </p:sp>
      <p:sp>
        <p:nvSpPr>
          <p:cNvPr id="515" name="Google Shape;515;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14.1 Transporte de datos</a:t>
            </a:r>
            <a:endParaRPr/>
          </a:p>
          <a:p>
            <a:pPr indent="0" lvl="0" marL="0" rtl="0" algn="l">
              <a:spcBef>
                <a:spcPts val="0"/>
              </a:spcBef>
              <a:spcAft>
                <a:spcPts val="0"/>
              </a:spcAft>
              <a:buNone/>
            </a:pPr>
            <a:r>
              <a:rPr lang="es-419"/>
              <a:t>14.1.1 – Función de la capa de transporte</a:t>
            </a:r>
            <a:endParaRPr/>
          </a:p>
          <a:p>
            <a:pPr indent="0" lvl="0" marL="0" rtl="0" algn="l">
              <a:spcBef>
                <a:spcPts val="0"/>
              </a:spcBef>
              <a:spcAft>
                <a:spcPts val="0"/>
              </a:spcAft>
              <a:buNone/>
            </a:pPr>
            <a:r>
              <a:t/>
            </a:r>
            <a:endParaRPr/>
          </a:p>
        </p:txBody>
      </p:sp>
      <p:sp>
        <p:nvSpPr>
          <p:cNvPr id="257" name="Google Shape;25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14.6 – Confiabilidad y control de flujo</a:t>
            </a:r>
            <a:endParaRPr/>
          </a:p>
          <a:p>
            <a:pPr indent="0" lvl="0" marL="0" rtl="0" algn="l">
              <a:spcBef>
                <a:spcPts val="0"/>
              </a:spcBef>
              <a:spcAft>
                <a:spcPts val="0"/>
              </a:spcAft>
              <a:buNone/>
            </a:pPr>
            <a:r>
              <a:rPr lang="es-419"/>
              <a:t>14.6.6 — Control de flujo TCP — Tamaño máximo de segmento (MSS)</a:t>
            </a:r>
            <a:endParaRPr/>
          </a:p>
        </p:txBody>
      </p:sp>
      <p:sp>
        <p:nvSpPr>
          <p:cNvPr id="523" name="Google Shape;523;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14.6 – Confiabilidad y control de flujo</a:t>
            </a:r>
            <a:endParaRPr/>
          </a:p>
          <a:p>
            <a:pPr indent="0" lvl="0" marL="0" rtl="0" algn="l">
              <a:spcBef>
                <a:spcPts val="0"/>
              </a:spcBef>
              <a:spcAft>
                <a:spcPts val="0"/>
              </a:spcAft>
              <a:buNone/>
            </a:pPr>
            <a:r>
              <a:rPr lang="es-419"/>
              <a:t>14.6.7 – Control del flujo de TCP: Prevención de congestiones</a:t>
            </a:r>
            <a:endParaRPr/>
          </a:p>
          <a:p>
            <a:pPr indent="0" lvl="0" marL="0" rtl="0" algn="l">
              <a:spcBef>
                <a:spcPts val="0"/>
              </a:spcBef>
              <a:spcAft>
                <a:spcPts val="0"/>
              </a:spcAft>
              <a:buNone/>
            </a:pPr>
            <a:r>
              <a:rPr lang="es-419"/>
              <a:t>14.6.8 — Compruebe su comprensión — Confiabilidad y control de flujo</a:t>
            </a:r>
            <a:endParaRPr/>
          </a:p>
        </p:txBody>
      </p:sp>
      <p:sp>
        <p:nvSpPr>
          <p:cNvPr id="532" name="Google Shape;532;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14.7 Comunicación UDP</a:t>
            </a:r>
            <a:endParaRPr/>
          </a:p>
        </p:txBody>
      </p:sp>
      <p:sp>
        <p:nvSpPr>
          <p:cNvPr id="540" name="Google Shape;540;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14.7 Comunicación UDP</a:t>
            </a:r>
            <a:endParaRPr/>
          </a:p>
          <a:p>
            <a:pPr indent="0" lvl="0" marL="0" rtl="0" algn="l">
              <a:spcBef>
                <a:spcPts val="0"/>
              </a:spcBef>
              <a:spcAft>
                <a:spcPts val="0"/>
              </a:spcAft>
              <a:buNone/>
            </a:pPr>
            <a:r>
              <a:rPr lang="es-419"/>
              <a:t>14.7.1 Comparación de baja sobrecarga y confiabilidad de UDP</a:t>
            </a:r>
            <a:endParaRPr/>
          </a:p>
        </p:txBody>
      </p:sp>
      <p:sp>
        <p:nvSpPr>
          <p:cNvPr id="546" name="Google Shape;546;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14.7 Comunicación UDP</a:t>
            </a:r>
            <a:endParaRPr/>
          </a:p>
          <a:p>
            <a:pPr indent="0" lvl="0" marL="0" rtl="0" algn="l">
              <a:spcBef>
                <a:spcPts val="0"/>
              </a:spcBef>
              <a:spcAft>
                <a:spcPts val="0"/>
              </a:spcAft>
              <a:buNone/>
            </a:pPr>
            <a:r>
              <a:rPr lang="es-419"/>
              <a:t>14.7.2 – Rearmado de datagramas UDP</a:t>
            </a:r>
            <a:endParaRPr/>
          </a:p>
        </p:txBody>
      </p:sp>
      <p:sp>
        <p:nvSpPr>
          <p:cNvPr id="554" name="Google Shape;55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14.7 Comunicación UDP</a:t>
            </a:r>
            <a:endParaRPr/>
          </a:p>
          <a:p>
            <a:pPr indent="0" lvl="0" marL="0" rtl="0" algn="l">
              <a:spcBef>
                <a:spcPts val="0"/>
              </a:spcBef>
              <a:spcAft>
                <a:spcPts val="0"/>
              </a:spcAft>
              <a:buNone/>
            </a:pPr>
            <a:r>
              <a:rPr lang="es-419"/>
              <a:t>14.7.3 – Procesos y solicitudes de servidores UDP</a:t>
            </a:r>
            <a:endParaRPr/>
          </a:p>
        </p:txBody>
      </p:sp>
      <p:sp>
        <p:nvSpPr>
          <p:cNvPr id="562" name="Google Shape;562;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14.7 Comunicación UDP</a:t>
            </a:r>
            <a:endParaRPr/>
          </a:p>
          <a:p>
            <a:pPr indent="0" lvl="0" marL="0" rtl="0" algn="l">
              <a:spcBef>
                <a:spcPts val="0"/>
              </a:spcBef>
              <a:spcAft>
                <a:spcPts val="0"/>
              </a:spcAft>
              <a:buNone/>
            </a:pPr>
            <a:r>
              <a:rPr lang="es-419"/>
              <a:t>14.7.4 – Procesos de cliente UDP </a:t>
            </a:r>
            <a:endParaRPr/>
          </a:p>
          <a:p>
            <a:pPr indent="0" lvl="0" marL="0" rtl="0" algn="l">
              <a:spcBef>
                <a:spcPts val="0"/>
              </a:spcBef>
              <a:spcAft>
                <a:spcPts val="0"/>
              </a:spcAft>
              <a:buNone/>
            </a:pPr>
            <a:r>
              <a:rPr lang="es-419"/>
              <a:t>14.7.5 Verifique su conocimiento — Comunicación UDP</a:t>
            </a:r>
            <a:endParaRPr/>
          </a:p>
        </p:txBody>
      </p:sp>
      <p:sp>
        <p:nvSpPr>
          <p:cNvPr id="570" name="Google Shape;570;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419"/>
              <a:t>14-Capa de transporte</a:t>
            </a:r>
            <a:endParaRPr/>
          </a:p>
          <a:p>
            <a:pPr indent="0" lvl="0" marL="0" rtl="0" algn="l">
              <a:spcBef>
                <a:spcPts val="0"/>
              </a:spcBef>
              <a:spcAft>
                <a:spcPts val="0"/>
              </a:spcAft>
              <a:buClr>
                <a:schemeClr val="dk1"/>
              </a:buClr>
              <a:buSzPts val="1200"/>
              <a:buFont typeface="Calibri"/>
              <a:buNone/>
            </a:pPr>
            <a:r>
              <a:rPr lang="es-419"/>
              <a:t>14.8 – Práctica del módulo y cuestionario</a:t>
            </a:r>
            <a:endParaRPr/>
          </a:p>
        </p:txBody>
      </p:sp>
      <p:sp>
        <p:nvSpPr>
          <p:cNvPr id="578" name="Google Shape;578;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83" name="Google Shape;583;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14.8 – Práctica del módulo y cuestionario</a:t>
            </a:r>
            <a:endParaRPr/>
          </a:p>
          <a:p>
            <a:pPr indent="0" lvl="0" marL="0" rtl="0" algn="l">
              <a:spcBef>
                <a:spcPts val="0"/>
              </a:spcBef>
              <a:spcAft>
                <a:spcPts val="0"/>
              </a:spcAft>
              <a:buNone/>
            </a:pPr>
            <a:r>
              <a:rPr lang="es-419"/>
              <a:t>14.8.1 – Packet Tracer: Comunicaciones TCP y UDP</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90" name="Google Shape;590;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14.8 – Práctica del módulo y cuestionario</a:t>
            </a:r>
            <a:endParaRPr/>
          </a:p>
          <a:p>
            <a:pPr indent="0" lvl="0" marL="0" rtl="0" algn="l">
              <a:spcBef>
                <a:spcPts val="0"/>
              </a:spcBef>
              <a:spcAft>
                <a:spcPts val="0"/>
              </a:spcAft>
              <a:buNone/>
            </a:pPr>
            <a:r>
              <a:rPr lang="es-419"/>
              <a:t>14.8.2 – ¿Qué aprendí en este módulo?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14.1 Transporte de datos</a:t>
            </a:r>
            <a:endParaRPr/>
          </a:p>
          <a:p>
            <a:pPr indent="0" lvl="0" marL="0" rtl="0" algn="l">
              <a:spcBef>
                <a:spcPts val="0"/>
              </a:spcBef>
              <a:spcAft>
                <a:spcPts val="0"/>
              </a:spcAft>
              <a:buNone/>
            </a:pPr>
            <a:r>
              <a:rPr lang="es-419"/>
              <a:t>14.1.2 – Tareas de la capa de transporte</a:t>
            </a:r>
            <a:endParaRPr/>
          </a:p>
        </p:txBody>
      </p:sp>
      <p:sp>
        <p:nvSpPr>
          <p:cNvPr id="265" name="Google Shape;26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97" name="Google Shape;59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14.8 – Práctica del módulo y cuestionario</a:t>
            </a:r>
            <a:endParaRPr/>
          </a:p>
          <a:p>
            <a:pPr indent="0" lvl="0" marL="0" rtl="0" algn="l">
              <a:spcBef>
                <a:spcPts val="0"/>
              </a:spcBef>
              <a:spcAft>
                <a:spcPts val="0"/>
              </a:spcAft>
              <a:buNone/>
            </a:pPr>
            <a:r>
              <a:rPr lang="es-419"/>
              <a:t>14.8.2 – ¿Qué aprendí en este módulo? (continuación)</a:t>
            </a:r>
            <a:endParaRPr/>
          </a:p>
          <a:p>
            <a:pPr indent="0" lvl="0" marL="0" rtl="0" algn="l">
              <a:spcBef>
                <a:spcPts val="0"/>
              </a:spcBef>
              <a:spcAft>
                <a:spcPts val="0"/>
              </a:spcAft>
              <a:buNone/>
            </a:pPr>
            <a:r>
              <a:rPr lang="es-419"/>
              <a:t>14.8.3 - Módulo Quiz - Capa de transporte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04" name="Google Shape;60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14.1 Transporte de datos</a:t>
            </a:r>
            <a:endParaRPr/>
          </a:p>
          <a:p>
            <a:pPr indent="0" lvl="0" marL="0" rtl="0" algn="l">
              <a:spcBef>
                <a:spcPts val="0"/>
              </a:spcBef>
              <a:spcAft>
                <a:spcPts val="0"/>
              </a:spcAft>
              <a:buNone/>
            </a:pPr>
            <a:r>
              <a:rPr lang="es-419"/>
              <a:t>14.1.3 – Protocolos de capa de transporte</a:t>
            </a:r>
            <a:endParaRPr/>
          </a:p>
        </p:txBody>
      </p:sp>
      <p:sp>
        <p:nvSpPr>
          <p:cNvPr id="272" name="Google Shape;2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14.1 Transporte de datos</a:t>
            </a:r>
            <a:endParaRPr/>
          </a:p>
          <a:p>
            <a:pPr indent="0" lvl="0" marL="0" rtl="0" algn="l">
              <a:spcBef>
                <a:spcPts val="0"/>
              </a:spcBef>
              <a:spcAft>
                <a:spcPts val="0"/>
              </a:spcAft>
              <a:buNone/>
            </a:pPr>
            <a:r>
              <a:rPr lang="es-419"/>
              <a:t>14.1.4 – Protocolo de control de transmisión (TCP)</a:t>
            </a:r>
            <a:endParaRPr/>
          </a:p>
        </p:txBody>
      </p:sp>
      <p:sp>
        <p:nvSpPr>
          <p:cNvPr id="279" name="Google Shape;2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14.1 Transporte de datos</a:t>
            </a:r>
            <a:endParaRPr/>
          </a:p>
          <a:p>
            <a:pPr indent="0" lvl="0" marL="0" rtl="0" algn="l">
              <a:spcBef>
                <a:spcPts val="0"/>
              </a:spcBef>
              <a:spcAft>
                <a:spcPts val="0"/>
              </a:spcAft>
              <a:buNone/>
            </a:pPr>
            <a:r>
              <a:rPr lang="es-419"/>
              <a:t>14.1.5 – Protocolo de datagramas de usuario (UDP)</a:t>
            </a:r>
            <a:endParaRPr/>
          </a:p>
        </p:txBody>
      </p:sp>
      <p:sp>
        <p:nvSpPr>
          <p:cNvPr id="286" name="Google Shape;2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14-Capa de transporte</a:t>
            </a:r>
            <a:endParaRPr/>
          </a:p>
          <a:p>
            <a:pPr indent="0" lvl="0" marL="0" rtl="0" algn="l">
              <a:spcBef>
                <a:spcPts val="0"/>
              </a:spcBef>
              <a:spcAft>
                <a:spcPts val="0"/>
              </a:spcAft>
              <a:buNone/>
            </a:pPr>
            <a:r>
              <a:rPr lang="es-419"/>
              <a:t>14.1 Transporte de datos</a:t>
            </a:r>
            <a:endParaRPr/>
          </a:p>
          <a:p>
            <a:pPr indent="0" lvl="0" marL="0" rtl="0" algn="l">
              <a:spcBef>
                <a:spcPts val="0"/>
              </a:spcBef>
              <a:spcAft>
                <a:spcPts val="0"/>
              </a:spcAft>
              <a:buNone/>
            </a:pPr>
            <a:r>
              <a:rPr lang="es-419"/>
              <a:t>14.1.6 – El protocolo de capa de transporte adecuado para la aplicación en cuestión</a:t>
            </a:r>
            <a:endParaRPr/>
          </a:p>
          <a:p>
            <a:pPr indent="0" lvl="0" marL="0" rtl="0" algn="l">
              <a:spcBef>
                <a:spcPts val="0"/>
              </a:spcBef>
              <a:spcAft>
                <a:spcPts val="0"/>
              </a:spcAft>
              <a:buNone/>
            </a:pPr>
            <a:r>
              <a:rPr lang="es-419"/>
              <a:t>14.1.7 — Compruebe su Entendimiento- Transporte de Datos</a:t>
            </a:r>
            <a:endParaRPr/>
          </a:p>
        </p:txBody>
      </p:sp>
      <p:sp>
        <p:nvSpPr>
          <p:cNvPr id="293" name="Google Shape;29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2"/>
          <p:cNvGrpSpPr/>
          <p:nvPr/>
        </p:nvGrpSpPr>
        <p:grpSpPr>
          <a:xfrm>
            <a:off x="492125" y="395288"/>
            <a:ext cx="796924" cy="423863"/>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1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1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1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1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1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1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1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1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1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1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1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1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1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1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1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1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1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1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1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1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1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1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1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1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1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1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1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1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1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1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1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1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1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1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1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1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1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1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1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1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1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1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1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1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1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1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1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1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13"/>
          <p:cNvGrpSpPr/>
          <p:nvPr/>
        </p:nvGrpSpPr>
        <p:grpSpPr>
          <a:xfrm>
            <a:off x="3746294" y="2129856"/>
            <a:ext cx="1617944" cy="860542"/>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14"/>
          <p:cNvGrpSpPr/>
          <p:nvPr/>
        </p:nvGrpSpPr>
        <p:grpSpPr>
          <a:xfrm>
            <a:off x="3746294" y="2129856"/>
            <a:ext cx="1617944" cy="860542"/>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1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52" name="Google Shape;52;p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4"/>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lang="es-419"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4"/>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lang="es-419" sz="600">
                <a:solidFill>
                  <a:srgbClr val="076D8E"/>
                </a:solidFill>
                <a:latin typeface="Arial"/>
                <a:ea typeface="Arial"/>
                <a:cs typeface="Arial"/>
                <a:sym typeface="Arial"/>
              </a:rPr>
              <a:t>© 2016 Cisco y/o sus filiales. Todos los derechos reservados.   Información confidencial de Cisco</a:t>
            </a:r>
            <a:endParaRPr/>
          </a:p>
        </p:txBody>
      </p:sp>
      <p:grpSp>
        <p:nvGrpSpPr>
          <p:cNvPr id="59" name="Google Shape;59;p4"/>
          <p:cNvGrpSpPr/>
          <p:nvPr/>
        </p:nvGrpSpPr>
        <p:grpSpPr>
          <a:xfrm>
            <a:off x="508039" y="4715197"/>
            <a:ext cx="340257" cy="180974"/>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74" name="Shape 74"/>
        <p:cNvGrpSpPr/>
        <p:nvPr/>
      </p:nvGrpSpPr>
      <p:grpSpPr>
        <a:xfrm>
          <a:off x="0" y="0"/>
          <a:ext cx="0" cy="0"/>
          <a:chOff x="0" y="0"/>
          <a:chExt cx="0" cy="0"/>
        </a:xfrm>
      </p:grpSpPr>
      <p:sp>
        <p:nvSpPr>
          <p:cNvPr id="75" name="Google Shape;75;p5"/>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6" name="Google Shape;76;p5"/>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7" name="Shape 77"/>
        <p:cNvGrpSpPr/>
        <p:nvPr/>
      </p:nvGrpSpPr>
      <p:grpSpPr>
        <a:xfrm>
          <a:off x="0" y="0"/>
          <a:ext cx="0" cy="0"/>
          <a:chOff x="0" y="0"/>
          <a:chExt cx="0" cy="0"/>
        </a:xfrm>
      </p:grpSpPr>
      <p:pic>
        <p:nvPicPr>
          <p:cNvPr id="78" name="Google Shape;78;p6"/>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9" name="Google Shape;79;p6"/>
          <p:cNvGrpSpPr/>
          <p:nvPr/>
        </p:nvGrpSpPr>
        <p:grpSpPr>
          <a:xfrm>
            <a:off x="3746294" y="2129856"/>
            <a:ext cx="1617944" cy="860542"/>
            <a:chOff x="310" y="249"/>
            <a:chExt cx="502" cy="267"/>
          </a:xfrm>
        </p:grpSpPr>
        <p:sp>
          <p:nvSpPr>
            <p:cNvPr id="80" name="Google Shape;80;p6"/>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4" name="Shape 94"/>
        <p:cNvGrpSpPr/>
        <p:nvPr/>
      </p:nvGrpSpPr>
      <p:grpSpPr>
        <a:xfrm>
          <a:off x="0" y="0"/>
          <a:ext cx="0" cy="0"/>
          <a:chOff x="0" y="0"/>
          <a:chExt cx="0" cy="0"/>
        </a:xfrm>
      </p:grpSpPr>
      <p:sp>
        <p:nvSpPr>
          <p:cNvPr id="95" name="Google Shape;95;p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6" name="Google Shape;96;p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7" name="Google Shape;97;p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8" name="Google Shape;98;p7"/>
          <p:cNvGrpSpPr/>
          <p:nvPr/>
        </p:nvGrpSpPr>
        <p:grpSpPr>
          <a:xfrm>
            <a:off x="492125" y="395288"/>
            <a:ext cx="796924" cy="423863"/>
            <a:chOff x="310" y="249"/>
            <a:chExt cx="502" cy="267"/>
          </a:xfrm>
        </p:grpSpPr>
        <p:sp>
          <p:nvSpPr>
            <p:cNvPr id="99" name="Google Shape;99;p7"/>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4" name="Google Shape;114;p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5" name="Shape 115"/>
        <p:cNvGrpSpPr/>
        <p:nvPr/>
      </p:nvGrpSpPr>
      <p:grpSpPr>
        <a:xfrm>
          <a:off x="0" y="0"/>
          <a:ext cx="0" cy="0"/>
          <a:chOff x="0" y="0"/>
          <a:chExt cx="0" cy="0"/>
        </a:xfrm>
      </p:grpSpPr>
      <p:sp>
        <p:nvSpPr>
          <p:cNvPr id="116" name="Google Shape;116;p8"/>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8"/>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8" name="Google Shape;118;p8"/>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9" name="Google Shape;119;p8"/>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20" name="Google Shape;120;p8"/>
          <p:cNvGrpSpPr/>
          <p:nvPr/>
        </p:nvGrpSpPr>
        <p:grpSpPr>
          <a:xfrm>
            <a:off x="492125" y="395288"/>
            <a:ext cx="796924" cy="423863"/>
            <a:chOff x="310" y="249"/>
            <a:chExt cx="502" cy="267"/>
          </a:xfrm>
        </p:grpSpPr>
        <p:sp>
          <p:nvSpPr>
            <p:cNvPr id="121" name="Google Shape;121;p8"/>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8"/>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8"/>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8"/>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8"/>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8"/>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8"/>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8"/>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8"/>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8"/>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8"/>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8"/>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8"/>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8"/>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5" name="Google Shape;135;p8"/>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8"/>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1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1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1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1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1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1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1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1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1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1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1"/>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b="0" i="0" lang="es-419"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1"/>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b="0" i="0" lang="es-419" sz="600" u="none" cap="none" strike="noStrike">
                <a:solidFill>
                  <a:srgbClr val="D8D8D8"/>
                </a:solidFill>
                <a:latin typeface="Arial"/>
                <a:ea typeface="Arial"/>
                <a:cs typeface="Arial"/>
                <a:sym typeface="Arial"/>
              </a:rPr>
              <a:t>© 2016 Cisco y/o sus filiales. Todos los derechos reservados.   Información confidencial de Cisco</a:t>
            </a:r>
            <a:endParaRPr/>
          </a:p>
        </p:txBody>
      </p:sp>
      <p:grpSp>
        <p:nvGrpSpPr>
          <p:cNvPr id="13" name="Google Shape;13;p1"/>
          <p:cNvGrpSpPr/>
          <p:nvPr/>
        </p:nvGrpSpPr>
        <p:grpSpPr>
          <a:xfrm>
            <a:off x="508039" y="4715197"/>
            <a:ext cx="340257" cy="180974"/>
            <a:chOff x="310" y="249"/>
            <a:chExt cx="502" cy="267"/>
          </a:xfrm>
        </p:grpSpPr>
        <p:sp>
          <p:nvSpPr>
            <p:cNvPr id="14" name="Google Shape;14;p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ctrTitle"/>
          </p:nvPr>
        </p:nvSpPr>
        <p:spPr>
          <a:xfrm>
            <a:off x="469497" y="2316480"/>
            <a:ext cx="6672708"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None/>
            </a:pPr>
            <a:r>
              <a:rPr lang="es-419">
                <a:solidFill>
                  <a:srgbClr val="AEE8FA"/>
                </a:solidFill>
              </a:rPr>
              <a:t>Módulo 14: Capa de transporte</a:t>
            </a:r>
            <a:endParaRPr/>
          </a:p>
        </p:txBody>
      </p:sp>
      <p:sp>
        <p:nvSpPr>
          <p:cNvPr id="239" name="Google Shape;239;p16"/>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s-419">
                <a:solidFill>
                  <a:srgbClr val="AEE8FA"/>
                </a:solidFill>
              </a:rPr>
              <a:t>Introducción a Redes v7.0 (ITN)</a:t>
            </a:r>
            <a:endParaRPr/>
          </a:p>
          <a:p>
            <a:pPr indent="0" lvl="0" marL="0" rtl="0" algn="l">
              <a:lnSpc>
                <a:spcPct val="95000"/>
              </a:lnSpc>
              <a:spcBef>
                <a:spcPts val="1075"/>
              </a:spcBef>
              <a:spcAft>
                <a:spcPts val="0"/>
              </a:spcAft>
              <a:buSzPts val="1080"/>
              <a:buNone/>
            </a:pPr>
            <a:r>
              <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14.2 Descripción general de TCP</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Char char="▪"/>
            </a:pPr>
            <a:r>
              <a:rPr b="1" lang="es-419" sz="1600"/>
              <a:t>Establece una sesión </a:t>
            </a:r>
            <a:r>
              <a:rPr lang="es-419" sz="1600"/>
              <a:t>-TCP es un protocolo orientado a la conexión que negocia y establece una conexión permanente (o sesión) entre los dispositivos de origen y destino antes de reenviar cualquier tráfico.</a:t>
            </a:r>
            <a:endParaRPr/>
          </a:p>
          <a:p>
            <a:pPr indent="-169863" lvl="0" marL="169863" rtl="0" algn="l">
              <a:lnSpc>
                <a:spcPct val="100000"/>
              </a:lnSpc>
              <a:spcBef>
                <a:spcPts val="1200"/>
              </a:spcBef>
              <a:spcAft>
                <a:spcPts val="0"/>
              </a:spcAft>
              <a:buSzPts val="1440"/>
              <a:buChar char="▪"/>
            </a:pPr>
            <a:r>
              <a:rPr b="1" lang="es-419" sz="1600"/>
              <a:t>Garantiza una entrega confiable</a:t>
            </a:r>
            <a:r>
              <a:rPr lang="es-419" sz="1600"/>
              <a:t>- Por muchas razones, es posible que un segmento se corrompa o se pierda por completo, ya que se transmite a través de la red. TCP asegura que cada segmento que envía la fuente llega al destino.</a:t>
            </a:r>
            <a:endParaRPr/>
          </a:p>
          <a:p>
            <a:pPr indent="-169863" lvl="0" marL="169863" rtl="0" algn="l">
              <a:lnSpc>
                <a:spcPct val="100000"/>
              </a:lnSpc>
              <a:spcBef>
                <a:spcPts val="1200"/>
              </a:spcBef>
              <a:spcAft>
                <a:spcPts val="0"/>
              </a:spcAft>
              <a:buSzPts val="1440"/>
              <a:buChar char="▪"/>
            </a:pPr>
            <a:r>
              <a:rPr b="1" lang="es-419" sz="1600"/>
              <a:t>Proporciona entrega en el mismo pedido </a:t>
            </a:r>
            <a:r>
              <a:rPr lang="es-419" sz="1600"/>
              <a:t>- Debido a que las redes pueden proporcionar múltiples rutas que pueden tener diferentes velocidades de transmisión, los datos pueden llegar en el orden incorrecto.</a:t>
            </a:r>
            <a:r>
              <a:rPr b="1" lang="es-419" sz="1600"/>
              <a:t> </a:t>
            </a:r>
            <a:endParaRPr/>
          </a:p>
          <a:p>
            <a:pPr indent="-169863" lvl="0" marL="169863" rtl="0" algn="l">
              <a:lnSpc>
                <a:spcPct val="100000"/>
              </a:lnSpc>
              <a:spcBef>
                <a:spcPts val="1200"/>
              </a:spcBef>
              <a:spcAft>
                <a:spcPts val="0"/>
              </a:spcAft>
              <a:buSzPts val="1440"/>
              <a:buChar char="▪"/>
            </a:pPr>
            <a:r>
              <a:rPr b="1" lang="es-419" sz="1600"/>
              <a:t>Admite control de flujo: </a:t>
            </a:r>
            <a:r>
              <a:rPr lang="es-419" sz="1600"/>
              <a:t>- los hosts de red tienen recursos limitados (es decir, memoria y potencia de procesamiento). Cuando TCP advierte que estos recursos están sobrecargados, puede solicitar que la aplicación emisora reduzca la velocidad del flujo de datos.</a:t>
            </a:r>
            <a:r>
              <a:rPr b="1" lang="es-419" sz="1600"/>
              <a:t> </a:t>
            </a:r>
            <a:endParaRPr/>
          </a:p>
        </p:txBody>
      </p:sp>
      <p:sp>
        <p:nvSpPr>
          <p:cNvPr id="310" name="Google Shape;310;p2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Descripción general de TCP</a:t>
            </a:r>
            <a:br>
              <a:rPr lang="es-419" sz="1600"/>
            </a:br>
            <a:r>
              <a:rPr lang="es-419" sz="2400"/>
              <a:t>Características de TCP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Descripción general de TCP</a:t>
            </a:r>
            <a:br>
              <a:rPr lang="es-419"/>
            </a:br>
            <a:r>
              <a:rPr lang="es-419" sz="2400"/>
              <a:t>Encabezado TCP</a:t>
            </a:r>
            <a:endParaRPr/>
          </a:p>
        </p:txBody>
      </p:sp>
      <p:sp>
        <p:nvSpPr>
          <p:cNvPr id="317" name="Google Shape;317;p27"/>
          <p:cNvSpPr txBox="1"/>
          <p:nvPr>
            <p:ph idx="1" type="body"/>
          </p:nvPr>
        </p:nvSpPr>
        <p:spPr>
          <a:xfrm>
            <a:off x="474663" y="844062"/>
            <a:ext cx="3293774" cy="3577672"/>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TCP es un protocolo con estado, lo que significa que realiza un seguimiento del estado de la sesión de comunicación.</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TCP registra qué información se envió y qué información se reconoció.</a:t>
            </a:r>
            <a:endParaRPr/>
          </a:p>
        </p:txBody>
      </p:sp>
      <p:pic>
        <p:nvPicPr>
          <p:cNvPr id="318" name="Google Shape;318;p27"/>
          <p:cNvPicPr preferRelativeResize="0"/>
          <p:nvPr/>
        </p:nvPicPr>
        <p:blipFill rotWithShape="1">
          <a:blip r:embed="rId3">
            <a:alphaModFix/>
          </a:blip>
          <a:srcRect b="0" l="0" r="0" t="0"/>
          <a:stretch/>
        </p:blipFill>
        <p:spPr>
          <a:xfrm>
            <a:off x="3677679" y="591399"/>
            <a:ext cx="5333974" cy="37589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Introducción a TCP</a:t>
            </a:r>
            <a:br>
              <a:rPr lang="es-419"/>
            </a:br>
            <a:r>
              <a:rPr lang="es-419" sz="2400"/>
              <a:t>Campos de encabezado TCP</a:t>
            </a:r>
            <a:endParaRPr/>
          </a:p>
        </p:txBody>
      </p:sp>
      <p:graphicFrame>
        <p:nvGraphicFramePr>
          <p:cNvPr id="325" name="Google Shape;325;p28"/>
          <p:cNvGraphicFramePr/>
          <p:nvPr/>
        </p:nvGraphicFramePr>
        <p:xfrm>
          <a:off x="539751" y="763499"/>
          <a:ext cx="3000000" cy="3000000"/>
        </p:xfrm>
        <a:graphic>
          <a:graphicData uri="http://schemas.openxmlformats.org/drawingml/2006/table">
            <a:tbl>
              <a:tblPr bandRow="1" firstRow="1">
                <a:noFill/>
                <a:tableStyleId>{671E224F-06AB-48C9-AD79-45A77E1004E1}</a:tableStyleId>
              </a:tblPr>
              <a:tblGrid>
                <a:gridCol w="2059075"/>
                <a:gridCol w="6221325"/>
              </a:tblGrid>
              <a:tr h="279175">
                <a:tc>
                  <a:txBody>
                    <a:bodyPr/>
                    <a:lstStyle/>
                    <a:p>
                      <a:pPr indent="0" lvl="0" marL="0" marR="0" rtl="0" algn="l">
                        <a:spcBef>
                          <a:spcPts val="0"/>
                        </a:spcBef>
                        <a:spcAft>
                          <a:spcPts val="0"/>
                        </a:spcAft>
                        <a:buNone/>
                      </a:pPr>
                      <a:r>
                        <a:rPr b="1" lang="es-419" sz="1200" u="none" cap="none" strike="noStrike"/>
                        <a:t>Campo de encabezado TCP</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Descripción</a:t>
                      </a:r>
                      <a:endParaRPr/>
                    </a:p>
                  </a:txBody>
                  <a:tcPr marT="47625" marB="47625" marR="47625" marL="47625" anchor="ctr"/>
                </a:tc>
              </a:tr>
              <a:tr h="279175">
                <a:tc>
                  <a:txBody>
                    <a:bodyPr/>
                    <a:lstStyle/>
                    <a:p>
                      <a:pPr indent="0" lvl="0" marL="0" marR="0" rtl="0" algn="l">
                        <a:spcBef>
                          <a:spcPts val="0"/>
                        </a:spcBef>
                        <a:spcAft>
                          <a:spcPts val="0"/>
                        </a:spcAft>
                        <a:buNone/>
                      </a:pPr>
                      <a:r>
                        <a:rPr b="1" lang="es-419" sz="1200" u="none" cap="none" strike="noStrike"/>
                        <a:t>Puerto de origen</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Campo de 16 bits utilizado para identificar la aplicación de origen por número de puerto.</a:t>
                      </a:r>
                      <a:endParaRPr/>
                    </a:p>
                  </a:txBody>
                  <a:tcPr marT="47625" marB="47625" marR="47625" marL="47625" anchor="ctr"/>
                </a:tc>
              </a:tr>
              <a:tr h="279175">
                <a:tc>
                  <a:txBody>
                    <a:bodyPr/>
                    <a:lstStyle/>
                    <a:p>
                      <a:pPr indent="0" lvl="0" marL="0" marR="0" rtl="0" algn="l">
                        <a:spcBef>
                          <a:spcPts val="0"/>
                        </a:spcBef>
                        <a:spcAft>
                          <a:spcPts val="0"/>
                        </a:spcAft>
                        <a:buNone/>
                      </a:pPr>
                      <a:r>
                        <a:rPr b="1" lang="es-419" sz="1200" u="none" cap="none" strike="noStrike"/>
                        <a:t>Puerto de destino</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Campo de 16 bits utilizado para identificar la aplicación de destino por número de puerto.</a:t>
                      </a:r>
                      <a:endParaRPr/>
                    </a:p>
                  </a:txBody>
                  <a:tcPr marT="47625" marB="47625" marR="47625" marL="47625" anchor="ctr"/>
                </a:tc>
              </a:tr>
              <a:tr h="279175">
                <a:tc>
                  <a:txBody>
                    <a:bodyPr/>
                    <a:lstStyle/>
                    <a:p>
                      <a:pPr indent="0" lvl="0" marL="0" marR="0" rtl="0" algn="l">
                        <a:spcBef>
                          <a:spcPts val="0"/>
                        </a:spcBef>
                        <a:spcAft>
                          <a:spcPts val="0"/>
                        </a:spcAft>
                        <a:buNone/>
                      </a:pPr>
                      <a:r>
                        <a:rPr b="1" lang="es-419" sz="1200" u="none" cap="none" strike="noStrike"/>
                        <a:t>Número de secuencia</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Campo de 32 bits utilizado para reensamblar datos.</a:t>
                      </a:r>
                      <a:endParaRPr/>
                    </a:p>
                  </a:txBody>
                  <a:tcPr marT="47625" marB="47625" marR="47625" marL="47625" anchor="ctr"/>
                </a:tc>
              </a:tr>
              <a:tr h="347075">
                <a:tc>
                  <a:txBody>
                    <a:bodyPr/>
                    <a:lstStyle/>
                    <a:p>
                      <a:pPr indent="0" lvl="0" marL="0" marR="0" rtl="0" algn="l">
                        <a:spcBef>
                          <a:spcPts val="0"/>
                        </a:spcBef>
                        <a:spcAft>
                          <a:spcPts val="0"/>
                        </a:spcAft>
                        <a:buNone/>
                      </a:pPr>
                      <a:r>
                        <a:rPr b="1" lang="es-419" sz="1200" u="none" cap="none" strike="noStrike"/>
                        <a:t>de 32 bits</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Un campo de 32 bits utilizado para indicar que se han recibido datos y el siguiente byte esperado de la fuente.</a:t>
                      </a:r>
                      <a:endParaRPr/>
                    </a:p>
                  </a:txBody>
                  <a:tcPr marT="47625" marB="47625" marR="47625" marL="47625" anchor="ctr"/>
                </a:tc>
              </a:tr>
              <a:tr h="347075">
                <a:tc>
                  <a:txBody>
                    <a:bodyPr/>
                    <a:lstStyle/>
                    <a:p>
                      <a:pPr indent="0" lvl="0" marL="0" marR="0" rtl="0" algn="l">
                        <a:spcBef>
                          <a:spcPts val="0"/>
                        </a:spcBef>
                        <a:spcAft>
                          <a:spcPts val="0"/>
                        </a:spcAft>
                        <a:buNone/>
                      </a:pPr>
                      <a:r>
                        <a:rPr b="1" lang="es-419" sz="1200" u="none" cap="none" strike="noStrike"/>
                        <a:t>Longitud del encabezado</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Campo de 4 bits conocido como «desplazamiento de datos» que indica la longitud del encabezado del segmento TCP.</a:t>
                      </a:r>
                      <a:endParaRPr/>
                    </a:p>
                  </a:txBody>
                  <a:tcPr marT="47625" marB="47625" marR="47625" marL="47625" anchor="ctr"/>
                </a:tc>
              </a:tr>
              <a:tr h="279175">
                <a:tc>
                  <a:txBody>
                    <a:bodyPr/>
                    <a:lstStyle/>
                    <a:p>
                      <a:pPr indent="0" lvl="0" marL="0" marR="0" rtl="0" algn="l">
                        <a:spcBef>
                          <a:spcPts val="0"/>
                        </a:spcBef>
                        <a:spcAft>
                          <a:spcPts val="0"/>
                        </a:spcAft>
                        <a:buNone/>
                      </a:pPr>
                      <a:r>
                        <a:rPr b="1" lang="es-419" sz="1200" u="none" cap="none" strike="noStrike"/>
                        <a:t>Reservado</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Un campo de 6 bits que está reservado para uso futuro.</a:t>
                      </a:r>
                      <a:endParaRPr/>
                    </a:p>
                  </a:txBody>
                  <a:tcPr marT="47625" marB="47625" marR="47625" marL="47625" anchor="ctr"/>
                </a:tc>
              </a:tr>
              <a:tr h="347075">
                <a:tc>
                  <a:txBody>
                    <a:bodyPr/>
                    <a:lstStyle/>
                    <a:p>
                      <a:pPr indent="0" lvl="0" marL="0" marR="0" rtl="0" algn="l">
                        <a:spcBef>
                          <a:spcPts val="0"/>
                        </a:spcBef>
                        <a:spcAft>
                          <a:spcPts val="0"/>
                        </a:spcAft>
                        <a:buNone/>
                      </a:pPr>
                      <a:r>
                        <a:rPr b="1" lang="es-419" sz="1200" u="none" cap="none" strike="noStrike"/>
                        <a:t>Bits de control</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Un campo de 16 bits utilizado que incluye códigos de bit, o indicadores, que indican el propósito y la función del segmento TCP.</a:t>
                      </a:r>
                      <a:endParaRPr/>
                    </a:p>
                  </a:txBody>
                  <a:tcPr marT="47625" marB="47625" marR="47625" marL="47625" anchor="ctr"/>
                </a:tc>
              </a:tr>
              <a:tr h="279175">
                <a:tc>
                  <a:txBody>
                    <a:bodyPr/>
                    <a:lstStyle/>
                    <a:p>
                      <a:pPr indent="0" lvl="0" marL="0" marR="0" rtl="0" algn="l">
                        <a:spcBef>
                          <a:spcPts val="0"/>
                        </a:spcBef>
                        <a:spcAft>
                          <a:spcPts val="0"/>
                        </a:spcAft>
                        <a:buNone/>
                      </a:pPr>
                      <a:r>
                        <a:rPr b="1" lang="es-419" sz="1200" u="none" cap="none" strike="noStrike"/>
                        <a:t>Tamaño de la ventana</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Un campo de 16 bits utilizado para indicar el número de bytes que se pueden aceptar</a:t>
                      </a:r>
                      <a:endParaRPr/>
                    </a:p>
                  </a:txBody>
                  <a:tcPr marT="47625" marB="47625" marR="47625" marL="47625" anchor="ctr"/>
                </a:tc>
              </a:tr>
              <a:tr h="279175">
                <a:tc>
                  <a:txBody>
                    <a:bodyPr/>
                    <a:lstStyle/>
                    <a:p>
                      <a:pPr indent="0" lvl="0" marL="0" marR="0" rtl="0" algn="l">
                        <a:spcBef>
                          <a:spcPts val="0"/>
                        </a:spcBef>
                        <a:spcAft>
                          <a:spcPts val="0"/>
                        </a:spcAft>
                        <a:buNone/>
                      </a:pPr>
                      <a:r>
                        <a:rPr b="1" lang="es-419" sz="1200" u="none" cap="none" strike="noStrike"/>
                        <a:t>Suma de comprobación</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A 16-bit field used for error checking of the segment header and data.</a:t>
                      </a:r>
                      <a:endParaRPr/>
                    </a:p>
                  </a:txBody>
                  <a:tcPr marT="47625" marB="47625" marR="47625" marL="47625" anchor="ctr"/>
                </a:tc>
              </a:tr>
              <a:tr h="279175">
                <a:tc>
                  <a:txBody>
                    <a:bodyPr/>
                    <a:lstStyle/>
                    <a:p>
                      <a:pPr indent="0" lvl="0" marL="0" marR="0" rtl="0" algn="l">
                        <a:spcBef>
                          <a:spcPts val="0"/>
                        </a:spcBef>
                        <a:spcAft>
                          <a:spcPts val="0"/>
                        </a:spcAft>
                        <a:buNone/>
                      </a:pPr>
                      <a:r>
                        <a:rPr b="1" lang="es-419" sz="1200" u="none" cap="none" strike="noStrike"/>
                        <a:t>Urgente</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Campo de 16 bits utilizado para indicar si los datos contenidos son urgentes.</a:t>
                      </a:r>
                      <a:endParaRPr/>
                    </a:p>
                  </a:txBody>
                  <a:tcPr marT="47625" marB="47625" marR="47625" marL="4762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Descripción general de TCP</a:t>
            </a:r>
            <a:br>
              <a:rPr lang="es-419"/>
            </a:br>
            <a:r>
              <a:rPr lang="es-419" sz="2400"/>
              <a:t>Aplicaciones que utilizan TCP</a:t>
            </a:r>
            <a:endParaRPr/>
          </a:p>
        </p:txBody>
      </p:sp>
      <p:sp>
        <p:nvSpPr>
          <p:cNvPr id="332" name="Google Shape;332;p29"/>
          <p:cNvSpPr txBox="1"/>
          <p:nvPr>
            <p:ph idx="1" type="body"/>
          </p:nvPr>
        </p:nvSpPr>
        <p:spPr>
          <a:xfrm>
            <a:off x="144065" y="1151931"/>
            <a:ext cx="4042610" cy="3378126"/>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620"/>
              <a:buNone/>
            </a:pPr>
            <a:r>
              <a:rPr lang="es-419" sz="1800"/>
              <a:t>TCP maneja todas las tareas asociadas con la división del flujo de datos en segmentos, proporcionando confiabilidad, controlando el flujo de datos y reordenando segmentos.</a:t>
            </a:r>
            <a:endParaRPr/>
          </a:p>
          <a:p>
            <a:pPr indent="0" lvl="0" marL="0" rtl="0" algn="l">
              <a:lnSpc>
                <a:spcPct val="100000"/>
              </a:lnSpc>
              <a:spcBef>
                <a:spcPts val="1200"/>
              </a:spcBef>
              <a:spcAft>
                <a:spcPts val="0"/>
              </a:spcAft>
              <a:buSzPts val="1350"/>
              <a:buNone/>
            </a:pPr>
            <a:r>
              <a:t/>
            </a:r>
            <a:endParaRPr/>
          </a:p>
        </p:txBody>
      </p:sp>
      <p:pic>
        <p:nvPicPr>
          <p:cNvPr id="333" name="Google Shape;333;p29"/>
          <p:cNvPicPr preferRelativeResize="0"/>
          <p:nvPr/>
        </p:nvPicPr>
        <p:blipFill rotWithShape="1">
          <a:blip r:embed="rId3">
            <a:alphaModFix/>
          </a:blip>
          <a:srcRect b="0" l="0" r="3351" t="0"/>
          <a:stretch/>
        </p:blipFill>
        <p:spPr>
          <a:xfrm>
            <a:off x="4379495" y="902857"/>
            <a:ext cx="4042610" cy="33377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14.3 Visión general de UDP</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Descripción general de UDP</a:t>
            </a:r>
            <a:br>
              <a:rPr lang="es-419" sz="1600"/>
            </a:br>
            <a:r>
              <a:rPr lang="es-419"/>
              <a:t>Características UDP </a:t>
            </a:r>
            <a:endParaRPr/>
          </a:p>
        </p:txBody>
      </p:sp>
      <p:sp>
        <p:nvSpPr>
          <p:cNvPr id="346" name="Google Shape;346;p31"/>
          <p:cNvSpPr txBox="1"/>
          <p:nvPr>
            <p:ph idx="1" type="body"/>
          </p:nvPr>
        </p:nvSpPr>
        <p:spPr>
          <a:xfrm>
            <a:off x="431971" y="902311"/>
            <a:ext cx="8280057" cy="350556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s-419" sz="1800">
                <a:solidFill>
                  <a:srgbClr val="000000"/>
                </a:solidFill>
              </a:rPr>
              <a:t>Las características UDP incluyen lo siguiente:</a:t>
            </a:r>
            <a:endParaRPr/>
          </a:p>
          <a:p>
            <a:pPr indent="-285750" lvl="0" marL="285750" rtl="0" algn="l">
              <a:lnSpc>
                <a:spcPct val="100000"/>
              </a:lnSpc>
              <a:spcBef>
                <a:spcPts val="360"/>
              </a:spcBef>
              <a:spcAft>
                <a:spcPts val="0"/>
              </a:spcAft>
              <a:buSzPts val="1800"/>
              <a:buFont typeface="Arial"/>
              <a:buChar char="•"/>
            </a:pPr>
            <a:r>
              <a:rPr lang="es-419" sz="1800">
                <a:solidFill>
                  <a:srgbClr val="000000"/>
                </a:solidFill>
              </a:rPr>
              <a:t>Los datos se reconstruyen en el orden en que se recibieron.</a:t>
            </a:r>
            <a:endParaRPr/>
          </a:p>
          <a:p>
            <a:pPr indent="-285750" lvl="0" marL="285750" rtl="0" algn="l">
              <a:lnSpc>
                <a:spcPct val="100000"/>
              </a:lnSpc>
              <a:spcBef>
                <a:spcPts val="360"/>
              </a:spcBef>
              <a:spcAft>
                <a:spcPts val="0"/>
              </a:spcAft>
              <a:buSzPts val="1800"/>
              <a:buFont typeface="Arial"/>
              <a:buChar char="•"/>
            </a:pPr>
            <a:r>
              <a:rPr lang="es-419" sz="1800">
                <a:solidFill>
                  <a:srgbClr val="000000"/>
                </a:solidFill>
              </a:rPr>
              <a:t>Los segmentos perdidos no se vuelven a enviar.</a:t>
            </a:r>
            <a:endParaRPr/>
          </a:p>
          <a:p>
            <a:pPr indent="-285750" lvl="0" marL="285750" rtl="0" algn="l">
              <a:lnSpc>
                <a:spcPct val="100000"/>
              </a:lnSpc>
              <a:spcBef>
                <a:spcPts val="360"/>
              </a:spcBef>
              <a:spcAft>
                <a:spcPts val="0"/>
              </a:spcAft>
              <a:buSzPts val="1800"/>
              <a:buFont typeface="Arial"/>
              <a:buChar char="•"/>
            </a:pPr>
            <a:r>
              <a:rPr lang="es-419" sz="1800">
                <a:solidFill>
                  <a:srgbClr val="000000"/>
                </a:solidFill>
              </a:rPr>
              <a:t>No hay establecimiento de sesión.</a:t>
            </a:r>
            <a:endParaRPr/>
          </a:p>
          <a:p>
            <a:pPr indent="-285750" lvl="0" marL="285750" rtl="0" algn="l">
              <a:lnSpc>
                <a:spcPct val="100000"/>
              </a:lnSpc>
              <a:spcBef>
                <a:spcPts val="360"/>
              </a:spcBef>
              <a:spcAft>
                <a:spcPts val="0"/>
              </a:spcAft>
              <a:buSzPts val="1800"/>
              <a:buFont typeface="Arial"/>
              <a:buChar char="•"/>
            </a:pPr>
            <a:r>
              <a:rPr lang="es-419" sz="1800">
                <a:solidFill>
                  <a:srgbClr val="000000"/>
                </a:solidFill>
              </a:rPr>
              <a:t>El envío no está informado sobre la disponibilidad de recursos.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Descripción general de UDP </a:t>
            </a:r>
            <a:br>
              <a:rPr lang="es-419"/>
            </a:br>
            <a:r>
              <a:rPr lang="es-419" sz="2400"/>
              <a:t>Encabezado UDP</a:t>
            </a:r>
            <a:endParaRPr/>
          </a:p>
        </p:txBody>
      </p:sp>
      <p:sp>
        <p:nvSpPr>
          <p:cNvPr id="353" name="Google Shape;353;p32"/>
          <p:cNvSpPr txBox="1"/>
          <p:nvPr/>
        </p:nvSpPr>
        <p:spPr>
          <a:xfrm>
            <a:off x="498764" y="731837"/>
            <a:ext cx="78467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800">
                <a:solidFill>
                  <a:schemeClr val="dk1"/>
                </a:solidFill>
                <a:latin typeface="Arial"/>
                <a:ea typeface="Arial"/>
                <a:cs typeface="Arial"/>
                <a:sym typeface="Arial"/>
              </a:rPr>
              <a:t>El encabezado UDP es mucho más simple que el encabezado TCP porque solo tiene cuatro campos y requiere 8 bytes (es decir, 64 bits).</a:t>
            </a:r>
            <a:endParaRPr/>
          </a:p>
        </p:txBody>
      </p:sp>
      <p:pic>
        <p:nvPicPr>
          <p:cNvPr id="354" name="Google Shape;354;p32"/>
          <p:cNvPicPr preferRelativeResize="0"/>
          <p:nvPr>
            <p:ph idx="1" type="body"/>
          </p:nvPr>
        </p:nvPicPr>
        <p:blipFill rotWithShape="1">
          <a:blip r:embed="rId3">
            <a:alphaModFix/>
          </a:blip>
          <a:srcRect b="4116" l="1428" r="1835" t="4187"/>
          <a:stretch/>
        </p:blipFill>
        <p:spPr>
          <a:xfrm>
            <a:off x="890337" y="1540042"/>
            <a:ext cx="7712242" cy="23581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Visión General de UDP </a:t>
            </a:r>
            <a:br>
              <a:rPr lang="es-419"/>
            </a:br>
            <a:r>
              <a:rPr lang="es-419" sz="2400"/>
              <a:t>Campos de Encabezado UDP</a:t>
            </a:r>
            <a:endParaRPr/>
          </a:p>
        </p:txBody>
      </p:sp>
      <p:sp>
        <p:nvSpPr>
          <p:cNvPr id="361" name="Google Shape;361;p33"/>
          <p:cNvSpPr txBox="1"/>
          <p:nvPr/>
        </p:nvSpPr>
        <p:spPr>
          <a:xfrm>
            <a:off x="193964" y="731837"/>
            <a:ext cx="73290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800">
                <a:solidFill>
                  <a:schemeClr val="dk1"/>
                </a:solidFill>
                <a:latin typeface="Arial"/>
                <a:ea typeface="Arial"/>
                <a:cs typeface="Arial"/>
                <a:sym typeface="Arial"/>
              </a:rPr>
              <a:t>La tabla identifica y describe los cuatro campos de un encabezado UDP.</a:t>
            </a:r>
            <a:endParaRPr/>
          </a:p>
        </p:txBody>
      </p:sp>
      <p:graphicFrame>
        <p:nvGraphicFramePr>
          <p:cNvPr id="362" name="Google Shape;362;p33"/>
          <p:cNvGraphicFramePr/>
          <p:nvPr/>
        </p:nvGraphicFramePr>
        <p:xfrm>
          <a:off x="431800" y="1644650"/>
          <a:ext cx="3000000" cy="3000000"/>
        </p:xfrm>
        <a:graphic>
          <a:graphicData uri="http://schemas.openxmlformats.org/drawingml/2006/table">
            <a:tbl>
              <a:tblPr bandRow="1" firstRow="1">
                <a:noFill/>
                <a:tableStyleId>{671E224F-06AB-48C9-AD79-45A77E1004E1}</a:tableStyleId>
              </a:tblPr>
              <a:tblGrid>
                <a:gridCol w="1697800"/>
                <a:gridCol w="6582600"/>
              </a:tblGrid>
              <a:tr h="370850">
                <a:tc>
                  <a:txBody>
                    <a:bodyPr/>
                    <a:lstStyle/>
                    <a:p>
                      <a:pPr indent="0" lvl="0" marL="0" marR="0" rtl="0" algn="l">
                        <a:spcBef>
                          <a:spcPts val="0"/>
                        </a:spcBef>
                        <a:spcAft>
                          <a:spcPts val="0"/>
                        </a:spcAft>
                        <a:buNone/>
                      </a:pPr>
                      <a:r>
                        <a:rPr b="1" lang="es-419" sz="1400" u="none" cap="none" strike="noStrike"/>
                        <a:t>Campo de encabezado UDP</a:t>
                      </a:r>
                      <a:endParaRPr/>
                    </a:p>
                  </a:txBody>
                  <a:tcPr marT="47625" marB="47625" marR="47625" marL="47625" anchor="ctr"/>
                </a:tc>
                <a:tc>
                  <a:txBody>
                    <a:bodyPr/>
                    <a:lstStyle/>
                    <a:p>
                      <a:pPr indent="0" lvl="0" marL="0" marR="0" rtl="0" algn="l">
                        <a:spcBef>
                          <a:spcPts val="0"/>
                        </a:spcBef>
                        <a:spcAft>
                          <a:spcPts val="0"/>
                        </a:spcAft>
                        <a:buNone/>
                      </a:pPr>
                      <a:r>
                        <a:rPr b="1" lang="es-419" sz="1400" u="none" cap="none" strike="noStrike"/>
                        <a:t>Descripción</a:t>
                      </a:r>
                      <a:endParaRPr/>
                    </a:p>
                  </a:txBody>
                  <a:tcPr marT="47625" marB="47625" marR="47625" marL="47625" anchor="ctr"/>
                </a:tc>
              </a:tr>
              <a:tr h="370850">
                <a:tc>
                  <a:txBody>
                    <a:bodyPr/>
                    <a:lstStyle/>
                    <a:p>
                      <a:pPr indent="0" lvl="0" marL="0" marR="0" rtl="0" algn="l">
                        <a:spcBef>
                          <a:spcPts val="0"/>
                        </a:spcBef>
                        <a:spcAft>
                          <a:spcPts val="0"/>
                        </a:spcAft>
                        <a:buNone/>
                      </a:pPr>
                      <a:r>
                        <a:rPr b="1" lang="es-419" sz="1400" u="none" cap="none" strike="noStrike"/>
                        <a:t>Puerto de origen</a:t>
                      </a:r>
                      <a:endParaRPr/>
                    </a:p>
                  </a:txBody>
                  <a:tcPr marT="47625" marB="47625" marR="47625" marL="47625" anchor="ctr"/>
                </a:tc>
                <a:tc>
                  <a:txBody>
                    <a:bodyPr/>
                    <a:lstStyle/>
                    <a:p>
                      <a:pPr indent="0" lvl="0" marL="0" marR="0" rtl="0" algn="l">
                        <a:spcBef>
                          <a:spcPts val="0"/>
                        </a:spcBef>
                        <a:spcAft>
                          <a:spcPts val="0"/>
                        </a:spcAft>
                        <a:buNone/>
                      </a:pPr>
                      <a:r>
                        <a:rPr b="0" lang="es-419" sz="1400" u="none" cap="none" strike="noStrike"/>
                        <a:t>Campo de 16 bits utilizado para identificar la aplicación de origen por número de puerto.</a:t>
                      </a:r>
                      <a:endParaRPr/>
                    </a:p>
                  </a:txBody>
                  <a:tcPr marT="47625" marB="47625" marR="47625" marL="47625" anchor="ctr"/>
                </a:tc>
              </a:tr>
              <a:tr h="370850">
                <a:tc>
                  <a:txBody>
                    <a:bodyPr/>
                    <a:lstStyle/>
                    <a:p>
                      <a:pPr indent="0" lvl="0" marL="0" marR="0" rtl="0" algn="l">
                        <a:spcBef>
                          <a:spcPts val="0"/>
                        </a:spcBef>
                        <a:spcAft>
                          <a:spcPts val="0"/>
                        </a:spcAft>
                        <a:buNone/>
                      </a:pPr>
                      <a:r>
                        <a:rPr b="1" lang="es-419" sz="1400" u="none" cap="none" strike="noStrike"/>
                        <a:t>Puerto de destino</a:t>
                      </a:r>
                      <a:endParaRPr/>
                    </a:p>
                  </a:txBody>
                  <a:tcPr marT="47625" marB="47625" marR="47625" marL="47625" anchor="ctr"/>
                </a:tc>
                <a:tc>
                  <a:txBody>
                    <a:bodyPr/>
                    <a:lstStyle/>
                    <a:p>
                      <a:pPr indent="0" lvl="0" marL="0" marR="0" rtl="0" algn="l">
                        <a:spcBef>
                          <a:spcPts val="0"/>
                        </a:spcBef>
                        <a:spcAft>
                          <a:spcPts val="0"/>
                        </a:spcAft>
                        <a:buNone/>
                      </a:pPr>
                      <a:r>
                        <a:rPr b="0" lang="es-419" sz="1400" u="none" cap="none" strike="noStrike"/>
                        <a:t>Campo de 16 bits utilizado para identificar la aplicación de destino por número de puerto.</a:t>
                      </a:r>
                      <a:endParaRPr/>
                    </a:p>
                  </a:txBody>
                  <a:tcPr marT="47625" marB="47625" marR="47625" marL="47625" anchor="ctr"/>
                </a:tc>
              </a:tr>
              <a:tr h="370850">
                <a:tc>
                  <a:txBody>
                    <a:bodyPr/>
                    <a:lstStyle/>
                    <a:p>
                      <a:pPr indent="0" lvl="0" marL="0" marR="0" rtl="0" algn="l">
                        <a:spcBef>
                          <a:spcPts val="0"/>
                        </a:spcBef>
                        <a:spcAft>
                          <a:spcPts val="0"/>
                        </a:spcAft>
                        <a:buNone/>
                      </a:pPr>
                      <a:r>
                        <a:rPr b="1" lang="es-419" sz="1400" u="none" cap="none" strike="noStrike"/>
                        <a:t>Longitud</a:t>
                      </a:r>
                      <a:endParaRPr/>
                    </a:p>
                  </a:txBody>
                  <a:tcPr marT="47625" marB="47625" marR="47625" marL="47625" anchor="ctr"/>
                </a:tc>
                <a:tc>
                  <a:txBody>
                    <a:bodyPr/>
                    <a:lstStyle/>
                    <a:p>
                      <a:pPr indent="0" lvl="0" marL="0" marR="0" rtl="0" algn="l">
                        <a:spcBef>
                          <a:spcPts val="0"/>
                        </a:spcBef>
                        <a:spcAft>
                          <a:spcPts val="0"/>
                        </a:spcAft>
                        <a:buNone/>
                      </a:pPr>
                      <a:r>
                        <a:rPr b="0" lang="es-419" sz="1400" u="none" cap="none" strike="noStrike"/>
                        <a:t>Campo de 16 bits que indica la longitud del encabezado del datagrama UDP.</a:t>
                      </a:r>
                      <a:endParaRPr/>
                    </a:p>
                  </a:txBody>
                  <a:tcPr marT="47625" marB="47625" marR="47625" marL="47625" anchor="ctr"/>
                </a:tc>
              </a:tr>
              <a:tr h="370850">
                <a:tc>
                  <a:txBody>
                    <a:bodyPr/>
                    <a:lstStyle/>
                    <a:p>
                      <a:pPr indent="0" lvl="0" marL="0" marR="0" rtl="0" algn="l">
                        <a:spcBef>
                          <a:spcPts val="0"/>
                        </a:spcBef>
                        <a:spcAft>
                          <a:spcPts val="0"/>
                        </a:spcAft>
                        <a:buNone/>
                      </a:pPr>
                      <a:r>
                        <a:rPr b="1" lang="es-419" sz="1400" u="none" cap="none" strike="noStrike"/>
                        <a:t>Suma de comprobación</a:t>
                      </a:r>
                      <a:endParaRPr/>
                    </a:p>
                  </a:txBody>
                  <a:tcPr marT="47625" marB="47625" marR="47625" marL="47625" anchor="ctr"/>
                </a:tc>
                <a:tc>
                  <a:txBody>
                    <a:bodyPr/>
                    <a:lstStyle/>
                    <a:p>
                      <a:pPr indent="0" lvl="0" marL="0" marR="0" rtl="0" algn="l">
                        <a:spcBef>
                          <a:spcPts val="0"/>
                        </a:spcBef>
                        <a:spcAft>
                          <a:spcPts val="0"/>
                        </a:spcAft>
                        <a:buNone/>
                      </a:pPr>
                      <a:r>
                        <a:rPr b="0" lang="es-419" sz="1400" u="none" cap="none" strike="noStrike"/>
                        <a:t>Campo de 16 bits utilizado para la comprobación de errores del encabezado y los datos del datagrama.</a:t>
                      </a:r>
                      <a:endParaRPr/>
                    </a:p>
                  </a:txBody>
                  <a:tcPr marT="47625" marB="47625" marR="47625" marL="4762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Descripción general de UDP</a:t>
            </a:r>
            <a:br>
              <a:rPr lang="es-419"/>
            </a:br>
            <a:r>
              <a:rPr lang="es-419" sz="2400"/>
              <a:t> Aplicaciones que utilizan TCP</a:t>
            </a:r>
            <a:endParaRPr/>
          </a:p>
        </p:txBody>
      </p:sp>
      <p:sp>
        <p:nvSpPr>
          <p:cNvPr id="369" name="Google Shape;369;p34"/>
          <p:cNvSpPr txBox="1"/>
          <p:nvPr>
            <p:ph idx="1" type="body"/>
          </p:nvPr>
        </p:nvSpPr>
        <p:spPr>
          <a:xfrm>
            <a:off x="144065" y="798944"/>
            <a:ext cx="4922981"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Char char="▪"/>
            </a:pPr>
            <a:r>
              <a:rPr lang="es-419"/>
              <a:t>Aplicaciones de video y multimedia en vivo:- estas aplicaciones pueden tolerar cierta pérdida de datos, pero requieren poco o ningún retraso. Los ejemplos incluyen VoIP y la transmisión de video en vivo.</a:t>
            </a:r>
            <a:endParaRPr/>
          </a:p>
          <a:p>
            <a:pPr indent="-169863" lvl="0" marL="169863" rtl="0" algn="l">
              <a:lnSpc>
                <a:spcPct val="100000"/>
              </a:lnSpc>
              <a:spcBef>
                <a:spcPts val="1200"/>
              </a:spcBef>
              <a:spcAft>
                <a:spcPts val="0"/>
              </a:spcAft>
              <a:buSzPts val="1350"/>
              <a:buChar char="▪"/>
            </a:pPr>
            <a:r>
              <a:rPr lang="es-419"/>
              <a:t>Aplicaciones con solicitudes y respuestas simples: aplicaciones con transacciones simples en las que un host envía una solicitud y existe la posibilidad de que reciba una respuesta o no. Los ejemplos incluyen DNS y DHCP.</a:t>
            </a:r>
            <a:endParaRPr/>
          </a:p>
          <a:p>
            <a:pPr indent="-169863" lvl="0" marL="169863" rtl="0" algn="l">
              <a:lnSpc>
                <a:spcPct val="100000"/>
              </a:lnSpc>
              <a:spcBef>
                <a:spcPts val="1200"/>
              </a:spcBef>
              <a:spcAft>
                <a:spcPts val="0"/>
              </a:spcAft>
              <a:buSzPts val="1350"/>
              <a:buChar char="▪"/>
            </a:pPr>
            <a:r>
              <a:rPr lang="es-419"/>
              <a:t>Aplicaciones que manejan la confiabilidad por sí mismas:- comunicaciones unidireccionales donde el control de flujo, la detección de errores, los reconocimientos y la recuperación de errores no son necesarios o la aplicación puede manejarlos. Los ejemplos incluyen SNMP y TFTP.</a:t>
            </a:r>
            <a:endParaRPr/>
          </a:p>
        </p:txBody>
      </p:sp>
      <p:pic>
        <p:nvPicPr>
          <p:cNvPr id="370" name="Google Shape;370;p34"/>
          <p:cNvPicPr preferRelativeResize="0"/>
          <p:nvPr/>
        </p:nvPicPr>
        <p:blipFill rotWithShape="1">
          <a:blip r:embed="rId3">
            <a:alphaModFix/>
          </a:blip>
          <a:srcRect b="3299" l="15105" r="12047" t="3227"/>
          <a:stretch/>
        </p:blipFill>
        <p:spPr>
          <a:xfrm>
            <a:off x="5293290" y="568869"/>
            <a:ext cx="3380875" cy="36746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 y="41394"/>
            <a:ext cx="9144000" cy="60539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a:t>
            </a:r>
            <a:endParaRPr/>
          </a:p>
        </p:txBody>
      </p:sp>
      <p:sp>
        <p:nvSpPr>
          <p:cNvPr id="246" name="Google Shape;246;p17"/>
          <p:cNvSpPr/>
          <p:nvPr/>
        </p:nvSpPr>
        <p:spPr>
          <a:xfrm>
            <a:off x="169682" y="646783"/>
            <a:ext cx="8804635" cy="107721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s-419" sz="1600" u="none" cap="none" strike="noStrike">
                <a:solidFill>
                  <a:schemeClr val="dk1"/>
                </a:solidFill>
                <a:latin typeface="Arial"/>
                <a:ea typeface="Arial"/>
                <a:cs typeface="Arial"/>
                <a:sym typeface="Arial"/>
              </a:rPr>
              <a:t>Título del módulo: </a:t>
            </a:r>
            <a:r>
              <a:rPr b="0" i="0" lang="es-419" sz="1600" u="none" cap="none" strike="noStrike">
                <a:solidFill>
                  <a:schemeClr val="dk1"/>
                </a:solidFill>
                <a:latin typeface="Arial"/>
                <a:ea typeface="Arial"/>
                <a:cs typeface="Arial"/>
                <a:sym typeface="Arial"/>
              </a:rPr>
              <a:t>Capa de transporte</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s-419" sz="1600" u="none" cap="none" strike="noStrike">
                <a:solidFill>
                  <a:schemeClr val="dk1"/>
                </a:solidFill>
                <a:latin typeface="Arial"/>
                <a:ea typeface="Arial"/>
                <a:cs typeface="Arial"/>
                <a:sym typeface="Arial"/>
              </a:rPr>
              <a:t>Objetivo del módulo</a:t>
            </a:r>
            <a:r>
              <a:rPr b="0" i="0" lang="es-419" sz="1600" u="none" cap="none" strike="noStrike">
                <a:solidFill>
                  <a:schemeClr val="dk1"/>
                </a:solidFill>
                <a:latin typeface="Arial"/>
                <a:ea typeface="Arial"/>
                <a:cs typeface="Arial"/>
                <a:sym typeface="Arial"/>
              </a:rPr>
              <a:t>: </a:t>
            </a:r>
            <a:r>
              <a:rPr lang="es-419" sz="1600">
                <a:solidFill>
                  <a:schemeClr val="dk1"/>
                </a:solidFill>
                <a:latin typeface="Arial"/>
                <a:ea typeface="Arial"/>
                <a:cs typeface="Arial"/>
                <a:sym typeface="Arial"/>
              </a:rPr>
              <a:t>Compare el funcionamiento de los protocolos de capa de transporte en la admisión de la comunicación de extremo a extremo</a:t>
            </a:r>
            <a:endParaRPr/>
          </a:p>
        </p:txBody>
      </p:sp>
      <p:graphicFrame>
        <p:nvGraphicFramePr>
          <p:cNvPr id="247" name="Google Shape;247;p17"/>
          <p:cNvGraphicFramePr/>
          <p:nvPr/>
        </p:nvGraphicFramePr>
        <p:xfrm>
          <a:off x="575036" y="1724001"/>
          <a:ext cx="3000000" cy="3000000"/>
        </p:xfrm>
        <a:graphic>
          <a:graphicData uri="http://schemas.openxmlformats.org/drawingml/2006/table">
            <a:tbl>
              <a:tblPr bandRow="1" firstCol="1" firstRow="1">
                <a:noFill/>
                <a:tableStyleId>{671E224F-06AB-48C9-AD79-45A77E1004E1}</a:tableStyleId>
              </a:tblPr>
              <a:tblGrid>
                <a:gridCol w="2745250"/>
                <a:gridCol w="5531500"/>
              </a:tblGrid>
              <a:tr h="219525">
                <a:tc>
                  <a:txBody>
                    <a:bodyPr/>
                    <a:lstStyle/>
                    <a:p>
                      <a:pPr indent="0" lvl="0" marL="0" marR="0" rtl="0" algn="l">
                        <a:lnSpc>
                          <a:spcPct val="107000"/>
                        </a:lnSpc>
                        <a:spcBef>
                          <a:spcPts val="0"/>
                        </a:spcBef>
                        <a:spcAft>
                          <a:spcPts val="0"/>
                        </a:spcAft>
                        <a:buNone/>
                      </a:pPr>
                      <a:r>
                        <a:rPr lang="es-419" sz="1200" u="none" cap="none" strike="noStrike"/>
                        <a:t>Título del tema</a:t>
                      </a:r>
                      <a:endParaRPr/>
                    </a:p>
                  </a:txBody>
                  <a:tcPr marT="0" marB="0" marR="68575" marL="68575"/>
                </a:tc>
                <a:tc>
                  <a:txBody>
                    <a:bodyPr/>
                    <a:lstStyle/>
                    <a:p>
                      <a:pPr indent="0" lvl="0" marL="0" marR="0" rtl="0" algn="l">
                        <a:lnSpc>
                          <a:spcPct val="107000"/>
                        </a:lnSpc>
                        <a:spcBef>
                          <a:spcPts val="0"/>
                        </a:spcBef>
                        <a:spcAft>
                          <a:spcPts val="0"/>
                        </a:spcAft>
                        <a:buNone/>
                      </a:pPr>
                      <a:r>
                        <a:rPr lang="es-419" sz="1200" u="none" cap="none" strike="noStrike"/>
                        <a:t>Objetivo del tema</a:t>
                      </a:r>
                      <a:endParaRPr/>
                    </a:p>
                  </a:txBody>
                  <a:tcPr marT="0" marB="0" marR="68575" marL="68575"/>
                </a:tc>
              </a:tr>
              <a:tr h="544500">
                <a:tc>
                  <a:txBody>
                    <a:bodyPr/>
                    <a:lstStyle/>
                    <a:p>
                      <a:pPr indent="0" lvl="0" marL="0" marR="0" rtl="0" algn="l">
                        <a:lnSpc>
                          <a:spcPct val="107000"/>
                        </a:lnSpc>
                        <a:spcBef>
                          <a:spcPts val="0"/>
                        </a:spcBef>
                        <a:spcAft>
                          <a:spcPts val="0"/>
                        </a:spcAft>
                        <a:buNone/>
                      </a:pPr>
                      <a:r>
                        <a:rPr lang="es-419" sz="1200" u="none" cap="none" strike="noStrike"/>
                        <a:t>Transporte de datos</a:t>
                      </a:r>
                      <a:endParaRPr/>
                    </a:p>
                  </a:txBody>
                  <a:tcPr marT="0" marB="0" marR="68575" marL="68575"/>
                </a:tc>
                <a:tc>
                  <a:txBody>
                    <a:bodyPr/>
                    <a:lstStyle/>
                    <a:p>
                      <a:pPr indent="0" lvl="0" marL="0" marR="0" rtl="0" algn="l">
                        <a:lnSpc>
                          <a:spcPct val="107000"/>
                        </a:lnSpc>
                        <a:spcBef>
                          <a:spcPts val="0"/>
                        </a:spcBef>
                        <a:spcAft>
                          <a:spcPts val="0"/>
                        </a:spcAft>
                        <a:buNone/>
                      </a:pPr>
                      <a:r>
                        <a:rPr lang="es-419" sz="1200" u="none" cap="none" strike="noStrike">
                          <a:solidFill>
                            <a:srgbClr val="080808"/>
                          </a:solidFill>
                          <a:latin typeface="Arial"/>
                          <a:ea typeface="Arial"/>
                          <a:cs typeface="Arial"/>
                          <a:sym typeface="Arial"/>
                        </a:rPr>
                        <a:t>Explique el propósito de la capa de transporte en la administración del transporte de datos en la comunicación de extremo a extremo.</a:t>
                      </a:r>
                      <a:endParaRPr/>
                    </a:p>
                  </a:txBody>
                  <a:tcPr marT="0" marB="0" marR="68575" marL="68575"/>
                </a:tc>
              </a:tr>
              <a:tr h="362600">
                <a:tc>
                  <a:txBody>
                    <a:bodyPr/>
                    <a:lstStyle/>
                    <a:p>
                      <a:pPr indent="0" lvl="0" marL="0" marR="0" rtl="0" algn="l">
                        <a:lnSpc>
                          <a:spcPct val="107000"/>
                        </a:lnSpc>
                        <a:spcBef>
                          <a:spcPts val="0"/>
                        </a:spcBef>
                        <a:spcAft>
                          <a:spcPts val="0"/>
                        </a:spcAft>
                        <a:buNone/>
                      </a:pPr>
                      <a:r>
                        <a:rPr lang="es-419" sz="1200" u="none" cap="none" strike="noStrike"/>
                        <a:t>Descripción general de TCP</a:t>
                      </a:r>
                      <a:endParaRPr/>
                    </a:p>
                  </a:txBody>
                  <a:tcPr marT="0" marB="0" marR="68575" marL="68575"/>
                </a:tc>
                <a:tc>
                  <a:txBody>
                    <a:bodyPr/>
                    <a:lstStyle/>
                    <a:p>
                      <a:pPr indent="0" lvl="0" marL="0" marR="0" rtl="0" algn="l">
                        <a:lnSpc>
                          <a:spcPct val="107000"/>
                        </a:lnSpc>
                        <a:spcBef>
                          <a:spcPts val="0"/>
                        </a:spcBef>
                        <a:spcAft>
                          <a:spcPts val="0"/>
                        </a:spcAft>
                        <a:buNone/>
                      </a:pPr>
                      <a:r>
                        <a:rPr lang="es-419" sz="1200" u="none" cap="none" strike="noStrike">
                          <a:solidFill>
                            <a:srgbClr val="080808"/>
                          </a:solidFill>
                        </a:rPr>
                        <a:t>Explicar las características de TCP.</a:t>
                      </a:r>
                      <a:endParaRPr/>
                    </a:p>
                  </a:txBody>
                  <a:tcPr marT="0" marB="0" marR="68575" marL="68575"/>
                </a:tc>
              </a:tr>
              <a:tr h="193375">
                <a:tc>
                  <a:txBody>
                    <a:bodyPr/>
                    <a:lstStyle/>
                    <a:p>
                      <a:pPr indent="0" lvl="0" marL="0" marR="0" rtl="0" algn="l">
                        <a:lnSpc>
                          <a:spcPct val="107000"/>
                        </a:lnSpc>
                        <a:spcBef>
                          <a:spcPts val="0"/>
                        </a:spcBef>
                        <a:spcAft>
                          <a:spcPts val="0"/>
                        </a:spcAft>
                        <a:buNone/>
                      </a:pPr>
                      <a:r>
                        <a:rPr lang="es-419" sz="1200" u="none" cap="none" strike="noStrike"/>
                        <a:t>Visión general de UDP</a:t>
                      </a:r>
                      <a:endParaRPr/>
                    </a:p>
                  </a:txBody>
                  <a:tcPr marT="0" marB="0" marR="68575" marL="68575"/>
                </a:tc>
                <a:tc>
                  <a:txBody>
                    <a:bodyPr/>
                    <a:lstStyle/>
                    <a:p>
                      <a:pPr indent="0" lvl="0" marL="0" marR="0" rtl="0" algn="l">
                        <a:lnSpc>
                          <a:spcPct val="107000"/>
                        </a:lnSpc>
                        <a:spcBef>
                          <a:spcPts val="0"/>
                        </a:spcBef>
                        <a:spcAft>
                          <a:spcPts val="0"/>
                        </a:spcAft>
                        <a:buNone/>
                      </a:pPr>
                      <a:r>
                        <a:rPr lang="es-419" sz="1200" u="none" cap="none" strike="noStrike">
                          <a:solidFill>
                            <a:srgbClr val="080808"/>
                          </a:solidFill>
                          <a:latin typeface="Arial"/>
                          <a:ea typeface="Arial"/>
                          <a:cs typeface="Arial"/>
                          <a:sym typeface="Arial"/>
                        </a:rPr>
                        <a:t>Explicar las características de UDP.</a:t>
                      </a:r>
                      <a:endParaRPr/>
                    </a:p>
                  </a:txBody>
                  <a:tcPr marT="0" marB="0" marR="68575" marL="68575"/>
                </a:tc>
              </a:tr>
              <a:tr h="215550">
                <a:tc>
                  <a:txBody>
                    <a:bodyPr/>
                    <a:lstStyle/>
                    <a:p>
                      <a:pPr indent="0" lvl="0" marL="0" marR="0" rtl="0" algn="l">
                        <a:lnSpc>
                          <a:spcPct val="107000"/>
                        </a:lnSpc>
                        <a:spcBef>
                          <a:spcPts val="0"/>
                        </a:spcBef>
                        <a:spcAft>
                          <a:spcPts val="0"/>
                        </a:spcAft>
                        <a:buNone/>
                      </a:pPr>
                      <a:r>
                        <a:rPr lang="es-419" sz="1200" u="none" cap="none" strike="noStrike"/>
                        <a:t>Números de puerto</a:t>
                      </a:r>
                      <a:endParaRPr/>
                    </a:p>
                  </a:txBody>
                  <a:tcPr marT="0" marB="0" marR="68575" marL="68575"/>
                </a:tc>
                <a:tc>
                  <a:txBody>
                    <a:bodyPr/>
                    <a:lstStyle/>
                    <a:p>
                      <a:pPr indent="0" lvl="0" marL="0" marR="0" rtl="0" algn="l">
                        <a:lnSpc>
                          <a:spcPct val="107000"/>
                        </a:lnSpc>
                        <a:spcBef>
                          <a:spcPts val="0"/>
                        </a:spcBef>
                        <a:spcAft>
                          <a:spcPts val="0"/>
                        </a:spcAft>
                        <a:buNone/>
                      </a:pPr>
                      <a:r>
                        <a:rPr b="0" i="0" lang="es-419" sz="1200" u="none" cap="none" strike="noStrike">
                          <a:solidFill>
                            <a:srgbClr val="080808"/>
                          </a:solidFill>
                          <a:latin typeface="Arial"/>
                          <a:ea typeface="Arial"/>
                          <a:cs typeface="Arial"/>
                          <a:sym typeface="Arial"/>
                        </a:rPr>
                        <a:t>Explique cómo TCP y UDP usan los números de puerto.</a:t>
                      </a:r>
                      <a:endParaRPr/>
                    </a:p>
                  </a:txBody>
                  <a:tcPr marT="0" marB="0" marR="68575" marL="68575"/>
                </a:tc>
              </a:tr>
              <a:tr h="580525">
                <a:tc>
                  <a:txBody>
                    <a:bodyPr/>
                    <a:lstStyle/>
                    <a:p>
                      <a:pPr indent="0" lvl="0" marL="0" marR="0" rtl="0" algn="l">
                        <a:lnSpc>
                          <a:spcPct val="107000"/>
                        </a:lnSpc>
                        <a:spcBef>
                          <a:spcPts val="0"/>
                        </a:spcBef>
                        <a:spcAft>
                          <a:spcPts val="0"/>
                        </a:spcAft>
                        <a:buNone/>
                      </a:pPr>
                      <a:r>
                        <a:rPr lang="es-419" sz="1200" u="none" cap="none" strike="noStrike"/>
                        <a:t>Proceso de comunicación TCP</a:t>
                      </a:r>
                      <a:endParaRPr/>
                    </a:p>
                  </a:txBody>
                  <a:tcPr marT="0" marB="0" marR="68575" marL="68575"/>
                </a:tc>
                <a:tc>
                  <a:txBody>
                    <a:bodyPr/>
                    <a:lstStyle/>
                    <a:p>
                      <a:pPr indent="0" lvl="0" marL="0" marR="0" rtl="0" algn="l">
                        <a:lnSpc>
                          <a:spcPct val="107000"/>
                        </a:lnSpc>
                        <a:spcBef>
                          <a:spcPts val="0"/>
                        </a:spcBef>
                        <a:spcAft>
                          <a:spcPts val="0"/>
                        </a:spcAft>
                        <a:buNone/>
                      </a:pPr>
                      <a:r>
                        <a:rPr b="0" i="0" lang="es-419" sz="1200" u="none" cap="none" strike="noStrike">
                          <a:solidFill>
                            <a:srgbClr val="080808"/>
                          </a:solidFill>
                          <a:latin typeface="Arial"/>
                          <a:ea typeface="Arial"/>
                          <a:cs typeface="Arial"/>
                          <a:sym typeface="Arial"/>
                        </a:rPr>
                        <a:t>Explique la forma en que los procesos de establecimiento y finalización de sesión TCP facilitan una comunicación confiable.</a:t>
                      </a:r>
                      <a:endParaRPr/>
                    </a:p>
                  </a:txBody>
                  <a:tcPr marT="0" marB="0" marR="68575" marL="68575"/>
                </a:tc>
              </a:tr>
              <a:tr h="362600">
                <a:tc>
                  <a:txBody>
                    <a:bodyPr/>
                    <a:lstStyle/>
                    <a:p>
                      <a:pPr indent="0" lvl="0" marL="0" marR="0" rtl="0" algn="l">
                        <a:lnSpc>
                          <a:spcPct val="107000"/>
                        </a:lnSpc>
                        <a:spcBef>
                          <a:spcPts val="0"/>
                        </a:spcBef>
                        <a:spcAft>
                          <a:spcPts val="0"/>
                        </a:spcAft>
                        <a:buNone/>
                      </a:pPr>
                      <a:r>
                        <a:rPr lang="es-419" sz="1200" u="none" cap="none" strike="noStrike"/>
                        <a:t>Confiabilidad y control de flujo</a:t>
                      </a:r>
                      <a:endParaRPr/>
                    </a:p>
                  </a:txBody>
                  <a:tcPr marT="0" marB="0" marR="68575" marL="68575"/>
                </a:tc>
                <a:tc>
                  <a:txBody>
                    <a:bodyPr/>
                    <a:lstStyle/>
                    <a:p>
                      <a:pPr indent="0" lvl="0" marL="0" marR="0" rtl="0" algn="l">
                        <a:lnSpc>
                          <a:spcPct val="107000"/>
                        </a:lnSpc>
                        <a:spcBef>
                          <a:spcPts val="0"/>
                        </a:spcBef>
                        <a:spcAft>
                          <a:spcPts val="0"/>
                        </a:spcAft>
                        <a:buNone/>
                      </a:pPr>
                      <a:r>
                        <a:rPr b="0" i="0" lang="es-419" sz="1200" u="none" cap="none" strike="noStrike">
                          <a:solidFill>
                            <a:srgbClr val="080808"/>
                          </a:solidFill>
                          <a:latin typeface="Arial"/>
                          <a:ea typeface="Arial"/>
                          <a:cs typeface="Arial"/>
                          <a:sym typeface="Arial"/>
                        </a:rPr>
                        <a:t>Explique la forma en que se transmiten y se reconocen las unidades de datos del protocolo TCP para garantizar la entrega.</a:t>
                      </a:r>
                      <a:endParaRPr/>
                    </a:p>
                  </a:txBody>
                  <a:tcPr marT="0" marB="0" marR="68575" marL="68575"/>
                </a:tc>
              </a:tr>
              <a:tr h="392000">
                <a:tc>
                  <a:txBody>
                    <a:bodyPr/>
                    <a:lstStyle/>
                    <a:p>
                      <a:pPr indent="0" lvl="0" marL="0" marR="0" rtl="0" algn="l">
                        <a:lnSpc>
                          <a:spcPct val="107000"/>
                        </a:lnSpc>
                        <a:spcBef>
                          <a:spcPts val="0"/>
                        </a:spcBef>
                        <a:spcAft>
                          <a:spcPts val="0"/>
                        </a:spcAft>
                        <a:buNone/>
                      </a:pPr>
                      <a:r>
                        <a:rPr lang="es-419" sz="1100" u="none" cap="none" strike="noStrike">
                          <a:latin typeface="Arial"/>
                          <a:ea typeface="Arial"/>
                          <a:cs typeface="Arial"/>
                          <a:sym typeface="Arial"/>
                        </a:rPr>
                        <a:t>Comunicación UDP</a:t>
                      </a:r>
                      <a:endParaRPr/>
                    </a:p>
                  </a:txBody>
                  <a:tcPr marT="0" marB="0" marR="68575" marL="68575"/>
                </a:tc>
                <a:tc>
                  <a:txBody>
                    <a:bodyPr/>
                    <a:lstStyle/>
                    <a:p>
                      <a:pPr indent="0" lvl="0" marL="0" marR="0" rtl="0" algn="l">
                        <a:lnSpc>
                          <a:spcPct val="107000"/>
                        </a:lnSpc>
                        <a:spcBef>
                          <a:spcPts val="0"/>
                        </a:spcBef>
                        <a:spcAft>
                          <a:spcPts val="0"/>
                        </a:spcAft>
                        <a:buNone/>
                      </a:pPr>
                      <a:r>
                        <a:rPr b="0" i="0" lang="es-419" sz="1200" u="none" cap="none" strike="noStrike">
                          <a:solidFill>
                            <a:srgbClr val="080808"/>
                          </a:solidFill>
                          <a:latin typeface="Arial"/>
                          <a:ea typeface="Arial"/>
                          <a:cs typeface="Arial"/>
                          <a:sym typeface="Arial"/>
                        </a:rPr>
                        <a:t>Compare el funcionamiento de los protocolos de capa de transporte en la admisión de la comunicación de extremo a extremo.</a:t>
                      </a:r>
                      <a:r>
                        <a:rPr b="0" i="0" lang="es-419" sz="1400" u="none" cap="none" strike="noStrike">
                          <a:solidFill>
                            <a:srgbClr val="080808"/>
                          </a:solidFill>
                          <a:latin typeface="Arial"/>
                          <a:ea typeface="Arial"/>
                          <a:cs typeface="Arial"/>
                          <a:sym typeface="Arial"/>
                        </a:rPr>
                        <a:t>.</a:t>
                      </a:r>
                      <a:endParaRPr/>
                    </a:p>
                  </a:txBody>
                  <a:tcPr marT="0" marB="0" marR="68575" marL="68575"/>
                </a:tc>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5"/>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14.4 Números de puerto</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Números de puerto </a:t>
            </a:r>
            <a:br>
              <a:rPr lang="es-419"/>
            </a:br>
            <a:r>
              <a:rPr lang="es-419" sz="2400"/>
              <a:t>Comunicaciones separadas múltiples</a:t>
            </a:r>
            <a:endParaRPr/>
          </a:p>
        </p:txBody>
      </p:sp>
      <p:sp>
        <p:nvSpPr>
          <p:cNvPr id="383" name="Google Shape;383;p36"/>
          <p:cNvSpPr txBox="1"/>
          <p:nvPr>
            <p:ph idx="1" type="body"/>
          </p:nvPr>
        </p:nvSpPr>
        <p:spPr>
          <a:xfrm>
            <a:off x="230861" y="892504"/>
            <a:ext cx="8517213" cy="1888404"/>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Los protocolos de capa de transporte TCP y UDP utilizan números de puerto para administrar múltiples conversaciones simultáneas.</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El número de puerto de origen está asociado con la aplicación de origen en el host local, mientras que el número de puerto de destino está asociado con la aplicación de destino en el host remoto.</a:t>
            </a:r>
            <a:endParaRPr/>
          </a:p>
        </p:txBody>
      </p:sp>
      <p:pic>
        <p:nvPicPr>
          <p:cNvPr id="384" name="Google Shape;384;p36"/>
          <p:cNvPicPr preferRelativeResize="0"/>
          <p:nvPr/>
        </p:nvPicPr>
        <p:blipFill rotWithShape="1">
          <a:blip r:embed="rId3">
            <a:alphaModFix/>
          </a:blip>
          <a:srcRect b="0" l="0" r="0" t="0"/>
          <a:stretch/>
        </p:blipFill>
        <p:spPr>
          <a:xfrm>
            <a:off x="655696" y="2941575"/>
            <a:ext cx="7832608" cy="13620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7"/>
          <p:cNvSpPr txBox="1"/>
          <p:nvPr>
            <p:ph type="title"/>
          </p:nvPr>
        </p:nvSpPr>
        <p:spPr>
          <a:xfrm>
            <a:off x="0" y="0"/>
            <a:ext cx="5977851"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Números de puerto</a:t>
            </a:r>
            <a:br>
              <a:rPr lang="es-419" sz="1600"/>
            </a:br>
            <a:r>
              <a:rPr lang="es-419" sz="2400"/>
              <a:t>Pares de sockets</a:t>
            </a:r>
            <a:endParaRPr/>
          </a:p>
        </p:txBody>
      </p:sp>
      <p:sp>
        <p:nvSpPr>
          <p:cNvPr id="391" name="Google Shape;391;p37"/>
          <p:cNvSpPr txBox="1"/>
          <p:nvPr>
            <p:ph idx="1" type="body"/>
          </p:nvPr>
        </p:nvSpPr>
        <p:spPr>
          <a:xfrm>
            <a:off x="207391" y="864087"/>
            <a:ext cx="4179882" cy="3676040"/>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600"/>
              <a:buFont typeface="Arial"/>
              <a:buChar char="•"/>
            </a:pPr>
            <a:r>
              <a:rPr lang="es-419" sz="1600">
                <a:solidFill>
                  <a:srgbClr val="000000"/>
                </a:solidFill>
              </a:rPr>
              <a:t>Los puertos de origen y de destino se colocan dentro del segmento.</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Los segmentos se encapsulan dentro de un paquete IP.</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Se conoce como socket a la combinación de la dirección IP de origen y el número de puerto de origen, o de la dirección IP de destino y el número de puerto de destino.</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Los sockets permiten que los diversos procesos que se ejecutan en un cliente se distingan entre sí. También permiten la diferenciación de diferentes conexiones a un proceso de servidor.</a:t>
            </a:r>
            <a:endParaRPr/>
          </a:p>
        </p:txBody>
      </p:sp>
      <p:pic>
        <p:nvPicPr>
          <p:cNvPr id="392" name="Google Shape;392;p37"/>
          <p:cNvPicPr preferRelativeResize="0"/>
          <p:nvPr/>
        </p:nvPicPr>
        <p:blipFill rotWithShape="1">
          <a:blip r:embed="rId3">
            <a:alphaModFix/>
          </a:blip>
          <a:srcRect b="0" l="0" r="0" t="0"/>
          <a:stretch/>
        </p:blipFill>
        <p:spPr>
          <a:xfrm>
            <a:off x="4503407" y="864086"/>
            <a:ext cx="4370394" cy="35508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Números de puerto </a:t>
            </a:r>
            <a:br>
              <a:rPr lang="es-419"/>
            </a:br>
            <a:r>
              <a:rPr lang="es-419" sz="2400"/>
              <a:t>Grupos de números de puerto</a:t>
            </a:r>
            <a:endParaRPr/>
          </a:p>
        </p:txBody>
      </p:sp>
      <p:graphicFrame>
        <p:nvGraphicFramePr>
          <p:cNvPr id="399" name="Google Shape;399;p38"/>
          <p:cNvGraphicFramePr/>
          <p:nvPr/>
        </p:nvGraphicFramePr>
        <p:xfrm>
          <a:off x="529388" y="744287"/>
          <a:ext cx="3000000" cy="3000000"/>
        </p:xfrm>
        <a:graphic>
          <a:graphicData uri="http://schemas.openxmlformats.org/drawingml/2006/table">
            <a:tbl>
              <a:tblPr bandRow="1" firstRow="1">
                <a:noFill/>
                <a:tableStyleId>{671E224F-06AB-48C9-AD79-45A77E1004E1}</a:tableStyleId>
              </a:tblPr>
              <a:tblGrid>
                <a:gridCol w="1143000"/>
                <a:gridCol w="1636300"/>
                <a:gridCol w="5209675"/>
              </a:tblGrid>
              <a:tr h="370850">
                <a:tc>
                  <a:txBody>
                    <a:bodyPr/>
                    <a:lstStyle/>
                    <a:p>
                      <a:pPr indent="0" lvl="0" marL="0" marR="0" rtl="0" algn="l">
                        <a:spcBef>
                          <a:spcPts val="0"/>
                        </a:spcBef>
                        <a:spcAft>
                          <a:spcPts val="0"/>
                        </a:spcAft>
                        <a:buNone/>
                      </a:pPr>
                      <a:r>
                        <a:rPr b="1" lang="es-419" sz="1200" u="none" cap="none" strike="noStrike"/>
                        <a:t>Grupo de puertos</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Rango de números</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Descripción</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t>Puertos bien conocidos</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0 to 1,023</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Por lo general, se utilizan para aplicaciones como navegadores web, clientes de correo electrónico y clientes de acceso remoto.</a:t>
                      </a:r>
                      <a:endParaRPr/>
                    </a:p>
                    <a:p>
                      <a:pPr indent="-76200" lvl="0" marL="0" marR="0" rtl="0" algn="l">
                        <a:spcBef>
                          <a:spcPts val="0"/>
                        </a:spcBef>
                        <a:spcAft>
                          <a:spcPts val="0"/>
                        </a:spcAft>
                        <a:buClr>
                          <a:schemeClr val="dk1"/>
                        </a:buClr>
                        <a:buSzPts val="1200"/>
                        <a:buFont typeface="Arial"/>
                        <a:buChar char="•"/>
                      </a:pPr>
                      <a:r>
                        <a:rPr b="0" lang="es-419" sz="1200" u="none" cap="none" strike="noStrike"/>
                        <a:t>Los puertos conocidos definidos para aplicaciones de servidor comunes permiten a los clientes identificar fácilmente el servicio asociado requerido.</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t>Puertos registrados</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1,024 to 49,151</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Estos números de puerto son asignados  a una entidad que los solicite para utilizar con procesos o aplicaciones específicos.</a:t>
                      </a:r>
                      <a:endParaRPr/>
                    </a:p>
                    <a:p>
                      <a:pPr indent="-76200" lvl="0" marL="0" marR="0" rtl="0" algn="l">
                        <a:spcBef>
                          <a:spcPts val="0"/>
                        </a:spcBef>
                        <a:spcAft>
                          <a:spcPts val="0"/>
                        </a:spcAft>
                        <a:buClr>
                          <a:schemeClr val="dk1"/>
                        </a:buClr>
                        <a:buSzPts val="1200"/>
                        <a:buFont typeface="Arial"/>
                        <a:buChar char="•"/>
                      </a:pPr>
                      <a:r>
                        <a:rPr b="0" lang="es-419" sz="1200" u="none" cap="none" strike="noStrike"/>
                        <a:t>Principalmente, estos procesos son aplicaciones individuales que el usuario elige instalar en lugar de aplicaciones comunes que recibiría un número de puerto conocido.</a:t>
                      </a:r>
                      <a:endParaRPr/>
                    </a:p>
                    <a:p>
                      <a:pPr indent="-76200" lvl="0" marL="0" marR="0" rtl="0" algn="l">
                        <a:spcBef>
                          <a:spcPts val="0"/>
                        </a:spcBef>
                        <a:spcAft>
                          <a:spcPts val="0"/>
                        </a:spcAft>
                        <a:buClr>
                          <a:schemeClr val="dk1"/>
                        </a:buClr>
                        <a:buSzPts val="1200"/>
                        <a:buFont typeface="Arial"/>
                        <a:buChar char="•"/>
                      </a:pPr>
                      <a:r>
                        <a:rPr b="0" lang="es-419" sz="1200" u="none" cap="none" strike="noStrike"/>
                        <a:t>Por ejemplo, Cisco ha registrado el puerto 1812 para su proceso de autenticación del servidor RADIUS.</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t>Puertos privados </a:t>
                      </a:r>
                      <a:r>
                        <a:rPr b="0" lang="es-419" sz="1200" u="none" cap="none" strike="noStrike"/>
                        <a:t>y/o</a:t>
                      </a:r>
                      <a:r>
                        <a:rPr b="1" lang="es-419" sz="1200" u="none" cap="none" strike="noStrike"/>
                        <a:t> Dinámicos.</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49,152 to 65,535</a:t>
                      </a:r>
                      <a:endParaRPr/>
                    </a:p>
                  </a:txBody>
                  <a:tcPr marT="47625" marB="47625" marR="47625" marL="47625" anchor="ctr"/>
                </a:tc>
                <a:tc>
                  <a:txBody>
                    <a:bodyPr/>
                    <a:lstStyle/>
                    <a:p>
                      <a:pPr indent="-76200" lvl="0" marL="0" marR="0" rtl="0" algn="l">
                        <a:spcBef>
                          <a:spcPts val="0"/>
                        </a:spcBef>
                        <a:spcAft>
                          <a:spcPts val="0"/>
                        </a:spcAft>
                        <a:buClr>
                          <a:schemeClr val="dk1"/>
                        </a:buClr>
                        <a:buSzPts val="1200"/>
                        <a:buFont typeface="Arial"/>
                        <a:buChar char="•"/>
                      </a:pPr>
                      <a:r>
                        <a:rPr b="0" lang="es-419" sz="1200" u="none" cap="none" strike="noStrike"/>
                        <a:t>Estos puertos también se conocen como </a:t>
                      </a:r>
                      <a:r>
                        <a:rPr b="0" i="1" lang="es-419" sz="1200" u="none" cap="none" strike="noStrike"/>
                        <a:t>puertos efímeros</a:t>
                      </a:r>
                      <a:r>
                        <a:rPr b="0" lang="es-419" sz="1200" u="none" cap="none" strike="noStrike"/>
                        <a:t>.</a:t>
                      </a:r>
                      <a:endParaRPr/>
                    </a:p>
                    <a:p>
                      <a:pPr indent="-76200" lvl="0" marL="0" marR="0" rtl="0" algn="l">
                        <a:spcBef>
                          <a:spcPts val="0"/>
                        </a:spcBef>
                        <a:spcAft>
                          <a:spcPts val="0"/>
                        </a:spcAft>
                        <a:buClr>
                          <a:schemeClr val="dk1"/>
                        </a:buClr>
                        <a:buSzPts val="1200"/>
                        <a:buFont typeface="Arial"/>
                        <a:buChar char="•"/>
                      </a:pPr>
                      <a:r>
                        <a:rPr b="0" lang="es-419" sz="1200" u="none" cap="none" strike="noStrike"/>
                        <a:t>El sistema operativo del cliente suele asignar números de puerto dinámicamente cuando se inicia una conexión a un servicio.</a:t>
                      </a:r>
                      <a:endParaRPr/>
                    </a:p>
                    <a:p>
                      <a:pPr indent="-76200" lvl="0" marL="0" marR="0" rtl="0" algn="l">
                        <a:spcBef>
                          <a:spcPts val="0"/>
                        </a:spcBef>
                        <a:spcAft>
                          <a:spcPts val="0"/>
                        </a:spcAft>
                        <a:buClr>
                          <a:schemeClr val="dk1"/>
                        </a:buClr>
                        <a:buSzPts val="1200"/>
                        <a:buFont typeface="Arial"/>
                        <a:buChar char="•"/>
                      </a:pPr>
                      <a:r>
                        <a:rPr b="0" lang="es-419" sz="1200" u="none" cap="none" strike="noStrike"/>
                        <a:t>Después, el puerto dinámico se utiliza para identificar la aplicación cliente durante la comunicación.</a:t>
                      </a:r>
                      <a:endParaRPr/>
                    </a:p>
                  </a:txBody>
                  <a:tcPr marT="47625" marB="47625" marR="47625" marL="4762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9"/>
          <p:cNvSpPr txBox="1"/>
          <p:nvPr>
            <p:ph type="title"/>
          </p:nvPr>
        </p:nvSpPr>
        <p:spPr>
          <a:xfrm>
            <a:off x="0" y="1"/>
            <a:ext cx="8345488" cy="577948"/>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Números de puerto </a:t>
            </a:r>
            <a:br>
              <a:rPr lang="es-419"/>
            </a:br>
            <a:r>
              <a:rPr lang="es-419" sz="2400"/>
              <a:t>Grupos de números de puerto (Cont.)</a:t>
            </a:r>
            <a:endParaRPr/>
          </a:p>
        </p:txBody>
      </p:sp>
      <p:sp>
        <p:nvSpPr>
          <p:cNvPr id="406" name="Google Shape;406;p39"/>
          <p:cNvSpPr txBox="1"/>
          <p:nvPr/>
        </p:nvSpPr>
        <p:spPr>
          <a:xfrm>
            <a:off x="6310629" y="218094"/>
            <a:ext cx="22925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400">
                <a:solidFill>
                  <a:schemeClr val="dk1"/>
                </a:solidFill>
                <a:latin typeface="Arial"/>
                <a:ea typeface="Arial"/>
                <a:cs typeface="Arial"/>
                <a:sym typeface="Arial"/>
              </a:rPr>
              <a:t>Números de puerto conocidos</a:t>
            </a:r>
            <a:endParaRPr/>
          </a:p>
        </p:txBody>
      </p:sp>
      <p:graphicFrame>
        <p:nvGraphicFramePr>
          <p:cNvPr id="407" name="Google Shape;407;p39"/>
          <p:cNvGraphicFramePr/>
          <p:nvPr/>
        </p:nvGraphicFramePr>
        <p:xfrm>
          <a:off x="347237" y="577948"/>
          <a:ext cx="3000000" cy="3000000"/>
        </p:xfrm>
        <a:graphic>
          <a:graphicData uri="http://schemas.openxmlformats.org/drawingml/2006/table">
            <a:tbl>
              <a:tblPr bandRow="1" firstRow="1">
                <a:noFill/>
                <a:tableStyleId>{671E224F-06AB-48C9-AD79-45A77E1004E1}</a:tableStyleId>
              </a:tblPr>
              <a:tblGrid>
                <a:gridCol w="1272600"/>
                <a:gridCol w="1119875"/>
                <a:gridCol w="6121175"/>
              </a:tblGrid>
              <a:tr h="393100">
                <a:tc>
                  <a:txBody>
                    <a:bodyPr/>
                    <a:lstStyle/>
                    <a:p>
                      <a:pPr indent="0" lvl="0" marL="0" marR="0" rtl="0" algn="l">
                        <a:spcBef>
                          <a:spcPts val="0"/>
                        </a:spcBef>
                        <a:spcAft>
                          <a:spcPts val="0"/>
                        </a:spcAft>
                        <a:buNone/>
                      </a:pPr>
                      <a:r>
                        <a:rPr b="1" lang="es-419" sz="1200" u="none" cap="none" strike="noStrike"/>
                        <a:t>Número de puerto</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de Internet</a:t>
                      </a:r>
                      <a:endParaRPr/>
                    </a:p>
                  </a:txBody>
                  <a:tcPr marT="47625" marB="47625" marR="47625" marL="47625" anchor="ctr"/>
                </a:tc>
                <a:tc>
                  <a:txBody>
                    <a:bodyPr/>
                    <a:lstStyle/>
                    <a:p>
                      <a:pPr indent="0" lvl="0" marL="0" marR="0" rtl="0" algn="l">
                        <a:spcBef>
                          <a:spcPts val="0"/>
                        </a:spcBef>
                        <a:spcAft>
                          <a:spcPts val="0"/>
                        </a:spcAft>
                        <a:buNone/>
                      </a:pPr>
                      <a:r>
                        <a:rPr b="1" lang="es-419" sz="1200" u="none" cap="none" strike="noStrike"/>
                        <a:t>Aplicación</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20</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de transferencia de archivos (FTP) - Datos</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21</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de transferencia de archivos (FTP) - Control</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22</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Secure Shell (SSH)</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23</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Telnet</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25</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simple de transferencia de correo (SMTP)</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53</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UDP, 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Servicio de nombres de dominio (DNS, Domain Name Service)</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67</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UDP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de configuración dinámica de host (DHCP): servidor</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68</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UDP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de configuración dinámica de host: cliente</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69</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UDP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trivial de transferencia de archivos (TFTP)</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80</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de transferencia de hipertexto (HTTP)</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110</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de oficina de correos, versión 3 (POP3)</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143</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de acceso a mensajes de Internet (IMAP)</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161</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UDP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simple de administración de redes (SNMP)</a:t>
                      </a:r>
                      <a:endParaRPr/>
                    </a:p>
                  </a:txBody>
                  <a:tcPr marT="47625" marB="47625" marR="47625" marL="47625" anchor="ctr"/>
                </a:tc>
              </a:tr>
              <a:tr h="237175">
                <a:tc>
                  <a:txBody>
                    <a:bodyPr/>
                    <a:lstStyle/>
                    <a:p>
                      <a:pPr indent="0" lvl="0" marL="0" marR="0" rtl="0" algn="l">
                        <a:spcBef>
                          <a:spcPts val="0"/>
                        </a:spcBef>
                        <a:spcAft>
                          <a:spcPts val="0"/>
                        </a:spcAft>
                        <a:buNone/>
                      </a:pPr>
                      <a:r>
                        <a:rPr b="1" lang="es-419" sz="1200" u="none" cap="none" strike="noStrike"/>
                        <a:t>443</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TCP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Protocolo seguro de transferencia de hipertexto (HTTPS)</a:t>
                      </a:r>
                      <a:endParaRPr/>
                    </a:p>
                  </a:txBody>
                  <a:tcPr marT="47625" marB="47625" marR="47625" marL="47625"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0" y="8506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Números de puerto </a:t>
            </a:r>
            <a:br>
              <a:rPr lang="es-419"/>
            </a:br>
            <a:r>
              <a:rPr lang="es-419" sz="2400"/>
              <a:t>El comando netstat</a:t>
            </a:r>
            <a:endParaRPr/>
          </a:p>
        </p:txBody>
      </p:sp>
      <p:sp>
        <p:nvSpPr>
          <p:cNvPr id="414" name="Google Shape;414;p40"/>
          <p:cNvSpPr txBox="1"/>
          <p:nvPr/>
        </p:nvSpPr>
        <p:spPr>
          <a:xfrm>
            <a:off x="235670" y="816897"/>
            <a:ext cx="78431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800">
                <a:solidFill>
                  <a:schemeClr val="dk1"/>
                </a:solidFill>
                <a:latin typeface="Arial"/>
                <a:ea typeface="Arial"/>
                <a:cs typeface="Arial"/>
                <a:sym typeface="Arial"/>
              </a:rPr>
              <a:t>Las conexiones TCP no descritas pueden representar una importante amenaza a la seguridad. Netstat es una herramienta importante para verificar las conexiones. </a:t>
            </a:r>
            <a:endParaRPr/>
          </a:p>
        </p:txBody>
      </p:sp>
      <p:sp>
        <p:nvSpPr>
          <p:cNvPr id="415" name="Google Shape;415;p40"/>
          <p:cNvSpPr/>
          <p:nvPr/>
        </p:nvSpPr>
        <p:spPr>
          <a:xfrm>
            <a:off x="336884" y="2009644"/>
            <a:ext cx="8470232" cy="2031325"/>
          </a:xfrm>
          <a:prstGeom prst="rect">
            <a:avLst/>
          </a:prstGeom>
          <a:solidFill>
            <a:srgbClr val="08080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419" sz="1400">
                <a:solidFill>
                  <a:schemeClr val="lt1"/>
                </a:solidFill>
                <a:latin typeface="Courier New"/>
                <a:ea typeface="Courier New"/>
                <a:cs typeface="Courier New"/>
                <a:sym typeface="Courier New"/>
              </a:rPr>
              <a:t>C:\&gt; </a:t>
            </a:r>
            <a:r>
              <a:rPr b="1" lang="es-419" sz="1400">
                <a:solidFill>
                  <a:schemeClr val="lt1"/>
                </a:solidFill>
                <a:latin typeface="Courier New"/>
                <a:ea typeface="Courier New"/>
                <a:cs typeface="Courier New"/>
                <a:sym typeface="Courier New"/>
              </a:rPr>
              <a:t>netstat</a:t>
            </a:r>
            <a:r>
              <a:rPr lang="es-419" sz="14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lang="es-419" sz="1400">
                <a:solidFill>
                  <a:schemeClr val="lt1"/>
                </a:solidFill>
                <a:latin typeface="Courier New"/>
                <a:ea typeface="Courier New"/>
                <a:cs typeface="Courier New"/>
                <a:sym typeface="Courier New"/>
              </a:rPr>
              <a:t>Active Connections </a:t>
            </a:r>
            <a:endParaRPr/>
          </a:p>
          <a:p>
            <a:pPr indent="0" lvl="0" marL="0" marR="0" rtl="0" algn="l">
              <a:spcBef>
                <a:spcPts val="0"/>
              </a:spcBef>
              <a:spcAft>
                <a:spcPts val="0"/>
              </a:spcAft>
              <a:buNone/>
            </a:pPr>
            <a:r>
              <a:rPr lang="es-419" sz="1400">
                <a:solidFill>
                  <a:schemeClr val="lt1"/>
                </a:solidFill>
                <a:latin typeface="Courier New"/>
                <a:ea typeface="Courier New"/>
                <a:cs typeface="Courier New"/>
                <a:sym typeface="Courier New"/>
              </a:rPr>
              <a:t>Proto Local Address Foreign Address State </a:t>
            </a:r>
            <a:endParaRPr/>
          </a:p>
          <a:p>
            <a:pPr indent="0" lvl="0" marL="0" marR="0" rtl="0" algn="l">
              <a:spcBef>
                <a:spcPts val="0"/>
              </a:spcBef>
              <a:spcAft>
                <a:spcPts val="0"/>
              </a:spcAft>
              <a:buNone/>
            </a:pPr>
            <a:r>
              <a:rPr lang="es-419" sz="1400">
                <a:solidFill>
                  <a:schemeClr val="lt1"/>
                </a:solidFill>
                <a:latin typeface="Courier New"/>
                <a:ea typeface="Courier New"/>
                <a:cs typeface="Courier New"/>
                <a:sym typeface="Courier New"/>
              </a:rPr>
              <a:t>TCP 192.168.1. 124:3126 192.168.0.2:netbios-ssn ESTABLECiDA </a:t>
            </a:r>
            <a:endParaRPr/>
          </a:p>
          <a:p>
            <a:pPr indent="0" lvl="0" marL="0" marR="0" rtl="0" algn="l">
              <a:spcBef>
                <a:spcPts val="0"/>
              </a:spcBef>
              <a:spcAft>
                <a:spcPts val="0"/>
              </a:spcAft>
              <a:buNone/>
            </a:pPr>
            <a:r>
              <a:rPr lang="es-419" sz="1400">
                <a:solidFill>
                  <a:schemeClr val="lt1"/>
                </a:solidFill>
                <a:latin typeface="Courier New"/>
                <a:ea typeface="Courier New"/>
                <a:cs typeface="Courier New"/>
                <a:sym typeface="Courier New"/>
              </a:rPr>
              <a:t>TCP 192.168.1. 124:3158 207.138.126.152:http ESTABLECIDA </a:t>
            </a:r>
            <a:endParaRPr/>
          </a:p>
          <a:p>
            <a:pPr indent="0" lvl="0" marL="0" marR="0" rtl="0" algn="l">
              <a:spcBef>
                <a:spcPts val="0"/>
              </a:spcBef>
              <a:spcAft>
                <a:spcPts val="0"/>
              </a:spcAft>
              <a:buNone/>
            </a:pPr>
            <a:r>
              <a:rPr lang="es-419" sz="1400">
                <a:solidFill>
                  <a:schemeClr val="lt1"/>
                </a:solidFill>
                <a:latin typeface="Courier New"/>
                <a:ea typeface="Courier New"/>
                <a:cs typeface="Courier New"/>
                <a:sym typeface="Courier New"/>
              </a:rPr>
              <a:t>TCP 192.168.1. 124:3159 207.138.126.169:http ESTABLECIDO </a:t>
            </a:r>
            <a:endParaRPr/>
          </a:p>
          <a:p>
            <a:pPr indent="0" lvl="0" marL="0" marR="0" rtl="0" algn="l">
              <a:spcBef>
                <a:spcPts val="0"/>
              </a:spcBef>
              <a:spcAft>
                <a:spcPts val="0"/>
              </a:spcAft>
              <a:buNone/>
            </a:pPr>
            <a:r>
              <a:rPr lang="es-419" sz="1400">
                <a:solidFill>
                  <a:schemeClr val="lt1"/>
                </a:solidFill>
                <a:latin typeface="Courier New"/>
                <a:ea typeface="Courier New"/>
                <a:cs typeface="Courier New"/>
                <a:sym typeface="Courier New"/>
              </a:rPr>
              <a:t>TCP 192.168.1. 124:3160 207.138.126.169:http ESTABLECIDA </a:t>
            </a:r>
            <a:endParaRPr/>
          </a:p>
          <a:p>
            <a:pPr indent="0" lvl="0" marL="0" marR="0" rtl="0" algn="l">
              <a:spcBef>
                <a:spcPts val="0"/>
              </a:spcBef>
              <a:spcAft>
                <a:spcPts val="0"/>
              </a:spcAft>
              <a:buNone/>
            </a:pPr>
            <a:r>
              <a:rPr lang="es-419" sz="1400">
                <a:solidFill>
                  <a:schemeClr val="lt1"/>
                </a:solidFill>
                <a:latin typeface="Courier New"/>
                <a:ea typeface="Courier New"/>
                <a:cs typeface="Courier New"/>
                <a:sym typeface="Courier New"/>
              </a:rPr>
              <a:t>TCP 192.168.1. 124:3161 sc.msn.com:http ESTABLECIDA </a:t>
            </a:r>
            <a:endParaRPr/>
          </a:p>
          <a:p>
            <a:pPr indent="0" lvl="0" marL="0" marR="0" rtl="0" algn="l">
              <a:spcBef>
                <a:spcPts val="0"/>
              </a:spcBef>
              <a:spcAft>
                <a:spcPts val="0"/>
              </a:spcAft>
              <a:buNone/>
            </a:pPr>
            <a:r>
              <a:rPr lang="es-419" sz="1400">
                <a:solidFill>
                  <a:schemeClr val="lt1"/>
                </a:solidFill>
                <a:latin typeface="Courier New"/>
                <a:ea typeface="Courier New"/>
                <a:cs typeface="Courier New"/>
                <a:sym typeface="Courier New"/>
              </a:rPr>
              <a:t>TCP 192.168.1. 124:3166 www.cisco.com:http ESTABLECIDA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14.5 Proceso de comunicación en TCP</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Proceso de comunicación en TCP </a:t>
            </a:r>
            <a:br>
              <a:rPr lang="es-419"/>
            </a:br>
            <a:r>
              <a:rPr lang="es-419" sz="2400"/>
              <a:t>Proceso del servidor TCP</a:t>
            </a:r>
            <a:endParaRPr/>
          </a:p>
        </p:txBody>
      </p:sp>
      <p:sp>
        <p:nvSpPr>
          <p:cNvPr id="428" name="Google Shape;428;p42"/>
          <p:cNvSpPr txBox="1"/>
          <p:nvPr>
            <p:ph idx="1" type="body"/>
          </p:nvPr>
        </p:nvSpPr>
        <p:spPr>
          <a:xfrm>
            <a:off x="431972" y="902311"/>
            <a:ext cx="4472538" cy="350556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Cada proceso de aplicación que se ejecuta en el servidor para utilizar un número de puerto.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Un servidor individual no puede tener dos servicios asignados al mismo número de puerto dentro de los mismos servicios de la capa de transporte.</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Una aplicación de servidor activa asignada a un puerto específico se considera abierta, lo que significa que la capa de transporte acepta y procesa los segmentos dirigidos a ese puerto. </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Toda solicitud entrante de un cliente direccionada al socket correcto es aceptada y los datos se envían a la aplicación del servidor. </a:t>
            </a:r>
            <a:endParaRPr/>
          </a:p>
        </p:txBody>
      </p:sp>
      <p:pic>
        <p:nvPicPr>
          <p:cNvPr id="429" name="Google Shape;429;p42"/>
          <p:cNvPicPr preferRelativeResize="0"/>
          <p:nvPr/>
        </p:nvPicPr>
        <p:blipFill rotWithShape="1">
          <a:blip r:embed="rId3">
            <a:alphaModFix/>
          </a:blip>
          <a:srcRect b="0" l="0" r="0" t="0"/>
          <a:stretch/>
        </p:blipFill>
        <p:spPr>
          <a:xfrm>
            <a:off x="5237340" y="902311"/>
            <a:ext cx="3795824" cy="29769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Proceso de comunicación en TCP </a:t>
            </a:r>
            <a:br>
              <a:rPr lang="es-419"/>
            </a:br>
            <a:r>
              <a:rPr lang="es-419" sz="2400"/>
              <a:t>Establecimiento de conexiones TCP</a:t>
            </a:r>
            <a:endParaRPr/>
          </a:p>
        </p:txBody>
      </p:sp>
      <p:sp>
        <p:nvSpPr>
          <p:cNvPr id="436" name="Google Shape;436;p43"/>
          <p:cNvSpPr txBox="1"/>
          <p:nvPr>
            <p:ph idx="1" type="body"/>
          </p:nvPr>
        </p:nvSpPr>
        <p:spPr>
          <a:xfrm>
            <a:off x="144065" y="979055"/>
            <a:ext cx="4076953" cy="397520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Paso 1: el cliente de origen solicita una sesión de comunicación de cliente a servidor con el servidor.</a:t>
            </a:r>
            <a:endParaRPr/>
          </a:p>
          <a:p>
            <a:pPr indent="0" lvl="0" marL="0" rtl="0" algn="l">
              <a:lnSpc>
                <a:spcPct val="100000"/>
              </a:lnSpc>
              <a:spcBef>
                <a:spcPts val="1200"/>
              </a:spcBef>
              <a:spcAft>
                <a:spcPts val="0"/>
              </a:spcAft>
              <a:buSzPts val="1350"/>
              <a:buNone/>
            </a:pPr>
            <a:r>
              <a:rPr lang="es-419"/>
              <a:t>Paso 2: el servidor reconoce la sesión de comunicación de cliente a servidor y solicita una sesión de comunicación de servidor a cliente.</a:t>
            </a:r>
            <a:endParaRPr/>
          </a:p>
          <a:p>
            <a:pPr indent="0" lvl="0" marL="0" rtl="0" algn="l">
              <a:lnSpc>
                <a:spcPct val="100000"/>
              </a:lnSpc>
              <a:spcBef>
                <a:spcPts val="1200"/>
              </a:spcBef>
              <a:spcAft>
                <a:spcPts val="0"/>
              </a:spcAft>
              <a:buSzPts val="1350"/>
              <a:buNone/>
            </a:pPr>
            <a:r>
              <a:rPr lang="es-419"/>
              <a:t>Paso 3: el cliente de origen reconoce la sesión de comunicación de servidor a cliente.</a:t>
            </a:r>
            <a:endParaRPr/>
          </a:p>
        </p:txBody>
      </p:sp>
      <p:pic>
        <p:nvPicPr>
          <p:cNvPr id="437" name="Google Shape;437;p43"/>
          <p:cNvPicPr preferRelativeResize="0"/>
          <p:nvPr/>
        </p:nvPicPr>
        <p:blipFill rotWithShape="1">
          <a:blip r:embed="rId3">
            <a:alphaModFix/>
          </a:blip>
          <a:srcRect b="0" l="0" r="0" t="0"/>
          <a:stretch/>
        </p:blipFill>
        <p:spPr>
          <a:xfrm>
            <a:off x="4390331" y="1268997"/>
            <a:ext cx="4496457" cy="26055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4"/>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Proceso de comunicación en TCP </a:t>
            </a:r>
            <a:br>
              <a:rPr lang="es-419"/>
            </a:br>
            <a:r>
              <a:rPr lang="es-419" sz="2400"/>
              <a:t>Finalización de la sesión TCP</a:t>
            </a:r>
            <a:endParaRPr/>
          </a:p>
        </p:txBody>
      </p:sp>
      <p:sp>
        <p:nvSpPr>
          <p:cNvPr id="444" name="Google Shape;444;p44"/>
          <p:cNvSpPr txBox="1"/>
          <p:nvPr>
            <p:ph idx="1" type="body"/>
          </p:nvPr>
        </p:nvSpPr>
        <p:spPr>
          <a:xfrm>
            <a:off x="431971" y="933119"/>
            <a:ext cx="4140029" cy="307394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Paso 1: Cuando el cliente no tiene más datos para enviar en la transmisión, envía un segmento con el indicador FIN establecido.</a:t>
            </a:r>
            <a:endParaRPr/>
          </a:p>
          <a:p>
            <a:pPr indent="0" lvl="0" marL="0" rtl="0" algn="l">
              <a:lnSpc>
                <a:spcPct val="100000"/>
              </a:lnSpc>
              <a:spcBef>
                <a:spcPts val="320"/>
              </a:spcBef>
              <a:spcAft>
                <a:spcPts val="0"/>
              </a:spcAft>
              <a:buSzPts val="1600"/>
              <a:buNone/>
            </a:pPr>
            <a:r>
              <a:rPr lang="es-419" sz="1600">
                <a:solidFill>
                  <a:srgbClr val="000000"/>
                </a:solidFill>
              </a:rPr>
              <a:t>Paso 2: El servidor envía un ACK para confirmar el indicador FIN y finalizar la sesión de cliente a servidor.</a:t>
            </a:r>
            <a:endParaRPr/>
          </a:p>
          <a:p>
            <a:pPr indent="0" lvl="0" marL="0" rtl="0" algn="l">
              <a:lnSpc>
                <a:spcPct val="100000"/>
              </a:lnSpc>
              <a:spcBef>
                <a:spcPts val="320"/>
              </a:spcBef>
              <a:spcAft>
                <a:spcPts val="0"/>
              </a:spcAft>
              <a:buSzPts val="1600"/>
              <a:buNone/>
            </a:pPr>
            <a:r>
              <a:rPr lang="es-419" sz="1600">
                <a:solidFill>
                  <a:srgbClr val="000000"/>
                </a:solidFill>
              </a:rPr>
              <a:t>Paso 3: El servidor envía un FIN al cliente para finalizar la sesión de servidor a cliente.</a:t>
            </a:r>
            <a:endParaRPr/>
          </a:p>
          <a:p>
            <a:pPr indent="0" lvl="0" marL="0" rtl="0" algn="l">
              <a:lnSpc>
                <a:spcPct val="100000"/>
              </a:lnSpc>
              <a:spcBef>
                <a:spcPts val="320"/>
              </a:spcBef>
              <a:spcAft>
                <a:spcPts val="0"/>
              </a:spcAft>
              <a:buSzPts val="1600"/>
              <a:buNone/>
            </a:pPr>
            <a:r>
              <a:rPr lang="es-419" sz="1600">
                <a:solidFill>
                  <a:srgbClr val="000000"/>
                </a:solidFill>
              </a:rPr>
              <a:t>Paso 4: El cliente responde con un ACK para confirmar el FIN desde el servidor.</a:t>
            </a:r>
            <a:endParaRPr/>
          </a:p>
        </p:txBody>
      </p:sp>
      <p:pic>
        <p:nvPicPr>
          <p:cNvPr id="445" name="Google Shape;445;p44"/>
          <p:cNvPicPr preferRelativeResize="0"/>
          <p:nvPr/>
        </p:nvPicPr>
        <p:blipFill rotWithShape="1">
          <a:blip r:embed="rId3">
            <a:alphaModFix/>
          </a:blip>
          <a:srcRect b="0" l="0" r="0" t="0"/>
          <a:stretch/>
        </p:blipFill>
        <p:spPr>
          <a:xfrm>
            <a:off x="4572000" y="1136435"/>
            <a:ext cx="3953695" cy="30739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1.4.1 Transporte de datos</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Proceso de comunicación en TCP </a:t>
            </a:r>
            <a:br>
              <a:rPr lang="es-419"/>
            </a:br>
            <a:r>
              <a:rPr lang="es-419" sz="2400"/>
              <a:t>Análisis del protocolo TCP de enlace de tres vías</a:t>
            </a:r>
            <a:endParaRPr/>
          </a:p>
        </p:txBody>
      </p:sp>
      <p:sp>
        <p:nvSpPr>
          <p:cNvPr id="452" name="Google Shape;452;p45"/>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Funciones del enlace de tres vías:</a:t>
            </a:r>
            <a:endParaRPr/>
          </a:p>
          <a:p>
            <a:pPr indent="-215900" lvl="1" marL="358775" rtl="0" algn="l">
              <a:lnSpc>
                <a:spcPct val="100000"/>
              </a:lnSpc>
              <a:spcBef>
                <a:spcPts val="900"/>
              </a:spcBef>
              <a:spcAft>
                <a:spcPts val="0"/>
              </a:spcAft>
              <a:buSzPts val="1400"/>
              <a:buFont typeface="Arial"/>
              <a:buChar char="•"/>
            </a:pPr>
            <a:r>
              <a:rPr lang="es-419"/>
              <a:t>Establece que el dispositivo de destino está presente en la red.</a:t>
            </a:r>
            <a:endParaRPr/>
          </a:p>
          <a:p>
            <a:pPr indent="-215900" lvl="1" marL="358775" rtl="0" algn="l">
              <a:lnSpc>
                <a:spcPct val="100000"/>
              </a:lnSpc>
              <a:spcBef>
                <a:spcPts val="600"/>
              </a:spcBef>
              <a:spcAft>
                <a:spcPts val="0"/>
              </a:spcAft>
              <a:buSzPts val="1400"/>
              <a:buFont typeface="Arial"/>
              <a:buChar char="•"/>
            </a:pPr>
            <a:r>
              <a:rPr lang="es-419"/>
              <a:t>Verifica que el dispositivo de destino tenga un servicio activo y acepte solicitudes en el número de puerto de destino que el cliente de origen desea utilizar.</a:t>
            </a:r>
            <a:endParaRPr/>
          </a:p>
          <a:p>
            <a:pPr indent="-215900" lvl="1" marL="358775" rtl="0" algn="l">
              <a:lnSpc>
                <a:spcPct val="100000"/>
              </a:lnSpc>
              <a:spcBef>
                <a:spcPts val="600"/>
              </a:spcBef>
              <a:spcAft>
                <a:spcPts val="0"/>
              </a:spcAft>
              <a:buSzPts val="1400"/>
              <a:buFont typeface="Arial"/>
              <a:buChar char="•"/>
            </a:pPr>
            <a:r>
              <a:rPr lang="es-419"/>
              <a:t>Informa al dispositivo de destino que el cliente de origen intenta establecer una sesión de comunicación en dicho número de puerto</a:t>
            </a:r>
            <a:endParaRPr/>
          </a:p>
          <a:p>
            <a:pPr indent="0" lvl="0" marL="0" rtl="0" algn="l">
              <a:lnSpc>
                <a:spcPct val="100000"/>
              </a:lnSpc>
              <a:spcBef>
                <a:spcPts val="900"/>
              </a:spcBef>
              <a:spcAft>
                <a:spcPts val="0"/>
              </a:spcAft>
              <a:buSzPts val="1350"/>
              <a:buNone/>
            </a:pPr>
            <a:r>
              <a:rPr lang="es-419"/>
              <a:t>Una vez que se completa la comunicación, se cierran las sesiones y se finaliza la conexión. Los mecanismos de conexión y sesión habilitan la función de confiabilidad de TCP.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Proceso de comunicación en TCP </a:t>
            </a:r>
            <a:br>
              <a:rPr lang="es-419"/>
            </a:br>
            <a:r>
              <a:rPr lang="es-419" sz="2400"/>
              <a:t>Análisis de protocolo de enlace TCP de tres vías</a:t>
            </a:r>
            <a:endParaRPr/>
          </a:p>
        </p:txBody>
      </p:sp>
      <p:sp>
        <p:nvSpPr>
          <p:cNvPr id="459" name="Google Shape;459;p46"/>
          <p:cNvSpPr txBox="1"/>
          <p:nvPr>
            <p:ph idx="1" type="body"/>
          </p:nvPr>
        </p:nvSpPr>
        <p:spPr>
          <a:xfrm>
            <a:off x="144065" y="798944"/>
            <a:ext cx="3850419" cy="415531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260"/>
              <a:buNone/>
            </a:pPr>
            <a:r>
              <a:rPr lang="es-419" sz="1400"/>
              <a:t>Los seis indicadores de bits de control son los siguientes:</a:t>
            </a:r>
            <a:endParaRPr/>
          </a:p>
          <a:p>
            <a:pPr indent="-215900" lvl="1" marL="358775" rtl="0" algn="l">
              <a:lnSpc>
                <a:spcPct val="100000"/>
              </a:lnSpc>
              <a:spcBef>
                <a:spcPts val="900"/>
              </a:spcBef>
              <a:spcAft>
                <a:spcPts val="0"/>
              </a:spcAft>
              <a:buSzPts val="1400"/>
              <a:buChar char="•"/>
            </a:pPr>
            <a:r>
              <a:rPr b="1" lang="es-419"/>
              <a:t>URG</a:t>
            </a:r>
            <a:r>
              <a:rPr lang="es-419"/>
              <a:t> - Campo indicador urgente importante.</a:t>
            </a:r>
            <a:endParaRPr/>
          </a:p>
          <a:p>
            <a:pPr indent="-215900" lvl="1" marL="358775" rtl="0" algn="l">
              <a:lnSpc>
                <a:spcPct val="100000"/>
              </a:lnSpc>
              <a:spcBef>
                <a:spcPts val="600"/>
              </a:spcBef>
              <a:spcAft>
                <a:spcPts val="0"/>
              </a:spcAft>
              <a:buSzPts val="1400"/>
              <a:buChar char="•"/>
            </a:pPr>
            <a:r>
              <a:rPr b="1" lang="es-419"/>
              <a:t>ACK</a:t>
            </a:r>
            <a:r>
              <a:rPr lang="es-419"/>
              <a:t> - Indicador de acuse de recibo utilizado en el establecimiento de la conexión y la terminación de la sesión.</a:t>
            </a:r>
            <a:endParaRPr/>
          </a:p>
          <a:p>
            <a:pPr indent="-215900" lvl="1" marL="358775" rtl="0" algn="l">
              <a:lnSpc>
                <a:spcPct val="100000"/>
              </a:lnSpc>
              <a:spcBef>
                <a:spcPts val="600"/>
              </a:spcBef>
              <a:spcAft>
                <a:spcPts val="0"/>
              </a:spcAft>
              <a:buSzPts val="1400"/>
              <a:buChar char="•"/>
            </a:pPr>
            <a:r>
              <a:rPr b="1" lang="es-419"/>
              <a:t>PSH</a:t>
            </a:r>
            <a:r>
              <a:rPr lang="es-419"/>
              <a:t> - Función de empuje.</a:t>
            </a:r>
            <a:endParaRPr/>
          </a:p>
          <a:p>
            <a:pPr indent="-215900" lvl="1" marL="358775" rtl="0" algn="l">
              <a:lnSpc>
                <a:spcPct val="100000"/>
              </a:lnSpc>
              <a:spcBef>
                <a:spcPts val="600"/>
              </a:spcBef>
              <a:spcAft>
                <a:spcPts val="0"/>
              </a:spcAft>
              <a:buSzPts val="1400"/>
              <a:buChar char="•"/>
            </a:pPr>
            <a:r>
              <a:rPr b="1" lang="es-419"/>
              <a:t>RST</a:t>
            </a:r>
            <a:r>
              <a:rPr lang="es-419"/>
              <a:t>- Restablecer una conexión cuando ocurre un error o se agota el tiempo de espera.</a:t>
            </a:r>
            <a:endParaRPr/>
          </a:p>
          <a:p>
            <a:pPr indent="-215900" lvl="1" marL="358775" rtl="0" algn="l">
              <a:lnSpc>
                <a:spcPct val="100000"/>
              </a:lnSpc>
              <a:spcBef>
                <a:spcPts val="600"/>
              </a:spcBef>
              <a:spcAft>
                <a:spcPts val="0"/>
              </a:spcAft>
              <a:buSzPts val="1400"/>
              <a:buChar char="•"/>
            </a:pPr>
            <a:r>
              <a:rPr b="1" lang="es-419"/>
              <a:t>SYN</a:t>
            </a:r>
            <a:r>
              <a:rPr lang="es-419"/>
              <a:t> - Sincronizar números de secuencia utilizados en el establecimiento de conexión.</a:t>
            </a:r>
            <a:endParaRPr/>
          </a:p>
          <a:p>
            <a:pPr indent="-215900" lvl="1" marL="358775" rtl="0" algn="l">
              <a:lnSpc>
                <a:spcPct val="100000"/>
              </a:lnSpc>
              <a:spcBef>
                <a:spcPts val="600"/>
              </a:spcBef>
              <a:spcAft>
                <a:spcPts val="0"/>
              </a:spcAft>
              <a:buSzPts val="1400"/>
              <a:buChar char="•"/>
            </a:pPr>
            <a:r>
              <a:rPr b="1" lang="es-419"/>
              <a:t>FIN</a:t>
            </a:r>
            <a:r>
              <a:rPr lang="es-419"/>
              <a:t> - No más datos del remitente y se utilizan en la terminación de la session.</a:t>
            </a:r>
            <a:endParaRPr/>
          </a:p>
        </p:txBody>
      </p:sp>
      <p:pic>
        <p:nvPicPr>
          <p:cNvPr id="460" name="Google Shape;460;p46"/>
          <p:cNvPicPr preferRelativeResize="0"/>
          <p:nvPr/>
        </p:nvPicPr>
        <p:blipFill rotWithShape="1">
          <a:blip r:embed="rId3">
            <a:alphaModFix/>
          </a:blip>
          <a:srcRect b="0" l="0" r="0" t="0"/>
          <a:stretch/>
        </p:blipFill>
        <p:spPr>
          <a:xfrm>
            <a:off x="4110926" y="1369093"/>
            <a:ext cx="4974253" cy="24053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Proceso de comunicación en TCP</a:t>
            </a:r>
            <a:br>
              <a:rPr lang="es-419"/>
            </a:br>
            <a:r>
              <a:rPr lang="es-419" sz="2400"/>
              <a:t>Video: enlace de tres vías TCP</a:t>
            </a:r>
            <a:endParaRPr/>
          </a:p>
        </p:txBody>
      </p:sp>
      <p:sp>
        <p:nvSpPr>
          <p:cNvPr id="467" name="Google Shape;467;p47"/>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Este video cubre lo siguiente:</a:t>
            </a:r>
            <a:endParaRPr/>
          </a:p>
          <a:p>
            <a:pPr indent="-215900" lvl="1" marL="358775" rtl="0" algn="l">
              <a:lnSpc>
                <a:spcPct val="100000"/>
              </a:lnSpc>
              <a:spcBef>
                <a:spcPts val="900"/>
              </a:spcBef>
              <a:spcAft>
                <a:spcPts val="0"/>
              </a:spcAft>
              <a:buSzPts val="1500"/>
              <a:buChar char="•"/>
            </a:pPr>
            <a:r>
              <a:rPr lang="es-419" sz="1500"/>
              <a:t>Protocolo de enlace de tres vías TCP</a:t>
            </a:r>
            <a:endParaRPr/>
          </a:p>
          <a:p>
            <a:pPr indent="-215900" lvl="1" marL="358775" rtl="0" algn="l">
              <a:lnSpc>
                <a:spcPct val="100000"/>
              </a:lnSpc>
              <a:spcBef>
                <a:spcPts val="600"/>
              </a:spcBef>
              <a:spcAft>
                <a:spcPts val="0"/>
              </a:spcAft>
              <a:buSzPts val="1500"/>
              <a:buChar char="•"/>
            </a:pPr>
            <a:r>
              <a:rPr lang="es-419" sz="1500"/>
              <a:t>Terminación de una conversación de TCP.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8"/>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14.6 – Confiabilidad y control de flujo</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Confiabilidad y control del flujo</a:t>
            </a:r>
            <a:br>
              <a:rPr lang="es-419"/>
            </a:br>
            <a:r>
              <a:rPr lang="es-419" sz="2400"/>
              <a:t>Confiabilidad de TCP: Entrega garantizada y ordenada</a:t>
            </a:r>
            <a:endParaRPr/>
          </a:p>
        </p:txBody>
      </p:sp>
      <p:sp>
        <p:nvSpPr>
          <p:cNvPr id="480" name="Google Shape;480;p49"/>
          <p:cNvSpPr txBox="1"/>
          <p:nvPr>
            <p:ph idx="1" type="body"/>
          </p:nvPr>
        </p:nvSpPr>
        <p:spPr>
          <a:xfrm>
            <a:off x="288414" y="979527"/>
            <a:ext cx="3884330" cy="3439047"/>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600"/>
              <a:buFont typeface="Arial"/>
              <a:buChar char="•"/>
            </a:pPr>
            <a:r>
              <a:rPr lang="es-419" sz="1600">
                <a:solidFill>
                  <a:srgbClr val="000000"/>
                </a:solidFill>
              </a:rPr>
              <a:t>TCP también puede ayudar a mantener el flujo de paquetes para que los dispositivos no se sobrecarguen.</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Algunas veces los segmentos TCP no llegan a su destino o lno llegan en orden. </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Todos los datos deben ser recibidos y los datos de estos segmentos deben ser reensamblados en el orden original.</a:t>
            </a:r>
            <a:endParaRPr/>
          </a:p>
          <a:p>
            <a:pPr indent="-285750" lvl="0" marL="285750" rtl="0" algn="l">
              <a:lnSpc>
                <a:spcPct val="100000"/>
              </a:lnSpc>
              <a:spcBef>
                <a:spcPts val="320"/>
              </a:spcBef>
              <a:spcAft>
                <a:spcPts val="0"/>
              </a:spcAft>
              <a:buSzPts val="1600"/>
              <a:buFont typeface="Arial"/>
              <a:buChar char="•"/>
            </a:pPr>
            <a:r>
              <a:rPr lang="es-419" sz="1600">
                <a:solidFill>
                  <a:srgbClr val="000000"/>
                </a:solidFill>
              </a:rPr>
              <a:t>Para lograr esto, se asignan números de secuencia en el encabezado de cada paquete.</a:t>
            </a:r>
            <a:endParaRPr/>
          </a:p>
          <a:p>
            <a:pPr indent="0" lvl="0" marL="0" rtl="0" algn="l">
              <a:lnSpc>
                <a:spcPct val="100000"/>
              </a:lnSpc>
              <a:spcBef>
                <a:spcPts val="320"/>
              </a:spcBef>
              <a:spcAft>
                <a:spcPts val="0"/>
              </a:spcAft>
              <a:buSzPts val="1600"/>
              <a:buNone/>
            </a:pPr>
            <a:r>
              <a:t/>
            </a:r>
            <a:endParaRPr sz="1600">
              <a:solidFill>
                <a:srgbClr val="000000"/>
              </a:solidFill>
            </a:endParaRPr>
          </a:p>
        </p:txBody>
      </p:sp>
      <p:pic>
        <p:nvPicPr>
          <p:cNvPr id="481" name="Google Shape;481;p49"/>
          <p:cNvPicPr preferRelativeResize="0"/>
          <p:nvPr/>
        </p:nvPicPr>
        <p:blipFill rotWithShape="1">
          <a:blip r:embed="rId3">
            <a:alphaModFix/>
          </a:blip>
          <a:srcRect b="0" l="0" r="0" t="0"/>
          <a:stretch/>
        </p:blipFill>
        <p:spPr>
          <a:xfrm>
            <a:off x="4358993" y="1119907"/>
            <a:ext cx="4645376" cy="31582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0"/>
          <p:cNvSpPr txBox="1"/>
          <p:nvPr>
            <p:ph type="title"/>
          </p:nvPr>
        </p:nvSpPr>
        <p:spPr>
          <a:xfrm>
            <a:off x="0" y="106047"/>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Confiabilidad y control de flujo </a:t>
            </a:r>
            <a:br>
              <a:rPr lang="es-419"/>
            </a:br>
            <a:r>
              <a:rPr lang="es-419" sz="2400"/>
              <a:t>Demostraciónen video: Confiabilidad de TCP (reconocimientos y números de secuencia)</a:t>
            </a:r>
            <a:endParaRPr/>
          </a:p>
        </p:txBody>
      </p:sp>
      <p:sp>
        <p:nvSpPr>
          <p:cNvPr id="488" name="Google Shape;488;p50"/>
          <p:cNvSpPr txBox="1"/>
          <p:nvPr>
            <p:ph idx="1" type="body"/>
          </p:nvPr>
        </p:nvSpPr>
        <p:spPr>
          <a:xfrm>
            <a:off x="145357" y="1108426"/>
            <a:ext cx="8853286" cy="3929027"/>
          </a:xfrm>
          <a:prstGeom prst="rect">
            <a:avLst/>
          </a:prstGeom>
          <a:noFill/>
          <a:ln>
            <a:noFill/>
          </a:ln>
        </p:spPr>
        <p:txBody>
          <a:bodyPr anchorCtr="0" anchor="t" bIns="45700" lIns="91425" spcFirstLastPara="1" rIns="182875" wrap="square" tIns="45700">
            <a:noAutofit/>
          </a:bodyPr>
          <a:lstStyle/>
          <a:p>
            <a:pPr indent="0" lvl="1" marL="142875" rtl="0" algn="l">
              <a:lnSpc>
                <a:spcPct val="100000"/>
              </a:lnSpc>
              <a:spcBef>
                <a:spcPts val="0"/>
              </a:spcBef>
              <a:spcAft>
                <a:spcPts val="0"/>
              </a:spcAft>
              <a:buSzPts val="1800"/>
              <a:buNone/>
            </a:pPr>
            <a:r>
              <a:rPr lang="es-419" sz="1800"/>
              <a:t>Este video muestra un ejemplo simplificado de las operaciones de TCP.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1"/>
          <p:cNvSpPr txBox="1"/>
          <p:nvPr>
            <p:ph type="title"/>
          </p:nvPr>
        </p:nvSpPr>
        <p:spPr>
          <a:xfrm>
            <a:off x="-1" y="1847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Confiabilidad y control de flujo </a:t>
            </a:r>
            <a:br>
              <a:rPr lang="es-419"/>
            </a:br>
            <a:r>
              <a:rPr lang="es-419"/>
              <a:t>Confiabilidad TCP — Pérdida y retransmisión de datos</a:t>
            </a:r>
            <a:endParaRPr/>
          </a:p>
        </p:txBody>
      </p:sp>
      <p:sp>
        <p:nvSpPr>
          <p:cNvPr id="495" name="Google Shape;495;p51"/>
          <p:cNvSpPr txBox="1"/>
          <p:nvPr>
            <p:ph idx="1" type="body"/>
          </p:nvPr>
        </p:nvSpPr>
        <p:spPr>
          <a:xfrm>
            <a:off x="144065" y="1025236"/>
            <a:ext cx="3826356" cy="3929027"/>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No importa cuán bien diseñada esté una red, ocasionalmente se produce la pérdida de datos.</a:t>
            </a:r>
            <a:endParaRPr/>
          </a:p>
          <a:p>
            <a:pPr indent="0" lvl="0" marL="0" rtl="0" algn="l">
              <a:lnSpc>
                <a:spcPct val="100000"/>
              </a:lnSpc>
              <a:spcBef>
                <a:spcPts val="1200"/>
              </a:spcBef>
              <a:spcAft>
                <a:spcPts val="0"/>
              </a:spcAft>
              <a:buSzPts val="1440"/>
              <a:buNone/>
            </a:pPr>
            <a:r>
              <a:rPr lang="es-419" sz="1600"/>
              <a:t>TCP proporciona métodos para administrar la pérdida de segmentos. Entre estos está un mecanismo para retransmitir segmentos para los datos sin reconocimiento.</a:t>
            </a:r>
            <a:endParaRPr/>
          </a:p>
          <a:p>
            <a:pPr indent="0" lvl="0" marL="0" rtl="0" algn="l">
              <a:lnSpc>
                <a:spcPct val="100000"/>
              </a:lnSpc>
              <a:spcBef>
                <a:spcPts val="1200"/>
              </a:spcBef>
              <a:spcAft>
                <a:spcPts val="0"/>
              </a:spcAft>
              <a:buSzPts val="1440"/>
              <a:buNone/>
            </a:pPr>
            <a:r>
              <a:t/>
            </a:r>
            <a:endParaRPr sz="1600"/>
          </a:p>
          <a:p>
            <a:pPr indent="-84138" lvl="0" marL="169863" rtl="0" algn="l">
              <a:lnSpc>
                <a:spcPct val="100000"/>
              </a:lnSpc>
              <a:spcBef>
                <a:spcPts val="1200"/>
              </a:spcBef>
              <a:spcAft>
                <a:spcPts val="0"/>
              </a:spcAft>
              <a:buSzPts val="1350"/>
              <a:buFont typeface="Noto Sans Symbols"/>
              <a:buNone/>
            </a:pPr>
            <a:r>
              <a:t/>
            </a:r>
            <a:endParaRPr/>
          </a:p>
        </p:txBody>
      </p:sp>
      <p:pic>
        <p:nvPicPr>
          <p:cNvPr id="496" name="Google Shape;496;p51"/>
          <p:cNvPicPr preferRelativeResize="0"/>
          <p:nvPr/>
        </p:nvPicPr>
        <p:blipFill rotWithShape="1">
          <a:blip r:embed="rId3">
            <a:alphaModFix/>
          </a:blip>
          <a:srcRect b="0" l="3125" r="0" t="0"/>
          <a:stretch/>
        </p:blipFill>
        <p:spPr>
          <a:xfrm>
            <a:off x="4078705" y="1025236"/>
            <a:ext cx="4921230" cy="355531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2"/>
          <p:cNvSpPr txBox="1"/>
          <p:nvPr>
            <p:ph type="title"/>
          </p:nvPr>
        </p:nvSpPr>
        <p:spPr>
          <a:xfrm>
            <a:off x="-1" y="1847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t>Confiabilidad y control de flujo </a:t>
            </a:r>
            <a:br>
              <a:rPr lang="es-419" sz="1600"/>
            </a:br>
            <a:r>
              <a:rPr lang="es-419"/>
              <a:t>Confiabilidad TCP — Pérdida y retransmisión de datos (Cont.)</a:t>
            </a:r>
            <a:endParaRPr/>
          </a:p>
        </p:txBody>
      </p:sp>
      <p:sp>
        <p:nvSpPr>
          <p:cNvPr id="503" name="Google Shape;503;p52"/>
          <p:cNvSpPr txBox="1"/>
          <p:nvPr>
            <p:ph idx="1" type="body"/>
          </p:nvPr>
        </p:nvSpPr>
        <p:spPr>
          <a:xfrm>
            <a:off x="144065" y="1025236"/>
            <a:ext cx="3970735" cy="3929027"/>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Los sistemas operativos host actualmente suelen emplear una característica TCP opcional llamada reconocimiento selectivo (SACK), negociada durante el protocolo de enlace de tres vías.</a:t>
            </a:r>
            <a:endParaRPr/>
          </a:p>
          <a:p>
            <a:pPr indent="0" lvl="0" marL="0" rtl="0" algn="l">
              <a:lnSpc>
                <a:spcPct val="100000"/>
              </a:lnSpc>
              <a:spcBef>
                <a:spcPts val="1200"/>
              </a:spcBef>
              <a:spcAft>
                <a:spcPts val="0"/>
              </a:spcAft>
              <a:buSzPts val="1440"/>
              <a:buNone/>
            </a:pPr>
            <a:r>
              <a:rPr lang="es-419" sz="1600"/>
              <a:t>Si ambos hosts admiten SACK, el receptor puede reconocer explícitamente qué segmentos (bytes) se recibieron, incluidos los segmentos discontinuos.</a:t>
            </a:r>
            <a:endParaRPr/>
          </a:p>
          <a:p>
            <a:pPr indent="-84138" lvl="0" marL="169863" rtl="0" algn="l">
              <a:lnSpc>
                <a:spcPct val="100000"/>
              </a:lnSpc>
              <a:spcBef>
                <a:spcPts val="1200"/>
              </a:spcBef>
              <a:spcAft>
                <a:spcPts val="0"/>
              </a:spcAft>
              <a:buSzPts val="1350"/>
              <a:buFont typeface="Noto Sans Symbols"/>
              <a:buNone/>
            </a:pPr>
            <a:r>
              <a:t/>
            </a:r>
            <a:endParaRPr/>
          </a:p>
        </p:txBody>
      </p:sp>
      <p:pic>
        <p:nvPicPr>
          <p:cNvPr id="504" name="Google Shape;504;p52"/>
          <p:cNvPicPr preferRelativeResize="0"/>
          <p:nvPr/>
        </p:nvPicPr>
        <p:blipFill rotWithShape="1">
          <a:blip r:embed="rId3">
            <a:alphaModFix/>
          </a:blip>
          <a:srcRect b="0" l="6549" r="11057" t="0"/>
          <a:stretch/>
        </p:blipFill>
        <p:spPr>
          <a:xfrm>
            <a:off x="4235115" y="822789"/>
            <a:ext cx="4475747" cy="372658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3"/>
          <p:cNvSpPr txBox="1"/>
          <p:nvPr>
            <p:ph type="title"/>
          </p:nvPr>
        </p:nvSpPr>
        <p:spPr>
          <a:xfrm>
            <a:off x="-1" y="1847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Confiabilidad y control de flujo </a:t>
            </a:r>
            <a:br>
              <a:rPr lang="es-419"/>
            </a:br>
            <a:r>
              <a:rPr lang="es-419"/>
              <a:t>Video de demostración: Pérdida y retransmisión de datos</a:t>
            </a:r>
            <a:endParaRPr/>
          </a:p>
        </p:txBody>
      </p:sp>
      <p:sp>
        <p:nvSpPr>
          <p:cNvPr id="511" name="Google Shape;511;p53"/>
          <p:cNvSpPr txBox="1"/>
          <p:nvPr>
            <p:ph idx="1" type="body"/>
          </p:nvPr>
        </p:nvSpPr>
        <p:spPr>
          <a:xfrm>
            <a:off x="144065" y="1025236"/>
            <a:ext cx="8491935" cy="3929027"/>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Este vídeo muestra el proceso de reenviar segmentos que no son recibidos inicialmente por el destino.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4"/>
          <p:cNvSpPr txBox="1"/>
          <p:nvPr>
            <p:ph type="title"/>
          </p:nvPr>
        </p:nvSpPr>
        <p:spPr>
          <a:xfrm>
            <a:off x="0" y="0"/>
            <a:ext cx="9144000"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Confiabilidad y control de flujo </a:t>
            </a:r>
            <a:br>
              <a:rPr lang="es-419"/>
            </a:br>
            <a:r>
              <a:rPr lang="es-419" sz="2400"/>
              <a:t>Control del flujo de TCP: tamaño de la ventana y reconocimientos</a:t>
            </a:r>
            <a:endParaRPr/>
          </a:p>
        </p:txBody>
      </p:sp>
      <p:sp>
        <p:nvSpPr>
          <p:cNvPr id="518" name="Google Shape;518;p54"/>
          <p:cNvSpPr txBox="1"/>
          <p:nvPr>
            <p:ph idx="1" type="body"/>
          </p:nvPr>
        </p:nvSpPr>
        <p:spPr>
          <a:xfrm>
            <a:off x="103695" y="912262"/>
            <a:ext cx="3667027" cy="3509472"/>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El TCP también proporciona mecanismos de control de flujo.</a:t>
            </a:r>
            <a:endParaRPr/>
          </a:p>
          <a:p>
            <a:pPr indent="0" lvl="0" marL="0" rtl="0" algn="l">
              <a:lnSpc>
                <a:spcPct val="100000"/>
              </a:lnSpc>
              <a:spcBef>
                <a:spcPts val="0"/>
              </a:spcBef>
              <a:spcAft>
                <a:spcPts val="0"/>
              </a:spcAft>
              <a:buSzPts val="1600"/>
              <a:buNone/>
            </a:pPr>
            <a:r>
              <a:t/>
            </a:r>
            <a:endParaRPr sz="1600">
              <a:solidFill>
                <a:srgbClr val="000000"/>
              </a:solidFill>
            </a:endParaRPr>
          </a:p>
          <a:p>
            <a:pPr indent="-285750" lvl="0" marL="285750" rtl="0" algn="l">
              <a:lnSpc>
                <a:spcPct val="100000"/>
              </a:lnSpc>
              <a:spcBef>
                <a:spcPts val="0"/>
              </a:spcBef>
              <a:spcAft>
                <a:spcPts val="0"/>
              </a:spcAft>
              <a:buSzPts val="1600"/>
              <a:buFont typeface="Arial"/>
              <a:buChar char="•"/>
            </a:pPr>
            <a:r>
              <a:rPr lang="es-419" sz="1600">
                <a:solidFill>
                  <a:srgbClr val="000000"/>
                </a:solidFill>
              </a:rPr>
              <a:t>El control de flujo es la cantidad de datos que el destino puede recibir y procesar de manera confiable.</a:t>
            </a:r>
            <a:endParaRPr/>
          </a:p>
          <a:p>
            <a:pPr indent="-184150" lvl="0" marL="285750" rtl="0" algn="l">
              <a:lnSpc>
                <a:spcPct val="100000"/>
              </a:lnSpc>
              <a:spcBef>
                <a:spcPts val="0"/>
              </a:spcBef>
              <a:spcAft>
                <a:spcPts val="0"/>
              </a:spcAft>
              <a:buSzPts val="1600"/>
              <a:buFont typeface="Arial"/>
              <a:buNone/>
            </a:pPr>
            <a:r>
              <a:t/>
            </a:r>
            <a:endParaRPr sz="1600">
              <a:solidFill>
                <a:srgbClr val="000000"/>
              </a:solidFill>
            </a:endParaRPr>
          </a:p>
          <a:p>
            <a:pPr indent="-285750" lvl="0" marL="285750" rtl="0" algn="l">
              <a:lnSpc>
                <a:spcPct val="100000"/>
              </a:lnSpc>
              <a:spcBef>
                <a:spcPts val="0"/>
              </a:spcBef>
              <a:spcAft>
                <a:spcPts val="0"/>
              </a:spcAft>
              <a:buSzPts val="1600"/>
              <a:buFont typeface="Arial"/>
              <a:buChar char="•"/>
            </a:pPr>
            <a:r>
              <a:rPr lang="es-419" sz="1600">
                <a:solidFill>
                  <a:srgbClr val="000000"/>
                </a:solidFill>
              </a:rPr>
              <a:t>El control de flujo permite mantener la confiabilidad de la transmisión de TCP mediante el ajuste de la velocidad del flujo de datos entre el origen y el destino para una sesión dada.</a:t>
            </a:r>
            <a:endParaRPr/>
          </a:p>
        </p:txBody>
      </p:sp>
      <p:pic>
        <p:nvPicPr>
          <p:cNvPr id="519" name="Google Shape;519;p54"/>
          <p:cNvPicPr preferRelativeResize="0"/>
          <p:nvPr/>
        </p:nvPicPr>
        <p:blipFill rotWithShape="1">
          <a:blip r:embed="rId3">
            <a:alphaModFix/>
          </a:blip>
          <a:srcRect b="0" l="0" r="0" t="0"/>
          <a:stretch/>
        </p:blipFill>
        <p:spPr>
          <a:xfrm>
            <a:off x="3836710" y="912262"/>
            <a:ext cx="5195302" cy="3318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Transporte de datos</a:t>
            </a:r>
            <a:br>
              <a:rPr lang="es-419"/>
            </a:br>
            <a:r>
              <a:rPr lang="es-419" sz="2400"/>
              <a:t>Función de la capa de transporte</a:t>
            </a:r>
            <a:endParaRPr/>
          </a:p>
        </p:txBody>
      </p:sp>
      <p:sp>
        <p:nvSpPr>
          <p:cNvPr id="260" name="Google Shape;260;p19"/>
          <p:cNvSpPr txBox="1"/>
          <p:nvPr>
            <p:ph idx="1" type="body"/>
          </p:nvPr>
        </p:nvSpPr>
        <p:spPr>
          <a:xfrm>
            <a:off x="360219" y="855418"/>
            <a:ext cx="3602182" cy="3559563"/>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s-419" sz="1800">
                <a:solidFill>
                  <a:srgbClr val="000000"/>
                </a:solidFill>
              </a:rPr>
              <a:t>La capa de transporte es:</a:t>
            </a:r>
            <a:endParaRPr/>
          </a:p>
          <a:p>
            <a:pPr indent="-285750" lvl="0" marL="285750" rtl="0" algn="l">
              <a:lnSpc>
                <a:spcPct val="100000"/>
              </a:lnSpc>
              <a:spcBef>
                <a:spcPts val="360"/>
              </a:spcBef>
              <a:spcAft>
                <a:spcPts val="0"/>
              </a:spcAft>
              <a:buSzPts val="1800"/>
              <a:buFont typeface="Arial"/>
              <a:buChar char="•"/>
            </a:pPr>
            <a:r>
              <a:rPr lang="es-419" sz="1800">
                <a:solidFill>
                  <a:srgbClr val="000000"/>
                </a:solidFill>
              </a:rPr>
              <a:t>Responsable de las comunicaciones lógicas entre aplicaciones que se ejecutan en diferentes hosts.</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Enlace entre la capas de aplicación y las capas inferiores que se encargan de la transmisión a través de la red.</a:t>
            </a:r>
            <a:endParaRPr/>
          </a:p>
          <a:p>
            <a:pPr indent="0" lvl="0" marL="0" rtl="0" algn="l">
              <a:lnSpc>
                <a:spcPct val="100000"/>
              </a:lnSpc>
              <a:spcBef>
                <a:spcPts val="360"/>
              </a:spcBef>
              <a:spcAft>
                <a:spcPts val="0"/>
              </a:spcAft>
              <a:buSzPts val="1800"/>
              <a:buNone/>
            </a:pPr>
            <a:r>
              <a:t/>
            </a:r>
            <a:endParaRPr sz="1800">
              <a:solidFill>
                <a:srgbClr val="000000"/>
              </a:solidFill>
            </a:endParaRPr>
          </a:p>
          <a:p>
            <a:pPr indent="0" lvl="0" marL="0" rtl="0" algn="l">
              <a:lnSpc>
                <a:spcPct val="100000"/>
              </a:lnSpc>
              <a:spcBef>
                <a:spcPts val="320"/>
              </a:spcBef>
              <a:spcAft>
                <a:spcPts val="0"/>
              </a:spcAft>
              <a:buSzPts val="1600"/>
              <a:buNone/>
            </a:pPr>
            <a:r>
              <a:t/>
            </a:r>
            <a:endParaRPr sz="1600">
              <a:solidFill>
                <a:srgbClr val="000000"/>
              </a:solidFill>
            </a:endParaRPr>
          </a:p>
        </p:txBody>
      </p:sp>
      <p:pic>
        <p:nvPicPr>
          <p:cNvPr id="261" name="Google Shape;261;p19"/>
          <p:cNvPicPr preferRelativeResize="0"/>
          <p:nvPr/>
        </p:nvPicPr>
        <p:blipFill rotWithShape="1">
          <a:blip r:embed="rId3">
            <a:alphaModFix/>
          </a:blip>
          <a:srcRect b="0" l="0" r="0" t="0"/>
          <a:stretch/>
        </p:blipFill>
        <p:spPr>
          <a:xfrm>
            <a:off x="4304804" y="855418"/>
            <a:ext cx="4478977" cy="35595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5"/>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Confiabilidad y control de flujo</a:t>
            </a:r>
            <a:br>
              <a:rPr lang="es-419"/>
            </a:br>
            <a:r>
              <a:rPr lang="es-419" sz="2400"/>
              <a:t>TCP Control de flujo: tamaño máximo de segmento</a:t>
            </a:r>
            <a:endParaRPr/>
          </a:p>
        </p:txBody>
      </p:sp>
      <p:sp>
        <p:nvSpPr>
          <p:cNvPr id="526" name="Google Shape;526;p55"/>
          <p:cNvSpPr txBox="1"/>
          <p:nvPr>
            <p:ph idx="1" type="body"/>
          </p:nvPr>
        </p:nvSpPr>
        <p:spPr>
          <a:xfrm>
            <a:off x="259590" y="731838"/>
            <a:ext cx="3541804" cy="3689896"/>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80808"/>
                </a:solidFill>
              </a:rPr>
              <a:t>Tamaño máximo de segmento (MSS) es la cantidad máxima de datos que puede recibir el dispositivo de destino.</a:t>
            </a:r>
            <a:endParaRPr/>
          </a:p>
          <a:p>
            <a:pPr indent="0" lvl="0" marL="0" rtl="0" algn="l">
              <a:lnSpc>
                <a:spcPct val="100000"/>
              </a:lnSpc>
              <a:spcBef>
                <a:spcPts val="0"/>
              </a:spcBef>
              <a:spcAft>
                <a:spcPts val="0"/>
              </a:spcAft>
              <a:buSzPts val="1600"/>
              <a:buNone/>
            </a:pPr>
            <a:r>
              <a:t/>
            </a:r>
            <a:endParaRPr sz="1600">
              <a:solidFill>
                <a:srgbClr val="080808"/>
              </a:solidFill>
            </a:endParaRPr>
          </a:p>
          <a:p>
            <a:pPr indent="-285750" lvl="0" marL="285750" rtl="0" algn="l">
              <a:lnSpc>
                <a:spcPct val="100000"/>
              </a:lnSpc>
              <a:spcBef>
                <a:spcPts val="0"/>
              </a:spcBef>
              <a:spcAft>
                <a:spcPts val="0"/>
              </a:spcAft>
              <a:buSzPts val="1600"/>
              <a:buFont typeface="Arial"/>
              <a:buChar char="•"/>
            </a:pPr>
            <a:r>
              <a:rPr lang="es-419" sz="1600">
                <a:solidFill>
                  <a:srgbClr val="080808"/>
                </a:solidFill>
              </a:rPr>
              <a:t>Un MSS común es de 1.460 bytes cuando se usa IPv4.</a:t>
            </a:r>
            <a:endParaRPr/>
          </a:p>
          <a:p>
            <a:pPr indent="-285750" lvl="0" marL="285750" rtl="0" algn="l">
              <a:lnSpc>
                <a:spcPct val="100000"/>
              </a:lnSpc>
              <a:spcBef>
                <a:spcPts val="0"/>
              </a:spcBef>
              <a:spcAft>
                <a:spcPts val="0"/>
              </a:spcAft>
              <a:buSzPts val="1600"/>
              <a:buFont typeface="Arial"/>
              <a:buChar char="•"/>
            </a:pPr>
            <a:r>
              <a:rPr lang="es-419" sz="1600">
                <a:solidFill>
                  <a:srgbClr val="080808"/>
                </a:solidFill>
              </a:rPr>
              <a:t>Un host determina el valor de su campo de MSS restando los encabezados IP y TCP de unidad máxima de transmisión (MTU) de Ethernet. </a:t>
            </a:r>
            <a:endParaRPr/>
          </a:p>
          <a:p>
            <a:pPr indent="-285750" lvl="0" marL="285750" rtl="0" algn="l">
              <a:lnSpc>
                <a:spcPct val="100000"/>
              </a:lnSpc>
              <a:spcBef>
                <a:spcPts val="0"/>
              </a:spcBef>
              <a:spcAft>
                <a:spcPts val="0"/>
              </a:spcAft>
              <a:buSzPts val="1600"/>
              <a:buFont typeface="Arial"/>
              <a:buChar char="•"/>
            </a:pPr>
            <a:r>
              <a:rPr lang="es-419" sz="1600">
                <a:solidFill>
                  <a:srgbClr val="080808"/>
                </a:solidFill>
              </a:rPr>
              <a:t>1500 menos 60 (20 bytes para el encabezado IPv4 y 20 bytes para el encabezado TCP) deja 1460 bytes.</a:t>
            </a:r>
            <a:endParaRPr/>
          </a:p>
        </p:txBody>
      </p:sp>
      <p:pic>
        <p:nvPicPr>
          <p:cNvPr id="527" name="Google Shape;527;p55"/>
          <p:cNvPicPr preferRelativeResize="0"/>
          <p:nvPr/>
        </p:nvPicPr>
        <p:blipFill rotWithShape="1">
          <a:blip r:embed="rId3">
            <a:alphaModFix/>
          </a:blip>
          <a:srcRect b="0" l="0" r="0" t="0"/>
          <a:stretch/>
        </p:blipFill>
        <p:spPr>
          <a:xfrm>
            <a:off x="4018548" y="731837"/>
            <a:ext cx="4109786" cy="2697269"/>
          </a:xfrm>
          <a:prstGeom prst="rect">
            <a:avLst/>
          </a:prstGeom>
          <a:noFill/>
          <a:ln>
            <a:noFill/>
          </a:ln>
        </p:spPr>
      </p:pic>
      <p:pic>
        <p:nvPicPr>
          <p:cNvPr id="528" name="Google Shape;528;p55"/>
          <p:cNvPicPr preferRelativeResize="0"/>
          <p:nvPr/>
        </p:nvPicPr>
        <p:blipFill rotWithShape="1">
          <a:blip r:embed="rId4">
            <a:alphaModFix/>
          </a:blip>
          <a:srcRect b="0" l="0" r="0" t="0"/>
          <a:stretch/>
        </p:blipFill>
        <p:spPr>
          <a:xfrm>
            <a:off x="4254834" y="3501368"/>
            <a:ext cx="3873500" cy="13191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6"/>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Confiabilidad y control de flujo </a:t>
            </a:r>
            <a:br>
              <a:rPr lang="es-419"/>
            </a:br>
            <a:r>
              <a:rPr lang="es-419" sz="2400"/>
              <a:t>Control del flujo de TCP: Prevención de congestiones</a:t>
            </a:r>
            <a:endParaRPr/>
          </a:p>
        </p:txBody>
      </p:sp>
      <p:sp>
        <p:nvSpPr>
          <p:cNvPr id="535" name="Google Shape;535;p56"/>
          <p:cNvSpPr txBox="1"/>
          <p:nvPr>
            <p:ph idx="1" type="body"/>
          </p:nvPr>
        </p:nvSpPr>
        <p:spPr>
          <a:xfrm>
            <a:off x="259590" y="858982"/>
            <a:ext cx="3388774" cy="3562752"/>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Cuando se produce congestión en una red, el router sobrecargado comienza a descartar paquetes.</a:t>
            </a:r>
            <a:endParaRPr/>
          </a:p>
          <a:p>
            <a:pPr indent="0" lvl="0" marL="0" rtl="0" algn="l">
              <a:lnSpc>
                <a:spcPct val="100000"/>
              </a:lnSpc>
              <a:spcBef>
                <a:spcPts val="0"/>
              </a:spcBef>
              <a:spcAft>
                <a:spcPts val="0"/>
              </a:spcAft>
              <a:buSzPts val="1600"/>
              <a:buNone/>
            </a:pPr>
            <a:r>
              <a:t/>
            </a:r>
            <a:endParaRPr sz="1600">
              <a:solidFill>
                <a:srgbClr val="000000"/>
              </a:solidFill>
            </a:endParaRPr>
          </a:p>
          <a:p>
            <a:pPr indent="0" lvl="0" marL="0" rtl="0" algn="l">
              <a:lnSpc>
                <a:spcPct val="100000"/>
              </a:lnSpc>
              <a:spcBef>
                <a:spcPts val="0"/>
              </a:spcBef>
              <a:spcAft>
                <a:spcPts val="0"/>
              </a:spcAft>
              <a:buSzPts val="1600"/>
              <a:buNone/>
            </a:pPr>
            <a:r>
              <a:rPr lang="es-419" sz="1600">
                <a:solidFill>
                  <a:srgbClr val="000000"/>
                </a:solidFill>
              </a:rPr>
              <a:t>Para evitar y controlar la congestión, TCP emplea varios mecanismos, temporizadores y algoritmos de manejo de la congestión.</a:t>
            </a:r>
            <a:endParaRPr/>
          </a:p>
        </p:txBody>
      </p:sp>
      <p:pic>
        <p:nvPicPr>
          <p:cNvPr id="536" name="Google Shape;536;p56"/>
          <p:cNvPicPr preferRelativeResize="0"/>
          <p:nvPr/>
        </p:nvPicPr>
        <p:blipFill rotWithShape="1">
          <a:blip r:embed="rId3">
            <a:alphaModFix/>
          </a:blip>
          <a:srcRect b="0" l="0" r="0" t="0"/>
          <a:stretch/>
        </p:blipFill>
        <p:spPr>
          <a:xfrm>
            <a:off x="3798486" y="981504"/>
            <a:ext cx="4847540" cy="33177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7"/>
          <p:cNvSpPr txBox="1"/>
          <p:nvPr>
            <p:ph type="ctrTitle"/>
          </p:nvPr>
        </p:nvSpPr>
        <p:spPr>
          <a:xfrm>
            <a:off x="416425" y="1788160"/>
            <a:ext cx="784834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14.7 Comunicación UDP</a:t>
            </a:r>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8"/>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Proceso de comunicación en UDP </a:t>
            </a:r>
            <a:br>
              <a:rPr lang="es-419"/>
            </a:br>
            <a:r>
              <a:rPr lang="es-419" sz="2400"/>
              <a:t>Comparación de baja sobrecarga y confiabilidad de UDP</a:t>
            </a:r>
            <a:endParaRPr/>
          </a:p>
        </p:txBody>
      </p:sp>
      <p:sp>
        <p:nvSpPr>
          <p:cNvPr id="549" name="Google Shape;549;p58"/>
          <p:cNvSpPr txBox="1"/>
          <p:nvPr>
            <p:ph idx="1" type="body"/>
          </p:nvPr>
        </p:nvSpPr>
        <p:spPr>
          <a:xfrm>
            <a:off x="185698" y="887483"/>
            <a:ext cx="8345488" cy="73183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UDP no establece ninguna conexión. UDP suministra transporte de datos con baja sobrecarga debido a que posee un encabezado de datagrama pequeño sin tráfico de administración de red.</a:t>
            </a:r>
            <a:endParaRPr/>
          </a:p>
        </p:txBody>
      </p:sp>
      <p:pic>
        <p:nvPicPr>
          <p:cNvPr id="550" name="Google Shape;550;p58"/>
          <p:cNvPicPr preferRelativeResize="0"/>
          <p:nvPr/>
        </p:nvPicPr>
        <p:blipFill rotWithShape="1">
          <a:blip r:embed="rId3">
            <a:alphaModFix/>
          </a:blip>
          <a:srcRect b="0" l="0" r="0" t="0"/>
          <a:stretch/>
        </p:blipFill>
        <p:spPr>
          <a:xfrm>
            <a:off x="1663474" y="1971922"/>
            <a:ext cx="5389935" cy="24196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9"/>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Proceso de comunicación en UDP </a:t>
            </a:r>
            <a:br>
              <a:rPr lang="es-419"/>
            </a:br>
            <a:r>
              <a:rPr lang="es-419" sz="2400"/>
              <a:t>Rearmado de datagramas UDP</a:t>
            </a:r>
            <a:endParaRPr/>
          </a:p>
        </p:txBody>
      </p:sp>
      <p:sp>
        <p:nvSpPr>
          <p:cNvPr id="557" name="Google Shape;557;p59"/>
          <p:cNvSpPr txBox="1"/>
          <p:nvPr>
            <p:ph idx="1" type="body"/>
          </p:nvPr>
        </p:nvSpPr>
        <p:spPr>
          <a:xfrm>
            <a:off x="185698" y="941243"/>
            <a:ext cx="3423775" cy="3562752"/>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800"/>
              <a:buFont typeface="Arial"/>
              <a:buChar char="•"/>
            </a:pPr>
            <a:r>
              <a:rPr lang="es-419" sz="1800">
                <a:solidFill>
                  <a:srgbClr val="000000"/>
                </a:solidFill>
              </a:rPr>
              <a:t>UDP no realiza un seguimiento de los números de secuencia de la manera en que lo hace TCP.</a:t>
            </a:r>
            <a:endParaRPr/>
          </a:p>
          <a:p>
            <a:pPr indent="-285750" lvl="0" marL="285750" rtl="0" algn="l">
              <a:lnSpc>
                <a:spcPct val="100000"/>
              </a:lnSpc>
              <a:spcBef>
                <a:spcPts val="0"/>
              </a:spcBef>
              <a:spcAft>
                <a:spcPts val="0"/>
              </a:spcAft>
              <a:buSzPts val="1800"/>
              <a:buFont typeface="Arial"/>
              <a:buChar char="•"/>
            </a:pPr>
            <a:r>
              <a:rPr lang="es-419" sz="1800">
                <a:solidFill>
                  <a:srgbClr val="000000"/>
                </a:solidFill>
              </a:rPr>
              <a:t>UDP no puede reordenar los datagramas en el orden de la transmisión.</a:t>
            </a:r>
            <a:endParaRPr/>
          </a:p>
          <a:p>
            <a:pPr indent="-285750" lvl="0" marL="285750" rtl="0" algn="l">
              <a:lnSpc>
                <a:spcPct val="100000"/>
              </a:lnSpc>
              <a:spcBef>
                <a:spcPts val="0"/>
              </a:spcBef>
              <a:spcAft>
                <a:spcPts val="0"/>
              </a:spcAft>
              <a:buSzPts val="1800"/>
              <a:buFont typeface="Arial"/>
              <a:buChar char="•"/>
            </a:pPr>
            <a:r>
              <a:rPr lang="es-419" sz="1800">
                <a:solidFill>
                  <a:srgbClr val="000000"/>
                </a:solidFill>
              </a:rPr>
              <a:t>UDP simplemente reensambla los datos en el orden en que se recibieron y los envía a la aplicación.</a:t>
            </a:r>
            <a:endParaRPr/>
          </a:p>
        </p:txBody>
      </p:sp>
      <p:pic>
        <p:nvPicPr>
          <p:cNvPr id="558" name="Google Shape;558;p59"/>
          <p:cNvPicPr preferRelativeResize="0"/>
          <p:nvPr/>
        </p:nvPicPr>
        <p:blipFill rotWithShape="1">
          <a:blip r:embed="rId3">
            <a:alphaModFix/>
          </a:blip>
          <a:srcRect b="0" l="0" r="0" t="0"/>
          <a:stretch/>
        </p:blipFill>
        <p:spPr>
          <a:xfrm>
            <a:off x="3823204" y="1062094"/>
            <a:ext cx="4902029" cy="3321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Proceso de comunicación en UDP </a:t>
            </a:r>
            <a:br>
              <a:rPr lang="es-419"/>
            </a:br>
            <a:r>
              <a:rPr lang="es-419" sz="2400"/>
              <a:t>Procesos y solicitudes de servidores UDP</a:t>
            </a:r>
            <a:endParaRPr/>
          </a:p>
        </p:txBody>
      </p:sp>
      <p:sp>
        <p:nvSpPr>
          <p:cNvPr id="565" name="Google Shape;565;p60"/>
          <p:cNvSpPr txBox="1"/>
          <p:nvPr>
            <p:ph idx="1" type="body"/>
          </p:nvPr>
        </p:nvSpPr>
        <p:spPr>
          <a:xfrm>
            <a:off x="185698" y="1092199"/>
            <a:ext cx="3628919" cy="3411795"/>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s-419" sz="1800">
                <a:solidFill>
                  <a:srgbClr val="000000"/>
                </a:solidFill>
              </a:rPr>
              <a:t>A las aplicaciones de servidor basadas en UDP se les asignan números de puerto conocidos o registrados.</a:t>
            </a:r>
            <a:endParaRPr/>
          </a:p>
          <a:p>
            <a:pPr indent="0" lvl="0" marL="0" rtl="0" algn="l">
              <a:lnSpc>
                <a:spcPct val="100000"/>
              </a:lnSpc>
              <a:spcBef>
                <a:spcPts val="0"/>
              </a:spcBef>
              <a:spcAft>
                <a:spcPts val="0"/>
              </a:spcAft>
              <a:buSzPts val="1800"/>
              <a:buNone/>
            </a:pPr>
            <a:r>
              <a:t/>
            </a:r>
            <a:endParaRPr sz="1800">
              <a:solidFill>
                <a:srgbClr val="000000"/>
              </a:solidFill>
            </a:endParaRPr>
          </a:p>
          <a:p>
            <a:pPr indent="0" lvl="0" marL="0" rtl="0" algn="l">
              <a:lnSpc>
                <a:spcPct val="100000"/>
              </a:lnSpc>
              <a:spcBef>
                <a:spcPts val="0"/>
              </a:spcBef>
              <a:spcAft>
                <a:spcPts val="0"/>
              </a:spcAft>
              <a:buSzPts val="1800"/>
              <a:buNone/>
            </a:pPr>
            <a:r>
              <a:rPr lang="es-419" sz="1800">
                <a:solidFill>
                  <a:srgbClr val="000000"/>
                </a:solidFill>
              </a:rPr>
              <a:t>UDP recibe un datagrama destinado a uno de esos puertos, envía los datos de aplicación a la aplicación adecuada en base a su número de puerto</a:t>
            </a:r>
            <a:r>
              <a:rPr lang="es-419" sz="1600">
                <a:solidFill>
                  <a:srgbClr val="000000"/>
                </a:solidFill>
              </a:rPr>
              <a:t>.</a:t>
            </a:r>
            <a:endParaRPr/>
          </a:p>
        </p:txBody>
      </p:sp>
      <p:pic>
        <p:nvPicPr>
          <p:cNvPr id="566" name="Google Shape;566;p60"/>
          <p:cNvPicPr preferRelativeResize="0"/>
          <p:nvPr/>
        </p:nvPicPr>
        <p:blipFill rotWithShape="1">
          <a:blip r:embed="rId3">
            <a:alphaModFix/>
          </a:blip>
          <a:srcRect b="0" l="0" r="0" t="0"/>
          <a:stretch/>
        </p:blipFill>
        <p:spPr>
          <a:xfrm>
            <a:off x="3931250" y="1087521"/>
            <a:ext cx="4866742" cy="29684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Proceso de comunicación en UDP </a:t>
            </a:r>
            <a:br>
              <a:rPr lang="es-419"/>
            </a:br>
            <a:r>
              <a:rPr lang="es-419" sz="2400"/>
              <a:t>Procesos de cliente UDP</a:t>
            </a:r>
            <a:endParaRPr/>
          </a:p>
        </p:txBody>
      </p:sp>
      <p:sp>
        <p:nvSpPr>
          <p:cNvPr id="573" name="Google Shape;573;p61"/>
          <p:cNvSpPr txBox="1"/>
          <p:nvPr>
            <p:ph idx="1" type="body"/>
          </p:nvPr>
        </p:nvSpPr>
        <p:spPr>
          <a:xfrm>
            <a:off x="185698" y="941243"/>
            <a:ext cx="3628919" cy="3562752"/>
          </a:xfrm>
          <a:prstGeom prst="rect">
            <a:avLst/>
          </a:prstGeom>
          <a:noFill/>
          <a:ln>
            <a:noFill/>
          </a:ln>
        </p:spPr>
        <p:txBody>
          <a:bodyPr anchorCtr="0" anchor="t" bIns="45700" lIns="91400" spcFirstLastPara="1" rIns="91400" wrap="square" tIns="45700">
            <a:noAutofit/>
          </a:bodyPr>
          <a:lstStyle/>
          <a:p>
            <a:pPr indent="-285750" lvl="0" marL="285750" rtl="0" algn="l">
              <a:lnSpc>
                <a:spcPct val="100000"/>
              </a:lnSpc>
              <a:spcBef>
                <a:spcPts val="0"/>
              </a:spcBef>
              <a:spcAft>
                <a:spcPts val="0"/>
              </a:spcAft>
              <a:buSzPts val="1600"/>
              <a:buFont typeface="Arial"/>
              <a:buChar char="•"/>
            </a:pPr>
            <a:r>
              <a:rPr lang="es-419" sz="1600">
                <a:solidFill>
                  <a:srgbClr val="000000"/>
                </a:solidFill>
              </a:rPr>
              <a:t>El proceso de cliente UDP selecciona dinámicamente un número de puerto del intervalo de números de puerto y lo utiliza como puerto de origen para la conversación.</a:t>
            </a:r>
            <a:endParaRPr/>
          </a:p>
          <a:p>
            <a:pPr indent="-285750" lvl="0" marL="285750" rtl="0" algn="l">
              <a:lnSpc>
                <a:spcPct val="100000"/>
              </a:lnSpc>
              <a:spcBef>
                <a:spcPts val="0"/>
              </a:spcBef>
              <a:spcAft>
                <a:spcPts val="0"/>
              </a:spcAft>
              <a:buSzPts val="1600"/>
              <a:buFont typeface="Arial"/>
              <a:buChar char="•"/>
            </a:pPr>
            <a:r>
              <a:rPr lang="es-419" sz="1600">
                <a:solidFill>
                  <a:srgbClr val="000000"/>
                </a:solidFill>
              </a:rPr>
              <a:t>Por lo general, el puerto de destino es el número de puerto bien conocido o registrado que se asigna al proceso de servidor.</a:t>
            </a:r>
            <a:endParaRPr/>
          </a:p>
          <a:p>
            <a:pPr indent="-285750" lvl="0" marL="285750" rtl="0" algn="l">
              <a:lnSpc>
                <a:spcPct val="100000"/>
              </a:lnSpc>
              <a:spcBef>
                <a:spcPts val="0"/>
              </a:spcBef>
              <a:spcAft>
                <a:spcPts val="0"/>
              </a:spcAft>
              <a:buSzPts val="1600"/>
              <a:buFont typeface="Arial"/>
              <a:buChar char="•"/>
            </a:pPr>
            <a:r>
              <a:rPr lang="es-419" sz="1600">
                <a:solidFill>
                  <a:srgbClr val="000000"/>
                </a:solidFill>
              </a:rPr>
              <a:t>Una vez que el cliente selecciona los puertos de origen y de destino, este mismo par de puertos se utiliza en el encabezado de todos los datagramas que se utilizan en la transacción.</a:t>
            </a:r>
            <a:endParaRPr/>
          </a:p>
        </p:txBody>
      </p:sp>
      <p:pic>
        <p:nvPicPr>
          <p:cNvPr id="574" name="Google Shape;574;p61"/>
          <p:cNvPicPr preferRelativeResize="0"/>
          <p:nvPr/>
        </p:nvPicPr>
        <p:blipFill rotWithShape="1">
          <a:blip r:embed="rId3">
            <a:alphaModFix/>
          </a:blip>
          <a:srcRect b="0" l="0" r="0" t="0"/>
          <a:stretch/>
        </p:blipFill>
        <p:spPr>
          <a:xfrm>
            <a:off x="3898234" y="1499777"/>
            <a:ext cx="4869411" cy="27966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2"/>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14.8 - Módulo de práctica y cuestionario</a:t>
            </a:r>
            <a:endParaRPr/>
          </a:p>
        </p:txBody>
      </p: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3"/>
          <p:cNvSpPr txBox="1"/>
          <p:nvPr>
            <p:ph type="title"/>
          </p:nvPr>
        </p:nvSpPr>
        <p:spPr>
          <a:xfrm>
            <a:off x="1" y="189237"/>
            <a:ext cx="9144000" cy="60970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Práctica del módulo y cuestionario </a:t>
            </a:r>
            <a:br>
              <a:rPr lang="es-419">
                <a:latin typeface="Arial"/>
                <a:ea typeface="Arial"/>
                <a:cs typeface="Arial"/>
                <a:sym typeface="Arial"/>
              </a:rPr>
            </a:br>
            <a:r>
              <a:rPr lang="es-419"/>
              <a:t>Packet Tracer - Comunicaciones TCP y UDP</a:t>
            </a:r>
            <a:br>
              <a:rPr lang="es-419"/>
            </a:br>
            <a:endParaRPr/>
          </a:p>
        </p:txBody>
      </p:sp>
      <p:sp>
        <p:nvSpPr>
          <p:cNvPr id="587" name="Google Shape;587;p6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En este Packet Tracer, hará lo siguiente:</a:t>
            </a:r>
            <a:endParaRPr/>
          </a:p>
          <a:p>
            <a:pPr indent="0" lvl="0" marL="0" rtl="0" algn="l">
              <a:lnSpc>
                <a:spcPct val="100000"/>
              </a:lnSpc>
              <a:spcBef>
                <a:spcPts val="0"/>
              </a:spcBef>
              <a:spcAft>
                <a:spcPts val="0"/>
              </a:spcAft>
              <a:buSzPts val="1440"/>
              <a:buNone/>
            </a:pPr>
            <a:r>
              <a:t/>
            </a:r>
            <a:endParaRPr sz="1600"/>
          </a:p>
          <a:p>
            <a:pPr indent="-169863" lvl="0" marL="169863" rtl="0" algn="l">
              <a:lnSpc>
                <a:spcPct val="100000"/>
              </a:lnSpc>
              <a:spcBef>
                <a:spcPts val="600"/>
              </a:spcBef>
              <a:spcAft>
                <a:spcPts val="0"/>
              </a:spcAft>
              <a:buSzPts val="1440"/>
              <a:buChar char="▪"/>
            </a:pPr>
            <a:r>
              <a:rPr lang="es-419" sz="1600"/>
              <a:t>Generar tráfico de red en modo de simulación.</a:t>
            </a:r>
            <a:endParaRPr/>
          </a:p>
          <a:p>
            <a:pPr indent="-169863" lvl="0" marL="169863" rtl="0" algn="l">
              <a:lnSpc>
                <a:spcPct val="100000"/>
              </a:lnSpc>
              <a:spcBef>
                <a:spcPts val="1200"/>
              </a:spcBef>
              <a:spcAft>
                <a:spcPts val="0"/>
              </a:spcAft>
              <a:buSzPts val="1440"/>
              <a:buChar char="▪"/>
            </a:pPr>
            <a:r>
              <a:rPr lang="es-419" sz="1600"/>
              <a:t>Examinar la funcionalidad de los protocolos TCP y UDP</a:t>
            </a:r>
            <a:endParaRPr/>
          </a:p>
        </p:txBody>
      </p: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Práctica del módulo y cuestionario</a:t>
            </a:r>
            <a:br>
              <a:rPr lang="es-419">
                <a:latin typeface="Arial"/>
                <a:ea typeface="Arial"/>
                <a:cs typeface="Arial"/>
                <a:sym typeface="Arial"/>
              </a:rPr>
            </a:br>
            <a:r>
              <a:rPr lang="es-419">
                <a:latin typeface="Arial"/>
                <a:ea typeface="Arial"/>
                <a:cs typeface="Arial"/>
                <a:sym typeface="Arial"/>
              </a:rPr>
              <a:t>¿Qué aprendí en este módulo?</a:t>
            </a:r>
            <a:endParaRPr/>
          </a:p>
        </p:txBody>
      </p:sp>
      <p:sp>
        <p:nvSpPr>
          <p:cNvPr id="594" name="Google Shape;594;p64"/>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La capa de transporte es el enlace entre la capa de aplicación y las capas inferiores que son responsables de la transmisión a través de la red.</a:t>
            </a:r>
            <a:endParaRPr/>
          </a:p>
          <a:p>
            <a:pPr indent="-169863" lvl="0" marL="169863" rtl="0" algn="l">
              <a:lnSpc>
                <a:spcPct val="100000"/>
              </a:lnSpc>
              <a:spcBef>
                <a:spcPts val="0"/>
              </a:spcBef>
              <a:spcAft>
                <a:spcPts val="0"/>
              </a:spcAft>
              <a:buSzPts val="1350"/>
              <a:buFont typeface="Arial"/>
              <a:buChar char="•"/>
            </a:pPr>
            <a:r>
              <a:rPr lang="es-419"/>
              <a:t>La capa de transporte incluye los protocolos TCP y UDP.</a:t>
            </a:r>
            <a:endParaRPr/>
          </a:p>
          <a:p>
            <a:pPr indent="-169863" lvl="0" marL="169863" rtl="0" algn="l">
              <a:lnSpc>
                <a:spcPct val="100000"/>
              </a:lnSpc>
              <a:spcBef>
                <a:spcPts val="0"/>
              </a:spcBef>
              <a:spcAft>
                <a:spcPts val="0"/>
              </a:spcAft>
              <a:buSzPts val="1350"/>
              <a:buFont typeface="Arial"/>
              <a:buChar char="•"/>
            </a:pPr>
            <a:r>
              <a:rPr lang="es-419"/>
              <a:t>TCP establece sesiones, asegura confiabilidad, proporciona entrega del mismo pedido y admite control de flujo.</a:t>
            </a:r>
            <a:endParaRPr/>
          </a:p>
          <a:p>
            <a:pPr indent="-169863" lvl="0" marL="169863" rtl="0" algn="l">
              <a:lnSpc>
                <a:spcPct val="100000"/>
              </a:lnSpc>
              <a:spcBef>
                <a:spcPts val="0"/>
              </a:spcBef>
              <a:spcAft>
                <a:spcPts val="0"/>
              </a:spcAft>
              <a:buSzPts val="1350"/>
              <a:buFont typeface="Arial"/>
              <a:buChar char="•"/>
            </a:pPr>
            <a:r>
              <a:rPr lang="es-419"/>
              <a:t>UDP es un protocolo simple que proporciona las funciones básicas de la capa de transporte.</a:t>
            </a:r>
            <a:endParaRPr/>
          </a:p>
          <a:p>
            <a:pPr indent="-169863" lvl="0" marL="169863" rtl="0" algn="l">
              <a:lnSpc>
                <a:spcPct val="100000"/>
              </a:lnSpc>
              <a:spcBef>
                <a:spcPts val="0"/>
              </a:spcBef>
              <a:spcAft>
                <a:spcPts val="0"/>
              </a:spcAft>
              <a:buSzPts val="1350"/>
              <a:buFont typeface="Arial"/>
              <a:buChar char="•"/>
            </a:pPr>
            <a:r>
              <a:rPr lang="es-419"/>
              <a:t>UDP reconstruye los datos en el orden en que se reciben, los segmentos perdidos no se vuelven a enviar, no se establece la sesión y UPD no informa al remitente de la disponibilidad de recursos.</a:t>
            </a:r>
            <a:endParaRPr/>
          </a:p>
          <a:p>
            <a:pPr indent="-169863" lvl="0" marL="169863" rtl="0" algn="l">
              <a:lnSpc>
                <a:spcPct val="100000"/>
              </a:lnSpc>
              <a:spcBef>
                <a:spcPts val="0"/>
              </a:spcBef>
              <a:spcAft>
                <a:spcPts val="0"/>
              </a:spcAft>
              <a:buSzPts val="1350"/>
              <a:buFont typeface="Arial"/>
              <a:buChar char="•"/>
            </a:pPr>
            <a:r>
              <a:rPr lang="es-419"/>
              <a:t>Los protocolos de capa de transporte TCP y UDP utilizan números de puerto para administrar múltiples conversaciones simultáneas. </a:t>
            </a:r>
            <a:endParaRPr/>
          </a:p>
          <a:p>
            <a:pPr indent="-169863" lvl="0" marL="169863" rtl="0" algn="l">
              <a:lnSpc>
                <a:spcPct val="100000"/>
              </a:lnSpc>
              <a:spcBef>
                <a:spcPts val="0"/>
              </a:spcBef>
              <a:spcAft>
                <a:spcPts val="0"/>
              </a:spcAft>
              <a:buSzPts val="1350"/>
              <a:buFont typeface="Arial"/>
              <a:buChar char="•"/>
            </a:pPr>
            <a:r>
              <a:rPr lang="es-419"/>
              <a:t>Cada proceso de aplicación que se ejecuta en el servidor para utilizar un número de puerto.</a:t>
            </a:r>
            <a:endParaRPr/>
          </a:p>
          <a:p>
            <a:pPr indent="-169863" lvl="0" marL="169863" rtl="0" algn="l">
              <a:lnSpc>
                <a:spcPct val="100000"/>
              </a:lnSpc>
              <a:spcBef>
                <a:spcPts val="0"/>
              </a:spcBef>
              <a:spcAft>
                <a:spcPts val="0"/>
              </a:spcAft>
              <a:buSzPts val="1350"/>
              <a:buFont typeface="Arial"/>
              <a:buChar char="•"/>
            </a:pPr>
            <a:r>
              <a:rPr lang="es-419"/>
              <a:t>El número de puerto es asignado automáticamente o configurado manualmente por un administrador del sistema.</a:t>
            </a:r>
            <a:endParaRPr/>
          </a:p>
          <a:p>
            <a:pPr indent="-169863" lvl="0" marL="169863" rtl="0" algn="l">
              <a:lnSpc>
                <a:spcPct val="100000"/>
              </a:lnSpc>
              <a:spcBef>
                <a:spcPts val="0"/>
              </a:spcBef>
              <a:spcAft>
                <a:spcPts val="0"/>
              </a:spcAft>
              <a:buSzPts val="1350"/>
              <a:buFont typeface="Arial"/>
              <a:buChar char="•"/>
            </a:pPr>
            <a:r>
              <a:rPr lang="es-419"/>
              <a:t>Para que el receptor comprenda el mensaje original, los datos en estos segmentos se vuelven a ensamblar en el orden original.</a:t>
            </a:r>
            <a:endParaRPr/>
          </a:p>
          <a:p>
            <a:pPr indent="85725" lvl="0" marL="0" rtl="0" algn="l">
              <a:lnSpc>
                <a:spcPct val="100000"/>
              </a:lnSpc>
              <a:spcBef>
                <a:spcPts val="0"/>
              </a:spcBef>
              <a:spcAft>
                <a:spcPts val="0"/>
              </a:spcAft>
              <a:buSzPts val="1350"/>
              <a:buNone/>
            </a:pPr>
            <a:r>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Transporte de datos</a:t>
            </a:r>
            <a:br>
              <a:rPr lang="es-419"/>
            </a:br>
            <a:r>
              <a:rPr lang="es-419" sz="2400"/>
              <a:t>Tareas de la capa de transporte</a:t>
            </a:r>
            <a:endParaRPr/>
          </a:p>
        </p:txBody>
      </p:sp>
      <p:sp>
        <p:nvSpPr>
          <p:cNvPr id="268" name="Google Shape;268;p20"/>
          <p:cNvSpPr txBox="1"/>
          <p:nvPr>
            <p:ph idx="1" type="body"/>
          </p:nvPr>
        </p:nvSpPr>
        <p:spPr>
          <a:xfrm>
            <a:off x="216817" y="801278"/>
            <a:ext cx="3770722" cy="3864990"/>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La capa de transporte tiene las siguientes responsabilidades: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Seguimiento de conversaciones individuales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Segmentación de datos y rearmado de segmentos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Agregar información de encabezado</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Identificar, separar y administrar múltiples conversaciones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Utiliza segmentación y multiplexación para permitir que diferentes conversaciones de comunicación se intercalen en la misma red</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269" name="Google Shape;269;p20"/>
          <p:cNvPicPr preferRelativeResize="0"/>
          <p:nvPr/>
        </p:nvPicPr>
        <p:blipFill rotWithShape="1">
          <a:blip r:embed="rId3">
            <a:alphaModFix/>
          </a:blip>
          <a:srcRect b="0" l="0" r="0" t="0"/>
          <a:stretch/>
        </p:blipFill>
        <p:spPr>
          <a:xfrm>
            <a:off x="4172744" y="1358231"/>
            <a:ext cx="4430019" cy="24270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Práctica del módulo y cuestionario </a:t>
            </a:r>
            <a:br>
              <a:rPr lang="es-419">
                <a:latin typeface="Arial"/>
                <a:ea typeface="Arial"/>
                <a:cs typeface="Arial"/>
                <a:sym typeface="Arial"/>
              </a:rPr>
            </a:br>
            <a:r>
              <a:rPr lang="es-419">
                <a:latin typeface="Arial"/>
                <a:ea typeface="Arial"/>
                <a:cs typeface="Arial"/>
                <a:sym typeface="Arial"/>
              </a:rPr>
              <a:t>¿Qué aprendí en este módulo(Cont.)?</a:t>
            </a:r>
            <a:endParaRPr/>
          </a:p>
        </p:txBody>
      </p:sp>
      <p:sp>
        <p:nvSpPr>
          <p:cNvPr id="601" name="Google Shape;601;p65"/>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Se asignan números de secuencia en el encabezado de cada paquete.</a:t>
            </a:r>
            <a:endParaRPr/>
          </a:p>
          <a:p>
            <a:pPr indent="-169863" lvl="0" marL="169863" rtl="0" algn="l">
              <a:lnSpc>
                <a:spcPct val="100000"/>
              </a:lnSpc>
              <a:spcBef>
                <a:spcPts val="0"/>
              </a:spcBef>
              <a:spcAft>
                <a:spcPts val="0"/>
              </a:spcAft>
              <a:buSzPts val="1440"/>
              <a:buFont typeface="Arial"/>
              <a:buChar char="•"/>
            </a:pPr>
            <a:r>
              <a:rPr lang="es-419" sz="1600"/>
              <a:t>El control de flujo permite mantener la confiabilidad de la transmisión de TCP mediante el ajuste de la velocidad del flujo de datos entre el origen y el destino.</a:t>
            </a:r>
            <a:endParaRPr/>
          </a:p>
          <a:p>
            <a:pPr indent="-169863" lvl="0" marL="169863" rtl="0" algn="l">
              <a:lnSpc>
                <a:spcPct val="100000"/>
              </a:lnSpc>
              <a:spcBef>
                <a:spcPts val="0"/>
              </a:spcBef>
              <a:spcAft>
                <a:spcPts val="0"/>
              </a:spcAft>
              <a:buSzPts val="1440"/>
              <a:buFont typeface="Arial"/>
              <a:buChar char="•"/>
            </a:pPr>
            <a:r>
              <a:rPr lang="es-419" sz="1600"/>
              <a:t>El origen está transmitiendo 1460 bytes de datos dentro de cada segmento TCP. Este es el MSS típico que puede recibir un dispositivo de destino.</a:t>
            </a:r>
            <a:endParaRPr/>
          </a:p>
          <a:p>
            <a:pPr indent="-169863" lvl="0" marL="169863" rtl="0" algn="l">
              <a:lnSpc>
                <a:spcPct val="100000"/>
              </a:lnSpc>
              <a:spcBef>
                <a:spcPts val="0"/>
              </a:spcBef>
              <a:spcAft>
                <a:spcPts val="0"/>
              </a:spcAft>
              <a:buSzPts val="1440"/>
              <a:buFont typeface="Arial"/>
              <a:buChar char="•"/>
            </a:pPr>
            <a:r>
              <a:rPr lang="es-419" sz="1600"/>
              <a:t>El proceso en el que el destino envía reconocimientos a medida que procesa los bytes recibidos y el ajuste continuo de la ventana de envío del origen se conoce como ventanas deslizantes.</a:t>
            </a:r>
            <a:endParaRPr/>
          </a:p>
          <a:p>
            <a:pPr indent="-169863" lvl="0" marL="169863" rtl="0" algn="l">
              <a:lnSpc>
                <a:spcPct val="100000"/>
              </a:lnSpc>
              <a:spcBef>
                <a:spcPts val="0"/>
              </a:spcBef>
              <a:spcAft>
                <a:spcPts val="0"/>
              </a:spcAft>
              <a:buSzPts val="1440"/>
              <a:buFont typeface="Arial"/>
              <a:buChar char="•"/>
            </a:pPr>
            <a:r>
              <a:rPr lang="es-419" sz="1600"/>
              <a:t>Para evitar y controlar la congestión, TCP emplea varios mecanismos de manejo de congestión.</a:t>
            </a:r>
            <a:endParaRPr/>
          </a:p>
          <a:p>
            <a:pPr indent="-78423" lvl="0" marL="169863" rtl="0" algn="l">
              <a:lnSpc>
                <a:spcPct val="100000"/>
              </a:lnSpc>
              <a:spcBef>
                <a:spcPts val="600"/>
              </a:spcBef>
              <a:spcAft>
                <a:spcPts val="0"/>
              </a:spcAft>
              <a:buSzPts val="1440"/>
              <a:buFont typeface="Noto Sans Symbols"/>
              <a:buNone/>
            </a:pPr>
            <a:r>
              <a:t/>
            </a:r>
            <a:endParaRPr sz="1600"/>
          </a:p>
        </p:txBody>
      </p:sp>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6" name="Shape 606"/>
        <p:cNvGrpSpPr/>
        <p:nvPr/>
      </p:nvGrpSpPr>
      <p:grpSpPr>
        <a:xfrm>
          <a:off x="0" y="0"/>
          <a:ext cx="0" cy="0"/>
          <a:chOff x="0" y="0"/>
          <a:chExt cx="0" cy="0"/>
        </a:xfrm>
      </p:grpSpPr>
      <p:sp>
        <p:nvSpPr>
          <p:cNvPr id="607" name="Google Shape;607;p66"/>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400">
                <a:latin typeface="Arial"/>
                <a:ea typeface="Arial"/>
                <a:cs typeface="Arial"/>
                <a:sym typeface="Arial"/>
              </a:rPr>
              <a:t>Módulo 14: Capa de transporte</a:t>
            </a:r>
            <a:br>
              <a:rPr lang="es-419">
                <a:latin typeface="Arial"/>
                <a:ea typeface="Arial"/>
                <a:cs typeface="Arial"/>
                <a:sym typeface="Arial"/>
              </a:rPr>
            </a:br>
            <a:r>
              <a:rPr lang="es-419">
                <a:latin typeface="Arial"/>
                <a:ea typeface="Arial"/>
                <a:cs typeface="Arial"/>
                <a:sym typeface="Arial"/>
              </a:rPr>
              <a:t>Nuevos Términos y Comando</a:t>
            </a:r>
            <a:endParaRPr/>
          </a:p>
        </p:txBody>
      </p:sp>
      <p:sp>
        <p:nvSpPr>
          <p:cNvPr id="608" name="Google Shape;608;p66"/>
          <p:cNvSpPr txBox="1"/>
          <p:nvPr>
            <p:ph idx="1" type="body"/>
          </p:nvPr>
        </p:nvSpPr>
        <p:spPr>
          <a:xfrm>
            <a:off x="502284" y="798945"/>
            <a:ext cx="4069716" cy="3754873"/>
          </a:xfrm>
          <a:prstGeom prst="rect">
            <a:avLst/>
          </a:prstGeom>
          <a:noFill/>
          <a:ln cap="flat" cmpd="sng" w="9525">
            <a:solidFill>
              <a:srgbClr val="080808"/>
            </a:solidFill>
            <a:prstDash val="solid"/>
            <a:round/>
            <a:headEnd len="sm" w="sm" type="none"/>
            <a:tailEnd len="sm" w="sm" type="none"/>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Conversation Multiplexing</a:t>
            </a:r>
            <a:endParaRPr/>
          </a:p>
          <a:p>
            <a:pPr indent="-169863" lvl="0" marL="169863" rtl="0" algn="l">
              <a:lnSpc>
                <a:spcPct val="100000"/>
              </a:lnSpc>
              <a:spcBef>
                <a:spcPts val="0"/>
              </a:spcBef>
              <a:spcAft>
                <a:spcPts val="0"/>
              </a:spcAft>
              <a:buSzPts val="1440"/>
              <a:buFont typeface="Arial"/>
              <a:buChar char="•"/>
            </a:pPr>
            <a:r>
              <a:rPr lang="es-419" sz="1600"/>
              <a:t>Segments</a:t>
            </a:r>
            <a:endParaRPr/>
          </a:p>
          <a:p>
            <a:pPr indent="-169863" lvl="0" marL="169863" rtl="0" algn="l">
              <a:lnSpc>
                <a:spcPct val="100000"/>
              </a:lnSpc>
              <a:spcBef>
                <a:spcPts val="0"/>
              </a:spcBef>
              <a:spcAft>
                <a:spcPts val="0"/>
              </a:spcAft>
              <a:buSzPts val="1440"/>
              <a:buFont typeface="Arial"/>
              <a:buChar char="•"/>
            </a:pPr>
            <a:r>
              <a:rPr lang="es-419" sz="1600"/>
              <a:t>Datagrams</a:t>
            </a:r>
            <a:endParaRPr/>
          </a:p>
          <a:p>
            <a:pPr indent="-169863" lvl="0" marL="169863" rtl="0" algn="l">
              <a:lnSpc>
                <a:spcPct val="100000"/>
              </a:lnSpc>
              <a:spcBef>
                <a:spcPts val="0"/>
              </a:spcBef>
              <a:spcAft>
                <a:spcPts val="0"/>
              </a:spcAft>
              <a:buSzPts val="1440"/>
              <a:buFont typeface="Arial"/>
              <a:buChar char="•"/>
            </a:pPr>
            <a:r>
              <a:rPr lang="es-419" sz="1600"/>
              <a:t>Connection-Oriented Protocol</a:t>
            </a:r>
            <a:endParaRPr/>
          </a:p>
          <a:p>
            <a:pPr indent="-169863" lvl="0" marL="169863" rtl="0" algn="l">
              <a:lnSpc>
                <a:spcPct val="100000"/>
              </a:lnSpc>
              <a:spcBef>
                <a:spcPts val="0"/>
              </a:spcBef>
              <a:spcAft>
                <a:spcPts val="0"/>
              </a:spcAft>
              <a:buSzPts val="1440"/>
              <a:buFont typeface="Arial"/>
              <a:buChar char="•"/>
            </a:pPr>
            <a:r>
              <a:rPr lang="es-419" sz="1600"/>
              <a:t>Connectionless Protocol</a:t>
            </a:r>
            <a:endParaRPr/>
          </a:p>
          <a:p>
            <a:pPr indent="-169863" lvl="0" marL="169863" rtl="0" algn="l">
              <a:lnSpc>
                <a:spcPct val="100000"/>
              </a:lnSpc>
              <a:spcBef>
                <a:spcPts val="0"/>
              </a:spcBef>
              <a:spcAft>
                <a:spcPts val="0"/>
              </a:spcAft>
              <a:buSzPts val="1440"/>
              <a:buFont typeface="Arial"/>
              <a:buChar char="•"/>
            </a:pPr>
            <a:r>
              <a:rPr lang="es-419" sz="1600"/>
              <a:t>Stateless Protocol</a:t>
            </a:r>
            <a:endParaRPr/>
          </a:p>
          <a:p>
            <a:pPr indent="-169863" lvl="0" marL="169863" rtl="0" algn="l">
              <a:lnSpc>
                <a:spcPct val="100000"/>
              </a:lnSpc>
              <a:spcBef>
                <a:spcPts val="0"/>
              </a:spcBef>
              <a:spcAft>
                <a:spcPts val="0"/>
              </a:spcAft>
              <a:buSzPts val="1440"/>
              <a:buFont typeface="Arial"/>
              <a:buChar char="•"/>
            </a:pPr>
            <a:r>
              <a:rPr lang="es-419" sz="1600"/>
              <a:t>Flow Control</a:t>
            </a:r>
            <a:endParaRPr/>
          </a:p>
          <a:p>
            <a:pPr indent="-169863" lvl="0" marL="169863" rtl="0" algn="l">
              <a:lnSpc>
                <a:spcPct val="100000"/>
              </a:lnSpc>
              <a:spcBef>
                <a:spcPts val="0"/>
              </a:spcBef>
              <a:spcAft>
                <a:spcPts val="0"/>
              </a:spcAft>
              <a:buSzPts val="1440"/>
              <a:buFont typeface="Arial"/>
              <a:buChar char="•"/>
            </a:pPr>
            <a:r>
              <a:rPr lang="es-419" sz="1600"/>
              <a:t>Same-Order Delivery</a:t>
            </a:r>
            <a:endParaRPr/>
          </a:p>
          <a:p>
            <a:pPr indent="-169863" lvl="0" marL="169863" rtl="0" algn="l">
              <a:lnSpc>
                <a:spcPct val="100000"/>
              </a:lnSpc>
              <a:spcBef>
                <a:spcPts val="0"/>
              </a:spcBef>
              <a:spcAft>
                <a:spcPts val="0"/>
              </a:spcAft>
              <a:buSzPts val="1440"/>
              <a:buFont typeface="Arial"/>
              <a:buChar char="•"/>
            </a:pPr>
            <a:r>
              <a:rPr lang="es-419" sz="1600"/>
              <a:t>Socket Pairs</a:t>
            </a:r>
            <a:endParaRPr/>
          </a:p>
          <a:p>
            <a:pPr indent="-169863" lvl="0" marL="169863" rtl="0" algn="l">
              <a:lnSpc>
                <a:spcPct val="100000"/>
              </a:lnSpc>
              <a:spcBef>
                <a:spcPts val="0"/>
              </a:spcBef>
              <a:spcAft>
                <a:spcPts val="0"/>
              </a:spcAft>
              <a:buSzPts val="1440"/>
              <a:buFont typeface="Arial"/>
              <a:buChar char="•"/>
            </a:pPr>
            <a:r>
              <a:rPr lang="es-419" sz="1600"/>
              <a:t>netstat</a:t>
            </a:r>
            <a:endParaRPr/>
          </a:p>
          <a:p>
            <a:pPr indent="-78423" lvl="0" marL="169863" rtl="0" algn="l">
              <a:lnSpc>
                <a:spcPct val="100000"/>
              </a:lnSpc>
              <a:spcBef>
                <a:spcPts val="0"/>
              </a:spcBef>
              <a:spcAft>
                <a:spcPts val="0"/>
              </a:spcAft>
              <a:buSzPts val="1440"/>
              <a:buNone/>
            </a:pPr>
            <a:r>
              <a:t/>
            </a:r>
            <a:endParaRPr sz="1600"/>
          </a:p>
        </p:txBody>
      </p:sp>
      <p:sp>
        <p:nvSpPr>
          <p:cNvPr id="609" name="Google Shape;609;p66"/>
          <p:cNvSpPr/>
          <p:nvPr/>
        </p:nvSpPr>
        <p:spPr>
          <a:xfrm>
            <a:off x="4637987" y="798944"/>
            <a:ext cx="3997957" cy="3724096"/>
          </a:xfrm>
          <a:prstGeom prst="rect">
            <a:avLst/>
          </a:prstGeom>
          <a:noFill/>
          <a:ln cap="flat" cmpd="sng" w="9525">
            <a:solidFill>
              <a:srgbClr val="080808"/>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600"/>
              <a:buFont typeface="Arial"/>
              <a:buChar char="•"/>
            </a:pPr>
            <a:r>
              <a:rPr lang="es-419" sz="1600">
                <a:solidFill>
                  <a:schemeClr val="dk1"/>
                </a:solidFill>
                <a:latin typeface="Arial"/>
                <a:ea typeface="Arial"/>
                <a:cs typeface="Arial"/>
                <a:sym typeface="Arial"/>
              </a:rPr>
              <a:t>Three-Way Handshake</a:t>
            </a:r>
            <a:endParaRPr/>
          </a:p>
          <a:p>
            <a:pPr indent="-285750" lvl="0" marL="285750" marR="0" rtl="0" algn="l">
              <a:spcBef>
                <a:spcPts val="0"/>
              </a:spcBef>
              <a:spcAft>
                <a:spcPts val="0"/>
              </a:spcAft>
              <a:buClr>
                <a:schemeClr val="dk1"/>
              </a:buClr>
              <a:buSzPts val="1600"/>
              <a:buFont typeface="Arial"/>
              <a:buChar char="•"/>
            </a:pPr>
            <a:r>
              <a:rPr lang="es-419" sz="1600">
                <a:solidFill>
                  <a:schemeClr val="dk1"/>
                </a:solidFill>
                <a:latin typeface="Arial"/>
                <a:ea typeface="Arial"/>
                <a:cs typeface="Arial"/>
                <a:sym typeface="Arial"/>
              </a:rPr>
              <a:t>SYN</a:t>
            </a:r>
            <a:endParaRPr/>
          </a:p>
          <a:p>
            <a:pPr indent="-285750" lvl="0" marL="285750" marR="0" rtl="0" algn="l">
              <a:spcBef>
                <a:spcPts val="0"/>
              </a:spcBef>
              <a:spcAft>
                <a:spcPts val="0"/>
              </a:spcAft>
              <a:buClr>
                <a:schemeClr val="dk1"/>
              </a:buClr>
              <a:buSzPts val="1600"/>
              <a:buFont typeface="Arial"/>
              <a:buChar char="•"/>
            </a:pPr>
            <a:r>
              <a:rPr lang="es-419" sz="1600">
                <a:solidFill>
                  <a:schemeClr val="dk1"/>
                </a:solidFill>
                <a:latin typeface="Arial"/>
                <a:ea typeface="Arial"/>
                <a:cs typeface="Arial"/>
                <a:sym typeface="Arial"/>
              </a:rPr>
              <a:t>ACK</a:t>
            </a:r>
            <a:endParaRPr/>
          </a:p>
          <a:p>
            <a:pPr indent="-285750" lvl="0" marL="285750" marR="0" rtl="0" algn="l">
              <a:spcBef>
                <a:spcPts val="0"/>
              </a:spcBef>
              <a:spcAft>
                <a:spcPts val="0"/>
              </a:spcAft>
              <a:buClr>
                <a:schemeClr val="dk1"/>
              </a:buClr>
              <a:buSzPts val="1600"/>
              <a:buFont typeface="Arial"/>
              <a:buChar char="•"/>
            </a:pPr>
            <a:r>
              <a:rPr lang="es-419" sz="1600">
                <a:solidFill>
                  <a:schemeClr val="dk1"/>
                </a:solidFill>
                <a:latin typeface="Arial"/>
                <a:ea typeface="Arial"/>
                <a:cs typeface="Arial"/>
                <a:sym typeface="Arial"/>
              </a:rPr>
              <a:t>FIN</a:t>
            </a:r>
            <a:endParaRPr/>
          </a:p>
          <a:p>
            <a:pPr indent="-285750" lvl="0" marL="285750" marR="0" rtl="0" algn="l">
              <a:spcBef>
                <a:spcPts val="0"/>
              </a:spcBef>
              <a:spcAft>
                <a:spcPts val="0"/>
              </a:spcAft>
              <a:buClr>
                <a:schemeClr val="dk1"/>
              </a:buClr>
              <a:buSzPts val="1600"/>
              <a:buFont typeface="Arial"/>
              <a:buChar char="•"/>
            </a:pPr>
            <a:r>
              <a:rPr lang="es-419" sz="1600">
                <a:solidFill>
                  <a:schemeClr val="dk1"/>
                </a:solidFill>
                <a:latin typeface="Arial"/>
                <a:ea typeface="Arial"/>
                <a:cs typeface="Arial"/>
                <a:sym typeface="Arial"/>
              </a:rPr>
              <a:t>URG</a:t>
            </a:r>
            <a:endParaRPr/>
          </a:p>
          <a:p>
            <a:pPr indent="-285750" lvl="0" marL="285750" marR="0" rtl="0" algn="l">
              <a:spcBef>
                <a:spcPts val="0"/>
              </a:spcBef>
              <a:spcAft>
                <a:spcPts val="0"/>
              </a:spcAft>
              <a:buClr>
                <a:schemeClr val="dk1"/>
              </a:buClr>
              <a:buSzPts val="1600"/>
              <a:buFont typeface="Arial"/>
              <a:buChar char="•"/>
            </a:pPr>
            <a:r>
              <a:rPr lang="es-419" sz="1600">
                <a:solidFill>
                  <a:schemeClr val="dk1"/>
                </a:solidFill>
                <a:latin typeface="Arial"/>
                <a:ea typeface="Arial"/>
                <a:cs typeface="Arial"/>
                <a:sym typeface="Arial"/>
              </a:rPr>
              <a:t>PSH</a:t>
            </a:r>
            <a:endParaRPr/>
          </a:p>
          <a:p>
            <a:pPr indent="-285750" lvl="0" marL="285750" marR="0" rtl="0" algn="l">
              <a:spcBef>
                <a:spcPts val="0"/>
              </a:spcBef>
              <a:spcAft>
                <a:spcPts val="0"/>
              </a:spcAft>
              <a:buClr>
                <a:schemeClr val="dk1"/>
              </a:buClr>
              <a:buSzPts val="1600"/>
              <a:buFont typeface="Arial"/>
              <a:buChar char="•"/>
            </a:pPr>
            <a:r>
              <a:rPr lang="es-419" sz="1600">
                <a:solidFill>
                  <a:schemeClr val="dk1"/>
                </a:solidFill>
                <a:latin typeface="Arial"/>
                <a:ea typeface="Arial"/>
                <a:cs typeface="Arial"/>
                <a:sym typeface="Arial"/>
              </a:rPr>
              <a:t>RST</a:t>
            </a:r>
            <a:endParaRPr/>
          </a:p>
          <a:p>
            <a:pPr indent="-285750" lvl="0" marL="285750" marR="0" rtl="0" algn="l">
              <a:spcBef>
                <a:spcPts val="0"/>
              </a:spcBef>
              <a:spcAft>
                <a:spcPts val="0"/>
              </a:spcAft>
              <a:buClr>
                <a:srgbClr val="080808"/>
              </a:buClr>
              <a:buSzPts val="1600"/>
              <a:buFont typeface="Arial"/>
              <a:buChar char="•"/>
            </a:pPr>
            <a:r>
              <a:rPr lang="es-419" sz="1600">
                <a:solidFill>
                  <a:srgbClr val="080808"/>
                </a:solidFill>
                <a:latin typeface="Arial"/>
                <a:ea typeface="Arial"/>
                <a:cs typeface="Arial"/>
                <a:sym typeface="Arial"/>
              </a:rPr>
              <a:t>Initial Sequence Number (ISN)</a:t>
            </a:r>
            <a:endParaRPr/>
          </a:p>
          <a:p>
            <a:pPr indent="-285750" lvl="0" marL="285750" marR="0" rtl="0" algn="l">
              <a:spcBef>
                <a:spcPts val="0"/>
              </a:spcBef>
              <a:spcAft>
                <a:spcPts val="0"/>
              </a:spcAft>
              <a:buClr>
                <a:srgbClr val="080808"/>
              </a:buClr>
              <a:buSzPts val="1600"/>
              <a:buFont typeface="Arial"/>
              <a:buChar char="•"/>
            </a:pPr>
            <a:r>
              <a:rPr lang="es-419" sz="1600">
                <a:solidFill>
                  <a:srgbClr val="080808"/>
                </a:solidFill>
                <a:latin typeface="Arial"/>
                <a:ea typeface="Arial"/>
                <a:cs typeface="Arial"/>
                <a:sym typeface="Arial"/>
              </a:rPr>
              <a:t>Selective Acknowledgement (SACK)</a:t>
            </a:r>
            <a:endParaRPr/>
          </a:p>
          <a:p>
            <a:pPr indent="-285750" lvl="0" marL="285750" marR="0" rtl="0" algn="l">
              <a:spcBef>
                <a:spcPts val="0"/>
              </a:spcBef>
              <a:spcAft>
                <a:spcPts val="0"/>
              </a:spcAft>
              <a:buClr>
                <a:srgbClr val="080808"/>
              </a:buClr>
              <a:buSzPts val="1600"/>
              <a:buFont typeface="Arial"/>
              <a:buChar char="•"/>
            </a:pPr>
            <a:r>
              <a:rPr lang="es-419" sz="1600">
                <a:solidFill>
                  <a:srgbClr val="080808"/>
                </a:solidFill>
                <a:latin typeface="Arial"/>
                <a:ea typeface="Arial"/>
                <a:cs typeface="Arial"/>
                <a:sym typeface="Arial"/>
              </a:rPr>
              <a:t>Sliding Window</a:t>
            </a:r>
            <a:endParaRPr/>
          </a:p>
          <a:p>
            <a:pPr indent="-285750" lvl="0" marL="285750" marR="0" rtl="0" algn="l">
              <a:spcBef>
                <a:spcPts val="0"/>
              </a:spcBef>
              <a:spcAft>
                <a:spcPts val="0"/>
              </a:spcAft>
              <a:buClr>
                <a:srgbClr val="080808"/>
              </a:buClr>
              <a:buSzPts val="1600"/>
              <a:buFont typeface="Arial"/>
              <a:buChar char="•"/>
            </a:pPr>
            <a:r>
              <a:rPr lang="es-419" sz="1600">
                <a:solidFill>
                  <a:srgbClr val="080808"/>
                </a:solidFill>
                <a:latin typeface="Arial"/>
                <a:ea typeface="Arial"/>
                <a:cs typeface="Arial"/>
                <a:sym typeface="Arial"/>
              </a:rPr>
              <a:t>Maximum Segment Size (MSS)</a:t>
            </a:r>
            <a:endParaRPr/>
          </a:p>
          <a:p>
            <a:pPr indent="-285750" lvl="0" marL="285750" marR="0" rtl="0" algn="l">
              <a:spcBef>
                <a:spcPts val="0"/>
              </a:spcBef>
              <a:spcAft>
                <a:spcPts val="0"/>
              </a:spcAft>
              <a:buClr>
                <a:srgbClr val="080808"/>
              </a:buClr>
              <a:buSzPts val="1600"/>
              <a:buFont typeface="Arial"/>
              <a:buChar char="•"/>
            </a:pPr>
            <a:r>
              <a:rPr lang="es-419" sz="1600">
                <a:solidFill>
                  <a:srgbClr val="080808"/>
                </a:solidFill>
                <a:latin typeface="Arial"/>
                <a:ea typeface="Arial"/>
                <a:cs typeface="Arial"/>
                <a:sym typeface="Arial"/>
              </a:rPr>
              <a:t>Maximum Transmission Unit (MTU)</a:t>
            </a:r>
            <a:endParaRPr/>
          </a:p>
          <a:p>
            <a:pPr indent="-285750" lvl="0" marL="285750" marR="0" rtl="0" algn="l">
              <a:spcBef>
                <a:spcPts val="0"/>
              </a:spcBef>
              <a:spcAft>
                <a:spcPts val="0"/>
              </a:spcAft>
              <a:buClr>
                <a:srgbClr val="080808"/>
              </a:buClr>
              <a:buSzPts val="1600"/>
              <a:buFont typeface="Arial"/>
              <a:buChar char="•"/>
            </a:pPr>
            <a:r>
              <a:rPr lang="es-419" sz="1600">
                <a:solidFill>
                  <a:srgbClr val="080808"/>
                </a:solidFill>
                <a:latin typeface="Arial"/>
                <a:ea typeface="Arial"/>
                <a:cs typeface="Arial"/>
                <a:sym typeface="Arial"/>
              </a:rPr>
              <a:t>Congestion Avoidance</a:t>
            </a:r>
            <a:endParaRPr/>
          </a:p>
          <a:p>
            <a:pPr indent="-196850" lvl="0" marL="285750" marR="0" rtl="0" algn="l">
              <a:spcBef>
                <a:spcPts val="0"/>
              </a:spcBef>
              <a:spcAft>
                <a:spcPts val="0"/>
              </a:spcAft>
              <a:buClr>
                <a:schemeClr val="dk1"/>
              </a:buClr>
              <a:buSzPts val="1400"/>
              <a:buFont typeface="Arial"/>
              <a:buNone/>
            </a:pPr>
            <a:r>
              <a:t/>
            </a:r>
            <a:endParaRPr sz="1400">
              <a:solidFill>
                <a:srgbClr val="080808"/>
              </a:solidFill>
              <a:latin typeface="Arial"/>
              <a:ea typeface="Arial"/>
              <a:cs typeface="Arial"/>
              <a:sym typeface="Arial"/>
            </a:endParaRPr>
          </a:p>
          <a:p>
            <a:pPr indent="0" lvl="0" marL="0" marR="0" rtl="0" algn="l">
              <a:spcBef>
                <a:spcPts val="0"/>
              </a:spcBef>
              <a:spcAft>
                <a:spcPts val="0"/>
              </a:spcAft>
              <a:buNone/>
            </a:pPr>
            <a:r>
              <a:t/>
            </a:r>
            <a:endParaRPr sz="1400">
              <a:solidFill>
                <a:srgbClr val="080808"/>
              </a:solidFill>
              <a:latin typeface="Arial"/>
              <a:ea typeface="Arial"/>
              <a:cs typeface="Arial"/>
              <a:sym typeface="Arial"/>
            </a:endParaRPr>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Transporte de datos</a:t>
            </a:r>
            <a:br>
              <a:rPr lang="es-419"/>
            </a:br>
            <a:r>
              <a:rPr lang="es-419" sz="2400"/>
              <a:t>Protocolos de la capa de transporte</a:t>
            </a:r>
            <a:endParaRPr/>
          </a:p>
        </p:txBody>
      </p:sp>
      <p:sp>
        <p:nvSpPr>
          <p:cNvPr id="275" name="Google Shape;275;p21"/>
          <p:cNvSpPr txBox="1"/>
          <p:nvPr>
            <p:ph idx="1" type="body"/>
          </p:nvPr>
        </p:nvSpPr>
        <p:spPr>
          <a:xfrm>
            <a:off x="302662" y="910836"/>
            <a:ext cx="3401475" cy="3528045"/>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0"/>
              </a:spcBef>
              <a:spcAft>
                <a:spcPts val="0"/>
              </a:spcAft>
              <a:buSzPts val="1600"/>
              <a:buFont typeface="Arial"/>
              <a:buChar char="•"/>
            </a:pPr>
            <a:r>
              <a:rPr lang="es-419" sz="1600">
                <a:solidFill>
                  <a:srgbClr val="000000"/>
                </a:solidFill>
              </a:rPr>
              <a:t>IP no especifica la manera en que se lleva a cabo la entrega o el transporte de los paquetes.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Los protocolos de capa de transporte especifican cómo transferir mensajes entre hosts y son responsables de administrar los requisitos de fiabilidad de una conversación.</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La capa de transporte incluye los protocolos TCP y UDP.</a:t>
            </a:r>
            <a:endParaRPr/>
          </a:p>
        </p:txBody>
      </p:sp>
      <p:pic>
        <p:nvPicPr>
          <p:cNvPr id="276" name="Google Shape;276;p21"/>
          <p:cNvPicPr preferRelativeResize="0"/>
          <p:nvPr/>
        </p:nvPicPr>
        <p:blipFill rotWithShape="1">
          <a:blip r:embed="rId3">
            <a:alphaModFix/>
          </a:blip>
          <a:srcRect b="0" l="0" r="0" t="0"/>
          <a:stretch/>
        </p:blipFill>
        <p:spPr>
          <a:xfrm>
            <a:off x="4471177" y="910836"/>
            <a:ext cx="3769959" cy="32777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Transmission Control Protocol </a:t>
            </a:r>
            <a:br>
              <a:rPr lang="es-419" sz="1600"/>
            </a:br>
            <a:r>
              <a:rPr lang="es-419" sz="2400"/>
              <a:t>(Protocolo de control de transmisión)</a:t>
            </a:r>
            <a:endParaRPr/>
          </a:p>
        </p:txBody>
      </p:sp>
      <p:sp>
        <p:nvSpPr>
          <p:cNvPr id="282" name="Google Shape;282;p22"/>
          <p:cNvSpPr txBox="1"/>
          <p:nvPr>
            <p:ph idx="1" type="body"/>
          </p:nvPr>
        </p:nvSpPr>
        <p:spPr>
          <a:xfrm>
            <a:off x="302662" y="910836"/>
            <a:ext cx="3613555" cy="362421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TCP provee confiabilidad y control de flujo Operaciones básicas TCP:</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Numere y rastree segmentos de datos transmitidos a un host específico desde una aplicación específica</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Confirmar datos recibidos</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Vuelva a transmitir cualquier información no reconocida después de un cierto período de tiempo</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Datos de secuencia que pueden llegar en un orden incorrecto</a:t>
            </a:r>
            <a:endParaRPr/>
          </a:p>
          <a:p>
            <a:pPr indent="-342900" lvl="0" marL="342900" rtl="0" algn="l">
              <a:lnSpc>
                <a:spcPct val="100000"/>
              </a:lnSpc>
              <a:spcBef>
                <a:spcPts val="320"/>
              </a:spcBef>
              <a:spcAft>
                <a:spcPts val="0"/>
              </a:spcAft>
              <a:buSzPts val="1600"/>
              <a:buFont typeface="Arial"/>
              <a:buChar char="•"/>
            </a:pPr>
            <a:r>
              <a:rPr lang="es-419" sz="1600">
                <a:solidFill>
                  <a:srgbClr val="000000"/>
                </a:solidFill>
              </a:rPr>
              <a:t>Enviar datos a una velocidad eficiente que sea aceptable por el receptor</a:t>
            </a:r>
            <a:endParaRPr/>
          </a:p>
        </p:txBody>
      </p:sp>
      <p:pic>
        <p:nvPicPr>
          <p:cNvPr id="283" name="Google Shape;283;p22"/>
          <p:cNvPicPr preferRelativeResize="0"/>
          <p:nvPr/>
        </p:nvPicPr>
        <p:blipFill rotWithShape="1">
          <a:blip r:embed="rId3">
            <a:alphaModFix/>
          </a:blip>
          <a:srcRect b="0" l="0" r="0" t="0"/>
          <a:stretch/>
        </p:blipFill>
        <p:spPr>
          <a:xfrm>
            <a:off x="4244918" y="1093342"/>
            <a:ext cx="4773582" cy="295681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type="title"/>
          </p:nvPr>
        </p:nvSpPr>
        <p:spPr>
          <a:xfrm>
            <a:off x="0" y="0"/>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2400"/>
              <a:t>Protocolo de datagramas de usuario de datos (UDP)</a:t>
            </a:r>
            <a:endParaRPr/>
          </a:p>
        </p:txBody>
      </p:sp>
      <p:sp>
        <p:nvSpPr>
          <p:cNvPr id="289" name="Google Shape;289;p23"/>
          <p:cNvSpPr txBox="1"/>
          <p:nvPr>
            <p:ph idx="1" type="body"/>
          </p:nvPr>
        </p:nvSpPr>
        <p:spPr>
          <a:xfrm>
            <a:off x="302662" y="910836"/>
            <a:ext cx="3613555" cy="362421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s-419" sz="1800">
                <a:solidFill>
                  <a:srgbClr val="000000"/>
                </a:solidFill>
              </a:rPr>
              <a:t>El UDP proporciona las funciones básicas para entregar segmentos de datos entre las aplicaciones adecuadas, con muy poca sobrecarga y revisión de datos.</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UDP es un protocolo sin conexión. </a:t>
            </a:r>
            <a:endParaRPr/>
          </a:p>
          <a:p>
            <a:pPr indent="-342900" lvl="0" marL="342900" rtl="0" algn="l">
              <a:lnSpc>
                <a:spcPct val="100000"/>
              </a:lnSpc>
              <a:spcBef>
                <a:spcPts val="360"/>
              </a:spcBef>
              <a:spcAft>
                <a:spcPts val="0"/>
              </a:spcAft>
              <a:buSzPts val="1800"/>
              <a:buFont typeface="Arial"/>
              <a:buChar char="•"/>
            </a:pPr>
            <a:r>
              <a:rPr lang="es-419" sz="1800">
                <a:solidFill>
                  <a:srgbClr val="000000"/>
                </a:solidFill>
              </a:rPr>
              <a:t>UDP también se conoce como un protocolo de entrega de mejor esfuerzo porque no hay reconocimiento de que los datos se reciben en el destino.</a:t>
            </a:r>
            <a:endParaRPr/>
          </a:p>
          <a:p>
            <a:pPr indent="-241300" lvl="0" marL="342900" rtl="0" algn="l">
              <a:lnSpc>
                <a:spcPct val="100000"/>
              </a:lnSpc>
              <a:spcBef>
                <a:spcPts val="320"/>
              </a:spcBef>
              <a:spcAft>
                <a:spcPts val="0"/>
              </a:spcAft>
              <a:buSzPts val="1600"/>
              <a:buFont typeface="Arial"/>
              <a:buNone/>
            </a:pPr>
            <a:r>
              <a:t/>
            </a:r>
            <a:endParaRPr sz="1600">
              <a:solidFill>
                <a:srgbClr val="000000"/>
              </a:solidFill>
            </a:endParaRPr>
          </a:p>
        </p:txBody>
      </p:sp>
      <p:pic>
        <p:nvPicPr>
          <p:cNvPr id="290" name="Google Shape;290;p23"/>
          <p:cNvPicPr preferRelativeResize="0"/>
          <p:nvPr/>
        </p:nvPicPr>
        <p:blipFill rotWithShape="1">
          <a:blip r:embed="rId3">
            <a:alphaModFix/>
          </a:blip>
          <a:srcRect b="0" l="0" r="0" t="0"/>
          <a:stretch/>
        </p:blipFill>
        <p:spPr>
          <a:xfrm>
            <a:off x="4211867" y="910836"/>
            <a:ext cx="4738773" cy="29407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290512" y="178999"/>
            <a:ext cx="8345488" cy="731837"/>
          </a:xfrm>
          <a:prstGeom prst="rect">
            <a:avLst/>
          </a:prstGeom>
          <a:noFill/>
          <a:ln>
            <a:noFill/>
          </a:ln>
        </p:spPr>
        <p:txBody>
          <a:bodyPr anchorCtr="0" anchor="ctr" bIns="45700" lIns="91400" spcFirstLastPara="1" rIns="91400" wrap="square" tIns="45700">
            <a:noAutofit/>
          </a:bodyPr>
          <a:lstStyle/>
          <a:p>
            <a:pPr indent="0" lvl="0" marL="0" rtl="0" algn="l">
              <a:lnSpc>
                <a:spcPct val="80000"/>
              </a:lnSpc>
              <a:spcBef>
                <a:spcPts val="0"/>
              </a:spcBef>
              <a:spcAft>
                <a:spcPts val="0"/>
              </a:spcAft>
              <a:buNone/>
            </a:pPr>
            <a:r>
              <a:rPr lang="es-419" sz="1600"/>
              <a:t>Transporte de datos</a:t>
            </a:r>
            <a:br>
              <a:rPr lang="es-419" sz="1600"/>
            </a:br>
            <a:r>
              <a:rPr lang="es-419" sz="2400"/>
              <a:t>El protocolo de capa de transporte adecuado para la aplicación en cuestión</a:t>
            </a:r>
            <a:endParaRPr/>
          </a:p>
        </p:txBody>
      </p:sp>
      <p:sp>
        <p:nvSpPr>
          <p:cNvPr id="296" name="Google Shape;296;p24"/>
          <p:cNvSpPr txBox="1"/>
          <p:nvPr>
            <p:ph idx="1" type="body"/>
          </p:nvPr>
        </p:nvSpPr>
        <p:spPr>
          <a:xfrm>
            <a:off x="302662" y="1077091"/>
            <a:ext cx="3613555" cy="3457964"/>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600"/>
              <a:buNone/>
            </a:pPr>
            <a:r>
              <a:rPr lang="es-419" sz="1600">
                <a:solidFill>
                  <a:srgbClr val="000000"/>
                </a:solidFill>
              </a:rPr>
              <a:t>UDP también es utilizado por las aplicaciones de solicitud y respuesta donde los datos son mínimos, y la retransmisión se puede hacer rápidamente.</a:t>
            </a:r>
            <a:endParaRPr/>
          </a:p>
          <a:p>
            <a:pPr indent="0" lvl="0" marL="0" rtl="0" algn="l">
              <a:lnSpc>
                <a:spcPct val="100000"/>
              </a:lnSpc>
              <a:spcBef>
                <a:spcPts val="320"/>
              </a:spcBef>
              <a:spcAft>
                <a:spcPts val="0"/>
              </a:spcAft>
              <a:buSzPts val="1600"/>
              <a:buNone/>
            </a:pPr>
            <a:r>
              <a:t/>
            </a:r>
            <a:endParaRPr sz="1600">
              <a:solidFill>
                <a:srgbClr val="000000"/>
              </a:solidFill>
            </a:endParaRPr>
          </a:p>
          <a:p>
            <a:pPr indent="0" lvl="0" marL="0" rtl="0" algn="l">
              <a:lnSpc>
                <a:spcPct val="100000"/>
              </a:lnSpc>
              <a:spcBef>
                <a:spcPts val="320"/>
              </a:spcBef>
              <a:spcAft>
                <a:spcPts val="0"/>
              </a:spcAft>
              <a:buSzPts val="1600"/>
              <a:buNone/>
            </a:pPr>
            <a:r>
              <a:rPr lang="es-419" sz="1600">
                <a:solidFill>
                  <a:srgbClr val="000000"/>
                </a:solidFill>
              </a:rPr>
              <a:t>Si es importante que todos los datos lleguen y que se puedan procesar en su secuencia adecuada, TCP se utiliza como protocolo de transporte.</a:t>
            </a:r>
            <a:endParaRPr/>
          </a:p>
        </p:txBody>
      </p:sp>
      <p:pic>
        <p:nvPicPr>
          <p:cNvPr id="297" name="Google Shape;297;p24"/>
          <p:cNvPicPr preferRelativeResize="0"/>
          <p:nvPr/>
        </p:nvPicPr>
        <p:blipFill rotWithShape="1">
          <a:blip r:embed="rId3">
            <a:alphaModFix/>
          </a:blip>
          <a:srcRect b="0" l="0" r="0" t="0"/>
          <a:stretch/>
        </p:blipFill>
        <p:spPr>
          <a:xfrm>
            <a:off x="4193309" y="910836"/>
            <a:ext cx="4442691" cy="34579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