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F81587-92BF-4AF1-A5C4-4D510ECCF7A6}">
  <a:tblStyle styleId="{C8F81587-92BF-4AF1-A5C4-4D510ECCF7A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6DB349C-2EE1-41D4-AEB7-BFB8903C4A2E}"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Cisco Networking Academy Program</a:t>
            </a:r>
            <a:endParaRPr/>
          </a:p>
          <a:p>
            <a:pPr indent="0" lvl="0" marL="0" rtl="0" algn="l">
              <a:spcBef>
                <a:spcPts val="0"/>
              </a:spcBef>
              <a:spcAft>
                <a:spcPts val="0"/>
              </a:spcAft>
              <a:buNone/>
            </a:pPr>
            <a:r>
              <a:rPr lang="es-419">
                <a:solidFill>
                  <a:srgbClr val="B6DDE7"/>
                </a:solidFill>
              </a:rPr>
              <a:t>Introducción a Redes v7.0 (ITN)</a:t>
            </a:r>
            <a:endParaRPr/>
          </a:p>
          <a:p>
            <a:pPr indent="0" lvl="0" marL="0" rtl="0" algn="l">
              <a:spcBef>
                <a:spcPts val="0"/>
              </a:spcBef>
              <a:spcAft>
                <a:spcPts val="0"/>
              </a:spcAft>
              <a:buNone/>
            </a:pPr>
            <a:r>
              <a:rPr lang="es-419"/>
              <a:t>Módulo 15: Capa de aplicación</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04" name="Google Shape;3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15.2 – Punto a punto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15.2.3 – Aplicaciones entre pares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15.2 – Punto a punto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15.2.4 - Aplicaciones P2P comunes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15.2.5 — Compruebe su comprensión — Peer-to-Peer</a:t>
            </a:r>
            <a:endParaRPr/>
          </a:p>
          <a:p>
            <a:pPr indent="0" lvl="0" marL="0" rtl="0" algn="l">
              <a:spcBef>
                <a:spcPts val="0"/>
              </a:spcBef>
              <a:spcAft>
                <a:spcPts val="0"/>
              </a:spcAft>
              <a:buNone/>
            </a:pPr>
            <a:r>
              <a:t/>
            </a:r>
            <a:endParaRPr/>
          </a:p>
        </p:txBody>
      </p:sp>
      <p:sp>
        <p:nvSpPr>
          <p:cNvPr id="313" name="Google Shape;31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p:txBody>
      </p:sp>
      <p:sp>
        <p:nvSpPr>
          <p:cNvPr id="321" name="Google Shape;32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15.3.1 – Protocolo de transferencia de hipertexto y lenguaje de marcado de hipertexto</a:t>
            </a:r>
            <a:endParaRPr/>
          </a:p>
          <a:p>
            <a:pPr indent="0" lvl="0" marL="0" rtl="0" algn="l">
              <a:spcBef>
                <a:spcPts val="0"/>
              </a:spcBef>
              <a:spcAft>
                <a:spcPts val="0"/>
              </a:spcAft>
              <a:buNone/>
            </a:pPr>
            <a:r>
              <a:t/>
            </a:r>
            <a:endParaRPr/>
          </a:p>
        </p:txBody>
      </p:sp>
      <p:sp>
        <p:nvSpPr>
          <p:cNvPr id="327" name="Google Shape;32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15.3.1 – Protocolo de transferencia de hipertexto y lenguaje de marcado de hipertexto</a:t>
            </a:r>
            <a:endParaRPr/>
          </a:p>
          <a:p>
            <a:pPr indent="0" lvl="0" marL="0" rtl="0" algn="l">
              <a:spcBef>
                <a:spcPts val="0"/>
              </a:spcBef>
              <a:spcAft>
                <a:spcPts val="0"/>
              </a:spcAft>
              <a:buNone/>
            </a:pPr>
            <a:r>
              <a:t/>
            </a:r>
            <a:endParaRPr/>
          </a:p>
        </p:txBody>
      </p:sp>
      <p:sp>
        <p:nvSpPr>
          <p:cNvPr id="336" name="Google Shape;33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15.3.1 – Protocolo de transferencia de hipertexto y lenguaje de marcado de hipertexto</a:t>
            </a:r>
            <a:endParaRPr/>
          </a:p>
          <a:p>
            <a:pPr indent="0" lvl="0" marL="0" rtl="0" algn="l">
              <a:spcBef>
                <a:spcPts val="0"/>
              </a:spcBef>
              <a:spcAft>
                <a:spcPts val="0"/>
              </a:spcAft>
              <a:buNone/>
            </a:pPr>
            <a:r>
              <a:t/>
            </a:r>
            <a:endParaRPr/>
          </a:p>
        </p:txBody>
      </p:sp>
      <p:sp>
        <p:nvSpPr>
          <p:cNvPr id="346" name="Google Shape;34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15.3.2 – HTTP y HTTPS</a:t>
            </a:r>
            <a:endParaRPr/>
          </a:p>
        </p:txBody>
      </p:sp>
      <p:sp>
        <p:nvSpPr>
          <p:cNvPr id="354" name="Google Shape;35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15.3.3 - Protocolos de correo electrónico</a:t>
            </a:r>
            <a:endParaRPr/>
          </a:p>
        </p:txBody>
      </p:sp>
      <p:sp>
        <p:nvSpPr>
          <p:cNvPr id="363" name="Google Shape;36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15.3.4 - SMTP, POP e IMAP</a:t>
            </a:r>
            <a:endParaRPr/>
          </a:p>
        </p:txBody>
      </p:sp>
      <p:sp>
        <p:nvSpPr>
          <p:cNvPr id="371" name="Google Shape;37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15.3.4 — SMTP, POP e IMAP (cont.)</a:t>
            </a:r>
            <a:endParaRPr/>
          </a:p>
        </p:txBody>
      </p:sp>
      <p:sp>
        <p:nvSpPr>
          <p:cNvPr id="380" name="Google Shape;38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15.0.2 - ¿Qué aprenderé a hacer en el módulo?</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15.3 – Protocolos web y de correo electrónico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15.3.4 - SMTP, POP e IMAP (Cont.)</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15.3.5 –Compruebe su comprensión - Protocolos web y de correo electrónico</a:t>
            </a:r>
            <a:endParaRPr/>
          </a:p>
        </p:txBody>
      </p:sp>
      <p:sp>
        <p:nvSpPr>
          <p:cNvPr id="390" name="Google Shape;39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asignación de direcciones IP</a:t>
            </a:r>
            <a:endParaRPr/>
          </a:p>
        </p:txBody>
      </p:sp>
      <p:sp>
        <p:nvSpPr>
          <p:cNvPr id="398" name="Google Shape;39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03" name="Google Shape;4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15.4.1 – Servicio de nombres de dominio</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15" name="Google Shape;41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15.4.2 – Formato del mensaje DNS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22" name="Google Shape;4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15.4.2 — Formato de mensaje DNS (cont.)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30" name="Google Shape;43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15.4.3 – Jerarquía DNS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38" name="Google Shape;43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15.4.4 – El comando nslookup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15.4.5 — Comprobador de sintaxis — El comando nslookup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46" name="Google Shape;4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15.4.6 - Protocolo de configuración dinámica de host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55" name="Google Shape;45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15.4.7 – Funcionamiento de DHCP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64" name="Google Shape;4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15.4 – Servicios de direccionamiento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15.4.8 - Laboratorio - Observe la resolución de DNS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15.4.9 — Compruebe su comprensión — Servicios de direccionamiento IP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15.1 – Aplicación, presentación y sesión</a:t>
            </a:r>
            <a:endParaRPr/>
          </a:p>
          <a:p>
            <a:pPr indent="0" lvl="0" marL="0" rtl="0" algn="l">
              <a:spcBef>
                <a:spcPts val="0"/>
              </a:spcBef>
              <a:spcAft>
                <a:spcPts val="0"/>
              </a:spcAft>
              <a:buNone/>
            </a:pPr>
            <a:r>
              <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15.5 – Servicios de uso compartido de archivos</a:t>
            </a:r>
            <a:endParaRPr/>
          </a:p>
        </p:txBody>
      </p:sp>
      <p:sp>
        <p:nvSpPr>
          <p:cNvPr id="472" name="Google Shape;47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77" name="Google Shape;47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15.5 – Servicios de uso compartido de archivos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15.5.1 - Protocolo de transferencia de archivos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86" name="Google Shape;48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15.5 – Servicios de uso compartido de archivos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15.5.2 – Bloqueo de mensajes del servidor</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15.5.3 — Compruebe su comprensión — Servicios de intercambio de archivos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15.6 – Práctica del Módulo y Cuestionario</a:t>
            </a:r>
            <a:endParaRPr/>
          </a:p>
        </p:txBody>
      </p:sp>
      <p:sp>
        <p:nvSpPr>
          <p:cNvPr id="495" name="Google Shape;49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00" name="Google Shape;5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15.6 – Práctica del módulo y cuestionario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15.6.1 - ¿Qué aprendí en este módulo?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15.6.2 — Prueba de módulo — Capa de aplicación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07" name="Google Shape;50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Arial"/>
              <a:buNone/>
            </a:pPr>
            <a:r>
              <a:rPr lang="es-419" sz="1200">
                <a:latin typeface="Arial"/>
                <a:ea typeface="Arial"/>
                <a:cs typeface="Arial"/>
                <a:sym typeface="Arial"/>
              </a:rPr>
              <a:t>Módulo 15: Capa de aplicación</a:t>
            </a:r>
            <a:br>
              <a:rPr lang="es-419">
                <a:latin typeface="Arial"/>
                <a:ea typeface="Arial"/>
                <a:cs typeface="Arial"/>
                <a:sym typeface="Arial"/>
              </a:rPr>
            </a:br>
            <a:r>
              <a:rPr lang="es-419">
                <a:latin typeface="Arial"/>
                <a:ea typeface="Arial"/>
                <a:cs typeface="Arial"/>
                <a:sym typeface="Arial"/>
              </a:rPr>
              <a:t>Nuevos Términos y Comando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56" name="Google Shape;2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15.1 – Aplicación, presentación y sesión</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15.1.1 - Capa de aplicación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64" name="Google Shape;2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15.1 – Aplicación, presentación y sesión</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15.1.2 – Capa de presentación y sesión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72" name="Google Shape;2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15.1 – Aplicación, presentación y sesión</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15.1.3 – Protocolos de capa de aplicación de TCP/IP</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15.1.4 — Compruebe su comprensión — Aplicación, sesión, presentación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15.2 De Punto a Punto</a:t>
            </a:r>
            <a:endParaRPr/>
          </a:p>
        </p:txBody>
      </p:sp>
      <p:sp>
        <p:nvSpPr>
          <p:cNvPr id="283" name="Google Shape;28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88" name="Google Shape;2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15.2 De Punto a Punto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15.2.1 – Modelo cliente-servidor</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96" name="Google Shape;2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15 - Capa de aplicación</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15.2 De igual a igual</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15.2.2 - Redes punto a punto</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4" name="Shape 74"/>
        <p:cNvGrpSpPr/>
        <p:nvPr/>
      </p:nvGrpSpPr>
      <p:grpSpPr>
        <a:xfrm>
          <a:off x="0" y="0"/>
          <a:ext cx="0" cy="0"/>
          <a:chOff x="0" y="0"/>
          <a:chExt cx="0" cy="0"/>
        </a:xfrm>
      </p:grpSpPr>
      <p:pic>
        <p:nvPicPr>
          <p:cNvPr id="75" name="Google Shape;75;p5"/>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6" name="Google Shape;76;p5"/>
          <p:cNvGrpSpPr/>
          <p:nvPr/>
        </p:nvGrpSpPr>
        <p:grpSpPr>
          <a:xfrm>
            <a:off x="3746294" y="2129856"/>
            <a:ext cx="1617944" cy="860542"/>
            <a:chOff x="310" y="249"/>
            <a:chExt cx="502" cy="267"/>
          </a:xfrm>
        </p:grpSpPr>
        <p:sp>
          <p:nvSpPr>
            <p:cNvPr id="77" name="Google Shape;77;p5"/>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5"/>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5"/>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5"/>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5"/>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5"/>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5"/>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5"/>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1" name="Shape 91"/>
        <p:cNvGrpSpPr/>
        <p:nvPr/>
      </p:nvGrpSpPr>
      <p:grpSpPr>
        <a:xfrm>
          <a:off x="0" y="0"/>
          <a:ext cx="0" cy="0"/>
          <a:chOff x="0" y="0"/>
          <a:chExt cx="0" cy="0"/>
        </a:xfrm>
      </p:grpSpPr>
      <p:sp>
        <p:nvSpPr>
          <p:cNvPr id="92" name="Google Shape;92;p6"/>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3" name="Google Shape;93;p6"/>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4" name="Google Shape;94;p6"/>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5" name="Google Shape;95;p6"/>
          <p:cNvGrpSpPr/>
          <p:nvPr/>
        </p:nvGrpSpPr>
        <p:grpSpPr>
          <a:xfrm>
            <a:off x="492125" y="395288"/>
            <a:ext cx="796924" cy="423863"/>
            <a:chOff x="310" y="249"/>
            <a:chExt cx="502" cy="267"/>
          </a:xfrm>
        </p:grpSpPr>
        <p:sp>
          <p:nvSpPr>
            <p:cNvPr id="96" name="Google Shape;96;p6"/>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0" name="Google Shape;110;p6"/>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1" name="Google Shape;111;p6"/>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2" name="Shape 112"/>
        <p:cNvGrpSpPr/>
        <p:nvPr/>
      </p:nvGrpSpPr>
      <p:grpSpPr>
        <a:xfrm>
          <a:off x="0" y="0"/>
          <a:ext cx="0" cy="0"/>
          <a:chOff x="0" y="0"/>
          <a:chExt cx="0" cy="0"/>
        </a:xfrm>
      </p:grpSpPr>
      <p:sp>
        <p:nvSpPr>
          <p:cNvPr id="113" name="Google Shape;113;p7"/>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5" name="Google Shape;115;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6" name="Google Shape;116;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17" name="Google Shape;117;p7"/>
          <p:cNvGrpSpPr/>
          <p:nvPr/>
        </p:nvGrpSpPr>
        <p:grpSpPr>
          <a:xfrm>
            <a:off x="492125" y="395288"/>
            <a:ext cx="796924" cy="423863"/>
            <a:chOff x="310" y="249"/>
            <a:chExt cx="502" cy="267"/>
          </a:xfrm>
        </p:grpSpPr>
        <p:sp>
          <p:nvSpPr>
            <p:cNvPr id="118" name="Google Shape;118;p7"/>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2" name="Google Shape;132;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3" name="Google Shape;133;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134" name="Shape 134"/>
        <p:cNvGrpSpPr/>
        <p:nvPr/>
      </p:nvGrpSpPr>
      <p:grpSpPr>
        <a:xfrm>
          <a:off x="0" y="0"/>
          <a:ext cx="0" cy="0"/>
          <a:chOff x="0" y="0"/>
          <a:chExt cx="0" cy="0"/>
        </a:xfrm>
      </p:grpSpPr>
      <p:sp>
        <p:nvSpPr>
          <p:cNvPr id="135" name="Google Shape;135;p8"/>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2016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p:txBody>
      </p:sp>
      <p:sp>
        <p:nvSpPr>
          <p:cNvPr id="239" name="Google Shape;239;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15: Capa de aplicación</a:t>
            </a:r>
            <a:br>
              <a:rPr lang="es-419">
                <a:solidFill>
                  <a:srgbClr val="AEE8FA"/>
                </a:solidFill>
              </a:rPr>
            </a:br>
            <a:endParaRPr>
              <a:solidFill>
                <a:srgbClr val="AEE8FA"/>
              </a:solidFil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ph type="title"/>
          </p:nvPr>
        </p:nvSpPr>
        <p:spPr>
          <a:xfrm>
            <a:off x="1"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De Punto a Punto </a:t>
            </a:r>
            <a:br>
              <a:rPr lang="es-419" sz="1600"/>
            </a:br>
            <a:r>
              <a:rPr lang="es-419"/>
              <a:t>Aplicaciones punto a punto</a:t>
            </a:r>
            <a:endParaRPr/>
          </a:p>
        </p:txBody>
      </p:sp>
      <p:sp>
        <p:nvSpPr>
          <p:cNvPr id="308" name="Google Shape;308;p25"/>
          <p:cNvSpPr txBox="1"/>
          <p:nvPr>
            <p:ph idx="1" type="body"/>
          </p:nvPr>
        </p:nvSpPr>
        <p:spPr>
          <a:xfrm>
            <a:off x="247337" y="867157"/>
            <a:ext cx="8649325" cy="1104128"/>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Una aplicación P2P permite que un dispositivo funcione como cliente y como servidor dentro de la misma comunicación.</a:t>
            </a:r>
            <a:endParaRPr/>
          </a:p>
          <a:p>
            <a:pPr indent="-169863" lvl="0" marL="169863" rtl="0" algn="l">
              <a:lnSpc>
                <a:spcPct val="100000"/>
              </a:lnSpc>
              <a:spcBef>
                <a:spcPts val="1200"/>
              </a:spcBef>
              <a:spcAft>
                <a:spcPts val="0"/>
              </a:spcAft>
              <a:buSzPts val="1350"/>
              <a:buFont typeface="Arial"/>
              <a:buChar char="•"/>
            </a:pPr>
            <a:r>
              <a:rPr lang="es-419"/>
              <a:t>Algunas aplicaciones P2P utilizan un sistema híbrido en el que cada par accede a un servidor de índice para obtener la ubicación de un recurso almacenado en otro par.</a:t>
            </a:r>
            <a:endParaRPr/>
          </a:p>
          <a:p>
            <a:pPr indent="-84138" lvl="0" marL="169863" rtl="0" algn="l">
              <a:lnSpc>
                <a:spcPct val="100000"/>
              </a:lnSpc>
              <a:spcBef>
                <a:spcPts val="1200"/>
              </a:spcBef>
              <a:spcAft>
                <a:spcPts val="0"/>
              </a:spcAft>
              <a:buSzPts val="1350"/>
              <a:buFont typeface="Arial"/>
              <a:buNone/>
            </a:pPr>
            <a:r>
              <a:t/>
            </a:r>
            <a:endParaRPr/>
          </a:p>
          <a:p>
            <a:pPr indent="-84138" lvl="0" marL="169863" rtl="0" algn="l">
              <a:lnSpc>
                <a:spcPct val="100000"/>
              </a:lnSpc>
              <a:spcBef>
                <a:spcPts val="1200"/>
              </a:spcBef>
              <a:spcAft>
                <a:spcPts val="0"/>
              </a:spcAft>
              <a:buSzPts val="1350"/>
              <a:buFont typeface="Arial"/>
              <a:buNone/>
            </a:pPr>
            <a:r>
              <a:t/>
            </a:r>
            <a:endParaRPr/>
          </a:p>
        </p:txBody>
      </p:sp>
      <p:pic>
        <p:nvPicPr>
          <p:cNvPr id="309" name="Google Shape;309;p25"/>
          <p:cNvPicPr preferRelativeResize="0"/>
          <p:nvPr/>
        </p:nvPicPr>
        <p:blipFill rotWithShape="1">
          <a:blip r:embed="rId3">
            <a:alphaModFix/>
          </a:blip>
          <a:srcRect b="0" l="0" r="0" t="0"/>
          <a:stretch/>
        </p:blipFill>
        <p:spPr>
          <a:xfrm>
            <a:off x="2752734" y="2138450"/>
            <a:ext cx="3638529" cy="2137893"/>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Aplicaciones P2P comunes </a:t>
            </a:r>
            <a:br>
              <a:rPr lang="es-419" sz="1600"/>
            </a:br>
            <a:r>
              <a:rPr lang="es-419"/>
              <a:t>punto a punto</a:t>
            </a:r>
            <a:endParaRPr/>
          </a:p>
        </p:txBody>
      </p:sp>
      <p:sp>
        <p:nvSpPr>
          <p:cNvPr id="316" name="Google Shape;316;p26"/>
          <p:cNvSpPr txBox="1"/>
          <p:nvPr>
            <p:ph idx="1" type="body"/>
          </p:nvPr>
        </p:nvSpPr>
        <p:spPr>
          <a:xfrm>
            <a:off x="134337" y="896222"/>
            <a:ext cx="4096002" cy="367577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Con las aplicaciones P2P, cada PC de la red que ejecuta la aplicación puede funcionar como cliente o como servidor para las otras PC en la red que ejecutan la aplicación.</a:t>
            </a:r>
            <a:endParaRPr/>
          </a:p>
          <a:p>
            <a:pPr indent="0" lvl="0" marL="0" rtl="0" algn="l">
              <a:lnSpc>
                <a:spcPct val="100000"/>
              </a:lnSpc>
              <a:spcBef>
                <a:spcPts val="1200"/>
              </a:spcBef>
              <a:spcAft>
                <a:spcPts val="0"/>
              </a:spcAft>
              <a:buSzPts val="1440"/>
              <a:buNone/>
            </a:pPr>
            <a:r>
              <a:rPr lang="es-419" sz="1600"/>
              <a:t>Las redes P2P comunes incluyen las siguientes:</a:t>
            </a:r>
            <a:endParaRPr/>
          </a:p>
          <a:p>
            <a:pPr indent="-169863" lvl="2" marL="431800" rtl="0" algn="l">
              <a:lnSpc>
                <a:spcPct val="100000"/>
              </a:lnSpc>
              <a:spcBef>
                <a:spcPts val="900"/>
              </a:spcBef>
              <a:spcAft>
                <a:spcPts val="0"/>
              </a:spcAft>
              <a:buClr>
                <a:srgbClr val="000000"/>
              </a:buClr>
              <a:buSzPts val="1600"/>
              <a:buChar char="•"/>
            </a:pPr>
            <a:r>
              <a:rPr lang="es-419" sz="1600"/>
              <a:t>BitTorrent</a:t>
            </a:r>
            <a:endParaRPr/>
          </a:p>
          <a:p>
            <a:pPr indent="-169863" lvl="2" marL="431800" rtl="0" algn="l">
              <a:lnSpc>
                <a:spcPct val="100000"/>
              </a:lnSpc>
              <a:spcBef>
                <a:spcPts val="600"/>
              </a:spcBef>
              <a:spcAft>
                <a:spcPts val="0"/>
              </a:spcAft>
              <a:buClr>
                <a:srgbClr val="000000"/>
              </a:buClr>
              <a:buSzPts val="1600"/>
              <a:buChar char="•"/>
            </a:pPr>
            <a:r>
              <a:rPr lang="es-419" sz="1600"/>
              <a:t>Conexión directa</a:t>
            </a:r>
            <a:endParaRPr/>
          </a:p>
          <a:p>
            <a:pPr indent="-169863" lvl="2" marL="431800" rtl="0" algn="l">
              <a:lnSpc>
                <a:spcPct val="100000"/>
              </a:lnSpc>
              <a:spcBef>
                <a:spcPts val="600"/>
              </a:spcBef>
              <a:spcAft>
                <a:spcPts val="0"/>
              </a:spcAft>
              <a:buClr>
                <a:srgbClr val="000000"/>
              </a:buClr>
              <a:buSzPts val="1600"/>
              <a:buChar char="•"/>
            </a:pPr>
            <a:r>
              <a:rPr lang="es-419" sz="1600"/>
              <a:t>eDonkey</a:t>
            </a:r>
            <a:endParaRPr/>
          </a:p>
          <a:p>
            <a:pPr indent="-169863" lvl="2" marL="431800" rtl="0" algn="l">
              <a:lnSpc>
                <a:spcPct val="100000"/>
              </a:lnSpc>
              <a:spcBef>
                <a:spcPts val="600"/>
              </a:spcBef>
              <a:spcAft>
                <a:spcPts val="0"/>
              </a:spcAft>
              <a:buClr>
                <a:srgbClr val="000000"/>
              </a:buClr>
              <a:buSzPts val="1600"/>
              <a:buChar char="•"/>
            </a:pPr>
            <a:r>
              <a:rPr lang="es-419" sz="1600"/>
              <a:t>Freenet</a:t>
            </a:r>
            <a:endParaRPr/>
          </a:p>
          <a:p>
            <a:pPr indent="-84138" lvl="0" marL="169863" rtl="0" algn="l">
              <a:lnSpc>
                <a:spcPct val="100000"/>
              </a:lnSpc>
              <a:spcBef>
                <a:spcPts val="900"/>
              </a:spcBef>
              <a:spcAft>
                <a:spcPts val="0"/>
              </a:spcAft>
              <a:buSzPts val="1350"/>
              <a:buFont typeface="Arial"/>
              <a:buNone/>
            </a:pPr>
            <a:r>
              <a:t/>
            </a:r>
            <a:endParaRPr/>
          </a:p>
          <a:p>
            <a:pPr indent="-84138" lvl="0" marL="169863" rtl="0" algn="l">
              <a:lnSpc>
                <a:spcPct val="100000"/>
              </a:lnSpc>
              <a:spcBef>
                <a:spcPts val="1200"/>
              </a:spcBef>
              <a:spcAft>
                <a:spcPts val="0"/>
              </a:spcAft>
              <a:buSzPts val="1350"/>
              <a:buFont typeface="Arial"/>
              <a:buNone/>
            </a:pPr>
            <a:r>
              <a:t/>
            </a:r>
            <a:endParaRPr/>
          </a:p>
          <a:p>
            <a:pPr indent="-84138" lvl="0" marL="169863" rtl="0" algn="l">
              <a:lnSpc>
                <a:spcPct val="100000"/>
              </a:lnSpc>
              <a:spcBef>
                <a:spcPts val="1200"/>
              </a:spcBef>
              <a:spcAft>
                <a:spcPts val="0"/>
              </a:spcAft>
              <a:buSzPts val="1350"/>
              <a:buFont typeface="Arial"/>
              <a:buNone/>
            </a:pPr>
            <a:r>
              <a:t/>
            </a:r>
            <a:endParaRPr/>
          </a:p>
        </p:txBody>
      </p:sp>
      <p:pic>
        <p:nvPicPr>
          <p:cNvPr id="317" name="Google Shape;317;p26"/>
          <p:cNvPicPr preferRelativeResize="0"/>
          <p:nvPr/>
        </p:nvPicPr>
        <p:blipFill rotWithShape="1">
          <a:blip r:embed="rId3">
            <a:alphaModFix/>
          </a:blip>
          <a:srcRect b="0" l="0" r="0" t="0"/>
          <a:stretch/>
        </p:blipFill>
        <p:spPr>
          <a:xfrm>
            <a:off x="4572000" y="1167952"/>
            <a:ext cx="4096002" cy="2858793"/>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ctrTitle"/>
          </p:nvPr>
        </p:nvSpPr>
        <p:spPr>
          <a:xfrm>
            <a:off x="416425" y="1798320"/>
            <a:ext cx="8231464" cy="9194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000"/>
              <a:buNone/>
            </a:pPr>
            <a:r>
              <a:rPr lang="es-419" sz="4000">
                <a:solidFill>
                  <a:srgbClr val="AEE8FA"/>
                </a:solidFill>
              </a:rPr>
              <a:t>15.3 Protocolos web y de correo electrónico</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txBox="1"/>
          <p:nvPr>
            <p:ph type="title"/>
          </p:nvPr>
        </p:nvSpPr>
        <p:spPr>
          <a:xfrm>
            <a:off x="0" y="176989"/>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de correo electrónico </a:t>
            </a:r>
            <a:br>
              <a:rPr lang="es-419"/>
            </a:br>
            <a:r>
              <a:rPr lang="es-419"/>
              <a:t>Protocolo de transferencia de hipertexto y lenguaje de marcado de hipertexto</a:t>
            </a:r>
            <a:endParaRPr/>
          </a:p>
        </p:txBody>
      </p:sp>
      <p:sp>
        <p:nvSpPr>
          <p:cNvPr id="330" name="Google Shape;330;p28"/>
          <p:cNvSpPr txBox="1"/>
          <p:nvPr>
            <p:ph idx="1" type="body"/>
          </p:nvPr>
        </p:nvSpPr>
        <p:spPr>
          <a:xfrm>
            <a:off x="334850" y="1124358"/>
            <a:ext cx="8253749" cy="1525324"/>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Cuando se escribe una dirección web o un localizador uniforme de recursos (URL) en un navegador web, el navegador establece una conexión con el servicio web. El servicio web se está ejecutando en el servidor que está utilizando el protocolo HTTP. </a:t>
            </a:r>
            <a:endParaRPr/>
          </a:p>
          <a:p>
            <a:pPr indent="0" lvl="0" marL="0" rtl="0" algn="l">
              <a:lnSpc>
                <a:spcPct val="100000"/>
              </a:lnSpc>
              <a:spcBef>
                <a:spcPts val="1200"/>
              </a:spcBef>
              <a:spcAft>
                <a:spcPts val="0"/>
              </a:spcAft>
              <a:buSzPts val="1350"/>
              <a:buNone/>
            </a:pPr>
            <a:r>
              <a:rPr lang="es-419"/>
              <a:t>Para comprender mejor cómo interactúa el navegador web con el servidor web, podemos analizar cómo se abre una página web en un navegador.</a:t>
            </a:r>
            <a:endParaRPr/>
          </a:p>
        </p:txBody>
      </p:sp>
      <p:sp>
        <p:nvSpPr>
          <p:cNvPr id="331" name="Google Shape;331;p28"/>
          <p:cNvSpPr txBox="1"/>
          <p:nvPr/>
        </p:nvSpPr>
        <p:spPr>
          <a:xfrm>
            <a:off x="334850" y="2683636"/>
            <a:ext cx="3168204" cy="17697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Paso 1 </a:t>
            </a:r>
            <a:endParaRPr/>
          </a:p>
          <a:p>
            <a:pPr indent="0" lvl="0" marL="0" marR="0" rtl="0" algn="l">
              <a:spcBef>
                <a:spcPts val="0"/>
              </a:spcBef>
              <a:spcAft>
                <a:spcPts val="0"/>
              </a:spcAft>
              <a:buNone/>
            </a:pPr>
            <a:r>
              <a:rPr lang="es-419" sz="1400">
                <a:solidFill>
                  <a:schemeClr val="dk1"/>
                </a:solidFill>
                <a:latin typeface="Arial"/>
                <a:ea typeface="Arial"/>
                <a:cs typeface="Arial"/>
                <a:sym typeface="Arial"/>
              </a:rPr>
              <a:t>El explorador interpreta las tres partes del URL:</a:t>
            </a:r>
            <a:endParaRPr/>
          </a:p>
          <a:p>
            <a:pPr indent="-171450" lvl="0" marL="1714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http (el protocolo o esquema)</a:t>
            </a:r>
            <a:endParaRPr/>
          </a:p>
          <a:p>
            <a:pPr indent="-171450" lvl="0" marL="1714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www.cisco.com (el nombre del servidor)</a:t>
            </a:r>
            <a:endParaRPr/>
          </a:p>
          <a:p>
            <a:pPr indent="-171450" lvl="0" marL="1714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index.html (el nombre de archivo específico solicitado)</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pic>
        <p:nvPicPr>
          <p:cNvPr id="332" name="Google Shape;332;p28"/>
          <p:cNvPicPr preferRelativeResize="0"/>
          <p:nvPr/>
        </p:nvPicPr>
        <p:blipFill rotWithShape="1">
          <a:blip r:embed="rId3">
            <a:alphaModFix/>
          </a:blip>
          <a:srcRect b="0" l="0" r="0" t="0"/>
          <a:stretch/>
        </p:blipFill>
        <p:spPr>
          <a:xfrm>
            <a:off x="4553486" y="2571750"/>
            <a:ext cx="4476750" cy="12065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0" y="114477"/>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de correo electrónico </a:t>
            </a:r>
            <a:br>
              <a:rPr lang="es-419"/>
            </a:br>
            <a:r>
              <a:rPr lang="es-419" sz="2300"/>
              <a:t>Protocolo de transferencia de hipertexto y lenguaje de marcado de hipertexto</a:t>
            </a:r>
            <a:r>
              <a:rPr lang="es-419" sz="1600"/>
              <a:t> </a:t>
            </a:r>
            <a:endParaRPr/>
          </a:p>
        </p:txBody>
      </p:sp>
      <p:sp>
        <p:nvSpPr>
          <p:cNvPr id="339" name="Google Shape;339;p29"/>
          <p:cNvSpPr txBox="1"/>
          <p:nvPr/>
        </p:nvSpPr>
        <p:spPr>
          <a:xfrm>
            <a:off x="463977" y="1063043"/>
            <a:ext cx="3168204" cy="24160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Paso 2</a:t>
            </a:r>
            <a:endParaRPr/>
          </a:p>
          <a:p>
            <a:pPr indent="0" lvl="0" marL="0" marR="0" rtl="0" algn="l">
              <a:spcBef>
                <a:spcPts val="0"/>
              </a:spcBef>
              <a:spcAft>
                <a:spcPts val="0"/>
              </a:spcAft>
              <a:buNone/>
            </a:pPr>
            <a:r>
              <a:rPr lang="es-419" sz="1400">
                <a:solidFill>
                  <a:schemeClr val="dk1"/>
                </a:solidFill>
                <a:latin typeface="Arial"/>
                <a:ea typeface="Arial"/>
                <a:cs typeface="Arial"/>
                <a:sym typeface="Arial"/>
              </a:rPr>
              <a:t>El navegador luego verifica con un Servidor de nombres de dominio (DNS) para convertir a www.cisco.com en una dirección numérica que utiliza para conectarse con el servidor. </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s-419" sz="1400">
                <a:solidFill>
                  <a:schemeClr val="dk1"/>
                </a:solidFill>
                <a:latin typeface="Arial"/>
                <a:ea typeface="Arial"/>
                <a:cs typeface="Arial"/>
                <a:sym typeface="Arial"/>
              </a:rPr>
              <a:t>El cliente inicia una solicitud HTTP a un servidor enviando una solicitud GET al servidor y solicita el archivo index.html.</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pic>
        <p:nvPicPr>
          <p:cNvPr id="340" name="Google Shape;340;p29"/>
          <p:cNvPicPr preferRelativeResize="0"/>
          <p:nvPr/>
        </p:nvPicPr>
        <p:blipFill rotWithShape="1">
          <a:blip r:embed="rId3">
            <a:alphaModFix/>
          </a:blip>
          <a:srcRect b="0" l="0" r="0" t="0"/>
          <a:stretch/>
        </p:blipFill>
        <p:spPr>
          <a:xfrm>
            <a:off x="416349" y="3722489"/>
            <a:ext cx="3369034" cy="1240461"/>
          </a:xfrm>
          <a:prstGeom prst="rect">
            <a:avLst/>
          </a:prstGeom>
          <a:noFill/>
          <a:ln>
            <a:noFill/>
          </a:ln>
        </p:spPr>
      </p:pic>
      <p:sp>
        <p:nvSpPr>
          <p:cNvPr id="341" name="Google Shape;341;p29"/>
          <p:cNvSpPr txBox="1"/>
          <p:nvPr/>
        </p:nvSpPr>
        <p:spPr>
          <a:xfrm>
            <a:off x="4572000" y="1063043"/>
            <a:ext cx="394093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Paso 3</a:t>
            </a:r>
            <a:endParaRPr/>
          </a:p>
          <a:p>
            <a:pPr indent="0" lvl="0" marL="0" marR="0" rtl="0" algn="l">
              <a:spcBef>
                <a:spcPts val="0"/>
              </a:spcBef>
              <a:spcAft>
                <a:spcPts val="0"/>
              </a:spcAft>
              <a:buNone/>
            </a:pPr>
            <a:r>
              <a:rPr lang="es-419" sz="1400">
                <a:solidFill>
                  <a:schemeClr val="dk1"/>
                </a:solidFill>
                <a:latin typeface="Arial"/>
                <a:ea typeface="Arial"/>
                <a:cs typeface="Arial"/>
                <a:sym typeface="Arial"/>
              </a:rPr>
              <a:t>En respuesta a la solicitud, el servidor envía el código HTML de esta página web al navegador.</a:t>
            </a:r>
            <a:endParaRPr/>
          </a:p>
        </p:txBody>
      </p:sp>
      <p:pic>
        <p:nvPicPr>
          <p:cNvPr id="342" name="Google Shape;342;p29"/>
          <p:cNvPicPr preferRelativeResize="0"/>
          <p:nvPr/>
        </p:nvPicPr>
        <p:blipFill rotWithShape="1">
          <a:blip r:embed="rId4">
            <a:alphaModFix/>
          </a:blip>
          <a:srcRect b="0" l="0" r="0" t="0"/>
          <a:stretch/>
        </p:blipFill>
        <p:spPr>
          <a:xfrm>
            <a:off x="4870957" y="2399179"/>
            <a:ext cx="3565839" cy="2159819"/>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0" y="225116"/>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de correo electrónico </a:t>
            </a:r>
            <a:br>
              <a:rPr lang="es-419"/>
            </a:br>
            <a:r>
              <a:rPr lang="es-419" sz="2300"/>
              <a:t>Protocolo de transferencia de hipertexto y lenguaje de marcado de hipertexto</a:t>
            </a:r>
            <a:r>
              <a:rPr lang="es-419" sz="1600"/>
              <a:t> </a:t>
            </a:r>
            <a:endParaRPr/>
          </a:p>
        </p:txBody>
      </p:sp>
      <p:sp>
        <p:nvSpPr>
          <p:cNvPr id="349" name="Google Shape;349;p30"/>
          <p:cNvSpPr txBox="1"/>
          <p:nvPr/>
        </p:nvSpPr>
        <p:spPr>
          <a:xfrm>
            <a:off x="796953" y="1305666"/>
            <a:ext cx="7105475"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Paso 4</a:t>
            </a:r>
            <a:endParaRPr/>
          </a:p>
          <a:p>
            <a:pPr indent="0" lvl="0" marL="0" marR="0" rtl="0" algn="l">
              <a:spcBef>
                <a:spcPts val="0"/>
              </a:spcBef>
              <a:spcAft>
                <a:spcPts val="0"/>
              </a:spcAft>
              <a:buNone/>
            </a:pPr>
            <a:r>
              <a:rPr lang="es-419" sz="1400">
                <a:solidFill>
                  <a:schemeClr val="dk1"/>
                </a:solidFill>
                <a:latin typeface="Arial"/>
                <a:ea typeface="Arial"/>
                <a:cs typeface="Arial"/>
                <a:sym typeface="Arial"/>
              </a:rPr>
              <a:t>El navegador descifra el código HTML y da formato a la página para que se pueda visualizar en la ventana del navegador.</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pic>
        <p:nvPicPr>
          <p:cNvPr id="350" name="Google Shape;350;p30"/>
          <p:cNvPicPr preferRelativeResize="0"/>
          <p:nvPr/>
        </p:nvPicPr>
        <p:blipFill rotWithShape="1">
          <a:blip r:embed="rId3">
            <a:alphaModFix/>
          </a:blip>
          <a:srcRect b="0" l="0" r="0" t="0"/>
          <a:stretch/>
        </p:blipFill>
        <p:spPr>
          <a:xfrm>
            <a:off x="1511863" y="2321162"/>
            <a:ext cx="4695989" cy="2271806"/>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de correo electrónico</a:t>
            </a:r>
            <a:br>
              <a:rPr lang="es-419" sz="1600"/>
            </a:br>
            <a:r>
              <a:rPr lang="es-419"/>
              <a:t>HTTP y HTTPS</a:t>
            </a:r>
            <a:endParaRPr/>
          </a:p>
        </p:txBody>
      </p:sp>
      <p:sp>
        <p:nvSpPr>
          <p:cNvPr id="357" name="Google Shape;357;p31"/>
          <p:cNvSpPr txBox="1"/>
          <p:nvPr>
            <p:ph idx="1" type="body"/>
          </p:nvPr>
        </p:nvSpPr>
        <p:spPr>
          <a:xfrm>
            <a:off x="254451" y="945572"/>
            <a:ext cx="3923266" cy="3686563"/>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260"/>
              <a:buNone/>
            </a:pPr>
            <a:r>
              <a:rPr lang="es-419" sz="1400"/>
              <a:t>HTTP es un protocolo de solicitud/respuesta que especifica los tipos de mensajes utilizados para esa comunicación. </a:t>
            </a:r>
            <a:endParaRPr/>
          </a:p>
          <a:p>
            <a:pPr indent="0" lvl="0" marL="0" rtl="0" algn="l">
              <a:lnSpc>
                <a:spcPct val="100000"/>
              </a:lnSpc>
              <a:spcBef>
                <a:spcPts val="1200"/>
              </a:spcBef>
              <a:spcAft>
                <a:spcPts val="0"/>
              </a:spcAft>
              <a:buSzPts val="1260"/>
              <a:buNone/>
            </a:pPr>
            <a:r>
              <a:rPr lang="es-419" sz="1400"/>
              <a:t>Los tres tipos de mensajes comunes son GET, POST y PUT</a:t>
            </a:r>
            <a:endParaRPr/>
          </a:p>
          <a:p>
            <a:pPr indent="-169863" lvl="2" marL="431800" rtl="0" algn="l">
              <a:lnSpc>
                <a:spcPct val="100000"/>
              </a:lnSpc>
              <a:spcBef>
                <a:spcPts val="900"/>
              </a:spcBef>
              <a:spcAft>
                <a:spcPts val="0"/>
              </a:spcAft>
              <a:buClr>
                <a:srgbClr val="000000"/>
              </a:buClr>
              <a:buSzPts val="1400"/>
              <a:buFont typeface="Arial"/>
              <a:buChar char="•"/>
            </a:pPr>
            <a:r>
              <a:rPr b="1" lang="es-419" sz="1400"/>
              <a:t>GET</a:t>
            </a:r>
            <a:r>
              <a:rPr lang="es-419" sz="1400"/>
              <a:t> - solicitud de datos por parte del cliente. Un cliente (navegador web) envía el mensaje GET al servidor web para solicitar las páginas HTML.</a:t>
            </a:r>
            <a:endParaRPr/>
          </a:p>
          <a:p>
            <a:pPr indent="-169863" lvl="2" marL="431800" rtl="0" algn="l">
              <a:lnSpc>
                <a:spcPct val="100000"/>
              </a:lnSpc>
              <a:spcBef>
                <a:spcPts val="600"/>
              </a:spcBef>
              <a:spcAft>
                <a:spcPts val="0"/>
              </a:spcAft>
              <a:buClr>
                <a:srgbClr val="000000"/>
              </a:buClr>
              <a:buSzPts val="1400"/>
              <a:buFont typeface="Arial"/>
              <a:buChar char="•"/>
            </a:pPr>
            <a:r>
              <a:rPr b="1" lang="es-419" sz="1400"/>
              <a:t>POST</a:t>
            </a:r>
            <a:r>
              <a:rPr lang="es-419" sz="1400"/>
              <a:t>carga archivos de datos, como los datos de formulario, al servidor web.</a:t>
            </a:r>
            <a:endParaRPr/>
          </a:p>
          <a:p>
            <a:pPr indent="-169863" lvl="2" marL="431800" rtl="0" algn="l">
              <a:lnSpc>
                <a:spcPct val="100000"/>
              </a:lnSpc>
              <a:spcBef>
                <a:spcPts val="600"/>
              </a:spcBef>
              <a:spcAft>
                <a:spcPts val="0"/>
              </a:spcAft>
              <a:buClr>
                <a:srgbClr val="000000"/>
              </a:buClr>
              <a:buSzPts val="1400"/>
              <a:buFont typeface="Arial"/>
              <a:buChar char="•"/>
            </a:pPr>
            <a:r>
              <a:rPr b="1" lang="es-419" sz="1400"/>
              <a:t>PUT</a:t>
            </a:r>
            <a:r>
              <a:rPr lang="es-419" sz="1400"/>
              <a:t>carga los recursos o el contenido, como por ejemplo una imagen, en el servidor web.</a:t>
            </a:r>
            <a:endParaRPr/>
          </a:p>
        </p:txBody>
      </p:sp>
      <p:sp>
        <p:nvSpPr>
          <p:cNvPr id="358" name="Google Shape;358;p31"/>
          <p:cNvSpPr txBox="1"/>
          <p:nvPr/>
        </p:nvSpPr>
        <p:spPr>
          <a:xfrm>
            <a:off x="4812723" y="3575362"/>
            <a:ext cx="338138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Nota:</a:t>
            </a:r>
            <a:r>
              <a:rPr lang="es-419" sz="1400">
                <a:solidFill>
                  <a:schemeClr val="dk1"/>
                </a:solidFill>
                <a:latin typeface="Arial"/>
                <a:ea typeface="Arial"/>
                <a:cs typeface="Arial"/>
                <a:sym typeface="Arial"/>
              </a:rPr>
              <a:t>HTTP no es un protocolo seguro. Para comunicaciones seguras enviadas a través de Internet, se debe utilizar HTTPS. </a:t>
            </a:r>
            <a:endParaRPr/>
          </a:p>
        </p:txBody>
      </p:sp>
      <p:pic>
        <p:nvPicPr>
          <p:cNvPr id="359" name="Google Shape;359;p31"/>
          <p:cNvPicPr preferRelativeResize="0"/>
          <p:nvPr/>
        </p:nvPicPr>
        <p:blipFill rotWithShape="1">
          <a:blip r:embed="rId3">
            <a:alphaModFix/>
          </a:blip>
          <a:srcRect b="0" l="0" r="0" t="0"/>
          <a:stretch/>
        </p:blipFill>
        <p:spPr>
          <a:xfrm>
            <a:off x="4436919" y="1050454"/>
            <a:ext cx="4132991" cy="2524908"/>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de correo electrónico </a:t>
            </a:r>
            <a:br>
              <a:rPr lang="es-419"/>
            </a:br>
            <a:r>
              <a:rPr lang="es-419"/>
              <a:t>Protocolos de correo electrónico</a:t>
            </a:r>
            <a:endParaRPr/>
          </a:p>
        </p:txBody>
      </p:sp>
      <p:sp>
        <p:nvSpPr>
          <p:cNvPr id="366" name="Google Shape;366;p32"/>
          <p:cNvSpPr txBox="1"/>
          <p:nvPr>
            <p:ph idx="1" type="body"/>
          </p:nvPr>
        </p:nvSpPr>
        <p:spPr>
          <a:xfrm>
            <a:off x="305246" y="996371"/>
            <a:ext cx="4177480" cy="3593582"/>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260"/>
              <a:buNone/>
            </a:pPr>
            <a:r>
              <a:rPr lang="es-419" sz="1400"/>
              <a:t>El correo electrónico es un método de guardado y desvío que se utiliza para enviar, guardar y recuperar mensajes electrónicos a través de una red.Los mensajes de correo electrónico se guardan en bases de datos en servidores de correo. Los clientes de correo electrónico se comunican con servidores de correo para enviar y recibir correo electrónico.</a:t>
            </a:r>
            <a:endParaRPr/>
          </a:p>
          <a:p>
            <a:pPr indent="0" lvl="0" marL="0" rtl="0" algn="l">
              <a:lnSpc>
                <a:spcPct val="100000"/>
              </a:lnSpc>
              <a:spcBef>
                <a:spcPts val="1200"/>
              </a:spcBef>
              <a:spcAft>
                <a:spcPts val="0"/>
              </a:spcAft>
              <a:buSzPts val="1260"/>
              <a:buNone/>
            </a:pPr>
            <a:r>
              <a:rPr lang="es-419" sz="1400"/>
              <a:t>Los protocolos de correo electrónico utilizados para la operación son: </a:t>
            </a:r>
            <a:endParaRPr/>
          </a:p>
          <a:p>
            <a:pPr indent="-169863" lvl="2" marL="431800" rtl="0" algn="l">
              <a:lnSpc>
                <a:spcPct val="100000"/>
              </a:lnSpc>
              <a:spcBef>
                <a:spcPts val="900"/>
              </a:spcBef>
              <a:spcAft>
                <a:spcPts val="0"/>
              </a:spcAft>
              <a:buClr>
                <a:srgbClr val="000000"/>
              </a:buClr>
              <a:buSzPts val="1400"/>
              <a:buFont typeface="Arial"/>
              <a:buChar char="•"/>
            </a:pPr>
            <a:r>
              <a:rPr lang="es-419" sz="1400"/>
              <a:t>Protocolo simple de transferencia de correo (SMTP) para enviar correo electrónico.</a:t>
            </a:r>
            <a:endParaRPr/>
          </a:p>
          <a:p>
            <a:pPr indent="-169863" lvl="2" marL="431800" rtl="0" algn="l">
              <a:lnSpc>
                <a:spcPct val="100000"/>
              </a:lnSpc>
              <a:spcBef>
                <a:spcPts val="600"/>
              </a:spcBef>
              <a:spcAft>
                <a:spcPts val="0"/>
              </a:spcAft>
              <a:buClr>
                <a:srgbClr val="000000"/>
              </a:buClr>
              <a:buSzPts val="1400"/>
              <a:buFont typeface="Arial"/>
              <a:buChar char="•"/>
            </a:pPr>
            <a:r>
              <a:rPr lang="es-419" sz="1400"/>
              <a:t>Protocolo de oficina de correos (POP) e IMAP: se utiliza para que los clientes reciban correo.</a:t>
            </a:r>
            <a:endParaRPr/>
          </a:p>
        </p:txBody>
      </p:sp>
      <p:pic>
        <p:nvPicPr>
          <p:cNvPr id="367" name="Google Shape;367;p32"/>
          <p:cNvPicPr preferRelativeResize="0"/>
          <p:nvPr/>
        </p:nvPicPr>
        <p:blipFill rotWithShape="1">
          <a:blip r:embed="rId3">
            <a:alphaModFix/>
          </a:blip>
          <a:srcRect b="0" l="0" r="0" t="0"/>
          <a:stretch/>
        </p:blipFill>
        <p:spPr>
          <a:xfrm>
            <a:off x="4765185" y="1182807"/>
            <a:ext cx="3931776" cy="2777885"/>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0"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Correo Electrónico</a:t>
            </a:r>
            <a:br>
              <a:rPr lang="es-419"/>
            </a:br>
            <a:r>
              <a:rPr lang="es-419"/>
              <a:t>SMTP, POP e IMAP</a:t>
            </a:r>
            <a:endParaRPr/>
          </a:p>
        </p:txBody>
      </p:sp>
      <p:sp>
        <p:nvSpPr>
          <p:cNvPr id="374" name="Google Shape;374;p33"/>
          <p:cNvSpPr txBox="1"/>
          <p:nvPr>
            <p:ph idx="1" type="body"/>
          </p:nvPr>
        </p:nvSpPr>
        <p:spPr>
          <a:xfrm>
            <a:off x="162908" y="882071"/>
            <a:ext cx="4010823" cy="3811693"/>
          </a:xfrm>
          <a:prstGeom prst="rect">
            <a:avLst/>
          </a:prstGeom>
          <a:noFill/>
          <a:ln>
            <a:noFill/>
          </a:ln>
        </p:spPr>
        <p:txBody>
          <a:bodyPr anchorCtr="0" anchor="t" bIns="45700" lIns="91425" spcFirstLastPara="1" rIns="182875" wrap="square" tIns="45700">
            <a:noAutofit/>
          </a:bodyPr>
          <a:lstStyle/>
          <a:p>
            <a:pPr indent="-171450" lvl="0" marL="171450" rtl="0" algn="l">
              <a:lnSpc>
                <a:spcPct val="100000"/>
              </a:lnSpc>
              <a:spcBef>
                <a:spcPts val="0"/>
              </a:spcBef>
              <a:spcAft>
                <a:spcPts val="0"/>
              </a:spcAft>
              <a:buSzPts val="1260"/>
              <a:buFont typeface="Arial"/>
              <a:buChar char="•"/>
            </a:pPr>
            <a:r>
              <a:rPr lang="es-419" sz="1400"/>
              <a:t>Cuando un cliente envía correo electrónico, el proceso SMTP del cliente se conecta a un proceso SMTP del servidor en el puerto bien conocido 25. </a:t>
            </a:r>
            <a:endParaRPr/>
          </a:p>
          <a:p>
            <a:pPr indent="-171450" lvl="0" marL="171450" rtl="0" algn="l">
              <a:lnSpc>
                <a:spcPct val="100000"/>
              </a:lnSpc>
              <a:spcBef>
                <a:spcPts val="1200"/>
              </a:spcBef>
              <a:spcAft>
                <a:spcPts val="0"/>
              </a:spcAft>
              <a:buSzPts val="1260"/>
              <a:buFont typeface="Arial"/>
              <a:buChar char="•"/>
            </a:pPr>
            <a:r>
              <a:rPr lang="es-419" sz="1400"/>
              <a:t>Después de que se establece la conexión, el cliente intenta enviar el correo electrónico al servidor a través de esta. </a:t>
            </a:r>
            <a:endParaRPr/>
          </a:p>
          <a:p>
            <a:pPr indent="-171450" lvl="0" marL="171450" rtl="0" algn="l">
              <a:lnSpc>
                <a:spcPct val="100000"/>
              </a:lnSpc>
              <a:spcBef>
                <a:spcPts val="1200"/>
              </a:spcBef>
              <a:spcAft>
                <a:spcPts val="0"/>
              </a:spcAft>
              <a:buSzPts val="1260"/>
              <a:buFont typeface="Arial"/>
              <a:buChar char="•"/>
            </a:pPr>
            <a:r>
              <a:rPr lang="es-419" sz="1400"/>
              <a:t>Una vez que el servidor recibe el mensaje, lo ubica en una cuenta local (si el destinatario es local) o lo reenvía a otro servidor de correo para su entrega.</a:t>
            </a:r>
            <a:endParaRPr/>
          </a:p>
          <a:p>
            <a:pPr indent="-171450" lvl="0" marL="171450" rtl="0" algn="l">
              <a:lnSpc>
                <a:spcPct val="100000"/>
              </a:lnSpc>
              <a:spcBef>
                <a:spcPts val="1200"/>
              </a:spcBef>
              <a:spcAft>
                <a:spcPts val="0"/>
              </a:spcAft>
              <a:buSzPts val="1260"/>
              <a:buFont typeface="Arial"/>
              <a:buChar char="•"/>
            </a:pPr>
            <a:r>
              <a:rPr lang="es-419" sz="1400"/>
              <a:t>El servidor de correo electrónico de destino puede no estar en línea o puede estar ocupado. Si es así, SMTP pone en cola los mensajes que se enviarán más adelante. </a:t>
            </a:r>
            <a:endParaRPr/>
          </a:p>
          <a:p>
            <a:pPr indent="0" lvl="0" marL="0" rtl="0" algn="l">
              <a:lnSpc>
                <a:spcPct val="100000"/>
              </a:lnSpc>
              <a:spcBef>
                <a:spcPts val="1200"/>
              </a:spcBef>
              <a:spcAft>
                <a:spcPts val="0"/>
              </a:spcAft>
              <a:buSzPts val="1260"/>
              <a:buNone/>
            </a:pPr>
            <a:r>
              <a:t/>
            </a:r>
            <a:endParaRPr sz="1400"/>
          </a:p>
        </p:txBody>
      </p:sp>
      <p:sp>
        <p:nvSpPr>
          <p:cNvPr id="375" name="Google Shape;375;p33"/>
          <p:cNvSpPr txBox="1"/>
          <p:nvPr/>
        </p:nvSpPr>
        <p:spPr>
          <a:xfrm>
            <a:off x="4173731" y="3698225"/>
            <a:ext cx="460451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Nota</a:t>
            </a:r>
            <a:r>
              <a:rPr lang="es-419" sz="1400">
                <a:solidFill>
                  <a:schemeClr val="dk1"/>
                </a:solidFill>
                <a:latin typeface="Arial"/>
                <a:ea typeface="Arial"/>
                <a:cs typeface="Arial"/>
                <a:sym typeface="Arial"/>
              </a:rPr>
              <a:t>: Los formatos de mensaje SMTP requieren un encabezado del mensaje (dirección de correo electrónico del destinatario y dirección de correo electrónico del remitente) y un cuerpo del mensaje. </a:t>
            </a:r>
            <a:endParaRPr/>
          </a:p>
        </p:txBody>
      </p:sp>
      <p:pic>
        <p:nvPicPr>
          <p:cNvPr id="376" name="Google Shape;376;p33"/>
          <p:cNvPicPr preferRelativeResize="0"/>
          <p:nvPr/>
        </p:nvPicPr>
        <p:blipFill rotWithShape="1">
          <a:blip r:embed="rId3">
            <a:alphaModFix/>
          </a:blip>
          <a:srcRect b="0" l="0" r="0" t="0"/>
          <a:stretch/>
        </p:blipFill>
        <p:spPr>
          <a:xfrm>
            <a:off x="4702354" y="1148020"/>
            <a:ext cx="3804455" cy="2276797"/>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4"/>
          <p:cNvSpPr txBox="1"/>
          <p:nvPr>
            <p:ph type="title"/>
          </p:nvPr>
        </p:nvSpPr>
        <p:spPr>
          <a:xfrm>
            <a:off x="181086" y="41393"/>
            <a:ext cx="8962913"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Correo Electrónico</a:t>
            </a:r>
            <a:br>
              <a:rPr lang="es-419"/>
            </a:br>
            <a:r>
              <a:rPr lang="es-419"/>
              <a:t>SMTP, POP e IMAP (Cont.) </a:t>
            </a:r>
            <a:endParaRPr/>
          </a:p>
        </p:txBody>
      </p:sp>
      <p:sp>
        <p:nvSpPr>
          <p:cNvPr id="383" name="Google Shape;383;p34"/>
          <p:cNvSpPr txBox="1"/>
          <p:nvPr>
            <p:ph idx="1" type="body"/>
          </p:nvPr>
        </p:nvSpPr>
        <p:spPr>
          <a:xfrm>
            <a:off x="181087" y="752731"/>
            <a:ext cx="8288844" cy="64633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260"/>
              <a:buNone/>
            </a:pPr>
            <a:r>
              <a:rPr lang="es-419" sz="1400"/>
              <a:t>POP es utilizado por una aplicación para recuperar correo electrónico de un servidor de correo. Cuando el correo se descarga del servidor al cliente mediante POP, los mensajes se eliminan en el servidor. </a:t>
            </a:r>
            <a:endParaRPr/>
          </a:p>
        </p:txBody>
      </p:sp>
      <p:sp>
        <p:nvSpPr>
          <p:cNvPr id="384" name="Google Shape;384;p34"/>
          <p:cNvSpPr txBox="1"/>
          <p:nvPr/>
        </p:nvSpPr>
        <p:spPr>
          <a:xfrm>
            <a:off x="181087" y="1653094"/>
            <a:ext cx="4121239" cy="3200876"/>
          </a:xfrm>
          <a:prstGeom prst="rect">
            <a:avLst/>
          </a:prstGeom>
          <a:noFill/>
          <a:ln>
            <a:noFill/>
          </a:ln>
        </p:spPr>
        <p:txBody>
          <a:bodyPr anchorCtr="0" anchor="t" bIns="45700" lIns="91425" spcFirstLastPara="1" rIns="91425" wrap="square" tIns="45700">
            <a:spAutoFit/>
          </a:bodyPr>
          <a:lstStyle/>
          <a:p>
            <a:pPr indent="-171449" lvl="1" marL="360362" marR="0" rtl="0" algn="l">
              <a:spcBef>
                <a:spcPts val="0"/>
              </a:spcBef>
              <a:spcAft>
                <a:spcPts val="0"/>
              </a:spcAft>
              <a:buClr>
                <a:schemeClr val="dk1"/>
              </a:buClr>
              <a:buSzPts val="1400"/>
              <a:buFont typeface="Arial"/>
              <a:buChar char="•"/>
            </a:pPr>
            <a:r>
              <a:rPr b="0" i="0" lang="es-419" sz="1400" u="none" cap="none" strike="noStrike">
                <a:solidFill>
                  <a:schemeClr val="dk1"/>
                </a:solidFill>
                <a:latin typeface="Arial"/>
                <a:ea typeface="Arial"/>
                <a:cs typeface="Arial"/>
                <a:sym typeface="Arial"/>
              </a:rPr>
              <a:t>El servidor comienza el servicio POP escuchando de manera pasiva en el puerto TCP 110 las solicitudes de conexión del cliente. </a:t>
            </a:r>
            <a:endParaRPr/>
          </a:p>
          <a:p>
            <a:pPr indent="-171449" lvl="1" marL="360362" marR="0" rtl="0" algn="l">
              <a:spcBef>
                <a:spcPts val="600"/>
              </a:spcBef>
              <a:spcAft>
                <a:spcPts val="0"/>
              </a:spcAft>
              <a:buClr>
                <a:schemeClr val="dk1"/>
              </a:buClr>
              <a:buSzPts val="1400"/>
              <a:buFont typeface="Arial"/>
              <a:buChar char="•"/>
            </a:pPr>
            <a:r>
              <a:rPr b="0" i="0" lang="es-419" sz="1400" u="none" cap="none" strike="noStrike">
                <a:solidFill>
                  <a:schemeClr val="dk1"/>
                </a:solidFill>
                <a:latin typeface="Arial"/>
                <a:ea typeface="Arial"/>
                <a:cs typeface="Arial"/>
                <a:sym typeface="Arial"/>
              </a:rPr>
              <a:t>Cuando un cliente desea utilizar el servicio, envía una solicitud para establecer una conexión TCP con el servidor.</a:t>
            </a:r>
            <a:endParaRPr/>
          </a:p>
          <a:p>
            <a:pPr indent="-171449" lvl="1" marL="360362" marR="0" rtl="0" algn="l">
              <a:spcBef>
                <a:spcPts val="600"/>
              </a:spcBef>
              <a:spcAft>
                <a:spcPts val="0"/>
              </a:spcAft>
              <a:buClr>
                <a:schemeClr val="dk1"/>
              </a:buClr>
              <a:buSzPts val="1400"/>
              <a:buFont typeface="Arial"/>
              <a:buChar char="•"/>
            </a:pPr>
            <a:r>
              <a:rPr b="0" i="0" lang="es-419" sz="1400" u="none" cap="none" strike="noStrike">
                <a:solidFill>
                  <a:schemeClr val="dk1"/>
                </a:solidFill>
                <a:latin typeface="Arial"/>
                <a:ea typeface="Arial"/>
                <a:cs typeface="Arial"/>
                <a:sym typeface="Arial"/>
              </a:rPr>
              <a:t>Una vez establecida la conexión, el servidor POP envía un saludo. </a:t>
            </a:r>
            <a:endParaRPr/>
          </a:p>
          <a:p>
            <a:pPr indent="-171449" lvl="1" marL="360362" marR="0" rtl="0" algn="l">
              <a:spcBef>
                <a:spcPts val="600"/>
              </a:spcBef>
              <a:spcAft>
                <a:spcPts val="0"/>
              </a:spcAft>
              <a:buClr>
                <a:schemeClr val="dk1"/>
              </a:buClr>
              <a:buSzPts val="1400"/>
              <a:buFont typeface="Arial"/>
              <a:buChar char="•"/>
            </a:pPr>
            <a:r>
              <a:rPr b="0" i="0" lang="es-419" sz="1400" u="none" cap="none" strike="noStrike">
                <a:solidFill>
                  <a:schemeClr val="dk1"/>
                </a:solidFill>
                <a:latin typeface="Arial"/>
                <a:ea typeface="Arial"/>
                <a:cs typeface="Arial"/>
                <a:sym typeface="Arial"/>
              </a:rPr>
              <a:t>A continuación, el cliente y el servidor POP intercambian comandos y respuestas hasta que la conexión se cierra o cancela.</a:t>
            </a:r>
            <a:endParaRPr/>
          </a:p>
          <a:p>
            <a:pPr indent="0" lvl="0" marL="0" marR="0" rtl="0" algn="l">
              <a:spcBef>
                <a:spcPts val="600"/>
              </a:spcBef>
              <a:spcAft>
                <a:spcPts val="0"/>
              </a:spcAft>
              <a:buNone/>
            </a:pPr>
            <a:r>
              <a:t/>
            </a:r>
            <a:endParaRPr sz="1400">
              <a:solidFill>
                <a:schemeClr val="dk1"/>
              </a:solidFill>
              <a:latin typeface="Arial"/>
              <a:ea typeface="Arial"/>
              <a:cs typeface="Arial"/>
              <a:sym typeface="Arial"/>
            </a:endParaRPr>
          </a:p>
        </p:txBody>
      </p:sp>
      <p:sp>
        <p:nvSpPr>
          <p:cNvPr id="385" name="Google Shape;385;p34"/>
          <p:cNvSpPr txBox="1"/>
          <p:nvPr/>
        </p:nvSpPr>
        <p:spPr>
          <a:xfrm>
            <a:off x="4302326" y="3995480"/>
            <a:ext cx="46045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200">
                <a:solidFill>
                  <a:schemeClr val="dk1"/>
                </a:solidFill>
                <a:latin typeface="Arial"/>
                <a:ea typeface="Arial"/>
                <a:cs typeface="Arial"/>
                <a:sym typeface="Arial"/>
              </a:rPr>
              <a:t>Nota: Dado que POP no almacena mensajes, no se recomienda para las pequeñas empresas que necesitan una solución de respaldo centralizada.</a:t>
            </a:r>
            <a:endParaRPr/>
          </a:p>
        </p:txBody>
      </p:sp>
      <p:pic>
        <p:nvPicPr>
          <p:cNvPr id="386" name="Google Shape;386;p34"/>
          <p:cNvPicPr preferRelativeResize="0"/>
          <p:nvPr/>
        </p:nvPicPr>
        <p:blipFill rotWithShape="1">
          <a:blip r:embed="rId3">
            <a:alphaModFix/>
          </a:blip>
          <a:srcRect b="0" l="0" r="0" t="0"/>
          <a:stretch/>
        </p:blipFill>
        <p:spPr>
          <a:xfrm>
            <a:off x="4759168" y="1537703"/>
            <a:ext cx="3690825" cy="236535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txBox="1"/>
          <p:nvPr>
            <p:ph idx="1" type="body"/>
          </p:nvPr>
        </p:nvSpPr>
        <p:spPr>
          <a:xfrm>
            <a:off x="0" y="710714"/>
            <a:ext cx="9006840" cy="757552"/>
          </a:xfrm>
          <a:prstGeom prst="rect">
            <a:avLst/>
          </a:prstGeom>
          <a:noFill/>
          <a:ln>
            <a:noFill/>
          </a:ln>
        </p:spPr>
        <p:txBody>
          <a:bodyPr anchorCtr="0" anchor="t" bIns="45700" lIns="91425" spcFirstLastPara="1" rIns="182875" wrap="square" tIns="45700">
            <a:noAutofit/>
          </a:bodyPr>
          <a:lstStyle/>
          <a:p>
            <a:pPr indent="-285750" lvl="1" marL="474662" rtl="0" algn="l">
              <a:lnSpc>
                <a:spcPct val="100000"/>
              </a:lnSpc>
              <a:spcBef>
                <a:spcPts val="0"/>
              </a:spcBef>
              <a:spcAft>
                <a:spcPts val="0"/>
              </a:spcAft>
              <a:buSzPts val="1400"/>
              <a:buChar char="•"/>
            </a:pPr>
            <a:r>
              <a:rPr b="1" lang="es-419"/>
              <a:t>Título del módulo</a:t>
            </a:r>
            <a:r>
              <a:rPr lang="es-419"/>
              <a:t>: Capa de aplicación</a:t>
            </a:r>
            <a:endParaRPr/>
          </a:p>
          <a:p>
            <a:pPr indent="-285750" lvl="1" marL="474662" rtl="0" algn="l">
              <a:lnSpc>
                <a:spcPct val="100000"/>
              </a:lnSpc>
              <a:spcBef>
                <a:spcPts val="600"/>
              </a:spcBef>
              <a:spcAft>
                <a:spcPts val="0"/>
              </a:spcAft>
              <a:buSzPts val="1400"/>
              <a:buChar char="•"/>
            </a:pPr>
            <a:r>
              <a:rPr b="1" lang="es-419"/>
              <a:t>Objetivo del módulo:</a:t>
            </a:r>
            <a:r>
              <a:rPr lang="es-419"/>
              <a:t> Explicar el funcionamiento de los protocolos de capa de aplicación para brindar soporte a las aplicaciones de usuario final.</a:t>
            </a:r>
            <a:endParaRPr/>
          </a:p>
          <a:p>
            <a:pPr indent="0" lvl="2" marL="327818" rtl="0" algn="l">
              <a:lnSpc>
                <a:spcPct val="100000"/>
              </a:lnSpc>
              <a:spcBef>
                <a:spcPts val="600"/>
              </a:spcBef>
              <a:spcAft>
                <a:spcPts val="0"/>
              </a:spcAft>
              <a:buClr>
                <a:srgbClr val="000000"/>
              </a:buClr>
              <a:buSzPts val="1150"/>
              <a:buNone/>
            </a:pPr>
            <a:r>
              <a:t/>
            </a:r>
            <a:endParaRPr sz="1150"/>
          </a:p>
        </p:txBody>
      </p:sp>
      <p:graphicFrame>
        <p:nvGraphicFramePr>
          <p:cNvPr id="247" name="Google Shape;247;p17"/>
          <p:cNvGraphicFramePr/>
          <p:nvPr/>
        </p:nvGraphicFramePr>
        <p:xfrm>
          <a:off x="645953" y="1705524"/>
          <a:ext cx="3000000" cy="3000000"/>
        </p:xfrm>
        <a:graphic>
          <a:graphicData uri="http://schemas.openxmlformats.org/drawingml/2006/table">
            <a:tbl>
              <a:tblPr bandRow="1" firstCol="1" firstRow="1">
                <a:noFill/>
                <a:tableStyleId>{C8F81587-92BF-4AF1-A5C4-4D510ECCF7A6}</a:tableStyleId>
              </a:tblPr>
              <a:tblGrid>
                <a:gridCol w="3196825"/>
                <a:gridCol w="4764325"/>
              </a:tblGrid>
              <a:tr h="324825">
                <a:tc>
                  <a:txBody>
                    <a:bodyPr/>
                    <a:lstStyle/>
                    <a:p>
                      <a:pPr indent="0" lvl="0" marL="0" marR="0" rtl="0" algn="l">
                        <a:lnSpc>
                          <a:spcPct val="107000"/>
                        </a:lnSpc>
                        <a:spcBef>
                          <a:spcPts val="0"/>
                        </a:spcBef>
                        <a:spcAft>
                          <a:spcPts val="0"/>
                        </a:spcAft>
                        <a:buNone/>
                      </a:pPr>
                      <a:r>
                        <a:rPr lang="es-419" sz="1100" u="none" cap="none" strike="noStrike"/>
                        <a:t>Título del tema</a:t>
                      </a:r>
                      <a:endParaRPr/>
                    </a:p>
                  </a:txBody>
                  <a:tcPr marT="0" marB="0" marR="68575" marL="68575" anchor="ctr"/>
                </a:tc>
                <a:tc>
                  <a:txBody>
                    <a:bodyPr/>
                    <a:lstStyle/>
                    <a:p>
                      <a:pPr indent="0" lvl="0" marL="0" marR="0" rtl="0" algn="l">
                        <a:lnSpc>
                          <a:spcPct val="107000"/>
                        </a:lnSpc>
                        <a:spcBef>
                          <a:spcPts val="0"/>
                        </a:spcBef>
                        <a:spcAft>
                          <a:spcPts val="0"/>
                        </a:spcAft>
                        <a:buNone/>
                      </a:pPr>
                      <a:r>
                        <a:rPr lang="es-419" sz="1100" u="none" cap="none" strike="noStrike"/>
                        <a:t>Objetivo del tema</a:t>
                      </a:r>
                      <a:endParaRPr/>
                    </a:p>
                  </a:txBody>
                  <a:tcPr marT="0" marB="0" marR="68575" marL="68575" anchor="ctr"/>
                </a:tc>
              </a:tr>
              <a:tr h="699350">
                <a:tc>
                  <a:txBody>
                    <a:bodyPr/>
                    <a:lstStyle/>
                    <a:p>
                      <a:pPr indent="0" lvl="0" marL="0" marR="0" rtl="0" algn="l">
                        <a:spcBef>
                          <a:spcPts val="0"/>
                        </a:spcBef>
                        <a:spcAft>
                          <a:spcPts val="0"/>
                        </a:spcAft>
                        <a:buNone/>
                      </a:pPr>
                      <a:r>
                        <a:rPr b="1" lang="es-419" sz="1100" u="none" cap="none" strike="noStrike"/>
                        <a:t>Aplicación, presentación y sesión</a:t>
                      </a:r>
                      <a:endParaRPr/>
                    </a:p>
                  </a:txBody>
                  <a:tcPr marT="47625" marB="47625" marR="47625" marL="47625" anchor="ctr"/>
                </a:tc>
                <a:tc>
                  <a:txBody>
                    <a:bodyPr/>
                    <a:lstStyle/>
                    <a:p>
                      <a:pPr indent="0" lvl="0" marL="0" marR="0" rtl="0" algn="l">
                        <a:spcBef>
                          <a:spcPts val="0"/>
                        </a:spcBef>
                        <a:spcAft>
                          <a:spcPts val="0"/>
                        </a:spcAft>
                        <a:buNone/>
                      </a:pPr>
                      <a:r>
                        <a:rPr b="0" lang="es-419" sz="1100" u="none" cap="none" strike="noStrike"/>
                        <a:t>Explicar cómo las funciones de la capa de aplicación, la capa de presentación y la capa de sesión funcionan juntas para proporcionar servicios de red a las aplicaciones de usuario final.</a:t>
                      </a:r>
                      <a:endParaRPr/>
                    </a:p>
                  </a:txBody>
                  <a:tcPr marT="47625" marB="47625" marR="47625" marL="47625" anchor="ctr"/>
                </a:tc>
              </a:tr>
              <a:tr h="503350">
                <a:tc>
                  <a:txBody>
                    <a:bodyPr/>
                    <a:lstStyle/>
                    <a:p>
                      <a:pPr indent="0" lvl="0" marL="0" marR="0" rtl="0" algn="l">
                        <a:spcBef>
                          <a:spcPts val="0"/>
                        </a:spcBef>
                        <a:spcAft>
                          <a:spcPts val="0"/>
                        </a:spcAft>
                        <a:buNone/>
                      </a:pPr>
                      <a:r>
                        <a:rPr b="1" lang="es-419" sz="1100" u="none" cap="none" strike="noStrike"/>
                        <a:t>Punto a punto</a:t>
                      </a:r>
                      <a:endParaRPr/>
                    </a:p>
                  </a:txBody>
                  <a:tcPr marT="47625" marB="47625" marR="47625" marL="47625" anchor="ctr"/>
                </a:tc>
                <a:tc>
                  <a:txBody>
                    <a:bodyPr/>
                    <a:lstStyle/>
                    <a:p>
                      <a:pPr indent="0" lvl="0" marL="0" marR="0" rtl="0" algn="l">
                        <a:spcBef>
                          <a:spcPts val="0"/>
                        </a:spcBef>
                        <a:spcAft>
                          <a:spcPts val="0"/>
                        </a:spcAft>
                        <a:buNone/>
                      </a:pPr>
                      <a:r>
                        <a:rPr b="0" lang="es-419" sz="1100" u="none" cap="none" strike="noStrike"/>
                        <a:t>Explique cómo funcionan las aplicaciones de usuario final en una red punto a punto.</a:t>
                      </a:r>
                      <a:endParaRPr/>
                    </a:p>
                  </a:txBody>
                  <a:tcPr marT="47625" marB="47625" marR="47625" marL="47625" anchor="ctr"/>
                </a:tc>
              </a:tr>
              <a:tr h="389975">
                <a:tc>
                  <a:txBody>
                    <a:bodyPr/>
                    <a:lstStyle/>
                    <a:p>
                      <a:pPr indent="0" lvl="0" marL="0" marR="0" rtl="0" algn="l">
                        <a:spcBef>
                          <a:spcPts val="0"/>
                        </a:spcBef>
                        <a:spcAft>
                          <a:spcPts val="0"/>
                        </a:spcAft>
                        <a:buNone/>
                      </a:pPr>
                      <a:r>
                        <a:rPr b="1" lang="es-419" sz="1100" u="none" cap="none" strike="noStrike"/>
                        <a:t>Protocolos web y de correo electrónico</a:t>
                      </a:r>
                      <a:endParaRPr/>
                    </a:p>
                  </a:txBody>
                  <a:tcPr marT="47625" marB="47625" marR="47625" marL="47625" anchor="ctr"/>
                </a:tc>
                <a:tc>
                  <a:txBody>
                    <a:bodyPr/>
                    <a:lstStyle/>
                    <a:p>
                      <a:pPr indent="0" lvl="0" marL="0" marR="0" rtl="0" algn="l">
                        <a:spcBef>
                          <a:spcPts val="0"/>
                        </a:spcBef>
                        <a:spcAft>
                          <a:spcPts val="0"/>
                        </a:spcAft>
                        <a:buNone/>
                      </a:pPr>
                      <a:r>
                        <a:rPr b="0" lang="es-419" sz="1100" u="none" cap="none" strike="noStrike"/>
                        <a:t>Explique la forma en que funcionan los protocolos web y de correo electrónico.</a:t>
                      </a:r>
                      <a:endParaRPr/>
                    </a:p>
                  </a:txBody>
                  <a:tcPr marT="47625" marB="47625" marR="47625" marL="47625" anchor="ctr"/>
                </a:tc>
              </a:tr>
              <a:tr h="307350">
                <a:tc>
                  <a:txBody>
                    <a:bodyPr/>
                    <a:lstStyle/>
                    <a:p>
                      <a:pPr indent="0" lvl="0" marL="0" marR="0" rtl="0" algn="l">
                        <a:spcBef>
                          <a:spcPts val="0"/>
                        </a:spcBef>
                        <a:spcAft>
                          <a:spcPts val="0"/>
                        </a:spcAft>
                        <a:buNone/>
                      </a:pPr>
                      <a:r>
                        <a:rPr b="1" lang="es-419" sz="1100" u="none" cap="none" strike="noStrike"/>
                        <a:t>Servicios de direccionamiento IP</a:t>
                      </a:r>
                      <a:endParaRPr/>
                    </a:p>
                  </a:txBody>
                  <a:tcPr marT="47625" marB="47625" marR="47625" marL="47625" anchor="ctr"/>
                </a:tc>
                <a:tc>
                  <a:txBody>
                    <a:bodyPr/>
                    <a:lstStyle/>
                    <a:p>
                      <a:pPr indent="0" lvl="0" marL="0" marR="0" rtl="0" algn="l">
                        <a:spcBef>
                          <a:spcPts val="0"/>
                        </a:spcBef>
                        <a:spcAft>
                          <a:spcPts val="0"/>
                        </a:spcAft>
                        <a:buNone/>
                      </a:pPr>
                      <a:r>
                        <a:rPr b="0" lang="es-419" sz="1100" u="none" cap="none" strike="noStrike"/>
                        <a:t>Explique cómo funcionan de DNS y DHCP.</a:t>
                      </a:r>
                      <a:endParaRPr/>
                    </a:p>
                  </a:txBody>
                  <a:tcPr marT="47625" marB="47625" marR="47625" marL="47625" anchor="ctr"/>
                </a:tc>
              </a:tr>
              <a:tr h="389975">
                <a:tc>
                  <a:txBody>
                    <a:bodyPr/>
                    <a:lstStyle/>
                    <a:p>
                      <a:pPr indent="0" lvl="0" marL="0" marR="0" rtl="0" algn="l">
                        <a:spcBef>
                          <a:spcPts val="0"/>
                        </a:spcBef>
                        <a:spcAft>
                          <a:spcPts val="0"/>
                        </a:spcAft>
                        <a:buNone/>
                      </a:pPr>
                      <a:r>
                        <a:rPr b="1" lang="es-419" sz="1100" u="none" cap="none" strike="noStrike"/>
                        <a:t>Servicios de intercambio de archivos</a:t>
                      </a:r>
                      <a:endParaRPr/>
                    </a:p>
                  </a:txBody>
                  <a:tcPr marT="47625" marB="47625" marR="47625" marL="47625" anchor="ctr"/>
                </a:tc>
                <a:tc>
                  <a:txBody>
                    <a:bodyPr/>
                    <a:lstStyle/>
                    <a:p>
                      <a:pPr indent="0" lvl="0" marL="0" marR="0" rtl="0" algn="l">
                        <a:spcBef>
                          <a:spcPts val="0"/>
                        </a:spcBef>
                        <a:spcAft>
                          <a:spcPts val="0"/>
                        </a:spcAft>
                        <a:buNone/>
                      </a:pPr>
                      <a:r>
                        <a:rPr b="0" lang="es-419" sz="1100" u="none" cap="none" strike="noStrike"/>
                        <a:t>Explique la forma en que funcionan los protocolos de transferencia de archivos.</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type="title"/>
          </p:nvPr>
        </p:nvSpPr>
        <p:spPr>
          <a:xfrm>
            <a:off x="218208" y="41393"/>
            <a:ext cx="8925791"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Protocolos web y de correo electrónico </a:t>
            </a:r>
            <a:br>
              <a:rPr lang="es-419"/>
            </a:br>
            <a:r>
              <a:rPr lang="es-419"/>
              <a:t>SMTP, POP e IMAP (Cont.)</a:t>
            </a:r>
            <a:endParaRPr/>
          </a:p>
        </p:txBody>
      </p:sp>
      <p:sp>
        <p:nvSpPr>
          <p:cNvPr id="393" name="Google Shape;393;p35"/>
          <p:cNvSpPr txBox="1"/>
          <p:nvPr>
            <p:ph idx="1" type="body"/>
          </p:nvPr>
        </p:nvSpPr>
        <p:spPr>
          <a:xfrm>
            <a:off x="365759" y="798944"/>
            <a:ext cx="3804455" cy="3811693"/>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IMAP es otro protocolo que describe un método para recuperar mensajes de correo electrónico.</a:t>
            </a:r>
            <a:endParaRPr/>
          </a:p>
          <a:p>
            <a:pPr indent="-171450" lvl="0" marL="171450" rtl="0" algn="l">
              <a:lnSpc>
                <a:spcPct val="100000"/>
              </a:lnSpc>
              <a:spcBef>
                <a:spcPts val="1200"/>
              </a:spcBef>
              <a:spcAft>
                <a:spcPts val="0"/>
              </a:spcAft>
              <a:buSzPts val="1440"/>
              <a:buFont typeface="Arial"/>
              <a:buChar char="•"/>
            </a:pPr>
            <a:r>
              <a:rPr lang="es-419" sz="1600"/>
              <a:t>A diferencia de POP, cuando un usuario se conecta a un servidor IMAP, se descargan copias de los mensajes a la aplicación cliente. Los mensajes originales se mantienen en el servidor hasta que se eliminen manualmente. </a:t>
            </a:r>
            <a:endParaRPr/>
          </a:p>
          <a:p>
            <a:pPr indent="-171450" lvl="0" marL="171450" rtl="0" algn="l">
              <a:lnSpc>
                <a:spcPct val="100000"/>
              </a:lnSpc>
              <a:spcBef>
                <a:spcPts val="1200"/>
              </a:spcBef>
              <a:spcAft>
                <a:spcPts val="0"/>
              </a:spcAft>
              <a:buSzPts val="1440"/>
              <a:buFont typeface="Arial"/>
              <a:buChar char="•"/>
            </a:pPr>
            <a:r>
              <a:rPr lang="es-419" sz="1600"/>
              <a:t>Cuando un usuario decide eliminar un mensaje, el servidor sincroniza esa acción y elimina el mensaje del servidor.</a:t>
            </a:r>
            <a:endParaRPr/>
          </a:p>
          <a:p>
            <a:pPr indent="-91440" lvl="0" marL="171450" rtl="0" algn="l">
              <a:lnSpc>
                <a:spcPct val="100000"/>
              </a:lnSpc>
              <a:spcBef>
                <a:spcPts val="1200"/>
              </a:spcBef>
              <a:spcAft>
                <a:spcPts val="0"/>
              </a:spcAft>
              <a:buSzPts val="1260"/>
              <a:buFont typeface="Arial"/>
              <a:buNone/>
            </a:pPr>
            <a:r>
              <a:t/>
            </a:r>
            <a:endParaRPr sz="1400"/>
          </a:p>
        </p:txBody>
      </p:sp>
      <p:pic>
        <p:nvPicPr>
          <p:cNvPr id="394" name="Google Shape;394;p35"/>
          <p:cNvPicPr preferRelativeResize="0"/>
          <p:nvPr/>
        </p:nvPicPr>
        <p:blipFill rotWithShape="1">
          <a:blip r:embed="rId3">
            <a:alphaModFix/>
          </a:blip>
          <a:srcRect b="0" l="0" r="0" t="0"/>
          <a:stretch/>
        </p:blipFill>
        <p:spPr>
          <a:xfrm>
            <a:off x="4572000" y="1190312"/>
            <a:ext cx="4013820" cy="2762876"/>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txBox="1"/>
          <p:nvPr>
            <p:ph type="ctrTitle"/>
          </p:nvPr>
        </p:nvSpPr>
        <p:spPr>
          <a:xfrm>
            <a:off x="416425" y="1788160"/>
            <a:ext cx="828031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15.4 Servicios de direccionamiento IP</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ph type="title"/>
          </p:nvPr>
        </p:nvSpPr>
        <p:spPr>
          <a:xfrm>
            <a:off x="1" y="41393"/>
            <a:ext cx="4571999"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 </a:t>
            </a:r>
            <a:br>
              <a:rPr lang="es-419">
                <a:latin typeface="Arial"/>
                <a:ea typeface="Arial"/>
                <a:cs typeface="Arial"/>
                <a:sym typeface="Arial"/>
              </a:rPr>
            </a:br>
            <a:r>
              <a:rPr lang="es-419">
                <a:latin typeface="Arial"/>
                <a:ea typeface="Arial"/>
                <a:cs typeface="Arial"/>
                <a:sym typeface="Arial"/>
              </a:rPr>
              <a:t>Servicio de nombres de dominio</a:t>
            </a:r>
            <a:endParaRPr/>
          </a:p>
        </p:txBody>
      </p:sp>
      <p:sp>
        <p:nvSpPr>
          <p:cNvPr id="407" name="Google Shape;407;p37"/>
          <p:cNvSpPr txBox="1"/>
          <p:nvPr>
            <p:ph idx="1" type="body"/>
          </p:nvPr>
        </p:nvSpPr>
        <p:spPr>
          <a:xfrm>
            <a:off x="277840" y="855700"/>
            <a:ext cx="3698542" cy="3456241"/>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Los nombres de dominio se crearon para convertir las direcciones numéricas en un nombre sencillo y reconocible.</a:t>
            </a:r>
            <a:endParaRPr/>
          </a:p>
          <a:p>
            <a:pPr indent="-169863" lvl="0" marL="169863" rtl="0" algn="l">
              <a:lnSpc>
                <a:spcPct val="85000"/>
              </a:lnSpc>
              <a:spcBef>
                <a:spcPts val="1080"/>
              </a:spcBef>
              <a:spcAft>
                <a:spcPts val="0"/>
              </a:spcAft>
              <a:buSzPts val="1440"/>
              <a:buFont typeface="Arial"/>
              <a:buChar char="•"/>
            </a:pPr>
            <a:r>
              <a:rPr lang="es-419" sz="1600"/>
              <a:t>Los nombres de dominio completos (FQDN), como http://www.cisco.com, son mucho más fáciles de recordar para las personas que 198.133.219.25.</a:t>
            </a:r>
            <a:endParaRPr/>
          </a:p>
          <a:p>
            <a:pPr indent="-169863" lvl="0" marL="169863" rtl="0" algn="l">
              <a:lnSpc>
                <a:spcPct val="85000"/>
              </a:lnSpc>
              <a:spcBef>
                <a:spcPts val="1080"/>
              </a:spcBef>
              <a:spcAft>
                <a:spcPts val="0"/>
              </a:spcAft>
              <a:buSzPts val="1440"/>
              <a:buFont typeface="Arial"/>
              <a:buChar char="•"/>
            </a:pPr>
            <a:r>
              <a:rPr lang="es-419" sz="1600"/>
              <a:t>El protocolo DNS define un servicio automatizado que coincide con nombres de recursos que tienen la dirección de red numérica solicitada. Incluye el formato de consultas, respuestas y datos.</a:t>
            </a:r>
            <a:endParaRPr/>
          </a:p>
        </p:txBody>
      </p:sp>
      <p:pic>
        <p:nvPicPr>
          <p:cNvPr id="408" name="Google Shape;408;p37"/>
          <p:cNvPicPr preferRelativeResize="0"/>
          <p:nvPr/>
        </p:nvPicPr>
        <p:blipFill rotWithShape="1">
          <a:blip r:embed="rId3">
            <a:alphaModFix/>
          </a:blip>
          <a:srcRect b="0" l="0" r="0" t="0"/>
          <a:stretch/>
        </p:blipFill>
        <p:spPr>
          <a:xfrm>
            <a:off x="4842455" y="168661"/>
            <a:ext cx="3142713" cy="1476344"/>
          </a:xfrm>
          <a:prstGeom prst="rect">
            <a:avLst/>
          </a:prstGeom>
          <a:noFill/>
          <a:ln>
            <a:noFill/>
          </a:ln>
        </p:spPr>
      </p:pic>
      <p:sp>
        <p:nvSpPr>
          <p:cNvPr id="409" name="Google Shape;409;p37"/>
          <p:cNvSpPr/>
          <p:nvPr/>
        </p:nvSpPr>
        <p:spPr>
          <a:xfrm>
            <a:off x="6279999" y="1645005"/>
            <a:ext cx="231819" cy="279934"/>
          </a:xfrm>
          <a:prstGeom prst="downArrow">
            <a:avLst>
              <a:gd fmla="val 50000" name="adj1"/>
              <a:gd fmla="val 50000" name="adj2"/>
            </a:avLst>
          </a:prstGeom>
          <a:solidFill>
            <a:srgbClr val="36A4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10" name="Google Shape;410;p37"/>
          <p:cNvPicPr preferRelativeResize="0"/>
          <p:nvPr/>
        </p:nvPicPr>
        <p:blipFill rotWithShape="1">
          <a:blip r:embed="rId4">
            <a:alphaModFix/>
          </a:blip>
          <a:srcRect b="0" l="0" r="0" t="0"/>
          <a:stretch/>
        </p:blipFill>
        <p:spPr>
          <a:xfrm>
            <a:off x="4842455" y="1966884"/>
            <a:ext cx="3142713" cy="920439"/>
          </a:xfrm>
          <a:prstGeom prst="rect">
            <a:avLst/>
          </a:prstGeom>
          <a:noFill/>
          <a:ln>
            <a:noFill/>
          </a:ln>
        </p:spPr>
      </p:pic>
      <p:sp>
        <p:nvSpPr>
          <p:cNvPr id="411" name="Google Shape;411;p37"/>
          <p:cNvSpPr/>
          <p:nvPr/>
        </p:nvSpPr>
        <p:spPr>
          <a:xfrm>
            <a:off x="6279999" y="2817519"/>
            <a:ext cx="231819" cy="279934"/>
          </a:xfrm>
          <a:prstGeom prst="downArrow">
            <a:avLst>
              <a:gd fmla="val 50000" name="adj1"/>
              <a:gd fmla="val 50000" name="adj2"/>
            </a:avLst>
          </a:prstGeom>
          <a:solidFill>
            <a:srgbClr val="36A4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12" name="Google Shape;412;p37"/>
          <p:cNvPicPr preferRelativeResize="0"/>
          <p:nvPr/>
        </p:nvPicPr>
        <p:blipFill rotWithShape="1">
          <a:blip r:embed="rId5">
            <a:alphaModFix/>
          </a:blip>
          <a:srcRect b="0" l="0" r="0" t="0"/>
          <a:stretch/>
        </p:blipFill>
        <p:spPr>
          <a:xfrm>
            <a:off x="4817892" y="3156961"/>
            <a:ext cx="3156032" cy="1868371"/>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 </a:t>
            </a:r>
            <a:br>
              <a:rPr lang="es-419">
                <a:latin typeface="Arial"/>
                <a:ea typeface="Arial"/>
                <a:cs typeface="Arial"/>
                <a:sym typeface="Arial"/>
              </a:rPr>
            </a:br>
            <a:r>
              <a:rPr lang="es-419">
                <a:latin typeface="Arial"/>
                <a:ea typeface="Arial"/>
                <a:cs typeface="Arial"/>
                <a:sym typeface="Arial"/>
              </a:rPr>
              <a:t>Formato del mensaje DNS</a:t>
            </a:r>
            <a:endParaRPr/>
          </a:p>
        </p:txBody>
      </p:sp>
      <p:sp>
        <p:nvSpPr>
          <p:cNvPr id="419" name="Google Shape;419;p38"/>
          <p:cNvSpPr txBox="1"/>
          <p:nvPr>
            <p:ph idx="1" type="body"/>
          </p:nvPr>
        </p:nvSpPr>
        <p:spPr>
          <a:xfrm>
            <a:off x="145358" y="938988"/>
            <a:ext cx="8444850" cy="3607254"/>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El servidor DNS almacena diferentes tipos de registros de recursos utilizados para resolver nombres. Estos registros contienen el nombre, la dirección y el tipo de registro.</a:t>
            </a:r>
            <a:endParaRPr/>
          </a:p>
          <a:p>
            <a:pPr indent="0" lvl="0" marL="0" rtl="0" algn="l">
              <a:lnSpc>
                <a:spcPct val="100000"/>
              </a:lnSpc>
              <a:spcBef>
                <a:spcPts val="1200"/>
              </a:spcBef>
              <a:spcAft>
                <a:spcPts val="0"/>
              </a:spcAft>
              <a:buSzPts val="1350"/>
              <a:buNone/>
            </a:pPr>
            <a:r>
              <a:rPr lang="es-419"/>
              <a:t>Algunos de estos tipos de registros son los siguientes:</a:t>
            </a:r>
            <a:endParaRPr/>
          </a:p>
          <a:p>
            <a:pPr indent="-169863" lvl="2" marL="431800" rtl="0" algn="l">
              <a:lnSpc>
                <a:spcPct val="100000"/>
              </a:lnSpc>
              <a:spcBef>
                <a:spcPts val="900"/>
              </a:spcBef>
              <a:spcAft>
                <a:spcPts val="0"/>
              </a:spcAft>
              <a:buClr>
                <a:srgbClr val="000000"/>
              </a:buClr>
              <a:buSzPts val="1200"/>
              <a:buFont typeface="Arial"/>
              <a:buChar char="•"/>
            </a:pPr>
            <a:r>
              <a:rPr lang="es-419"/>
              <a:t>A</a:t>
            </a:r>
            <a:r>
              <a:rPr b="1" lang="es-419"/>
              <a:t>: una dirección IPv4 de terminal</a:t>
            </a:r>
            <a:endParaRPr/>
          </a:p>
          <a:p>
            <a:pPr indent="-169863" lvl="2" marL="431800" rtl="0" algn="l">
              <a:lnSpc>
                <a:spcPct val="100000"/>
              </a:lnSpc>
              <a:spcBef>
                <a:spcPts val="600"/>
              </a:spcBef>
              <a:spcAft>
                <a:spcPts val="0"/>
              </a:spcAft>
              <a:buClr>
                <a:srgbClr val="000000"/>
              </a:buClr>
              <a:buSzPts val="1200"/>
              <a:buFont typeface="Arial"/>
              <a:buChar char="•"/>
            </a:pPr>
            <a:r>
              <a:rPr lang="es-419"/>
              <a:t>NS</a:t>
            </a:r>
            <a:r>
              <a:rPr b="1" lang="es-419"/>
              <a:t>: un servidor de nombre autoritativo</a:t>
            </a:r>
            <a:endParaRPr/>
          </a:p>
          <a:p>
            <a:pPr indent="-169863" lvl="2" marL="431800" rtl="0" algn="l">
              <a:lnSpc>
                <a:spcPct val="100000"/>
              </a:lnSpc>
              <a:spcBef>
                <a:spcPts val="600"/>
              </a:spcBef>
              <a:spcAft>
                <a:spcPts val="0"/>
              </a:spcAft>
              <a:buClr>
                <a:srgbClr val="000000"/>
              </a:buClr>
              <a:buSzPts val="1200"/>
              <a:buFont typeface="Arial"/>
              <a:buChar char="•"/>
            </a:pPr>
            <a:r>
              <a:rPr lang="es-419"/>
              <a:t>AAAA</a:t>
            </a:r>
            <a:r>
              <a:rPr b="1" lang="es-419"/>
              <a:t>: una dirección IPv6 de terminal</a:t>
            </a:r>
            <a:endParaRPr/>
          </a:p>
          <a:p>
            <a:pPr indent="-169863" lvl="2" marL="431800" rtl="0" algn="l">
              <a:lnSpc>
                <a:spcPct val="100000"/>
              </a:lnSpc>
              <a:spcBef>
                <a:spcPts val="600"/>
              </a:spcBef>
              <a:spcAft>
                <a:spcPts val="0"/>
              </a:spcAft>
              <a:buClr>
                <a:srgbClr val="000000"/>
              </a:buClr>
              <a:buSzPts val="1200"/>
              <a:buFont typeface="Arial"/>
              <a:buChar char="•"/>
            </a:pPr>
            <a:r>
              <a:rPr lang="es-419"/>
              <a:t>MX</a:t>
            </a:r>
            <a:r>
              <a:rPr b="1" lang="es-419"/>
              <a:t>: un registro de intercambio de correo</a:t>
            </a:r>
            <a:endParaRPr/>
          </a:p>
          <a:p>
            <a:pPr indent="0" lvl="0" marL="0" rtl="0" algn="l">
              <a:lnSpc>
                <a:spcPct val="85000"/>
              </a:lnSpc>
              <a:spcBef>
                <a:spcPts val="750"/>
              </a:spcBef>
              <a:spcAft>
                <a:spcPts val="0"/>
              </a:spcAft>
              <a:buSzPts val="1350"/>
              <a:buNone/>
            </a:pPr>
            <a:r>
              <a:rPr lang="es-419"/>
              <a:t>Cuando un cliente realiza una consulta, el proceso DNS del servidor observa primero sus propios registros para resolver el nombre. Si no puede resolverlo con los registros almacenados, contacta a otros servidores para hacerlo. </a:t>
            </a:r>
            <a:endParaRPr/>
          </a:p>
          <a:p>
            <a:pPr indent="0" lvl="0" marL="0" rtl="0" algn="l">
              <a:lnSpc>
                <a:spcPct val="85000"/>
              </a:lnSpc>
              <a:spcBef>
                <a:spcPts val="1050"/>
              </a:spcBef>
              <a:spcAft>
                <a:spcPts val="0"/>
              </a:spcAft>
              <a:buSzPts val="1350"/>
              <a:buNone/>
            </a:pPr>
            <a:r>
              <a:rPr lang="es-419"/>
              <a:t>Una vez que se encuentra una coincidencia y se la devuelve al servidor solicitante original, este almacena temporalmente la dirección numerada por si se vuelve a solicitar el mismo nombre.</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 </a:t>
            </a:r>
            <a:br>
              <a:rPr lang="es-419">
                <a:latin typeface="Arial"/>
                <a:ea typeface="Arial"/>
                <a:cs typeface="Arial"/>
                <a:sym typeface="Arial"/>
              </a:rPr>
            </a:br>
            <a:r>
              <a:rPr lang="es-419">
                <a:latin typeface="Arial"/>
                <a:ea typeface="Arial"/>
                <a:cs typeface="Arial"/>
                <a:sym typeface="Arial"/>
              </a:rPr>
              <a:t>Formato del mensaje DNS</a:t>
            </a:r>
            <a:endParaRPr/>
          </a:p>
        </p:txBody>
      </p:sp>
      <p:sp>
        <p:nvSpPr>
          <p:cNvPr id="426" name="Google Shape;426;p39"/>
          <p:cNvSpPr txBox="1"/>
          <p:nvPr>
            <p:ph idx="1" type="body"/>
          </p:nvPr>
        </p:nvSpPr>
        <p:spPr>
          <a:xfrm>
            <a:off x="158237" y="924939"/>
            <a:ext cx="8444850" cy="851175"/>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Este formato de mensaje que se ve en la figura se utiliza para todos los tipos de solicitudes de clientes y respuestas del servidor, para los mensajes de error y para la transferencia de información de registro de recursos entre servidores.</a:t>
            </a:r>
            <a:endParaRPr/>
          </a:p>
        </p:txBody>
      </p:sp>
      <p:graphicFrame>
        <p:nvGraphicFramePr>
          <p:cNvPr id="427" name="Google Shape;427;p39"/>
          <p:cNvGraphicFramePr/>
          <p:nvPr/>
        </p:nvGraphicFramePr>
        <p:xfrm>
          <a:off x="1271638" y="1902109"/>
          <a:ext cx="3000000" cy="3000000"/>
        </p:xfrm>
        <a:graphic>
          <a:graphicData uri="http://schemas.openxmlformats.org/drawingml/2006/table">
            <a:tbl>
              <a:tblPr bandRow="1" firstRow="1">
                <a:noFill/>
                <a:tableStyleId>{C8F81587-92BF-4AF1-A5C4-4D510ECCF7A6}</a:tableStyleId>
              </a:tblPr>
              <a:tblGrid>
                <a:gridCol w="2140925"/>
                <a:gridCol w="4459800"/>
              </a:tblGrid>
              <a:tr h="370850">
                <a:tc>
                  <a:txBody>
                    <a:bodyPr/>
                    <a:lstStyle/>
                    <a:p>
                      <a:pPr indent="0" lvl="0" marL="0" marR="0" rtl="0" algn="l">
                        <a:spcBef>
                          <a:spcPts val="0"/>
                        </a:spcBef>
                        <a:spcAft>
                          <a:spcPts val="0"/>
                        </a:spcAft>
                        <a:buNone/>
                      </a:pPr>
                      <a:r>
                        <a:rPr b="1" lang="es-419" sz="1200" u="none" cap="none" strike="noStrike"/>
                        <a:t>Sección de mensajes DNS</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Descripción</a:t>
                      </a:r>
                      <a:endParaRPr/>
                    </a:p>
                  </a:txBody>
                  <a:tcPr marT="47625" marB="47625" marR="47625" marL="47625" anchor="ctr"/>
                </a:tc>
              </a:tr>
              <a:tr h="370850">
                <a:tc>
                  <a:txBody>
                    <a:bodyPr/>
                    <a:lstStyle/>
                    <a:p>
                      <a:pPr indent="0" lvl="0" marL="0" marR="0" rtl="0" algn="l">
                        <a:spcBef>
                          <a:spcPts val="0"/>
                        </a:spcBef>
                        <a:spcAft>
                          <a:spcPts val="0"/>
                        </a:spcAft>
                        <a:buNone/>
                      </a:pPr>
                      <a:r>
                        <a:rPr b="0" lang="es-419" sz="1200" u="none" cap="none" strike="noStrike"/>
                        <a:t>Pregunta</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La pregunta para el servidor de nombres</a:t>
                      </a:r>
                      <a:endParaRPr/>
                    </a:p>
                  </a:txBody>
                  <a:tcPr marT="47625" marB="47625" marR="47625" marL="47625" anchor="ctr"/>
                </a:tc>
              </a:tr>
              <a:tr h="370850">
                <a:tc>
                  <a:txBody>
                    <a:bodyPr/>
                    <a:lstStyle/>
                    <a:p>
                      <a:pPr indent="0" lvl="0" marL="0" marR="0" rtl="0" algn="l">
                        <a:spcBef>
                          <a:spcPts val="0"/>
                        </a:spcBef>
                        <a:spcAft>
                          <a:spcPts val="0"/>
                        </a:spcAft>
                        <a:buNone/>
                      </a:pPr>
                      <a:r>
                        <a:rPr b="0" lang="es-419" sz="1200" u="none" cap="none" strike="noStrike"/>
                        <a:t>Respuesta</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Registros de recursos que responden la pregunta</a:t>
                      </a:r>
                      <a:endParaRPr/>
                    </a:p>
                  </a:txBody>
                  <a:tcPr marT="47625" marB="47625" marR="47625" marL="47625" anchor="ctr"/>
                </a:tc>
              </a:tr>
              <a:tr h="370850">
                <a:tc>
                  <a:txBody>
                    <a:bodyPr/>
                    <a:lstStyle/>
                    <a:p>
                      <a:pPr indent="0" lvl="0" marL="0" marR="0" rtl="0" algn="l">
                        <a:spcBef>
                          <a:spcPts val="0"/>
                        </a:spcBef>
                        <a:spcAft>
                          <a:spcPts val="0"/>
                        </a:spcAft>
                        <a:buNone/>
                      </a:pPr>
                      <a:r>
                        <a:rPr b="0" lang="es-419" sz="1200" u="none" cap="none" strike="noStrike"/>
                        <a:t>Autoridad</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Registros de recursos que apuntan a una autoridad</a:t>
                      </a:r>
                      <a:endParaRPr/>
                    </a:p>
                  </a:txBody>
                  <a:tcPr marT="47625" marB="47625" marR="47625" marL="47625" anchor="ctr"/>
                </a:tc>
              </a:tr>
              <a:tr h="370850">
                <a:tc>
                  <a:txBody>
                    <a:bodyPr/>
                    <a:lstStyle/>
                    <a:p>
                      <a:pPr indent="0" lvl="0" marL="0" marR="0" rtl="0" algn="l">
                        <a:spcBef>
                          <a:spcPts val="0"/>
                        </a:spcBef>
                        <a:spcAft>
                          <a:spcPts val="0"/>
                        </a:spcAft>
                        <a:buNone/>
                      </a:pPr>
                      <a:r>
                        <a:rPr b="0" lang="es-419" sz="1200" u="none" cap="none" strike="noStrike"/>
                        <a:t>Adicional</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Registros de recursos que poseen información adicional</a:t>
                      </a:r>
                      <a:endParaRPr/>
                    </a:p>
                  </a:txBody>
                  <a:tcPr marT="47625" marB="47625" marR="47625" marL="47625" anchor="ctr"/>
                </a:tc>
              </a:tr>
            </a:tbl>
          </a:graphicData>
        </a:graphic>
      </p:graphicFrame>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a:t>
            </a:r>
            <a:br>
              <a:rPr lang="es-419">
                <a:latin typeface="Arial"/>
                <a:ea typeface="Arial"/>
                <a:cs typeface="Arial"/>
                <a:sym typeface="Arial"/>
              </a:rPr>
            </a:br>
            <a:r>
              <a:rPr lang="es-419">
                <a:latin typeface="Arial"/>
                <a:ea typeface="Arial"/>
                <a:cs typeface="Arial"/>
                <a:sym typeface="Arial"/>
              </a:rPr>
              <a:t>Jerarquía DNS</a:t>
            </a:r>
            <a:endParaRPr/>
          </a:p>
        </p:txBody>
      </p:sp>
      <p:sp>
        <p:nvSpPr>
          <p:cNvPr id="434" name="Google Shape;434;p40"/>
          <p:cNvSpPr txBox="1"/>
          <p:nvPr>
            <p:ph idx="1" type="body"/>
          </p:nvPr>
        </p:nvSpPr>
        <p:spPr>
          <a:xfrm>
            <a:off x="145355" y="938987"/>
            <a:ext cx="4717589" cy="3697407"/>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260"/>
              <a:buFont typeface="Arial"/>
              <a:buChar char="•"/>
            </a:pPr>
            <a:r>
              <a:rPr lang="es-419" sz="1400"/>
              <a:t>El protocolo DNS utiliza un sistema jerárquico para crear una base de datos que proporcione la resolución de nombres.</a:t>
            </a:r>
            <a:endParaRPr/>
          </a:p>
          <a:p>
            <a:pPr indent="-169863" lvl="0" marL="169863" rtl="0" algn="l">
              <a:lnSpc>
                <a:spcPct val="85000"/>
              </a:lnSpc>
              <a:spcBef>
                <a:spcPts val="1020"/>
              </a:spcBef>
              <a:spcAft>
                <a:spcPts val="0"/>
              </a:spcAft>
              <a:buSzPts val="1260"/>
              <a:buFont typeface="Arial"/>
              <a:buChar char="•"/>
            </a:pPr>
            <a:r>
              <a:rPr lang="es-419" sz="1400"/>
              <a:t>Cada servidor DNS mantiene un archivo de base de datos específico y sólo es responsable de administrar las asignaciones de nombre a IP para esa pequeña porción de toda la estructura DNS.</a:t>
            </a:r>
            <a:endParaRPr/>
          </a:p>
          <a:p>
            <a:pPr indent="-169863" lvl="0" marL="169863" rtl="0" algn="l">
              <a:lnSpc>
                <a:spcPct val="85000"/>
              </a:lnSpc>
              <a:spcBef>
                <a:spcPts val="1020"/>
              </a:spcBef>
              <a:spcAft>
                <a:spcPts val="0"/>
              </a:spcAft>
              <a:buSzPts val="1260"/>
              <a:buFont typeface="Arial"/>
              <a:buChar char="•"/>
            </a:pPr>
            <a:r>
              <a:rPr lang="es-419" sz="1400"/>
              <a:t>Cuando un servidor DNS recibe una solicitud para una traducción de nombre que no se encuentra dentro de esa zona DNS, el servidor DNS reenvía la solicitud a otro servidor DNS dentro de la zona adecuada para su traducción.</a:t>
            </a:r>
            <a:endParaRPr/>
          </a:p>
          <a:p>
            <a:pPr indent="-169863" lvl="0" marL="169863" rtl="0" algn="l">
              <a:lnSpc>
                <a:spcPct val="100000"/>
              </a:lnSpc>
              <a:spcBef>
                <a:spcPts val="1200"/>
              </a:spcBef>
              <a:spcAft>
                <a:spcPts val="0"/>
              </a:spcAft>
              <a:buSzPts val="1260"/>
              <a:buFont typeface="Arial"/>
              <a:buChar char="•"/>
            </a:pPr>
            <a:r>
              <a:rPr lang="es-419" sz="1400"/>
              <a:t>Algunos ejemplos de dominios de nivel superior son los siguientes:</a:t>
            </a:r>
            <a:endParaRPr/>
          </a:p>
          <a:p>
            <a:pPr indent="-169863" lvl="2" marL="431800" rtl="0" algn="l">
              <a:lnSpc>
                <a:spcPct val="100000"/>
              </a:lnSpc>
              <a:spcBef>
                <a:spcPts val="900"/>
              </a:spcBef>
              <a:spcAft>
                <a:spcPts val="0"/>
              </a:spcAft>
              <a:buClr>
                <a:srgbClr val="000000"/>
              </a:buClr>
              <a:buSzPts val="1400"/>
              <a:buChar char="•"/>
            </a:pPr>
            <a:r>
              <a:rPr b="1" lang="es-419" sz="1400"/>
              <a:t>.com</a:t>
            </a:r>
            <a:r>
              <a:rPr lang="es-419" sz="1400"/>
              <a:t>: una empresa o industria</a:t>
            </a:r>
            <a:endParaRPr/>
          </a:p>
          <a:p>
            <a:pPr indent="-169863" lvl="2" marL="431800" rtl="0" algn="l">
              <a:lnSpc>
                <a:spcPct val="100000"/>
              </a:lnSpc>
              <a:spcBef>
                <a:spcPts val="600"/>
              </a:spcBef>
              <a:spcAft>
                <a:spcPts val="0"/>
              </a:spcAft>
              <a:buClr>
                <a:srgbClr val="000000"/>
              </a:buClr>
              <a:buSzPts val="1400"/>
              <a:buChar char="•"/>
            </a:pPr>
            <a:r>
              <a:rPr b="1" lang="es-419" sz="1400"/>
              <a:t>.org</a:t>
            </a:r>
            <a:r>
              <a:rPr lang="es-419" sz="1400"/>
              <a:t>una organización sin fines de lucro</a:t>
            </a:r>
            <a:endParaRPr/>
          </a:p>
          <a:p>
            <a:pPr indent="-169863" lvl="2" marL="431800" rtl="0" algn="l">
              <a:lnSpc>
                <a:spcPct val="100000"/>
              </a:lnSpc>
              <a:spcBef>
                <a:spcPts val="600"/>
              </a:spcBef>
              <a:spcAft>
                <a:spcPts val="0"/>
              </a:spcAft>
              <a:buClr>
                <a:srgbClr val="000000"/>
              </a:buClr>
              <a:buSzPts val="1400"/>
              <a:buChar char="•"/>
            </a:pPr>
            <a:r>
              <a:rPr b="1" lang="es-419" sz="1400"/>
              <a:t>.au</a:t>
            </a:r>
            <a:r>
              <a:rPr lang="es-419" sz="1400"/>
              <a:t>  Australia</a:t>
            </a:r>
            <a:endParaRPr/>
          </a:p>
        </p:txBody>
      </p:sp>
      <p:pic>
        <p:nvPicPr>
          <p:cNvPr id="435" name="Google Shape;435;p40"/>
          <p:cNvPicPr preferRelativeResize="0"/>
          <p:nvPr/>
        </p:nvPicPr>
        <p:blipFill rotWithShape="1">
          <a:blip r:embed="rId3">
            <a:alphaModFix/>
          </a:blip>
          <a:srcRect b="0" l="0" r="0" t="0"/>
          <a:stretch/>
        </p:blipFill>
        <p:spPr>
          <a:xfrm>
            <a:off x="4862945" y="838522"/>
            <a:ext cx="3783316" cy="3466455"/>
          </a:xfrm>
          <a:prstGeom prst="rect">
            <a:avLst/>
          </a:prstGeom>
          <a:noFill/>
          <a:ln>
            <a:noFill/>
          </a:ln>
        </p:spPr>
      </p:pic>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a:t>
            </a:r>
            <a:br>
              <a:rPr lang="es-419" sz="1600">
                <a:latin typeface="Arial"/>
                <a:ea typeface="Arial"/>
                <a:cs typeface="Arial"/>
                <a:sym typeface="Arial"/>
              </a:rPr>
            </a:br>
            <a:r>
              <a:rPr lang="es-419">
                <a:latin typeface="Arial"/>
                <a:ea typeface="Arial"/>
                <a:cs typeface="Arial"/>
                <a:sym typeface="Arial"/>
              </a:rPr>
              <a:t>El comando nslookup</a:t>
            </a:r>
            <a:endParaRPr/>
          </a:p>
        </p:txBody>
      </p:sp>
      <p:sp>
        <p:nvSpPr>
          <p:cNvPr id="442" name="Google Shape;442;p41"/>
          <p:cNvSpPr txBox="1"/>
          <p:nvPr>
            <p:ph idx="1" type="body"/>
          </p:nvPr>
        </p:nvSpPr>
        <p:spPr>
          <a:xfrm>
            <a:off x="145356" y="938987"/>
            <a:ext cx="4426644" cy="3452709"/>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350"/>
              <a:buFont typeface="Arial"/>
              <a:buChar char="•"/>
            </a:pPr>
            <a:r>
              <a:rPr lang="es-419"/>
              <a:t>Nslookup es una utilidad del sistema operativo de la computadora que permite al usuario consultar manualmente los servidores DNS configurados en el dispositivo para resolver un nombre de host dado. </a:t>
            </a:r>
            <a:endParaRPr/>
          </a:p>
          <a:p>
            <a:pPr indent="-169863" lvl="0" marL="169863" rtl="0" algn="l">
              <a:lnSpc>
                <a:spcPct val="85000"/>
              </a:lnSpc>
              <a:spcBef>
                <a:spcPts val="1050"/>
              </a:spcBef>
              <a:spcAft>
                <a:spcPts val="0"/>
              </a:spcAft>
              <a:buSzPts val="1350"/>
              <a:buFont typeface="Arial"/>
              <a:buChar char="•"/>
            </a:pPr>
            <a:r>
              <a:rPr lang="es-419"/>
              <a:t>Esta utilidad también puede utilizarse para solucionar los problemas de resolución de nombres y verificar el estado actual de los servidores de nombres.</a:t>
            </a:r>
            <a:endParaRPr/>
          </a:p>
          <a:p>
            <a:pPr indent="-169863" lvl="0" marL="169863" rtl="0" algn="l">
              <a:lnSpc>
                <a:spcPct val="85000"/>
              </a:lnSpc>
              <a:spcBef>
                <a:spcPts val="1050"/>
              </a:spcBef>
              <a:spcAft>
                <a:spcPts val="0"/>
              </a:spcAft>
              <a:buSzPts val="1350"/>
              <a:buFont typeface="Arial"/>
              <a:buChar char="•"/>
            </a:pPr>
            <a:r>
              <a:rPr lang="es-419"/>
              <a:t>En la figura 1, cuando se ejecuta el comando </a:t>
            </a:r>
            <a:r>
              <a:rPr b="1" lang="es-419"/>
              <a:t>nslookup</a:t>
            </a:r>
            <a:r>
              <a:rPr lang="es-419"/>
              <a:t>, se muestra el servidor DNS predeterminado configurado para su host.  </a:t>
            </a:r>
            <a:endParaRPr/>
          </a:p>
          <a:p>
            <a:pPr indent="-169863" lvl="0" marL="169863" rtl="0" algn="l">
              <a:lnSpc>
                <a:spcPct val="85000"/>
              </a:lnSpc>
              <a:spcBef>
                <a:spcPts val="1050"/>
              </a:spcBef>
              <a:spcAft>
                <a:spcPts val="0"/>
              </a:spcAft>
              <a:buSzPts val="1350"/>
              <a:buFont typeface="Arial"/>
              <a:buChar char="•"/>
            </a:pPr>
            <a:r>
              <a:rPr lang="es-419"/>
              <a:t>El nombre de un host o de un dominio se puede introducir en el símbolo del sistema de </a:t>
            </a:r>
            <a:r>
              <a:rPr b="1" lang="es-419"/>
              <a:t>nslookup</a:t>
            </a:r>
            <a:r>
              <a:rPr lang="es-419"/>
              <a:t>.</a:t>
            </a:r>
            <a:endParaRPr/>
          </a:p>
          <a:p>
            <a:pPr indent="-95568" lvl="0" marL="169863" rtl="0" algn="l">
              <a:lnSpc>
                <a:spcPct val="85000"/>
              </a:lnSpc>
              <a:spcBef>
                <a:spcPts val="990"/>
              </a:spcBef>
              <a:spcAft>
                <a:spcPts val="0"/>
              </a:spcAft>
              <a:buSzPts val="1170"/>
              <a:buFont typeface="Arial"/>
              <a:buNone/>
            </a:pPr>
            <a:r>
              <a:t/>
            </a:r>
            <a:endParaRPr sz="1300"/>
          </a:p>
        </p:txBody>
      </p:sp>
      <p:pic>
        <p:nvPicPr>
          <p:cNvPr id="443" name="Google Shape;443;p41"/>
          <p:cNvPicPr preferRelativeResize="0"/>
          <p:nvPr/>
        </p:nvPicPr>
        <p:blipFill rotWithShape="1">
          <a:blip r:embed="rId3">
            <a:alphaModFix/>
          </a:blip>
          <a:srcRect b="0" l="0" r="0" t="0"/>
          <a:stretch/>
        </p:blipFill>
        <p:spPr>
          <a:xfrm>
            <a:off x="5293217" y="1104274"/>
            <a:ext cx="3189489" cy="2793162"/>
          </a:xfrm>
          <a:prstGeom prst="rect">
            <a:avLst/>
          </a:prstGeom>
          <a:noFill/>
          <a:ln>
            <a:noFill/>
          </a:ln>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a:t>
            </a:r>
            <a:br>
              <a:rPr lang="es-419" sz="1600">
                <a:latin typeface="Arial"/>
                <a:ea typeface="Arial"/>
                <a:cs typeface="Arial"/>
                <a:sym typeface="Arial"/>
              </a:rPr>
            </a:br>
            <a:r>
              <a:rPr lang="es-419">
                <a:latin typeface="Arial"/>
                <a:ea typeface="Arial"/>
                <a:cs typeface="Arial"/>
                <a:sym typeface="Arial"/>
              </a:rPr>
              <a:t>Protocolo de configuración dinámica de host</a:t>
            </a:r>
            <a:endParaRPr/>
          </a:p>
        </p:txBody>
      </p:sp>
      <p:sp>
        <p:nvSpPr>
          <p:cNvPr id="450" name="Google Shape;450;p42"/>
          <p:cNvSpPr txBox="1"/>
          <p:nvPr>
            <p:ph idx="1" type="body"/>
          </p:nvPr>
        </p:nvSpPr>
        <p:spPr>
          <a:xfrm>
            <a:off x="145357" y="798944"/>
            <a:ext cx="4572000" cy="3645891"/>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260"/>
              <a:buFont typeface="Arial"/>
              <a:buChar char="•"/>
            </a:pPr>
            <a:r>
              <a:rPr lang="es-419" sz="1400"/>
              <a:t>El protocolo DHCP del servicio IPv4 automatiza la asignación de direcciones IPv4, máscaras de subred, gateways y otros parámetros de redes IPv4. </a:t>
            </a:r>
            <a:endParaRPr/>
          </a:p>
          <a:p>
            <a:pPr indent="-169863" lvl="0" marL="169863" rtl="0" algn="l">
              <a:lnSpc>
                <a:spcPct val="85000"/>
              </a:lnSpc>
              <a:spcBef>
                <a:spcPts val="1020"/>
              </a:spcBef>
              <a:spcAft>
                <a:spcPts val="0"/>
              </a:spcAft>
              <a:buSzPts val="1260"/>
              <a:buFont typeface="Arial"/>
              <a:buChar char="•"/>
            </a:pPr>
            <a:r>
              <a:rPr lang="es-419" sz="1400"/>
              <a:t>DHCP se considera direccionamiento dinámico en comparación con direccionamiento estático. El direccionamiento estático está introduciendo manualmente la información de la dirección IP.</a:t>
            </a:r>
            <a:endParaRPr/>
          </a:p>
          <a:p>
            <a:pPr indent="-169863" lvl="0" marL="169863" rtl="0" algn="l">
              <a:lnSpc>
                <a:spcPct val="85000"/>
              </a:lnSpc>
              <a:spcBef>
                <a:spcPts val="1020"/>
              </a:spcBef>
              <a:spcAft>
                <a:spcPts val="0"/>
              </a:spcAft>
              <a:buSzPts val="1260"/>
              <a:buFont typeface="Arial"/>
              <a:buChar char="•"/>
            </a:pPr>
            <a:r>
              <a:rPr lang="es-419" sz="1400"/>
              <a:t>Cuando un host se conecta a la red, se realiza el contacto con el servidor de DHCP y se solicita una dirección. El servidor de DHCP elige una dirección de un rango de direcciones configurado llamado grupo y la asigna (concede) al host.</a:t>
            </a:r>
            <a:endParaRPr/>
          </a:p>
          <a:p>
            <a:pPr indent="-169863" lvl="0" marL="169863" rtl="0" algn="l">
              <a:lnSpc>
                <a:spcPct val="85000"/>
              </a:lnSpc>
              <a:spcBef>
                <a:spcPts val="1020"/>
              </a:spcBef>
              <a:spcAft>
                <a:spcPts val="0"/>
              </a:spcAft>
              <a:buSzPts val="1260"/>
              <a:buFont typeface="Arial"/>
              <a:buChar char="•"/>
            </a:pPr>
            <a:r>
              <a:rPr lang="es-419" sz="1400"/>
              <a:t>Muchas redes utilizan tanto el direccionamiento estático como DHCP. DHCP se utiliza para hosts de propósito general, tales como los dispositivos de usuario final. El direccionamiento estático se utiliza para los dispositivos de red, tales como gateways, switches, servidores e impresoras.</a:t>
            </a:r>
            <a:endParaRPr/>
          </a:p>
        </p:txBody>
      </p:sp>
      <p:sp>
        <p:nvSpPr>
          <p:cNvPr id="451" name="Google Shape;451;p42"/>
          <p:cNvSpPr txBox="1"/>
          <p:nvPr/>
        </p:nvSpPr>
        <p:spPr>
          <a:xfrm>
            <a:off x="4717357" y="3835181"/>
            <a:ext cx="409049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200">
                <a:solidFill>
                  <a:schemeClr val="dk1"/>
                </a:solidFill>
                <a:latin typeface="Arial"/>
                <a:ea typeface="Arial"/>
                <a:cs typeface="Arial"/>
                <a:sym typeface="Arial"/>
              </a:rPr>
              <a:t>Nota: </a:t>
            </a:r>
            <a:r>
              <a:rPr lang="es-419" sz="1200">
                <a:solidFill>
                  <a:schemeClr val="dk1"/>
                </a:solidFill>
                <a:latin typeface="Arial"/>
                <a:ea typeface="Arial"/>
                <a:cs typeface="Arial"/>
                <a:sym typeface="Arial"/>
              </a:rPr>
              <a:t>DHCPv6 (DHCP para IPv6) proporciona servicios similares para los clientes IPv6. Sin embargo, DHCPv6 no proporciona una dirección de puerta de enlace predeterminada. Esto sólo se puede obtener de forma dinámica a partir del anuncio de router del propio router.</a:t>
            </a:r>
            <a:endParaRPr/>
          </a:p>
        </p:txBody>
      </p:sp>
      <p:pic>
        <p:nvPicPr>
          <p:cNvPr id="452" name="Google Shape;452;p42"/>
          <p:cNvPicPr preferRelativeResize="0"/>
          <p:nvPr/>
        </p:nvPicPr>
        <p:blipFill rotWithShape="1">
          <a:blip r:embed="rId3">
            <a:alphaModFix/>
          </a:blip>
          <a:srcRect b="0" l="0" r="0" t="0"/>
          <a:stretch/>
        </p:blipFill>
        <p:spPr>
          <a:xfrm>
            <a:off x="4717357" y="938987"/>
            <a:ext cx="4090497" cy="2644194"/>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a:t>
            </a:r>
            <a:br>
              <a:rPr lang="es-419" sz="1600">
                <a:latin typeface="Arial"/>
                <a:ea typeface="Arial"/>
                <a:cs typeface="Arial"/>
                <a:sym typeface="Arial"/>
              </a:rPr>
            </a:br>
            <a:r>
              <a:rPr lang="es-419">
                <a:latin typeface="Arial"/>
                <a:ea typeface="Arial"/>
                <a:cs typeface="Arial"/>
                <a:sym typeface="Arial"/>
              </a:rPr>
              <a:t>Funcionamiento de DHCP</a:t>
            </a:r>
            <a:endParaRPr/>
          </a:p>
        </p:txBody>
      </p:sp>
      <p:sp>
        <p:nvSpPr>
          <p:cNvPr id="459" name="Google Shape;459;p43"/>
          <p:cNvSpPr txBox="1"/>
          <p:nvPr>
            <p:ph idx="1" type="body"/>
          </p:nvPr>
        </p:nvSpPr>
        <p:spPr>
          <a:xfrm>
            <a:off x="145357" y="798945"/>
            <a:ext cx="4375428" cy="3785934"/>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Proceso DHCP: </a:t>
            </a:r>
            <a:endParaRPr/>
          </a:p>
          <a:p>
            <a:pPr indent="-169863" lvl="2" marL="431800" rtl="0" algn="l">
              <a:lnSpc>
                <a:spcPct val="85000"/>
              </a:lnSpc>
              <a:spcBef>
                <a:spcPts val="960"/>
              </a:spcBef>
              <a:spcAft>
                <a:spcPts val="0"/>
              </a:spcAft>
              <a:buClr>
                <a:srgbClr val="000000"/>
              </a:buClr>
              <a:buSzPts val="1200"/>
              <a:buFont typeface="Arial"/>
              <a:buChar char="•"/>
            </a:pPr>
            <a:r>
              <a:rPr lang="es-419"/>
              <a:t>Cuando un dispositivo configurado con DHCP e IPv4 se inicia o se conecta a la red, el cliente transmite un mensaje de detección de DHCP (DHCPDISCOVER) para identificar cualquier servidor de DHCP disponible en la red.</a:t>
            </a:r>
            <a:endParaRPr/>
          </a:p>
          <a:p>
            <a:pPr indent="-169863" lvl="2" marL="431800" rtl="0" algn="l">
              <a:lnSpc>
                <a:spcPct val="85000"/>
              </a:lnSpc>
              <a:spcBef>
                <a:spcPts val="660"/>
              </a:spcBef>
              <a:spcAft>
                <a:spcPts val="0"/>
              </a:spcAft>
              <a:buClr>
                <a:srgbClr val="000000"/>
              </a:buClr>
              <a:buSzPts val="1200"/>
              <a:buFont typeface="Arial"/>
              <a:buChar char="•"/>
            </a:pPr>
            <a:r>
              <a:rPr lang="es-419"/>
              <a:t>Un servidor de DHCP responde con un mensaje de oferta de DHCP (DHCPOFFER), que ofrece una concesión al cliente.(Si un cliente recibe más de una oferta debido a varios servidores DHCP en la red, debe elegir una.)</a:t>
            </a:r>
            <a:endParaRPr/>
          </a:p>
          <a:p>
            <a:pPr indent="-169863" lvl="2" marL="431800" rtl="0" algn="l">
              <a:lnSpc>
                <a:spcPct val="85000"/>
              </a:lnSpc>
              <a:spcBef>
                <a:spcPts val="660"/>
              </a:spcBef>
              <a:spcAft>
                <a:spcPts val="0"/>
              </a:spcAft>
              <a:buClr>
                <a:srgbClr val="000000"/>
              </a:buClr>
              <a:buSzPts val="1200"/>
              <a:buFont typeface="Arial"/>
              <a:buChar char="•"/>
            </a:pPr>
            <a:r>
              <a:rPr lang="es-419"/>
              <a:t>Por lo tanto, debe elegir entre ellos y enviar un mensaje de solicitud de DHCP (DHCPREQUEST) que identifique el servidor explícito y la oferta de concesión que el cliente acepta. </a:t>
            </a:r>
            <a:endParaRPr/>
          </a:p>
          <a:p>
            <a:pPr indent="-169863" lvl="2" marL="431800" rtl="0" algn="l">
              <a:lnSpc>
                <a:spcPct val="85000"/>
              </a:lnSpc>
              <a:spcBef>
                <a:spcPts val="660"/>
              </a:spcBef>
              <a:spcAft>
                <a:spcPts val="0"/>
              </a:spcAft>
              <a:buClr>
                <a:srgbClr val="000000"/>
              </a:buClr>
              <a:buSzPts val="1200"/>
              <a:buFont typeface="Arial"/>
              <a:buChar char="•"/>
            </a:pPr>
            <a:r>
              <a:rPr lang="es-419"/>
              <a:t>A continuación, el servidor devuelve un mensaje de confirmación DHCP (DHCPACK) que reconoce al cliente que se ha finalizado la concesión.</a:t>
            </a:r>
            <a:endParaRPr/>
          </a:p>
          <a:p>
            <a:pPr indent="-169863" lvl="2" marL="431800" rtl="0" algn="l">
              <a:lnSpc>
                <a:spcPct val="85000"/>
              </a:lnSpc>
              <a:spcBef>
                <a:spcPts val="660"/>
              </a:spcBef>
              <a:spcAft>
                <a:spcPts val="0"/>
              </a:spcAft>
              <a:buClr>
                <a:srgbClr val="000000"/>
              </a:buClr>
              <a:buSzPts val="1200"/>
              <a:buFont typeface="Arial"/>
              <a:buChar char="•"/>
            </a:pPr>
            <a:r>
              <a:rPr lang="es-419"/>
              <a:t> Si la oferta ya no es válida, el servidor seleccionado responde con un mensaje de reconocimiento negativo de DHCP (DHCPNAK) y el proceso debe comenzar con un nuevo mensaje de DHCPDISCOVER. </a:t>
            </a:r>
            <a:endParaRPr/>
          </a:p>
          <a:p>
            <a:pPr indent="-93663" lvl="2" marL="431800" rtl="0" algn="l">
              <a:lnSpc>
                <a:spcPct val="85000"/>
              </a:lnSpc>
              <a:spcBef>
                <a:spcPts val="660"/>
              </a:spcBef>
              <a:spcAft>
                <a:spcPts val="0"/>
              </a:spcAft>
              <a:buClr>
                <a:srgbClr val="000000"/>
              </a:buClr>
              <a:buSzPts val="1200"/>
              <a:buFont typeface="Arial"/>
              <a:buNone/>
            </a:pPr>
            <a:r>
              <a:t/>
            </a:r>
            <a:endParaRPr/>
          </a:p>
        </p:txBody>
      </p:sp>
      <p:sp>
        <p:nvSpPr>
          <p:cNvPr id="460" name="Google Shape;460;p43"/>
          <p:cNvSpPr txBox="1"/>
          <p:nvPr/>
        </p:nvSpPr>
        <p:spPr>
          <a:xfrm>
            <a:off x="4757738" y="4007798"/>
            <a:ext cx="4282388" cy="5770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050">
                <a:solidFill>
                  <a:schemeClr val="dk1"/>
                </a:solidFill>
                <a:latin typeface="Arial"/>
                <a:ea typeface="Arial"/>
                <a:cs typeface="Arial"/>
                <a:sym typeface="Arial"/>
              </a:rPr>
              <a:t>Nota</a:t>
            </a:r>
            <a:r>
              <a:rPr lang="es-419" sz="1050">
                <a:solidFill>
                  <a:schemeClr val="dk1"/>
                </a:solidFill>
                <a:latin typeface="Arial"/>
                <a:ea typeface="Arial"/>
                <a:cs typeface="Arial"/>
                <a:sym typeface="Arial"/>
              </a:rPr>
              <a:t>: DHCPv6 tiene un conjunto de mensajes similares a los de DHCPv4. Los mensajes de DHCPv6 son SOLICIT, ADVERTISE, INFORMATION REQUEST y REPLY.</a:t>
            </a:r>
            <a:endParaRPr/>
          </a:p>
        </p:txBody>
      </p:sp>
      <p:pic>
        <p:nvPicPr>
          <p:cNvPr id="461" name="Google Shape;461;p43"/>
          <p:cNvPicPr preferRelativeResize="0"/>
          <p:nvPr/>
        </p:nvPicPr>
        <p:blipFill rotWithShape="1">
          <a:blip r:embed="rId3">
            <a:alphaModFix/>
          </a:blip>
          <a:srcRect b="0" l="0" r="0" t="0"/>
          <a:stretch/>
        </p:blipFill>
        <p:spPr>
          <a:xfrm>
            <a:off x="4757738" y="1215726"/>
            <a:ext cx="4149309" cy="2712048"/>
          </a:xfrm>
          <a:prstGeom prst="rect">
            <a:avLst/>
          </a:prstGeom>
          <a:noFill/>
          <a:ln>
            <a:noFill/>
          </a:ln>
        </p:spPr>
      </p:pic>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0" y="0"/>
            <a:ext cx="9144000" cy="8105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direccionamiento IP </a:t>
            </a:r>
            <a:br>
              <a:rPr lang="es-419"/>
            </a:br>
            <a:r>
              <a:rPr lang="es-419"/>
              <a:t>Práctica de laboratorio: Observación de la resolución DNS</a:t>
            </a:r>
            <a:endParaRPr/>
          </a:p>
        </p:txBody>
      </p:sp>
      <p:sp>
        <p:nvSpPr>
          <p:cNvPr id="468" name="Google Shape;468;p44"/>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laboratorio, cumplirá los siguientes objetivos: </a:t>
            </a:r>
            <a:endParaRPr/>
          </a:p>
          <a:p>
            <a:pPr indent="-169863" lvl="0" marL="169863" rtl="0" algn="l">
              <a:lnSpc>
                <a:spcPct val="100000"/>
              </a:lnSpc>
              <a:spcBef>
                <a:spcPts val="1200"/>
              </a:spcBef>
              <a:spcAft>
                <a:spcPts val="0"/>
              </a:spcAft>
              <a:buSzPts val="1620"/>
              <a:buFont typeface="Arial"/>
              <a:buChar char="•"/>
            </a:pPr>
            <a:r>
              <a:rPr lang="es-419" sz="1800"/>
              <a:t>Observar la conversión de un URL en una dirección IP mediante DNS</a:t>
            </a:r>
            <a:endParaRPr/>
          </a:p>
          <a:p>
            <a:pPr indent="-169863" lvl="0" marL="169863" rtl="0" algn="l">
              <a:lnSpc>
                <a:spcPct val="100000"/>
              </a:lnSpc>
              <a:spcBef>
                <a:spcPts val="1200"/>
              </a:spcBef>
              <a:spcAft>
                <a:spcPts val="0"/>
              </a:spcAft>
              <a:buSzPts val="1620"/>
              <a:buFont typeface="Arial"/>
              <a:buChar char="•"/>
            </a:pPr>
            <a:r>
              <a:rPr lang="es-419" sz="1800"/>
              <a:t>Observar la búsqueda de DNS utilizando el comando </a:t>
            </a:r>
            <a:r>
              <a:rPr b="1" lang="es-419" sz="1800"/>
              <a:t>nslookup</a:t>
            </a:r>
            <a:r>
              <a:rPr lang="es-419" sz="1800"/>
              <a:t> en un sitio web </a:t>
            </a:r>
            <a:endParaRPr/>
          </a:p>
          <a:p>
            <a:pPr indent="-169863" lvl="0" marL="169863" rtl="0" algn="l">
              <a:lnSpc>
                <a:spcPct val="100000"/>
              </a:lnSpc>
              <a:spcBef>
                <a:spcPts val="1200"/>
              </a:spcBef>
              <a:spcAft>
                <a:spcPts val="0"/>
              </a:spcAft>
              <a:buSzPts val="1620"/>
              <a:buFont typeface="Arial"/>
              <a:buChar char="•"/>
            </a:pPr>
            <a:r>
              <a:rPr lang="es-419" sz="1800"/>
              <a:t>Observar la búsqueda de DNS con el comando </a:t>
            </a:r>
            <a:r>
              <a:rPr b="1" lang="es-419" sz="1800"/>
              <a:t>nslookup</a:t>
            </a:r>
            <a:r>
              <a:rPr lang="es-419" sz="1800"/>
              <a:t> en servidores de correo</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91547" y="1895430"/>
            <a:ext cx="8160905" cy="1352639"/>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15.1 Solicitud, presentación y sesión</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5"/>
          <p:cNvSpPr txBox="1"/>
          <p:nvPr>
            <p:ph type="ctrTitle"/>
          </p:nvPr>
        </p:nvSpPr>
        <p:spPr>
          <a:xfrm>
            <a:off x="416425" y="1849120"/>
            <a:ext cx="8280314" cy="8686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15.5 – Servicios de uso compartido de archivos</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uso compartido de archivos </a:t>
            </a:r>
            <a:br>
              <a:rPr lang="es-419">
                <a:latin typeface="Arial"/>
                <a:ea typeface="Arial"/>
                <a:cs typeface="Arial"/>
                <a:sym typeface="Arial"/>
              </a:rPr>
            </a:br>
            <a:r>
              <a:rPr lang="es-419">
                <a:latin typeface="Arial"/>
                <a:ea typeface="Arial"/>
                <a:cs typeface="Arial"/>
                <a:sym typeface="Arial"/>
              </a:rPr>
              <a:t>Protocolo de transferencia de archivos</a:t>
            </a:r>
            <a:endParaRPr/>
          </a:p>
        </p:txBody>
      </p:sp>
      <p:sp>
        <p:nvSpPr>
          <p:cNvPr id="481" name="Google Shape;481;p46"/>
          <p:cNvSpPr txBox="1"/>
          <p:nvPr>
            <p:ph idx="1" type="body"/>
          </p:nvPr>
        </p:nvSpPr>
        <p:spPr>
          <a:xfrm>
            <a:off x="145357" y="845389"/>
            <a:ext cx="8853286" cy="7575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El protocolo FTP se desarrolló para permitir las transferencias de datos entre un cliente y un servidor. Un cliente FTP es una aplicación que se ejecuta en una computadora cliente y se utiliza para insertar y extraer datos en un servidor FTP.</a:t>
            </a:r>
            <a:endParaRPr/>
          </a:p>
        </p:txBody>
      </p:sp>
      <p:sp>
        <p:nvSpPr>
          <p:cNvPr id="482" name="Google Shape;482;p46"/>
          <p:cNvSpPr txBox="1"/>
          <p:nvPr/>
        </p:nvSpPr>
        <p:spPr>
          <a:xfrm>
            <a:off x="4395616" y="1666806"/>
            <a:ext cx="4494726" cy="33085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500">
                <a:solidFill>
                  <a:schemeClr val="dk1"/>
                </a:solidFill>
                <a:latin typeface="Arial"/>
                <a:ea typeface="Arial"/>
                <a:cs typeface="Arial"/>
                <a:sym typeface="Arial"/>
              </a:rPr>
              <a:t>Paso 1 </a:t>
            </a:r>
            <a:r>
              <a:rPr lang="es-419" sz="1500">
                <a:solidFill>
                  <a:schemeClr val="dk1"/>
                </a:solidFill>
                <a:latin typeface="Arial"/>
                <a:ea typeface="Arial"/>
                <a:cs typeface="Arial"/>
                <a:sym typeface="Arial"/>
              </a:rPr>
              <a:t>El cliente establece la primera conexión al servidor para controlar el tráfico en el puerto TCP 21. El tráfico consiste en comandos de cliente y respuestas de servidor. </a:t>
            </a:r>
            <a:endParaRPr/>
          </a:p>
          <a:p>
            <a:pPr indent="0" lvl="0" marL="0" marR="0" rtl="0" algn="l">
              <a:spcBef>
                <a:spcPts val="600"/>
              </a:spcBef>
              <a:spcAft>
                <a:spcPts val="0"/>
              </a:spcAft>
              <a:buNone/>
            </a:pPr>
            <a:r>
              <a:rPr b="1" lang="es-419" sz="1500">
                <a:solidFill>
                  <a:schemeClr val="dk1"/>
                </a:solidFill>
                <a:latin typeface="Arial"/>
                <a:ea typeface="Arial"/>
                <a:cs typeface="Arial"/>
                <a:sym typeface="Arial"/>
              </a:rPr>
              <a:t>Paso 2: - </a:t>
            </a:r>
            <a:r>
              <a:rPr lang="es-419" sz="1500">
                <a:solidFill>
                  <a:schemeClr val="dk1"/>
                </a:solidFill>
                <a:latin typeface="Arial"/>
                <a:ea typeface="Arial"/>
                <a:cs typeface="Arial"/>
                <a:sym typeface="Arial"/>
              </a:rPr>
              <a:t>el cliente establece la segunda conexión al servidor para la transferencia de datos real utilizando el puerto TCP 20. Esta conexión se crea cada vez que hay datos para transferir.</a:t>
            </a:r>
            <a:endParaRPr/>
          </a:p>
          <a:p>
            <a:pPr indent="0" lvl="0" marL="0" marR="0" rtl="0" algn="l">
              <a:spcBef>
                <a:spcPts val="600"/>
              </a:spcBef>
              <a:spcAft>
                <a:spcPts val="0"/>
              </a:spcAft>
              <a:buNone/>
            </a:pPr>
            <a:r>
              <a:rPr b="1" lang="es-419" sz="1500">
                <a:solidFill>
                  <a:schemeClr val="dk1"/>
                </a:solidFill>
                <a:latin typeface="Arial"/>
                <a:ea typeface="Arial"/>
                <a:cs typeface="Arial"/>
                <a:sym typeface="Arial"/>
              </a:rPr>
              <a:t>Paso 3:- </a:t>
            </a:r>
            <a:r>
              <a:rPr lang="es-419" sz="1500">
                <a:solidFill>
                  <a:schemeClr val="dk1"/>
                </a:solidFill>
                <a:latin typeface="Arial"/>
                <a:ea typeface="Arial"/>
                <a:cs typeface="Arial"/>
                <a:sym typeface="Arial"/>
              </a:rPr>
              <a:t> la transferencia de datos puede ocurrir en cualquier dirección. El cliente puede descargar (extraer) datos del servidor o subir datos a él (insertarlos).</a:t>
            </a:r>
            <a:endParaRPr/>
          </a:p>
          <a:p>
            <a:pPr indent="0" lvl="0" marL="0" marR="0" rtl="0" algn="l">
              <a:spcBef>
                <a:spcPts val="600"/>
              </a:spcBef>
              <a:spcAft>
                <a:spcPts val="0"/>
              </a:spcAft>
              <a:buNone/>
            </a:pPr>
            <a:r>
              <a:t/>
            </a:r>
            <a:endParaRPr sz="1400">
              <a:solidFill>
                <a:schemeClr val="dk1"/>
              </a:solidFill>
              <a:latin typeface="Arial"/>
              <a:ea typeface="Arial"/>
              <a:cs typeface="Arial"/>
              <a:sym typeface="Arial"/>
            </a:endParaRPr>
          </a:p>
        </p:txBody>
      </p:sp>
      <p:pic>
        <p:nvPicPr>
          <p:cNvPr id="483" name="Google Shape;483;p46"/>
          <p:cNvPicPr preferRelativeResize="0"/>
          <p:nvPr/>
        </p:nvPicPr>
        <p:blipFill rotWithShape="1">
          <a:blip r:embed="rId3">
            <a:alphaModFix/>
          </a:blip>
          <a:srcRect b="0" l="0" r="0" t="0"/>
          <a:stretch/>
        </p:blipFill>
        <p:spPr>
          <a:xfrm>
            <a:off x="253658" y="1968844"/>
            <a:ext cx="3935896" cy="2571750"/>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Servicios de uso compartido de archivos </a:t>
            </a:r>
            <a:br>
              <a:rPr lang="es-419">
                <a:latin typeface="Arial"/>
                <a:ea typeface="Arial"/>
                <a:cs typeface="Arial"/>
                <a:sym typeface="Arial"/>
              </a:rPr>
            </a:br>
            <a:r>
              <a:rPr lang="es-419">
                <a:latin typeface="Arial"/>
                <a:ea typeface="Arial"/>
                <a:cs typeface="Arial"/>
                <a:sym typeface="Arial"/>
              </a:rPr>
              <a:t>Bloqueo de mensajes del servidor</a:t>
            </a:r>
            <a:endParaRPr/>
          </a:p>
        </p:txBody>
      </p:sp>
      <p:sp>
        <p:nvSpPr>
          <p:cNvPr id="490" name="Google Shape;490;p47"/>
          <p:cNvSpPr txBox="1"/>
          <p:nvPr>
            <p:ph idx="1" type="body"/>
          </p:nvPr>
        </p:nvSpPr>
        <p:spPr>
          <a:xfrm>
            <a:off x="363335" y="798944"/>
            <a:ext cx="5039938" cy="3693972"/>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260"/>
              <a:buNone/>
            </a:pPr>
            <a:r>
              <a:rPr lang="es-419" sz="1400"/>
              <a:t>El Bloque de mensajes del servidor (SMB, Server Message Block) es un protocolo cliente-servidor para compartir archivos: Los servidores pueden hacer que sus recursos estén disponibles en la red para que los usen los clientes.</a:t>
            </a:r>
            <a:endParaRPr/>
          </a:p>
          <a:p>
            <a:pPr indent="0" lvl="0" marL="0" rtl="0" algn="l">
              <a:lnSpc>
                <a:spcPct val="100000"/>
              </a:lnSpc>
              <a:spcBef>
                <a:spcPts val="1200"/>
              </a:spcBef>
              <a:spcAft>
                <a:spcPts val="0"/>
              </a:spcAft>
              <a:buSzPts val="1260"/>
              <a:buNone/>
            </a:pPr>
            <a:r>
              <a:rPr lang="es-419" sz="1400"/>
              <a:t>Tres funciones de los mensajes SMB:</a:t>
            </a:r>
            <a:endParaRPr/>
          </a:p>
          <a:p>
            <a:pPr indent="-169863" lvl="2" marL="431800" rtl="0" algn="l">
              <a:lnSpc>
                <a:spcPct val="100000"/>
              </a:lnSpc>
              <a:spcBef>
                <a:spcPts val="900"/>
              </a:spcBef>
              <a:spcAft>
                <a:spcPts val="0"/>
              </a:spcAft>
              <a:buClr>
                <a:srgbClr val="000000"/>
              </a:buClr>
              <a:buSzPts val="1400"/>
              <a:buFont typeface="Arial"/>
              <a:buChar char="•"/>
            </a:pPr>
            <a:r>
              <a:rPr lang="es-419" sz="1400"/>
              <a:t>Iniciar, autenticar y terminar sesiones</a:t>
            </a:r>
            <a:endParaRPr/>
          </a:p>
          <a:p>
            <a:pPr indent="-169863" lvl="2" marL="431800" rtl="0" algn="l">
              <a:lnSpc>
                <a:spcPct val="100000"/>
              </a:lnSpc>
              <a:spcBef>
                <a:spcPts val="600"/>
              </a:spcBef>
              <a:spcAft>
                <a:spcPts val="0"/>
              </a:spcAft>
              <a:buClr>
                <a:srgbClr val="000000"/>
              </a:buClr>
              <a:buSzPts val="1400"/>
              <a:buFont typeface="Arial"/>
              <a:buChar char="•"/>
            </a:pPr>
            <a:r>
              <a:rPr lang="es-419" sz="1400"/>
              <a:t>Controlar el acceso a los archivos y a las impresoras</a:t>
            </a:r>
            <a:endParaRPr/>
          </a:p>
          <a:p>
            <a:pPr indent="-169863" lvl="2" marL="431800" rtl="0" algn="l">
              <a:lnSpc>
                <a:spcPct val="100000"/>
              </a:lnSpc>
              <a:spcBef>
                <a:spcPts val="600"/>
              </a:spcBef>
              <a:spcAft>
                <a:spcPts val="0"/>
              </a:spcAft>
              <a:buClr>
                <a:srgbClr val="000000"/>
              </a:buClr>
              <a:buSzPts val="1400"/>
              <a:buFont typeface="Arial"/>
              <a:buChar char="•"/>
            </a:pPr>
            <a:r>
              <a:rPr lang="es-419" sz="1400"/>
              <a:t>Autorizar una aplicación para enviar o recibir mensajes para o de otro dispositivo</a:t>
            </a:r>
            <a:endParaRPr/>
          </a:p>
          <a:p>
            <a:pPr indent="0" lvl="0" marL="0" rtl="0" algn="l">
              <a:lnSpc>
                <a:spcPct val="100000"/>
              </a:lnSpc>
              <a:spcBef>
                <a:spcPts val="900"/>
              </a:spcBef>
              <a:spcAft>
                <a:spcPts val="0"/>
              </a:spcAft>
              <a:buSzPts val="1260"/>
              <a:buNone/>
            </a:pPr>
            <a:r>
              <a:rPr lang="es-419" sz="1400"/>
              <a:t>A diferencia del protocolo para compartir archivos admitido por FTP, los clientes establecen una conexión a largo plazo con los servidores. Después de establecer la conexión, el usuario del cliente puede acceder a los recursos en el servidor como si el recurso fuera local para el host del cliente.</a:t>
            </a:r>
            <a:endParaRPr/>
          </a:p>
        </p:txBody>
      </p:sp>
      <p:pic>
        <p:nvPicPr>
          <p:cNvPr id="491" name="Google Shape;491;p47"/>
          <p:cNvPicPr preferRelativeResize="0"/>
          <p:nvPr/>
        </p:nvPicPr>
        <p:blipFill rotWithShape="1">
          <a:blip r:embed="rId3">
            <a:alphaModFix/>
          </a:blip>
          <a:srcRect b="0" l="0" r="0" t="0"/>
          <a:stretch/>
        </p:blipFill>
        <p:spPr>
          <a:xfrm>
            <a:off x="5429133" y="1431076"/>
            <a:ext cx="3351532" cy="2281348"/>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8"/>
          <p:cNvSpPr txBox="1"/>
          <p:nvPr>
            <p:ph type="ctrTitle"/>
          </p:nvPr>
        </p:nvSpPr>
        <p:spPr>
          <a:xfrm>
            <a:off x="416425" y="1798320"/>
            <a:ext cx="8280314" cy="9194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15.6 - Módulo de práctica y cuestionario</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a:t>
            </a:r>
            <a:endParaRPr/>
          </a:p>
        </p:txBody>
      </p:sp>
      <p:sp>
        <p:nvSpPr>
          <p:cNvPr id="504" name="Google Shape;504;p49"/>
          <p:cNvSpPr txBox="1"/>
          <p:nvPr>
            <p:ph idx="1" type="body"/>
          </p:nvPr>
        </p:nvSpPr>
        <p:spPr>
          <a:xfrm>
            <a:off x="145357" y="798943"/>
            <a:ext cx="8709276" cy="3923527"/>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125"/>
              <a:buFont typeface="Arial"/>
              <a:buChar char="•"/>
            </a:pPr>
            <a:r>
              <a:rPr lang="es-419" sz="1250"/>
              <a:t>Los protocolos de capa de aplicación se utilizan para intercambiar los datos entre los programas que se ejecutan en los hosts de origen y destino.La capa de presentación tiene tres funciones principales: formateo o presentación de datos, compresión de datos y cifrado de datos para la transmisión y descifrado de datos al recibirlos.La capa de sesión crea y mantiene diálogos entre las aplicaciones de origen y de destino. </a:t>
            </a:r>
            <a:endParaRPr/>
          </a:p>
          <a:p>
            <a:pPr indent="-169863" lvl="0" marL="169863" rtl="0" algn="l">
              <a:lnSpc>
                <a:spcPct val="85000"/>
              </a:lnSpc>
              <a:spcBef>
                <a:spcPts val="975"/>
              </a:spcBef>
              <a:spcAft>
                <a:spcPts val="0"/>
              </a:spcAft>
              <a:buSzPts val="1125"/>
              <a:buFont typeface="Arial"/>
              <a:buChar char="•"/>
            </a:pPr>
            <a:r>
              <a:rPr lang="es-419" sz="1250"/>
              <a:t>En el modelo cliente-servidor, el dispositivo que solicita información se denomina “cliente”, y el dispositivo que responde a la solicitud se denomina “servidor”. </a:t>
            </a:r>
            <a:endParaRPr/>
          </a:p>
          <a:p>
            <a:pPr indent="-169863" lvl="0" marL="169863" rtl="0" algn="l">
              <a:lnSpc>
                <a:spcPct val="85000"/>
              </a:lnSpc>
              <a:spcBef>
                <a:spcPts val="975"/>
              </a:spcBef>
              <a:spcAft>
                <a:spcPts val="0"/>
              </a:spcAft>
              <a:buSzPts val="1125"/>
              <a:buFont typeface="Arial"/>
              <a:buChar char="•"/>
            </a:pPr>
            <a:r>
              <a:rPr lang="es-419" sz="1250"/>
              <a:t>En una red P2P, hay dos o más PC que están conectadas por medio de una red y pueden compartir recursos sin tener un servidor dedicado.</a:t>
            </a:r>
            <a:endParaRPr/>
          </a:p>
          <a:p>
            <a:pPr indent="-169863" lvl="0" marL="169863" rtl="0" algn="l">
              <a:lnSpc>
                <a:spcPct val="85000"/>
              </a:lnSpc>
              <a:spcBef>
                <a:spcPts val="975"/>
              </a:spcBef>
              <a:spcAft>
                <a:spcPts val="0"/>
              </a:spcAft>
              <a:buSzPts val="1125"/>
              <a:buFont typeface="Arial"/>
              <a:buChar char="•"/>
            </a:pPr>
            <a:r>
              <a:rPr lang="es-419" sz="1250"/>
              <a:t>Los tres tipos de mensajes comunes son GET, POST y PUT  </a:t>
            </a:r>
            <a:endParaRPr/>
          </a:p>
          <a:p>
            <a:pPr indent="-169863" lvl="0" marL="169863" rtl="0" algn="l">
              <a:lnSpc>
                <a:spcPct val="85000"/>
              </a:lnSpc>
              <a:spcBef>
                <a:spcPts val="975"/>
              </a:spcBef>
              <a:spcAft>
                <a:spcPts val="0"/>
              </a:spcAft>
              <a:buSzPts val="1125"/>
              <a:buFont typeface="Arial"/>
              <a:buChar char="•"/>
            </a:pPr>
            <a:r>
              <a:rPr lang="es-419" sz="1250"/>
              <a:t>El correo electrónico soporta tres protocolos separados para funcionar: SMTP, POP e IMAP.</a:t>
            </a:r>
            <a:endParaRPr/>
          </a:p>
          <a:p>
            <a:pPr indent="-169863" lvl="0" marL="169863" rtl="0" algn="l">
              <a:lnSpc>
                <a:spcPct val="85000"/>
              </a:lnSpc>
              <a:spcBef>
                <a:spcPts val="975"/>
              </a:spcBef>
              <a:spcAft>
                <a:spcPts val="0"/>
              </a:spcAft>
              <a:buSzPts val="1125"/>
              <a:buFont typeface="Arial"/>
              <a:buChar char="•"/>
            </a:pPr>
            <a:r>
              <a:rPr lang="es-419" sz="1250"/>
              <a:t>El protocolo del DNS define un servicio automatizado que coincide con los nombres de recursos que tienen la dirección de red numérica solicitada. </a:t>
            </a:r>
            <a:endParaRPr/>
          </a:p>
          <a:p>
            <a:pPr indent="-169863" lvl="0" marL="169863" rtl="0" algn="l">
              <a:lnSpc>
                <a:spcPct val="85000"/>
              </a:lnSpc>
              <a:spcBef>
                <a:spcPts val="975"/>
              </a:spcBef>
              <a:spcAft>
                <a:spcPts val="0"/>
              </a:spcAft>
              <a:buSzPts val="1125"/>
              <a:buFont typeface="Arial"/>
              <a:buChar char="•"/>
            </a:pPr>
            <a:r>
              <a:rPr lang="es-419" sz="1250"/>
              <a:t>DHCP para IPv4 este servicio automatiza la asignación de direcciones IPv4, máscaras de subred, gateway y otros parámetros de redes IPv4.Los mensajes de DHCPv6 son SOLICIT, ADVERTISE, INFORMATION REQUEST y REPLY.</a:t>
            </a:r>
            <a:endParaRPr/>
          </a:p>
          <a:p>
            <a:pPr indent="-169863" lvl="0" marL="169863" rtl="0" algn="l">
              <a:lnSpc>
                <a:spcPct val="85000"/>
              </a:lnSpc>
              <a:spcBef>
                <a:spcPts val="975"/>
              </a:spcBef>
              <a:spcAft>
                <a:spcPts val="0"/>
              </a:spcAft>
              <a:buSzPts val="1125"/>
              <a:buFont typeface="Arial"/>
              <a:buChar char="•"/>
            </a:pPr>
            <a:r>
              <a:rPr lang="es-419" sz="1250"/>
              <a:t>Un cliente FTP es una aplicación que se ejecuta en una computadora cliente y se utiliza para insertar y extraer datos en un servidor FTP. </a:t>
            </a:r>
            <a:endParaRPr/>
          </a:p>
          <a:p>
            <a:pPr indent="-169863" lvl="0" marL="169863" rtl="0" algn="l">
              <a:lnSpc>
                <a:spcPct val="85000"/>
              </a:lnSpc>
              <a:spcBef>
                <a:spcPts val="975"/>
              </a:spcBef>
              <a:spcAft>
                <a:spcPts val="0"/>
              </a:spcAft>
              <a:buSzPts val="1125"/>
              <a:buFont typeface="Arial"/>
              <a:buChar char="•"/>
            </a:pPr>
            <a:r>
              <a:rPr lang="es-419" sz="1250"/>
              <a:t>Aqui hay tres funciones de los mensajes SMB pueden iniciar, autenticar y terminar sesiones, controlar el acceso a archivos e impresoras, y permitir que una aplicación envíe mensajes a otro dispositivo o los reciba de él. </a:t>
            </a:r>
            <a:endParaRPr/>
          </a:p>
          <a:p>
            <a:pPr indent="-101282" lvl="0" marL="169863" rtl="0" algn="l">
              <a:lnSpc>
                <a:spcPct val="85000"/>
              </a:lnSpc>
              <a:spcBef>
                <a:spcPts val="960"/>
              </a:spcBef>
              <a:spcAft>
                <a:spcPts val="0"/>
              </a:spcAft>
              <a:buSzPts val="1080"/>
              <a:buNone/>
            </a:pPr>
            <a:r>
              <a:t/>
            </a:r>
            <a:endParaRPr sz="1200"/>
          </a:p>
          <a:p>
            <a:pPr indent="-101282" lvl="0" marL="169863" rtl="0" algn="l">
              <a:lnSpc>
                <a:spcPct val="85000"/>
              </a:lnSpc>
              <a:spcBef>
                <a:spcPts val="960"/>
              </a:spcBef>
              <a:spcAft>
                <a:spcPts val="0"/>
              </a:spcAft>
              <a:buSzPts val="1080"/>
              <a:buNone/>
            </a:pPr>
            <a:r>
              <a:t/>
            </a:r>
            <a:endParaRPr sz="1200"/>
          </a:p>
          <a:p>
            <a:pPr indent="-101282" lvl="0" marL="169863" rtl="0" algn="l">
              <a:lnSpc>
                <a:spcPct val="85000"/>
              </a:lnSpc>
              <a:spcBef>
                <a:spcPts val="960"/>
              </a:spcBef>
              <a:spcAft>
                <a:spcPts val="0"/>
              </a:spcAft>
              <a:buSzPts val="1080"/>
              <a:buNone/>
            </a:pPr>
            <a:r>
              <a:t/>
            </a:r>
            <a:endParaRPr sz="1200"/>
          </a:p>
          <a:p>
            <a:pPr indent="-101282" lvl="0" marL="169863" rtl="0" algn="l">
              <a:lnSpc>
                <a:spcPct val="85000"/>
              </a:lnSpc>
              <a:spcBef>
                <a:spcPts val="960"/>
              </a:spcBef>
              <a:spcAft>
                <a:spcPts val="0"/>
              </a:spcAft>
              <a:buSzPts val="1080"/>
              <a:buNone/>
            </a:pPr>
            <a:r>
              <a:t/>
            </a:r>
            <a:endParaRPr sz="1200"/>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9" name="Shape 509"/>
        <p:cNvGrpSpPr/>
        <p:nvPr/>
      </p:nvGrpSpPr>
      <p:grpSpPr>
        <a:xfrm>
          <a:off x="0" y="0"/>
          <a:ext cx="0" cy="0"/>
          <a:chOff x="0" y="0"/>
          <a:chExt cx="0" cy="0"/>
        </a:xfrm>
      </p:grpSpPr>
      <p:sp>
        <p:nvSpPr>
          <p:cNvPr id="510" name="Google Shape;510;p50"/>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Módulo 15: Capa de aplicación</a:t>
            </a:r>
            <a:br>
              <a:rPr lang="es-419">
                <a:latin typeface="Arial"/>
                <a:ea typeface="Arial"/>
                <a:cs typeface="Arial"/>
                <a:sym typeface="Arial"/>
              </a:rPr>
            </a:br>
            <a:r>
              <a:rPr lang="es-419">
                <a:latin typeface="Arial"/>
                <a:ea typeface="Arial"/>
                <a:cs typeface="Arial"/>
                <a:sym typeface="Arial"/>
              </a:rPr>
              <a:t>Nuevos Términos y Comando</a:t>
            </a:r>
            <a:endParaRPr/>
          </a:p>
        </p:txBody>
      </p:sp>
      <p:graphicFrame>
        <p:nvGraphicFramePr>
          <p:cNvPr id="511" name="Google Shape;511;p50"/>
          <p:cNvGraphicFramePr/>
          <p:nvPr/>
        </p:nvGraphicFramePr>
        <p:xfrm>
          <a:off x="977602" y="702310"/>
          <a:ext cx="3000000" cy="3000000"/>
        </p:xfrm>
        <a:graphic>
          <a:graphicData uri="http://schemas.openxmlformats.org/drawingml/2006/table">
            <a:tbl>
              <a:tblPr bandRow="1" firstRow="1">
                <a:noFill/>
                <a:tableStyleId>{F6DB349C-2EE1-41D4-AEB7-BFB8903C4A2E}</a:tableStyleId>
              </a:tblPr>
              <a:tblGrid>
                <a:gridCol w="3490225"/>
                <a:gridCol w="3698575"/>
              </a:tblGrid>
              <a:tr h="3632175">
                <a:tc>
                  <a:txBody>
                    <a:bodyPr/>
                    <a:lstStyle/>
                    <a:p>
                      <a:pPr indent="-173038" lvl="0" marL="173038" marR="0" rtl="0" algn="l">
                        <a:spcBef>
                          <a:spcPts val="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Application Layer</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Presentation Layer</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Session Layer</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Client-server model</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Peer-to-peer</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Uniform Resource Locator (URL)</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Uniform Resource Identifiers (URI)</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HTTP/HTTPS</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GET</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POST</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PUT</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SMTP</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POP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3038" lvl="0" marL="173038" marR="0" rtl="0" algn="l">
                        <a:lnSpc>
                          <a:spcPct val="100000"/>
                        </a:lnSpc>
                        <a:spcBef>
                          <a:spcPts val="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IMAP</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Domain Name Service (DNS)</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Fully-Qualified Domain Names (FQDNs)</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nslookup</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Dynamic Host Configuration Protocol (DHCP)</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DHCPDISCOVER</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DHCPOFFER</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DHCPREQUEST</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DHCPACK</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File Transfer Protocol (FTP)</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Server Message Block (SMB)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Aplicación, presentación y sesión </a:t>
            </a:r>
            <a:br>
              <a:rPr lang="es-419"/>
            </a:br>
            <a:r>
              <a:rPr lang="es-419"/>
              <a:t>Capa de aplicación</a:t>
            </a:r>
            <a:endParaRPr/>
          </a:p>
        </p:txBody>
      </p:sp>
      <p:sp>
        <p:nvSpPr>
          <p:cNvPr id="260" name="Google Shape;260;p19"/>
          <p:cNvSpPr txBox="1"/>
          <p:nvPr>
            <p:ph idx="1" type="body"/>
          </p:nvPr>
        </p:nvSpPr>
        <p:spPr>
          <a:xfrm>
            <a:off x="144065" y="888396"/>
            <a:ext cx="3950857" cy="328435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Las tres capas superiores del modelo OSI (aplicación, presentación y sesión) definen funciones de la capa de aplicación TCP / IP.</a:t>
            </a:r>
            <a:endParaRPr/>
          </a:p>
          <a:p>
            <a:pPr indent="-169863" lvl="0" marL="169863" rtl="0" algn="l">
              <a:lnSpc>
                <a:spcPct val="100000"/>
              </a:lnSpc>
              <a:spcBef>
                <a:spcPts val="1200"/>
              </a:spcBef>
              <a:spcAft>
                <a:spcPts val="0"/>
              </a:spcAft>
              <a:buSzPts val="1350"/>
              <a:buFont typeface="Arial"/>
              <a:buChar char="•"/>
            </a:pPr>
            <a:r>
              <a:rPr lang="es-419"/>
              <a:t>La capa de aplicación proporciona la interfaz entre las aplicaciones utilizadas para comunicarse y la red subyacente a través de la cual se transmiten los mensajes.</a:t>
            </a:r>
            <a:endParaRPr/>
          </a:p>
          <a:p>
            <a:pPr indent="-169863" lvl="0" marL="169863" rtl="0" algn="l">
              <a:lnSpc>
                <a:spcPct val="100000"/>
              </a:lnSpc>
              <a:spcBef>
                <a:spcPts val="1200"/>
              </a:spcBef>
              <a:spcAft>
                <a:spcPts val="0"/>
              </a:spcAft>
              <a:buSzPts val="1350"/>
              <a:buFont typeface="Arial"/>
              <a:buChar char="•"/>
            </a:pPr>
            <a:r>
              <a:rPr lang="es-419"/>
              <a:t>Algunos de los protocolos de capa de aplicación más conocidos incluyen HTTP, FTP, TFTP, IMAP y DNS.</a:t>
            </a:r>
            <a:endParaRPr/>
          </a:p>
        </p:txBody>
      </p:sp>
      <p:pic>
        <p:nvPicPr>
          <p:cNvPr id="261" name="Google Shape;261;p19"/>
          <p:cNvPicPr preferRelativeResize="0"/>
          <p:nvPr/>
        </p:nvPicPr>
        <p:blipFill rotWithShape="1">
          <a:blip r:embed="rId3">
            <a:alphaModFix/>
          </a:blip>
          <a:srcRect b="0" l="0" r="0" t="0"/>
          <a:stretch/>
        </p:blipFill>
        <p:spPr>
          <a:xfrm>
            <a:off x="4094922" y="798944"/>
            <a:ext cx="4800600" cy="3061345"/>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Aplicación, presentación y sesión </a:t>
            </a:r>
            <a:br>
              <a:rPr lang="es-419"/>
            </a:br>
            <a:r>
              <a:rPr lang="es-419"/>
              <a:t>Capa de presentación y sesión</a:t>
            </a:r>
            <a:endParaRPr/>
          </a:p>
        </p:txBody>
      </p:sp>
      <p:sp>
        <p:nvSpPr>
          <p:cNvPr id="268" name="Google Shape;268;p20"/>
          <p:cNvSpPr txBox="1"/>
          <p:nvPr>
            <p:ph idx="1" type="body"/>
          </p:nvPr>
        </p:nvSpPr>
        <p:spPr>
          <a:xfrm>
            <a:off x="145356" y="798944"/>
            <a:ext cx="4317532" cy="3806612"/>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080"/>
              <a:buNone/>
            </a:pPr>
            <a:r>
              <a:rPr lang="es-419" sz="1200"/>
              <a:t>La capa de presentación tiene tres funciones principales:</a:t>
            </a:r>
            <a:endParaRPr/>
          </a:p>
          <a:p>
            <a:pPr indent="-169863" lvl="2" marL="431800" rtl="0" algn="l">
              <a:lnSpc>
                <a:spcPct val="100000"/>
              </a:lnSpc>
              <a:spcBef>
                <a:spcPts val="900"/>
              </a:spcBef>
              <a:spcAft>
                <a:spcPts val="0"/>
              </a:spcAft>
              <a:buClr>
                <a:srgbClr val="000000"/>
              </a:buClr>
              <a:buSzPts val="1200"/>
              <a:buFont typeface="Arial"/>
              <a:buChar char="•"/>
            </a:pPr>
            <a:r>
              <a:rPr lang="es-419"/>
              <a:t>Dar formato a los datos del dispositivo de origen, o presentarlos, en una forma compatible para que lo reciba el dispositivo de destino.</a:t>
            </a:r>
            <a:endParaRPr/>
          </a:p>
          <a:p>
            <a:pPr indent="-169863" lvl="2" marL="431800" rtl="0" algn="l">
              <a:lnSpc>
                <a:spcPct val="100000"/>
              </a:lnSpc>
              <a:spcBef>
                <a:spcPts val="600"/>
              </a:spcBef>
              <a:spcAft>
                <a:spcPts val="0"/>
              </a:spcAft>
              <a:buClr>
                <a:srgbClr val="000000"/>
              </a:buClr>
              <a:buSzPts val="1200"/>
              <a:buFont typeface="Arial"/>
              <a:buChar char="•"/>
            </a:pPr>
            <a:r>
              <a:rPr lang="es-419"/>
              <a:t>Comprimir los datos de forma tal que los pueda descomprimir el dispositivo de destino.</a:t>
            </a:r>
            <a:endParaRPr/>
          </a:p>
          <a:p>
            <a:pPr indent="-169863" lvl="2" marL="431800" rtl="0" algn="l">
              <a:lnSpc>
                <a:spcPct val="100000"/>
              </a:lnSpc>
              <a:spcBef>
                <a:spcPts val="600"/>
              </a:spcBef>
              <a:spcAft>
                <a:spcPts val="0"/>
              </a:spcAft>
              <a:buClr>
                <a:srgbClr val="000000"/>
              </a:buClr>
              <a:buSzPts val="1200"/>
              <a:buFont typeface="Arial"/>
              <a:buChar char="•"/>
            </a:pPr>
            <a:r>
              <a:rPr lang="es-419"/>
              <a:t>Cifrar los datos para transmitirlos y descifrarlos al recibirlos.</a:t>
            </a:r>
            <a:endParaRPr/>
          </a:p>
          <a:p>
            <a:pPr indent="0" lvl="0" marL="0" rtl="0" algn="l">
              <a:lnSpc>
                <a:spcPct val="100000"/>
              </a:lnSpc>
              <a:spcBef>
                <a:spcPts val="900"/>
              </a:spcBef>
              <a:spcAft>
                <a:spcPts val="0"/>
              </a:spcAft>
              <a:buSzPts val="1080"/>
              <a:buNone/>
            </a:pPr>
            <a:r>
              <a:rPr lang="es-419" sz="1200"/>
              <a:t>Función de la capa de sesión:</a:t>
            </a:r>
            <a:endParaRPr/>
          </a:p>
          <a:p>
            <a:pPr indent="-169862" lvl="3" marL="503238" rtl="0" algn="l">
              <a:lnSpc>
                <a:spcPct val="100000"/>
              </a:lnSpc>
              <a:spcBef>
                <a:spcPts val="900"/>
              </a:spcBef>
              <a:spcAft>
                <a:spcPts val="0"/>
              </a:spcAft>
              <a:buClr>
                <a:srgbClr val="000000"/>
              </a:buClr>
              <a:buSzPts val="1200"/>
              <a:buFont typeface="Arial"/>
              <a:buChar char="•"/>
            </a:pPr>
            <a:r>
              <a:rPr lang="es-419" sz="1200"/>
              <a:t>Crear y mantener diálogos entre las aplicaciones de origen y de destino. </a:t>
            </a:r>
            <a:endParaRPr/>
          </a:p>
          <a:p>
            <a:pPr indent="-169862" lvl="3" marL="503238" rtl="0" algn="l">
              <a:lnSpc>
                <a:spcPct val="100000"/>
              </a:lnSpc>
              <a:spcBef>
                <a:spcPts val="600"/>
              </a:spcBef>
              <a:spcAft>
                <a:spcPts val="0"/>
              </a:spcAft>
              <a:buClr>
                <a:srgbClr val="000000"/>
              </a:buClr>
              <a:buSzPts val="1200"/>
              <a:buFont typeface="Arial"/>
              <a:buChar char="•"/>
            </a:pPr>
            <a:r>
              <a:rPr lang="es-419" sz="1200"/>
              <a:t>La capa de sesión maneja el intercambio de información para iniciar los diálogos y mantenerlos activos, y para reiniciar sesiones que se interrumpieron o que estuvieron inactivas durante un período prolongado.</a:t>
            </a:r>
            <a:endParaRPr/>
          </a:p>
        </p:txBody>
      </p:sp>
      <p:pic>
        <p:nvPicPr>
          <p:cNvPr id="269" name="Google Shape;269;p20"/>
          <p:cNvPicPr preferRelativeResize="0"/>
          <p:nvPr/>
        </p:nvPicPr>
        <p:blipFill rotWithShape="1">
          <a:blip r:embed="rId3">
            <a:alphaModFix/>
          </a:blip>
          <a:srcRect b="0" l="0" r="0" t="0"/>
          <a:stretch/>
        </p:blipFill>
        <p:spPr>
          <a:xfrm>
            <a:off x="4462888" y="1367405"/>
            <a:ext cx="4419694" cy="2633899"/>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Aplicación, presentación y sesión </a:t>
            </a:r>
            <a:br>
              <a:rPr lang="es-419"/>
            </a:br>
            <a:r>
              <a:rPr lang="es-419"/>
              <a:t>Protocolos de capa de aplicación de TCP/IP</a:t>
            </a:r>
            <a:endParaRPr/>
          </a:p>
        </p:txBody>
      </p:sp>
      <p:sp>
        <p:nvSpPr>
          <p:cNvPr id="276" name="Google Shape;276;p21"/>
          <p:cNvSpPr txBox="1"/>
          <p:nvPr>
            <p:ph idx="1" type="body"/>
          </p:nvPr>
        </p:nvSpPr>
        <p:spPr>
          <a:xfrm>
            <a:off x="145357" y="925513"/>
            <a:ext cx="8483488" cy="179192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Los protocolos de aplicación TCP/IP especifican el formato y la información de control necesarios para muchas funciones de comunicación comunes de Internet.</a:t>
            </a:r>
            <a:endParaRPr/>
          </a:p>
          <a:p>
            <a:pPr indent="-169863" lvl="0" marL="169863" rtl="0" algn="l">
              <a:lnSpc>
                <a:spcPct val="100000"/>
              </a:lnSpc>
              <a:spcBef>
                <a:spcPts val="700"/>
              </a:spcBef>
              <a:spcAft>
                <a:spcPts val="0"/>
              </a:spcAft>
              <a:buSzPts val="1350"/>
              <a:buFont typeface="Arial"/>
              <a:buChar char="•"/>
            </a:pPr>
            <a:r>
              <a:rPr lang="es-419"/>
              <a:t>Los protocolos de capa de aplicación son utilizados tanto por los dispositivos de origen como de destino durante una sesión de comunicación. </a:t>
            </a:r>
            <a:endParaRPr/>
          </a:p>
          <a:p>
            <a:pPr indent="-169863" lvl="0" marL="169863" rtl="0" algn="l">
              <a:lnSpc>
                <a:spcPct val="100000"/>
              </a:lnSpc>
              <a:spcBef>
                <a:spcPts val="700"/>
              </a:spcBef>
              <a:spcAft>
                <a:spcPts val="0"/>
              </a:spcAft>
              <a:buSzPts val="1350"/>
              <a:buFont typeface="Arial"/>
              <a:buChar char="•"/>
            </a:pPr>
            <a:r>
              <a:rPr lang="es-419"/>
              <a:t>Para que las comunicaciones se lleven a cabo correctamente, los protocolos de capa de aplicación que se implementaron en los hosts de origen y de destino deben ser compatibles.</a:t>
            </a:r>
            <a:endParaRPr/>
          </a:p>
        </p:txBody>
      </p:sp>
      <p:sp>
        <p:nvSpPr>
          <p:cNvPr id="277" name="Google Shape;277;p21"/>
          <p:cNvSpPr txBox="1"/>
          <p:nvPr/>
        </p:nvSpPr>
        <p:spPr>
          <a:xfrm>
            <a:off x="145357" y="2844011"/>
            <a:ext cx="2778148"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Sistema de nombres</a:t>
            </a:r>
            <a:endParaRPr/>
          </a:p>
          <a:p>
            <a:pPr indent="0" lvl="0" marL="0" marR="0" rtl="0" algn="l">
              <a:spcBef>
                <a:spcPts val="0"/>
              </a:spcBef>
              <a:spcAft>
                <a:spcPts val="0"/>
              </a:spcAft>
              <a:buNone/>
            </a:pPr>
            <a:r>
              <a:rPr b="1" lang="es-419" sz="1400">
                <a:solidFill>
                  <a:schemeClr val="dk1"/>
                </a:solidFill>
                <a:latin typeface="Arial"/>
                <a:ea typeface="Arial"/>
                <a:cs typeface="Arial"/>
                <a:sym typeface="Arial"/>
              </a:rPr>
              <a:t>DNS - Sistema de nombres de dominio (o servicio)</a:t>
            </a:r>
            <a:endParaRPr/>
          </a:p>
          <a:p>
            <a:pPr indent="-285750" lvl="0" marL="2857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TCP, UDP cliente 53</a:t>
            </a:r>
            <a:endParaRPr/>
          </a:p>
          <a:p>
            <a:pPr indent="-285750" lvl="0" marL="2857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Traduce los nombres de dominio tales como cisco.com a direcciones IP</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21"/>
          <p:cNvSpPr txBox="1"/>
          <p:nvPr/>
        </p:nvSpPr>
        <p:spPr>
          <a:xfrm>
            <a:off x="2998027" y="2844011"/>
            <a:ext cx="2778148" cy="17620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Configuración de host</a:t>
            </a:r>
            <a:endParaRPr/>
          </a:p>
          <a:p>
            <a:pPr indent="0" lvl="0" marL="0" marR="0" rtl="0" algn="l">
              <a:spcBef>
                <a:spcPts val="0"/>
              </a:spcBef>
              <a:spcAft>
                <a:spcPts val="0"/>
              </a:spcAft>
              <a:buNone/>
            </a:pPr>
            <a:r>
              <a:rPr b="1" lang="es-419" sz="1400">
                <a:solidFill>
                  <a:schemeClr val="dk1"/>
                </a:solidFill>
                <a:latin typeface="Arial"/>
                <a:ea typeface="Arial"/>
                <a:cs typeface="Arial"/>
                <a:sym typeface="Arial"/>
              </a:rPr>
              <a:t>DHCP (Protocolo de configuración dinámica de host)</a:t>
            </a:r>
            <a:endParaRPr/>
          </a:p>
          <a:p>
            <a:pPr indent="-285750" lvl="0" marL="2857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Cliente UDP 68, servidor 67</a:t>
            </a:r>
            <a:endParaRPr/>
          </a:p>
          <a:p>
            <a:pPr indent="-285750" lvl="0" marL="2857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Permite que las direcciones vuelvan a utilizarse cuando ya no son necesarias</a:t>
            </a:r>
            <a:endParaRPr/>
          </a:p>
          <a:p>
            <a:pPr indent="0" lvl="0" marL="0" marR="0" rtl="0" algn="l">
              <a:spcBef>
                <a:spcPts val="0"/>
              </a:spcBef>
              <a:spcAft>
                <a:spcPts val="0"/>
              </a:spcAft>
              <a:buNone/>
            </a:pPr>
            <a:r>
              <a:t/>
            </a:r>
            <a:endParaRPr sz="1050">
              <a:solidFill>
                <a:schemeClr val="dk1"/>
              </a:solidFill>
              <a:latin typeface="Arial"/>
              <a:ea typeface="Arial"/>
              <a:cs typeface="Arial"/>
              <a:sym typeface="Arial"/>
            </a:endParaRPr>
          </a:p>
        </p:txBody>
      </p:sp>
      <p:sp>
        <p:nvSpPr>
          <p:cNvPr id="279" name="Google Shape;279;p21"/>
          <p:cNvSpPr txBox="1"/>
          <p:nvPr/>
        </p:nvSpPr>
        <p:spPr>
          <a:xfrm>
            <a:off x="6078828" y="2844011"/>
            <a:ext cx="2919815" cy="19774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Web</a:t>
            </a:r>
            <a:endParaRPr/>
          </a:p>
          <a:p>
            <a:pPr indent="0" lvl="0" marL="0" marR="0" rtl="0" algn="l">
              <a:spcBef>
                <a:spcPts val="0"/>
              </a:spcBef>
              <a:spcAft>
                <a:spcPts val="0"/>
              </a:spcAft>
              <a:buNone/>
            </a:pPr>
            <a:r>
              <a:rPr b="1" lang="es-419" sz="1400">
                <a:solidFill>
                  <a:schemeClr val="dk1"/>
                </a:solidFill>
                <a:latin typeface="Arial"/>
                <a:ea typeface="Arial"/>
                <a:cs typeface="Arial"/>
                <a:sym typeface="Arial"/>
              </a:rPr>
              <a:t>HTTP- Protocolo de transferencia de hipertexto</a:t>
            </a:r>
            <a:endParaRPr/>
          </a:p>
          <a:p>
            <a:pPr indent="-285750" lvl="0" marL="2857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TCP 80, 8080</a:t>
            </a:r>
            <a:endParaRPr/>
          </a:p>
          <a:p>
            <a:pPr indent="-285750" lvl="0" marL="285750" marR="0" rtl="0" algn="l">
              <a:spcBef>
                <a:spcPts val="0"/>
              </a:spcBef>
              <a:spcAft>
                <a:spcPts val="0"/>
              </a:spcAft>
              <a:buClr>
                <a:schemeClr val="dk1"/>
              </a:buClr>
              <a:buSzPts val="1400"/>
              <a:buFont typeface="Arial"/>
              <a:buChar char="•"/>
            </a:pPr>
            <a:r>
              <a:rPr lang="es-419" sz="1400">
                <a:solidFill>
                  <a:schemeClr val="dk1"/>
                </a:solidFill>
                <a:latin typeface="Arial"/>
                <a:ea typeface="Arial"/>
                <a:cs typeface="Arial"/>
                <a:sym typeface="Arial"/>
              </a:rPr>
              <a:t>Un Conjunto de reglas para intercambiar texto, imágenes gráficas, sonido, video y otros archivos multimedia en la World Wide Web.</a:t>
            </a:r>
            <a:endParaRPr/>
          </a:p>
          <a:p>
            <a:pPr indent="0" lvl="0" marL="0" marR="0" rtl="0" algn="l">
              <a:spcBef>
                <a:spcPts val="0"/>
              </a:spcBef>
              <a:spcAft>
                <a:spcPts val="0"/>
              </a:spcAft>
              <a:buNone/>
            </a:pPr>
            <a:r>
              <a:t/>
            </a:r>
            <a:endParaRPr sz="1050">
              <a:solidFill>
                <a:schemeClr val="dk1"/>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type="ctrTitle"/>
          </p:nvPr>
        </p:nvSpPr>
        <p:spPr>
          <a:xfrm>
            <a:off x="416425" y="1788160"/>
            <a:ext cx="823146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000"/>
              <a:buNone/>
            </a:pPr>
            <a:r>
              <a:rPr lang="es-419" sz="4000">
                <a:solidFill>
                  <a:srgbClr val="AEE8FA"/>
                </a:solidFill>
              </a:rPr>
              <a:t>15.2 De Punto a Punto</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De Punto a Punto </a:t>
            </a:r>
            <a:br>
              <a:rPr lang="es-419"/>
            </a:br>
            <a:r>
              <a:rPr lang="es-419"/>
              <a:t>Modelo cliente-servidor</a:t>
            </a:r>
            <a:endParaRPr/>
          </a:p>
        </p:txBody>
      </p:sp>
      <p:sp>
        <p:nvSpPr>
          <p:cNvPr id="292" name="Google Shape;292;p23"/>
          <p:cNvSpPr txBox="1"/>
          <p:nvPr>
            <p:ph idx="1" type="body"/>
          </p:nvPr>
        </p:nvSpPr>
        <p:spPr>
          <a:xfrm>
            <a:off x="522435" y="798944"/>
            <a:ext cx="7938985" cy="1532132"/>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Los procesos de cliente y servidor se consideran parte de la capa de aplicación.</a:t>
            </a:r>
            <a:endParaRPr/>
          </a:p>
          <a:p>
            <a:pPr indent="-169863" lvl="0" marL="169863" rtl="0" algn="l">
              <a:lnSpc>
                <a:spcPct val="100000"/>
              </a:lnSpc>
              <a:spcBef>
                <a:spcPts val="1200"/>
              </a:spcBef>
              <a:spcAft>
                <a:spcPts val="0"/>
              </a:spcAft>
              <a:buSzPts val="1350"/>
              <a:buFont typeface="Arial"/>
              <a:buChar char="•"/>
            </a:pPr>
            <a:r>
              <a:rPr lang="es-419"/>
              <a:t>En el modelo cliente-servidor, el dispositivo que solicita información se denomina “cliente”, y el dispositivo que responde a la solicitud se denomina “servidor”.</a:t>
            </a:r>
            <a:endParaRPr/>
          </a:p>
          <a:p>
            <a:pPr indent="-169863" lvl="0" marL="169863" rtl="0" algn="l">
              <a:lnSpc>
                <a:spcPct val="100000"/>
              </a:lnSpc>
              <a:spcBef>
                <a:spcPts val="1200"/>
              </a:spcBef>
              <a:spcAft>
                <a:spcPts val="0"/>
              </a:spcAft>
              <a:buSzPts val="1350"/>
              <a:buFont typeface="Arial"/>
              <a:buChar char="•"/>
            </a:pPr>
            <a:r>
              <a:rPr lang="es-419"/>
              <a:t>Los protocolos de la capa de aplicación describen el formato de las solicitudes y respuestas entre clientes y servidores.</a:t>
            </a:r>
            <a:endParaRPr/>
          </a:p>
          <a:p>
            <a:pPr indent="-84138" lvl="0" marL="169863" rtl="0" algn="l">
              <a:lnSpc>
                <a:spcPct val="100000"/>
              </a:lnSpc>
              <a:spcBef>
                <a:spcPts val="1200"/>
              </a:spcBef>
              <a:spcAft>
                <a:spcPts val="0"/>
              </a:spcAft>
              <a:buSzPts val="1350"/>
              <a:buFont typeface="Arial"/>
              <a:buNone/>
            </a:pPr>
            <a:r>
              <a:t/>
            </a:r>
            <a:endParaRPr/>
          </a:p>
          <a:p>
            <a:pPr indent="-84138" lvl="0" marL="169863" rtl="0" algn="l">
              <a:lnSpc>
                <a:spcPct val="100000"/>
              </a:lnSpc>
              <a:spcBef>
                <a:spcPts val="1200"/>
              </a:spcBef>
              <a:spcAft>
                <a:spcPts val="0"/>
              </a:spcAft>
              <a:buSzPts val="1350"/>
              <a:buFont typeface="Arial"/>
              <a:buNone/>
            </a:pPr>
            <a:r>
              <a:t/>
            </a:r>
            <a:endParaRPr/>
          </a:p>
        </p:txBody>
      </p:sp>
      <p:pic>
        <p:nvPicPr>
          <p:cNvPr id="293" name="Google Shape;293;p23"/>
          <p:cNvPicPr preferRelativeResize="0"/>
          <p:nvPr/>
        </p:nvPicPr>
        <p:blipFill rotWithShape="1">
          <a:blip r:embed="rId3">
            <a:alphaModFix/>
          </a:blip>
          <a:srcRect b="0" l="0" r="0" t="0"/>
          <a:stretch/>
        </p:blipFill>
        <p:spPr>
          <a:xfrm>
            <a:off x="2371725" y="2490356"/>
            <a:ext cx="4400550" cy="185420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De Punto a Punto </a:t>
            </a:r>
            <a:br>
              <a:rPr lang="es-419"/>
            </a:br>
            <a:r>
              <a:rPr lang="es-419"/>
              <a:t>Redes Punto a Punto</a:t>
            </a:r>
            <a:endParaRPr/>
          </a:p>
        </p:txBody>
      </p:sp>
      <p:sp>
        <p:nvSpPr>
          <p:cNvPr id="300" name="Google Shape;300;p24"/>
          <p:cNvSpPr txBox="1"/>
          <p:nvPr>
            <p:ph idx="1" type="body"/>
          </p:nvPr>
        </p:nvSpPr>
        <p:spPr>
          <a:xfrm>
            <a:off x="268448" y="915554"/>
            <a:ext cx="8373276" cy="189133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En una red P2P, hay dos o más PC que están conectadas por medio de una red y pueden compartir recursos (como impresoras y archivos) sin tener un servidor dedicado.</a:t>
            </a:r>
            <a:endParaRPr/>
          </a:p>
          <a:p>
            <a:pPr indent="-169863" lvl="0" marL="169863" rtl="0" algn="l">
              <a:lnSpc>
                <a:spcPct val="100000"/>
              </a:lnSpc>
              <a:spcBef>
                <a:spcPts val="700"/>
              </a:spcBef>
              <a:spcAft>
                <a:spcPts val="0"/>
              </a:spcAft>
              <a:buSzPts val="1350"/>
              <a:buFont typeface="Arial"/>
              <a:buChar char="•"/>
            </a:pPr>
            <a:r>
              <a:rPr lang="es-419"/>
              <a:t>Todo terminal conectado puede funcionar como servidor y como cliente.</a:t>
            </a:r>
            <a:endParaRPr/>
          </a:p>
          <a:p>
            <a:pPr indent="-169863" lvl="0" marL="169863" rtl="0" algn="l">
              <a:lnSpc>
                <a:spcPct val="100000"/>
              </a:lnSpc>
              <a:spcBef>
                <a:spcPts val="700"/>
              </a:spcBef>
              <a:spcAft>
                <a:spcPts val="0"/>
              </a:spcAft>
              <a:buSzPts val="1350"/>
              <a:buFont typeface="Arial"/>
              <a:buChar char="•"/>
            </a:pPr>
            <a:r>
              <a:rPr lang="es-419"/>
              <a:t>Un equipo puede asumir la función de servidor para una transacción mientras funciona en forma simultánea como cliente para otra transacción. Las funciones de cliente y servidor se establecen por solicitud.</a:t>
            </a:r>
            <a:endParaRPr/>
          </a:p>
          <a:p>
            <a:pPr indent="0" lvl="0" marL="0" rtl="0" algn="l">
              <a:lnSpc>
                <a:spcPct val="100000"/>
              </a:lnSpc>
              <a:spcBef>
                <a:spcPts val="700"/>
              </a:spcBef>
              <a:spcAft>
                <a:spcPts val="0"/>
              </a:spcAft>
              <a:buSzPts val="1350"/>
              <a:buNone/>
            </a:pPr>
            <a:r>
              <a:t/>
            </a:r>
            <a:endParaRPr/>
          </a:p>
        </p:txBody>
      </p:sp>
      <p:pic>
        <p:nvPicPr>
          <p:cNvPr id="301" name="Google Shape;301;p24"/>
          <p:cNvPicPr preferRelativeResize="0"/>
          <p:nvPr/>
        </p:nvPicPr>
        <p:blipFill rotWithShape="1">
          <a:blip r:embed="rId3">
            <a:alphaModFix/>
          </a:blip>
          <a:srcRect b="0" l="0" r="0" t="0"/>
          <a:stretch/>
        </p:blipFill>
        <p:spPr>
          <a:xfrm>
            <a:off x="2186189" y="2923504"/>
            <a:ext cx="4771622" cy="1542606"/>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