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3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244F26-721B-4566-87CF-4672A243503D}">
  <a:tblStyle styleId="{36244F26-721B-4566-87CF-4672A243503D}"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A"/>
          </a:solidFill>
        </a:fill>
      </a:tcStyle>
    </a:wholeTbl>
    <a:band1H>
      <a:tcTxStyle/>
      <a:tcStyle>
        <a:fill>
          <a:solidFill>
            <a:srgbClr val="CACED3"/>
          </a:solidFill>
        </a:fill>
      </a:tcStyle>
    </a:band1H>
    <a:band2H>
      <a:tcTxStyle/>
    </a:band2H>
    <a:band1V>
      <a:tcTxStyle/>
      <a:tcStyle>
        <a:fill>
          <a:solidFill>
            <a:srgbClr val="CACED3"/>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3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419"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es-419"/>
              <a:t>Cisco Networking Academy Program</a:t>
            </a:r>
            <a:endParaRPr/>
          </a:p>
          <a:p>
            <a:pPr indent="0" lvl="0" marL="0" rtl="0" algn="l">
              <a:spcBef>
                <a:spcPts val="0"/>
              </a:spcBef>
              <a:spcAft>
                <a:spcPts val="0"/>
              </a:spcAft>
              <a:buClr>
                <a:schemeClr val="dk1"/>
              </a:buClr>
              <a:buSzPts val="1200"/>
              <a:buFont typeface="Calibri"/>
              <a:buNone/>
            </a:pPr>
            <a:r>
              <a:rPr b="0" lang="es-419"/>
              <a:t>Introducción a Redes v7.0 (ITN)</a:t>
            </a:r>
            <a:endParaRPr/>
          </a:p>
          <a:p>
            <a:pPr indent="0" lvl="0" marL="0" rtl="0" algn="l">
              <a:spcBef>
                <a:spcPts val="0"/>
              </a:spcBef>
              <a:spcAft>
                <a:spcPts val="0"/>
              </a:spcAft>
              <a:buNone/>
            </a:pPr>
            <a:r>
              <a:rPr lang="es-419"/>
              <a:t>Módulo 16: Fundamentos de seguridad de red</a:t>
            </a:r>
            <a:endParaRPr/>
          </a:p>
          <a:p>
            <a:pPr indent="0" lvl="0" marL="0" rtl="0" algn="l">
              <a:spcBef>
                <a:spcPts val="0"/>
              </a:spcBef>
              <a:spcAft>
                <a:spcPts val="0"/>
              </a:spcAft>
              <a:buNone/>
            </a:pPr>
            <a:r>
              <a:t/>
            </a:r>
            <a:endParaRPr/>
          </a:p>
        </p:txBody>
      </p:sp>
      <p:sp>
        <p:nvSpPr>
          <p:cNvPr id="236" name="Google Shape;23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16 - Fundamentos de seguridad de red</a:t>
            </a:r>
            <a:endParaRPr/>
          </a:p>
          <a:p>
            <a:pPr indent="0" lvl="0" marL="0" rtl="0" algn="l">
              <a:spcBef>
                <a:spcPts val="0"/>
              </a:spcBef>
              <a:spcAft>
                <a:spcPts val="0"/>
              </a:spcAft>
              <a:buNone/>
            </a:pPr>
            <a:r>
              <a:rPr lang="es-419"/>
              <a:t>16.2 - Ataques de red</a:t>
            </a:r>
            <a:endParaRPr/>
          </a:p>
          <a:p>
            <a:pPr indent="0" lvl="0" marL="0" rtl="0" algn="l">
              <a:spcBef>
                <a:spcPts val="0"/>
              </a:spcBef>
              <a:spcAft>
                <a:spcPts val="0"/>
              </a:spcAft>
              <a:buNone/>
            </a:pPr>
            <a:r>
              <a:rPr lang="es-419"/>
              <a:t>16.2.3 - Ataques de acceso</a:t>
            </a:r>
            <a:endParaRPr/>
          </a:p>
        </p:txBody>
      </p:sp>
      <p:sp>
        <p:nvSpPr>
          <p:cNvPr id="298" name="Google Shape;298;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16 - Fundamentos de seguridad de red</a:t>
            </a:r>
            <a:endParaRPr/>
          </a:p>
          <a:p>
            <a:pPr indent="0" lvl="0" marL="0" rtl="0" algn="l">
              <a:spcBef>
                <a:spcPts val="0"/>
              </a:spcBef>
              <a:spcAft>
                <a:spcPts val="0"/>
              </a:spcAft>
              <a:buNone/>
            </a:pPr>
            <a:r>
              <a:rPr lang="es-419"/>
              <a:t>16.2 - Ataques de red</a:t>
            </a:r>
            <a:endParaRPr/>
          </a:p>
          <a:p>
            <a:pPr indent="0" lvl="0" marL="0" rtl="0" algn="l">
              <a:spcBef>
                <a:spcPts val="0"/>
              </a:spcBef>
              <a:spcAft>
                <a:spcPts val="0"/>
              </a:spcAft>
              <a:buNone/>
            </a:pPr>
            <a:r>
              <a:rPr lang="es-419"/>
              <a:t>16.2.4 - Ataques de denegación de servicio</a:t>
            </a:r>
            <a:endParaRPr/>
          </a:p>
          <a:p>
            <a:pPr indent="0" lvl="0" marL="0" rtl="0" algn="l">
              <a:spcBef>
                <a:spcPts val="0"/>
              </a:spcBef>
              <a:spcAft>
                <a:spcPts val="0"/>
              </a:spcAft>
              <a:buNone/>
            </a:pPr>
            <a:r>
              <a:rPr lang="es-419"/>
              <a:t>16.2.5 - Verifique su conocimiento - Ataques de red</a:t>
            </a:r>
            <a:endParaRPr/>
          </a:p>
        </p:txBody>
      </p:sp>
      <p:sp>
        <p:nvSpPr>
          <p:cNvPr id="305" name="Google Shape;30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16 - Fundamentos de seguridad de red</a:t>
            </a:r>
            <a:endParaRPr/>
          </a:p>
          <a:p>
            <a:pPr indent="0" lvl="0" marL="0" rtl="0" algn="l">
              <a:spcBef>
                <a:spcPts val="0"/>
              </a:spcBef>
              <a:spcAft>
                <a:spcPts val="0"/>
              </a:spcAft>
              <a:buNone/>
            </a:pPr>
            <a:r>
              <a:rPr lang="es-419"/>
              <a:t>16.2 - Ataques de red</a:t>
            </a:r>
            <a:endParaRPr/>
          </a:p>
          <a:p>
            <a:pPr indent="0" lvl="0" marL="0" rtl="0" algn="l">
              <a:spcBef>
                <a:spcPts val="0"/>
              </a:spcBef>
              <a:spcAft>
                <a:spcPts val="0"/>
              </a:spcAft>
              <a:buNone/>
            </a:pPr>
            <a:r>
              <a:rPr lang="es-419"/>
              <a:t>16.2.6 - Laboratorio - </a:t>
            </a:r>
            <a:r>
              <a:rPr lang="es-419" sz="1200"/>
              <a:t>Investigue las amenazas de seguridad de red</a:t>
            </a:r>
            <a:endParaRPr/>
          </a:p>
        </p:txBody>
      </p:sp>
      <p:sp>
        <p:nvSpPr>
          <p:cNvPr id="312" name="Google Shape;312;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16.0 Fundamentos de seguridad de red</a:t>
            </a:r>
            <a:endParaRPr/>
          </a:p>
          <a:p>
            <a:pPr indent="0" lvl="0" marL="0" rtl="0" algn="l">
              <a:spcBef>
                <a:spcPts val="0"/>
              </a:spcBef>
              <a:spcAft>
                <a:spcPts val="0"/>
              </a:spcAft>
              <a:buNone/>
            </a:pPr>
            <a:r>
              <a:rPr lang="es-419"/>
              <a:t>16.3 Mitigaciones para ataques de red</a:t>
            </a:r>
            <a:endParaRPr/>
          </a:p>
          <a:p>
            <a:pPr indent="0" lvl="0" marL="0" rtl="0" algn="l">
              <a:spcBef>
                <a:spcPts val="0"/>
              </a:spcBef>
              <a:spcAft>
                <a:spcPts val="0"/>
              </a:spcAft>
              <a:buNone/>
            </a:pPr>
            <a:r>
              <a:t/>
            </a:r>
            <a:endParaRPr/>
          </a:p>
        </p:txBody>
      </p:sp>
      <p:sp>
        <p:nvSpPr>
          <p:cNvPr id="319" name="Google Shape;319;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16 - Fundamentos de seguridad de red</a:t>
            </a:r>
            <a:endParaRPr/>
          </a:p>
          <a:p>
            <a:pPr indent="0" lvl="0" marL="0" rtl="0" algn="l">
              <a:spcBef>
                <a:spcPts val="0"/>
              </a:spcBef>
              <a:spcAft>
                <a:spcPts val="0"/>
              </a:spcAft>
              <a:buNone/>
            </a:pPr>
            <a:r>
              <a:rPr lang="es-419"/>
              <a:t>16.3 - Mitigaciones para ataques de red</a:t>
            </a:r>
            <a:endParaRPr/>
          </a:p>
          <a:p>
            <a:pPr indent="0" lvl="0" marL="0" rtl="0" algn="l">
              <a:spcBef>
                <a:spcPts val="0"/>
              </a:spcBef>
              <a:spcAft>
                <a:spcPts val="0"/>
              </a:spcAft>
              <a:buNone/>
            </a:pPr>
            <a:r>
              <a:rPr lang="es-419"/>
              <a:t>16.3.1 - El enfoque de defensa en profundidad</a:t>
            </a:r>
            <a:endParaRPr/>
          </a:p>
        </p:txBody>
      </p:sp>
      <p:sp>
        <p:nvSpPr>
          <p:cNvPr id="325" name="Google Shape;325;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16 - Fundamentos de seguridad de red</a:t>
            </a:r>
            <a:endParaRPr/>
          </a:p>
          <a:p>
            <a:pPr indent="0" lvl="0" marL="0" rtl="0" algn="l">
              <a:spcBef>
                <a:spcPts val="0"/>
              </a:spcBef>
              <a:spcAft>
                <a:spcPts val="0"/>
              </a:spcAft>
              <a:buNone/>
            </a:pPr>
            <a:r>
              <a:rPr lang="es-419"/>
              <a:t>16.3 - Mitigaciones de ataque a la red</a:t>
            </a:r>
            <a:endParaRPr/>
          </a:p>
          <a:p>
            <a:pPr indent="0" lvl="0" marL="0" rtl="0" algn="l">
              <a:spcBef>
                <a:spcPts val="0"/>
              </a:spcBef>
              <a:spcAft>
                <a:spcPts val="0"/>
              </a:spcAft>
              <a:buNone/>
            </a:pPr>
            <a:r>
              <a:rPr lang="es-419"/>
              <a:t>16.3.2 Mantener copias de seguridad</a:t>
            </a:r>
            <a:endParaRPr/>
          </a:p>
        </p:txBody>
      </p:sp>
      <p:sp>
        <p:nvSpPr>
          <p:cNvPr id="333" name="Google Shape;333;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16 - Fundamentos de seguridad de red</a:t>
            </a:r>
            <a:endParaRPr/>
          </a:p>
          <a:p>
            <a:pPr indent="0" lvl="0" marL="0" rtl="0" algn="l">
              <a:spcBef>
                <a:spcPts val="0"/>
              </a:spcBef>
              <a:spcAft>
                <a:spcPts val="0"/>
              </a:spcAft>
              <a:buNone/>
            </a:pPr>
            <a:r>
              <a:rPr lang="es-419"/>
              <a:t>16.3 - Mitigaciones de ataque a la red</a:t>
            </a:r>
            <a:endParaRPr/>
          </a:p>
          <a:p>
            <a:pPr indent="0" lvl="0" marL="0" rtl="0" algn="l">
              <a:spcBef>
                <a:spcPts val="0"/>
              </a:spcBef>
              <a:spcAft>
                <a:spcPts val="0"/>
              </a:spcAft>
              <a:buNone/>
            </a:pPr>
            <a:r>
              <a:rPr lang="es-419"/>
              <a:t>16.3.3 – Mejorar, Actualizar, y Parchear</a:t>
            </a:r>
            <a:endParaRPr/>
          </a:p>
        </p:txBody>
      </p:sp>
      <p:sp>
        <p:nvSpPr>
          <p:cNvPr id="341" name="Google Shape;341;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16 - Fundamentos de seguridad de red</a:t>
            </a:r>
            <a:endParaRPr/>
          </a:p>
          <a:p>
            <a:pPr indent="0" lvl="0" marL="0" rtl="0" algn="l">
              <a:spcBef>
                <a:spcPts val="0"/>
              </a:spcBef>
              <a:spcAft>
                <a:spcPts val="0"/>
              </a:spcAft>
              <a:buNone/>
            </a:pPr>
            <a:r>
              <a:rPr lang="es-419"/>
              <a:t>16.3 - Mitigaciones de ataque a la red</a:t>
            </a:r>
            <a:endParaRPr/>
          </a:p>
          <a:p>
            <a:pPr indent="0" lvl="0" marL="0" rtl="0" algn="l">
              <a:spcBef>
                <a:spcPts val="0"/>
              </a:spcBef>
              <a:spcAft>
                <a:spcPts val="0"/>
              </a:spcAft>
              <a:buNone/>
            </a:pPr>
            <a:r>
              <a:rPr lang="es-419"/>
              <a:t>16.3.4 - Autenticar, Autorizar y contabilizar</a:t>
            </a:r>
            <a:endParaRPr/>
          </a:p>
        </p:txBody>
      </p:sp>
      <p:sp>
        <p:nvSpPr>
          <p:cNvPr id="349" name="Google Shape;349;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 – Network Security Fundamentals</a:t>
            </a:r>
            <a:endParaRPr/>
          </a:p>
          <a:p>
            <a:pPr indent="0" lvl="0" marL="0" rtl="0" algn="l">
              <a:spcBef>
                <a:spcPts val="0"/>
              </a:spcBef>
              <a:spcAft>
                <a:spcPts val="0"/>
              </a:spcAft>
              <a:buNone/>
            </a:pPr>
            <a:r>
              <a:rPr lang="es-419"/>
              <a:t>16.3 - Mitigaciones de ataque a la red</a:t>
            </a:r>
            <a:endParaRPr/>
          </a:p>
          <a:p>
            <a:pPr indent="0" lvl="0" marL="0" rtl="0" algn="l">
              <a:spcBef>
                <a:spcPts val="0"/>
              </a:spcBef>
              <a:spcAft>
                <a:spcPts val="0"/>
              </a:spcAft>
              <a:buNone/>
            </a:pPr>
            <a:r>
              <a:rPr lang="es-419"/>
              <a:t>16.3.5 - Cortafuegos (Firewalls)</a:t>
            </a:r>
            <a:endParaRPr/>
          </a:p>
        </p:txBody>
      </p:sp>
      <p:sp>
        <p:nvSpPr>
          <p:cNvPr id="357" name="Google Shape;357;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16 - Fundamentos de seguridad de red</a:t>
            </a:r>
            <a:endParaRPr/>
          </a:p>
          <a:p>
            <a:pPr indent="0" lvl="0" marL="0" rtl="0" algn="l">
              <a:spcBef>
                <a:spcPts val="0"/>
              </a:spcBef>
              <a:spcAft>
                <a:spcPts val="0"/>
              </a:spcAft>
              <a:buNone/>
            </a:pPr>
            <a:r>
              <a:rPr lang="es-419"/>
              <a:t>16.3 - Mitigaciones de ataque a la red</a:t>
            </a:r>
            <a:endParaRPr/>
          </a:p>
          <a:p>
            <a:pPr indent="0" lvl="0" marL="0" rtl="0" algn="l">
              <a:spcBef>
                <a:spcPts val="0"/>
              </a:spcBef>
              <a:spcAft>
                <a:spcPts val="0"/>
              </a:spcAft>
              <a:buNone/>
            </a:pPr>
            <a:r>
              <a:rPr lang="es-419"/>
              <a:t>16.3.6 - Tipos de cortafuegos</a:t>
            </a:r>
            <a:endParaRPr/>
          </a:p>
        </p:txBody>
      </p:sp>
      <p:sp>
        <p:nvSpPr>
          <p:cNvPr id="367" name="Google Shape;367;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txBox="1"/>
          <p:nvPr/>
        </p:nvSpPr>
        <p:spPr>
          <a:xfrm>
            <a:off x="5929313" y="8680450"/>
            <a:ext cx="812800" cy="287338"/>
          </a:xfrm>
          <a:prstGeom prst="rect">
            <a:avLst/>
          </a:prstGeom>
          <a:noFill/>
          <a:ln>
            <a:noFill/>
          </a:ln>
        </p:spPr>
        <p:txBody>
          <a:bodyPr anchorCtr="0" anchor="b" bIns="0" lIns="18800" spcFirstLastPara="1" rIns="18800" wrap="square" tIns="0">
            <a:noAutofit/>
          </a:bodyPr>
          <a:lstStyle/>
          <a:p>
            <a:pPr indent="0" lvl="0" marL="0" marR="0" rtl="0" algn="r">
              <a:spcBef>
                <a:spcPts val="0"/>
              </a:spcBef>
              <a:spcAft>
                <a:spcPts val="0"/>
              </a:spcAft>
              <a:buNone/>
            </a:pPr>
            <a:fld id="{00000000-1234-1234-1234-123412341234}" type="slidenum">
              <a:rPr b="0" lang="es-419" sz="800">
                <a:solidFill>
                  <a:srgbClr val="000000"/>
                </a:solidFill>
                <a:latin typeface="Arial"/>
                <a:ea typeface="Arial"/>
                <a:cs typeface="Arial"/>
                <a:sym typeface="Arial"/>
              </a:rPr>
              <a:t>‹#›</a:t>
            </a:fld>
            <a:endParaRPr b="0" sz="800">
              <a:solidFill>
                <a:srgbClr val="000000"/>
              </a:solidFill>
              <a:latin typeface="Arial"/>
              <a:ea typeface="Arial"/>
              <a:cs typeface="Arial"/>
              <a:sym typeface="Arial"/>
            </a:endParaRPr>
          </a:p>
        </p:txBody>
      </p:sp>
      <p:sp>
        <p:nvSpPr>
          <p:cNvPr id="242" name="Google Shape;24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s-419"/>
              <a:t>16- Fundamentos de seguridad de red</a:t>
            </a:r>
            <a:endParaRPr/>
          </a:p>
          <a:p>
            <a:pPr indent="0" lvl="0" marL="0" rtl="0" algn="l">
              <a:spcBef>
                <a:spcPts val="0"/>
              </a:spcBef>
              <a:spcAft>
                <a:spcPts val="0"/>
              </a:spcAft>
              <a:buClr>
                <a:schemeClr val="dk1"/>
              </a:buClr>
              <a:buSzPts val="1200"/>
              <a:buFont typeface="Calibri"/>
              <a:buNone/>
            </a:pPr>
            <a:r>
              <a:rPr lang="es-419"/>
              <a:t>16.0.2- ¿Qué aprenderé a hacer en este módulo?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16 - Fundamentos de seguridad de red</a:t>
            </a:r>
            <a:endParaRPr/>
          </a:p>
          <a:p>
            <a:pPr indent="0" lvl="0" marL="0" rtl="0" algn="l">
              <a:spcBef>
                <a:spcPts val="0"/>
              </a:spcBef>
              <a:spcAft>
                <a:spcPts val="0"/>
              </a:spcAft>
              <a:buNone/>
            </a:pPr>
            <a:r>
              <a:rPr lang="es-419"/>
              <a:t>16.3 - Mitigaciones de ataque a la red</a:t>
            </a:r>
            <a:endParaRPr/>
          </a:p>
          <a:p>
            <a:pPr indent="0" lvl="0" marL="0" rtl="0" algn="l">
              <a:spcBef>
                <a:spcPts val="0"/>
              </a:spcBef>
              <a:spcAft>
                <a:spcPts val="0"/>
              </a:spcAft>
              <a:buNone/>
            </a:pPr>
            <a:r>
              <a:rPr lang="es-419"/>
              <a:t>16.3.7 – Puesto final de Seguridad</a:t>
            </a:r>
            <a:endParaRPr/>
          </a:p>
          <a:p>
            <a:pPr indent="0" lvl="0" marL="0" rtl="0" algn="l">
              <a:spcBef>
                <a:spcPts val="0"/>
              </a:spcBef>
              <a:spcAft>
                <a:spcPts val="0"/>
              </a:spcAft>
              <a:buNone/>
            </a:pPr>
            <a:r>
              <a:rPr lang="es-419"/>
              <a:t>16.3.8 — Verifique su conocimiento — Mitigación de ataques a la red</a:t>
            </a:r>
            <a:endParaRPr/>
          </a:p>
        </p:txBody>
      </p:sp>
      <p:sp>
        <p:nvSpPr>
          <p:cNvPr id="374" name="Google Shape;374;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16.0 Fundamentos de seguridad de red</a:t>
            </a:r>
            <a:endParaRPr/>
          </a:p>
          <a:p>
            <a:pPr indent="0" lvl="0" marL="0" rtl="0" algn="l">
              <a:spcBef>
                <a:spcPts val="0"/>
              </a:spcBef>
              <a:spcAft>
                <a:spcPts val="0"/>
              </a:spcAft>
              <a:buNone/>
            </a:pPr>
            <a:r>
              <a:rPr lang="es-419"/>
              <a:t>16.4 Seguridad del dispositivo</a:t>
            </a:r>
            <a:endParaRPr/>
          </a:p>
          <a:p>
            <a:pPr indent="0" lvl="0" marL="0" rtl="0" algn="l">
              <a:spcBef>
                <a:spcPts val="0"/>
              </a:spcBef>
              <a:spcAft>
                <a:spcPts val="0"/>
              </a:spcAft>
              <a:buNone/>
            </a:pPr>
            <a:r>
              <a:t/>
            </a:r>
            <a:endParaRPr/>
          </a:p>
        </p:txBody>
      </p:sp>
      <p:sp>
        <p:nvSpPr>
          <p:cNvPr id="381" name="Google Shape;381;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16 - Fundamentos de seguridad de red</a:t>
            </a:r>
            <a:endParaRPr/>
          </a:p>
          <a:p>
            <a:pPr indent="0" lvl="0" marL="0" rtl="0" algn="l">
              <a:spcBef>
                <a:spcPts val="0"/>
              </a:spcBef>
              <a:spcAft>
                <a:spcPts val="0"/>
              </a:spcAft>
              <a:buNone/>
            </a:pPr>
            <a:r>
              <a:rPr lang="es-419"/>
              <a:t>16.4 — Seguridad del dispositivo</a:t>
            </a:r>
            <a:endParaRPr/>
          </a:p>
          <a:p>
            <a:pPr indent="0" lvl="0" marL="0" rtl="0" algn="l">
              <a:spcBef>
                <a:spcPts val="0"/>
              </a:spcBef>
              <a:spcAft>
                <a:spcPts val="0"/>
              </a:spcAft>
              <a:buNone/>
            </a:pPr>
            <a:r>
              <a:rPr lang="es-419"/>
              <a:t>16.4.1 — Cisco AutoSecure</a:t>
            </a:r>
            <a:endParaRPr/>
          </a:p>
        </p:txBody>
      </p:sp>
      <p:sp>
        <p:nvSpPr>
          <p:cNvPr id="387" name="Google Shape;387;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16.0 Fundamentos de seguridad de red</a:t>
            </a:r>
            <a:endParaRPr/>
          </a:p>
          <a:p>
            <a:pPr indent="0" lvl="0" marL="0" rtl="0" algn="l">
              <a:spcBef>
                <a:spcPts val="0"/>
              </a:spcBef>
              <a:spcAft>
                <a:spcPts val="0"/>
              </a:spcAft>
              <a:buNone/>
            </a:pPr>
            <a:r>
              <a:rPr lang="es-419"/>
              <a:t>16.4 Seguridad del dispositivo</a:t>
            </a:r>
            <a:endParaRPr/>
          </a:p>
          <a:p>
            <a:pPr indent="0" lvl="0" marL="0" rtl="0" algn="l">
              <a:spcBef>
                <a:spcPts val="0"/>
              </a:spcBef>
              <a:spcAft>
                <a:spcPts val="0"/>
              </a:spcAft>
              <a:buNone/>
            </a:pPr>
            <a:r>
              <a:rPr lang="es-419"/>
              <a:t>16.4.2 - Contraseñas</a:t>
            </a:r>
            <a:endParaRPr/>
          </a:p>
        </p:txBody>
      </p:sp>
      <p:sp>
        <p:nvSpPr>
          <p:cNvPr id="394" name="Google Shape;394;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16 - Fundamentos de seguridad de red</a:t>
            </a:r>
            <a:endParaRPr/>
          </a:p>
          <a:p>
            <a:pPr indent="0" lvl="0" marL="0" rtl="0" algn="l">
              <a:spcBef>
                <a:spcPts val="0"/>
              </a:spcBef>
              <a:spcAft>
                <a:spcPts val="0"/>
              </a:spcAft>
              <a:buNone/>
            </a:pPr>
            <a:r>
              <a:rPr lang="es-419"/>
              <a:t>16.4 - Seguridad del dispositivo</a:t>
            </a:r>
            <a:endParaRPr/>
          </a:p>
          <a:p>
            <a:pPr indent="0" lvl="0" marL="0" rtl="0" algn="l">
              <a:spcBef>
                <a:spcPts val="0"/>
              </a:spcBef>
              <a:spcAft>
                <a:spcPts val="0"/>
              </a:spcAft>
              <a:buNone/>
            </a:pPr>
            <a:r>
              <a:rPr lang="es-419"/>
              <a:t>16.4.3 - Seguridad de contraseña adicional</a:t>
            </a:r>
            <a:endParaRPr/>
          </a:p>
        </p:txBody>
      </p:sp>
      <p:sp>
        <p:nvSpPr>
          <p:cNvPr id="401" name="Google Shape;401;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16 - Fundamentos de seguridad de red</a:t>
            </a:r>
            <a:endParaRPr/>
          </a:p>
          <a:p>
            <a:pPr indent="0" lvl="0" marL="0" rtl="0" algn="l">
              <a:spcBef>
                <a:spcPts val="0"/>
              </a:spcBef>
              <a:spcAft>
                <a:spcPts val="0"/>
              </a:spcAft>
              <a:buNone/>
            </a:pPr>
            <a:r>
              <a:rPr lang="es-419"/>
              <a:t>16.4 - Seguridad del dispositivo</a:t>
            </a:r>
            <a:endParaRPr/>
          </a:p>
          <a:p>
            <a:pPr indent="0" lvl="0" marL="0" rtl="0" algn="l">
              <a:spcBef>
                <a:spcPts val="0"/>
              </a:spcBef>
              <a:spcAft>
                <a:spcPts val="0"/>
              </a:spcAft>
              <a:buNone/>
            </a:pPr>
            <a:r>
              <a:rPr lang="es-419"/>
              <a:t>16.4.4 - Habilitar SSH</a:t>
            </a:r>
            <a:endParaRPr/>
          </a:p>
        </p:txBody>
      </p:sp>
      <p:sp>
        <p:nvSpPr>
          <p:cNvPr id="409" name="Google Shape;409;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16 - Fundamentos de seguridad de red</a:t>
            </a:r>
            <a:endParaRPr/>
          </a:p>
          <a:p>
            <a:pPr indent="0" lvl="0" marL="0" rtl="0" algn="l">
              <a:spcBef>
                <a:spcPts val="0"/>
              </a:spcBef>
              <a:spcAft>
                <a:spcPts val="0"/>
              </a:spcAft>
              <a:buNone/>
            </a:pPr>
            <a:r>
              <a:rPr lang="es-419"/>
              <a:t>16.4 - Seguridad del dispositivo</a:t>
            </a:r>
            <a:endParaRPr/>
          </a:p>
          <a:p>
            <a:pPr indent="0" lvl="0" marL="0" rtl="0" algn="l">
              <a:spcBef>
                <a:spcPts val="0"/>
              </a:spcBef>
              <a:spcAft>
                <a:spcPts val="0"/>
              </a:spcAft>
              <a:buNone/>
            </a:pPr>
            <a:r>
              <a:rPr lang="es-419"/>
              <a:t>16.4.5 - Deshabilitar servicios no utilizados</a:t>
            </a:r>
            <a:endParaRPr/>
          </a:p>
        </p:txBody>
      </p:sp>
      <p:sp>
        <p:nvSpPr>
          <p:cNvPr id="416" name="Google Shape;416;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16 - Fundamentos de seguridad de red</a:t>
            </a:r>
            <a:endParaRPr/>
          </a:p>
          <a:p>
            <a:pPr indent="0" lvl="0" marL="0" rtl="0" algn="l">
              <a:spcBef>
                <a:spcPts val="0"/>
              </a:spcBef>
              <a:spcAft>
                <a:spcPts val="0"/>
              </a:spcAft>
              <a:buNone/>
            </a:pPr>
            <a:r>
              <a:rPr lang="es-419"/>
              <a:t>16.4 - Seguridad del dispositivo</a:t>
            </a:r>
            <a:endParaRPr/>
          </a:p>
          <a:p>
            <a:pPr indent="0" lvl="0" marL="0" rtl="0" algn="l">
              <a:spcBef>
                <a:spcPts val="0"/>
              </a:spcBef>
              <a:spcAft>
                <a:spcPts val="0"/>
              </a:spcAft>
              <a:buNone/>
            </a:pPr>
            <a:r>
              <a:rPr lang="es-419"/>
              <a:t>16.4.6 - Packet Tracer - Configurar contraseñas seguras y SSH</a:t>
            </a:r>
            <a:endParaRPr/>
          </a:p>
        </p:txBody>
      </p:sp>
      <p:sp>
        <p:nvSpPr>
          <p:cNvPr id="423" name="Google Shape;423;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16 - Fundamentos de seguridad de red</a:t>
            </a:r>
            <a:endParaRPr/>
          </a:p>
          <a:p>
            <a:pPr indent="0" lvl="0" marL="0" rtl="0" algn="l">
              <a:spcBef>
                <a:spcPts val="0"/>
              </a:spcBef>
              <a:spcAft>
                <a:spcPts val="0"/>
              </a:spcAft>
              <a:buNone/>
            </a:pPr>
            <a:r>
              <a:rPr lang="es-419"/>
              <a:t>16.4 - Seguridad del dispositivo</a:t>
            </a:r>
            <a:endParaRPr/>
          </a:p>
          <a:p>
            <a:pPr indent="0" lvl="0" marL="0" rtl="0" algn="l">
              <a:spcBef>
                <a:spcPts val="0"/>
              </a:spcBef>
              <a:spcAft>
                <a:spcPts val="0"/>
              </a:spcAft>
              <a:buNone/>
            </a:pPr>
            <a:r>
              <a:rPr lang="es-419"/>
              <a:t>16.4.7 — Lab — Configurar dispositivos de red con SSH</a:t>
            </a:r>
            <a:endParaRPr/>
          </a:p>
        </p:txBody>
      </p:sp>
      <p:sp>
        <p:nvSpPr>
          <p:cNvPr id="430" name="Google Shape;430;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16.0 Fundamentos de seguridad de red</a:t>
            </a:r>
            <a:endParaRPr/>
          </a:p>
          <a:p>
            <a:pPr indent="0" lvl="0" marL="0" rtl="0" algn="l">
              <a:spcBef>
                <a:spcPts val="0"/>
              </a:spcBef>
              <a:spcAft>
                <a:spcPts val="0"/>
              </a:spcAft>
              <a:buNone/>
            </a:pPr>
            <a:r>
              <a:rPr lang="es-419"/>
              <a:t>16.5 Módulo de práctica y cuestionario</a:t>
            </a:r>
            <a:endParaRPr/>
          </a:p>
          <a:p>
            <a:pPr indent="0" lvl="0" marL="0" rtl="0" algn="l">
              <a:spcBef>
                <a:spcPts val="0"/>
              </a:spcBef>
              <a:spcAft>
                <a:spcPts val="0"/>
              </a:spcAft>
              <a:buClr>
                <a:schemeClr val="dk1"/>
              </a:buClr>
              <a:buSzPts val="1200"/>
              <a:buFont typeface="Calibri"/>
              <a:buNone/>
            </a:pPr>
            <a:r>
              <a:t/>
            </a:r>
            <a:endParaRPr/>
          </a:p>
        </p:txBody>
      </p:sp>
      <p:sp>
        <p:nvSpPr>
          <p:cNvPr id="437" name="Google Shape;437;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16.0 Fundamentos de seguridad de red</a:t>
            </a:r>
            <a:endParaRPr/>
          </a:p>
          <a:p>
            <a:pPr indent="0" lvl="0" marL="0" rtl="0" algn="l">
              <a:spcBef>
                <a:spcPts val="0"/>
              </a:spcBef>
              <a:spcAft>
                <a:spcPts val="0"/>
              </a:spcAft>
              <a:buNone/>
            </a:pPr>
            <a:r>
              <a:rPr lang="es-419"/>
              <a:t>16.1 Amenazas y vulnerabilidades de seguridad</a:t>
            </a:r>
            <a:endParaRPr/>
          </a:p>
          <a:p>
            <a:pPr indent="0" lvl="0" marL="0" rtl="0" algn="l">
              <a:spcBef>
                <a:spcPts val="0"/>
              </a:spcBef>
              <a:spcAft>
                <a:spcPts val="0"/>
              </a:spcAft>
              <a:buNone/>
            </a:pPr>
            <a:r>
              <a:t/>
            </a:r>
            <a:endParaRPr/>
          </a:p>
        </p:txBody>
      </p:sp>
      <p:sp>
        <p:nvSpPr>
          <p:cNvPr id="251" name="Google Shape;25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442" name="Google Shape;44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3" name="Google Shape;443;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sz="1200"/>
              <a:t>16.0 Fundamentos de seguridad de red</a:t>
            </a:r>
            <a:endParaRPr/>
          </a:p>
          <a:p>
            <a:pPr indent="0" lvl="0" marL="0" rtl="0" algn="l">
              <a:spcBef>
                <a:spcPts val="0"/>
              </a:spcBef>
              <a:spcAft>
                <a:spcPts val="0"/>
              </a:spcAft>
              <a:buNone/>
            </a:pPr>
            <a:r>
              <a:rPr lang="es-419" sz="1200"/>
              <a:t>16.5 Módulo de práctica y cuestionario</a:t>
            </a:r>
            <a:endParaRPr/>
          </a:p>
          <a:p>
            <a:pPr indent="0" lvl="0" marL="0" rtl="0" algn="l">
              <a:spcBef>
                <a:spcPts val="0"/>
              </a:spcBef>
              <a:spcAft>
                <a:spcPts val="0"/>
              </a:spcAft>
              <a:buNone/>
            </a:pPr>
            <a:r>
              <a:rPr lang="es-419" sz="1200"/>
              <a:t>16.5.1 — Packet Tracer— Dispositivos de red seguros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449" name="Google Shape;44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0" name="Google Shape;450;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sz="1200"/>
              <a:t>16.0 Fundamentos de seguridad de red</a:t>
            </a:r>
            <a:endParaRPr/>
          </a:p>
          <a:p>
            <a:pPr indent="0" lvl="0" marL="0" rtl="0" algn="l">
              <a:spcBef>
                <a:spcPts val="0"/>
              </a:spcBef>
              <a:spcAft>
                <a:spcPts val="0"/>
              </a:spcAft>
              <a:buNone/>
            </a:pPr>
            <a:r>
              <a:rPr lang="es-419" sz="1200"/>
              <a:t>16.5 Módulo de práctica y cuestionario</a:t>
            </a:r>
            <a:endParaRPr/>
          </a:p>
          <a:p>
            <a:pPr indent="0" lvl="0" marL="0" rtl="0" algn="l">
              <a:spcBef>
                <a:spcPts val="0"/>
              </a:spcBef>
              <a:spcAft>
                <a:spcPts val="0"/>
              </a:spcAft>
              <a:buNone/>
            </a:pPr>
            <a:r>
              <a:rPr lang="es-419" sz="1200"/>
              <a:t>16.5.2 - Laboratorio - Dispositivos de red seguros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456" name="Google Shape;456;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7" name="Google Shape;45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sz="1200"/>
              <a:t>16.0 Fundamentos de seguridad de red</a:t>
            </a:r>
            <a:endParaRPr/>
          </a:p>
          <a:p>
            <a:pPr indent="0" lvl="0" marL="0" rtl="0" algn="l">
              <a:spcBef>
                <a:spcPts val="0"/>
              </a:spcBef>
              <a:spcAft>
                <a:spcPts val="0"/>
              </a:spcAft>
              <a:buNone/>
            </a:pPr>
            <a:r>
              <a:rPr lang="es-419" sz="1200"/>
              <a:t>16.5 Módulo de práctica y cuestionario</a:t>
            </a:r>
            <a:endParaRPr/>
          </a:p>
          <a:p>
            <a:pPr indent="0" lvl="0" marL="0" rtl="0" algn="l">
              <a:spcBef>
                <a:spcPts val="0"/>
              </a:spcBef>
              <a:spcAft>
                <a:spcPts val="0"/>
              </a:spcAft>
              <a:buNone/>
            </a:pPr>
            <a:r>
              <a:rPr lang="es-419" sz="1200"/>
              <a:t>16.5.3 - ¿Qué aprendí en este módulo?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463" name="Google Shape;46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4" name="Google Shape;464;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sz="1200"/>
              <a:t>16 - Fundamentos de seguridad de red</a:t>
            </a:r>
            <a:endParaRPr/>
          </a:p>
          <a:p>
            <a:pPr indent="0" lvl="0" marL="0" rtl="0" algn="l">
              <a:spcBef>
                <a:spcPts val="0"/>
              </a:spcBef>
              <a:spcAft>
                <a:spcPts val="0"/>
              </a:spcAft>
              <a:buNone/>
            </a:pPr>
            <a:r>
              <a:rPr lang="es-419" sz="1200"/>
              <a:t>16.5 - Módulo de práctica y cuestionario</a:t>
            </a:r>
            <a:endParaRPr/>
          </a:p>
          <a:p>
            <a:pPr indent="0" lvl="0" marL="0" rtl="0" algn="l">
              <a:spcBef>
                <a:spcPts val="0"/>
              </a:spcBef>
              <a:spcAft>
                <a:spcPts val="0"/>
              </a:spcAft>
              <a:buNone/>
            </a:pPr>
            <a:r>
              <a:rPr lang="es-419" sz="1200"/>
              <a:t>16.5.3 - ¿Qué aprendí en este módulo? (continuación)</a:t>
            </a:r>
            <a:endParaRPr/>
          </a:p>
          <a:p>
            <a:pPr indent="0" lvl="0" marL="0" rtl="0" algn="l">
              <a:spcBef>
                <a:spcPts val="0"/>
              </a:spcBef>
              <a:spcAft>
                <a:spcPts val="0"/>
              </a:spcAft>
              <a:buNone/>
            </a:pPr>
            <a:r>
              <a:rPr lang="es-419" sz="1200"/>
              <a:t>16.5.4 - Prueba de módulo - Fundamentos de seguridad de red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470" name="Google Shape;47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1" name="Google Shape;47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sz="1200"/>
              <a:t>16 - Fundamentos de seguridad de red</a:t>
            </a:r>
            <a:endParaRPr/>
          </a:p>
          <a:p>
            <a:pPr indent="0" lvl="0" marL="0" rtl="0" algn="l">
              <a:spcBef>
                <a:spcPts val="0"/>
              </a:spcBef>
              <a:spcAft>
                <a:spcPts val="0"/>
              </a:spcAft>
              <a:buNone/>
            </a:pPr>
            <a:r>
              <a:rPr lang="es-419" sz="1200"/>
              <a:t>16.5 - Módulo de práctica y cuestionario</a:t>
            </a:r>
            <a:endParaRPr/>
          </a:p>
          <a:p>
            <a:pPr indent="0" lvl="0" marL="0" rtl="0" algn="l">
              <a:spcBef>
                <a:spcPts val="0"/>
              </a:spcBef>
              <a:spcAft>
                <a:spcPts val="0"/>
              </a:spcAft>
              <a:buNone/>
            </a:pPr>
            <a:r>
              <a:rPr lang="es-419" sz="1200"/>
              <a:t>16.5 - Módulo de práctica y cuestionario (continuación)</a:t>
            </a:r>
            <a:endParaRPr/>
          </a:p>
          <a:p>
            <a:pPr indent="0" lvl="0" marL="0" rtl="0" algn="l">
              <a:spcBef>
                <a:spcPts val="0"/>
              </a:spcBef>
              <a:spcAft>
                <a:spcPts val="0"/>
              </a:spcAft>
              <a:buNone/>
            </a:pPr>
            <a:r>
              <a:rPr lang="es-419" sz="1200"/>
              <a:t>16.5.4 - Prueba de módulo - Fundamentos de seguridad de red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477" name="Google Shape;47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8" name="Google Shape;478;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200"/>
              <a:buFont typeface="Arial"/>
              <a:buNone/>
            </a:pPr>
            <a:r>
              <a:rPr lang="es-419" sz="1200">
                <a:latin typeface="Arial"/>
                <a:ea typeface="Arial"/>
                <a:cs typeface="Arial"/>
                <a:sym typeface="Arial"/>
              </a:rPr>
              <a:t>Módulo 16: Fundamentos de seguridad de red</a:t>
            </a:r>
            <a:br>
              <a:rPr lang="es-419">
                <a:latin typeface="Arial"/>
                <a:ea typeface="Arial"/>
                <a:cs typeface="Arial"/>
                <a:sym typeface="Arial"/>
              </a:rPr>
            </a:br>
            <a:r>
              <a:rPr lang="es-419">
                <a:latin typeface="Arial"/>
                <a:ea typeface="Arial"/>
                <a:cs typeface="Arial"/>
                <a:sym typeface="Arial"/>
              </a:rPr>
              <a:t>Nuevos Términos y Comandos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16 - Fundamentos de seguridad de red</a:t>
            </a:r>
            <a:endParaRPr/>
          </a:p>
          <a:p>
            <a:pPr indent="0" lvl="0" marL="0" rtl="0" algn="l">
              <a:spcBef>
                <a:spcPts val="0"/>
              </a:spcBef>
              <a:spcAft>
                <a:spcPts val="0"/>
              </a:spcAft>
              <a:buNone/>
            </a:pPr>
            <a:r>
              <a:rPr lang="es-419"/>
              <a:t>16.1 – Amenazas y vulnerabilidades de seguridad</a:t>
            </a:r>
            <a:endParaRPr/>
          </a:p>
          <a:p>
            <a:pPr indent="0" lvl="0" marL="0" rtl="0" algn="l">
              <a:spcBef>
                <a:spcPts val="0"/>
              </a:spcBef>
              <a:spcAft>
                <a:spcPts val="0"/>
              </a:spcAft>
              <a:buNone/>
            </a:pPr>
            <a:r>
              <a:rPr lang="es-419"/>
              <a:t>16.1.1 - Tipos de amenazas</a:t>
            </a:r>
            <a:endParaRPr/>
          </a:p>
        </p:txBody>
      </p:sp>
      <p:sp>
        <p:nvSpPr>
          <p:cNvPr id="257" name="Google Shape;25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16 - Fundamentos de seguridad de red</a:t>
            </a:r>
            <a:endParaRPr/>
          </a:p>
          <a:p>
            <a:pPr indent="0" lvl="0" marL="0" rtl="0" algn="l">
              <a:spcBef>
                <a:spcPts val="0"/>
              </a:spcBef>
              <a:spcAft>
                <a:spcPts val="0"/>
              </a:spcAft>
              <a:buNone/>
            </a:pPr>
            <a:r>
              <a:rPr lang="es-419"/>
              <a:t>16.1 – Amenazas y vulnerabilidades de seguridad</a:t>
            </a:r>
            <a:endParaRPr/>
          </a:p>
          <a:p>
            <a:pPr indent="0" lvl="0" marL="0" rtl="0" algn="l">
              <a:spcBef>
                <a:spcPts val="0"/>
              </a:spcBef>
              <a:spcAft>
                <a:spcPts val="0"/>
              </a:spcAft>
              <a:buNone/>
            </a:pPr>
            <a:r>
              <a:rPr lang="es-419"/>
              <a:t>16.1.2 - Tipos de vulnerabilidades</a:t>
            </a:r>
            <a:endParaRPr/>
          </a:p>
        </p:txBody>
      </p:sp>
      <p:sp>
        <p:nvSpPr>
          <p:cNvPr id="264" name="Google Shape;26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16 - Fundamentos de seguridad de red</a:t>
            </a:r>
            <a:endParaRPr/>
          </a:p>
          <a:p>
            <a:pPr indent="0" lvl="0" marL="0" rtl="0" algn="l">
              <a:spcBef>
                <a:spcPts val="0"/>
              </a:spcBef>
              <a:spcAft>
                <a:spcPts val="0"/>
              </a:spcAft>
              <a:buNone/>
            </a:pPr>
            <a:r>
              <a:rPr lang="es-419"/>
              <a:t>16.1 – Amenazas y vulnerabilidades de seguridad</a:t>
            </a:r>
            <a:endParaRPr/>
          </a:p>
          <a:p>
            <a:pPr indent="0" lvl="0" marL="0" rtl="0" algn="l">
              <a:spcBef>
                <a:spcPts val="0"/>
              </a:spcBef>
              <a:spcAft>
                <a:spcPts val="0"/>
              </a:spcAft>
              <a:buNone/>
            </a:pPr>
            <a:r>
              <a:rPr lang="es-419"/>
              <a:t>16.1.3 - Seguridad física</a:t>
            </a:r>
            <a:endParaRPr/>
          </a:p>
          <a:p>
            <a:pPr indent="0" lvl="0" marL="0" rtl="0" algn="l">
              <a:spcBef>
                <a:spcPts val="0"/>
              </a:spcBef>
              <a:spcAft>
                <a:spcPts val="0"/>
              </a:spcAft>
              <a:buNone/>
            </a:pPr>
            <a:r>
              <a:rPr lang="es-419"/>
              <a:t>16.1.4 - Verifique su conocimiento - Amenazas y vulnerabilidades de seguridad</a:t>
            </a:r>
            <a:endParaRPr/>
          </a:p>
        </p:txBody>
      </p:sp>
      <p:sp>
        <p:nvSpPr>
          <p:cNvPr id="271" name="Google Shape;27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16.0 Fundamentos de seguridad de red</a:t>
            </a:r>
            <a:endParaRPr/>
          </a:p>
          <a:p>
            <a:pPr indent="0" lvl="0" marL="0" rtl="0" algn="l">
              <a:spcBef>
                <a:spcPts val="0"/>
              </a:spcBef>
              <a:spcAft>
                <a:spcPts val="0"/>
              </a:spcAft>
              <a:buNone/>
            </a:pPr>
            <a:r>
              <a:rPr lang="es-419"/>
              <a:t>16.2 Ataques de red</a:t>
            </a:r>
            <a:endParaRPr/>
          </a:p>
          <a:p>
            <a:pPr indent="0" lvl="0" marL="0" rtl="0" algn="l">
              <a:spcBef>
                <a:spcPts val="0"/>
              </a:spcBef>
              <a:spcAft>
                <a:spcPts val="0"/>
              </a:spcAft>
              <a:buNone/>
            </a:pPr>
            <a:r>
              <a:t/>
            </a:r>
            <a:endParaRPr/>
          </a:p>
        </p:txBody>
      </p:sp>
      <p:sp>
        <p:nvSpPr>
          <p:cNvPr id="278" name="Google Shape;278;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16 - Fundamentos de seguridad de red</a:t>
            </a:r>
            <a:endParaRPr/>
          </a:p>
          <a:p>
            <a:pPr indent="0" lvl="0" marL="0" rtl="0" algn="l">
              <a:spcBef>
                <a:spcPts val="0"/>
              </a:spcBef>
              <a:spcAft>
                <a:spcPts val="0"/>
              </a:spcAft>
              <a:buNone/>
            </a:pPr>
            <a:r>
              <a:rPr lang="es-419"/>
              <a:t>16.2 - Ataques de red</a:t>
            </a:r>
            <a:endParaRPr/>
          </a:p>
          <a:p>
            <a:pPr indent="0" lvl="0" marL="0" rtl="0" algn="l">
              <a:spcBef>
                <a:spcPts val="0"/>
              </a:spcBef>
              <a:spcAft>
                <a:spcPts val="0"/>
              </a:spcAft>
              <a:buNone/>
            </a:pPr>
            <a:r>
              <a:rPr lang="es-419"/>
              <a:t>16.2.1 - Tipos de malware</a:t>
            </a:r>
            <a:endParaRPr/>
          </a:p>
        </p:txBody>
      </p:sp>
      <p:sp>
        <p:nvSpPr>
          <p:cNvPr id="284" name="Google Shape;28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16 - Fundamentos de seguridad de red</a:t>
            </a:r>
            <a:endParaRPr/>
          </a:p>
          <a:p>
            <a:pPr indent="0" lvl="0" marL="0" rtl="0" algn="l">
              <a:spcBef>
                <a:spcPts val="0"/>
              </a:spcBef>
              <a:spcAft>
                <a:spcPts val="0"/>
              </a:spcAft>
              <a:buNone/>
            </a:pPr>
            <a:r>
              <a:rPr lang="es-419"/>
              <a:t>16.2 - Ataques de red</a:t>
            </a:r>
            <a:endParaRPr/>
          </a:p>
          <a:p>
            <a:pPr indent="0" lvl="0" marL="0" rtl="0" algn="l">
              <a:spcBef>
                <a:spcPts val="0"/>
              </a:spcBef>
              <a:spcAft>
                <a:spcPts val="0"/>
              </a:spcAft>
              <a:buNone/>
            </a:pPr>
            <a:r>
              <a:rPr lang="es-419"/>
              <a:t>16.2.2 - Ataques de reconocimiento</a:t>
            </a:r>
            <a:endParaRPr/>
          </a:p>
        </p:txBody>
      </p:sp>
      <p:sp>
        <p:nvSpPr>
          <p:cNvPr id="291" name="Google Shape;29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animated gradient" showMasterSp="0">
  <p:cSld name="3_Title Slide-animated gradient">
    <p:bg>
      <p:bgPr>
        <a:solidFill>
          <a:schemeClr val="accent5"/>
        </a:solidFill>
      </p:bgPr>
    </p:bg>
    <p:spTree>
      <p:nvGrpSpPr>
        <p:cNvPr id="28" name="Shape 28"/>
        <p:cNvGrpSpPr/>
        <p:nvPr/>
      </p:nvGrpSpPr>
      <p:grpSpPr>
        <a:xfrm>
          <a:off x="0" y="0"/>
          <a:ext cx="0" cy="0"/>
          <a:chOff x="0" y="0"/>
          <a:chExt cx="0" cy="0"/>
        </a:xfrm>
      </p:grpSpPr>
      <p:pic>
        <p:nvPicPr>
          <p:cNvPr id="29" name="Google Shape;29;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0" name="Google Shape;30;p2"/>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31" name="Google Shape;31;p2"/>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2" name="Google Shape;32;p2"/>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3" name="Google Shape;33;p2"/>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4" name="Google Shape;34;p2"/>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grpSp>
        <p:nvGrpSpPr>
          <p:cNvPr id="35" name="Google Shape;35;p2"/>
          <p:cNvGrpSpPr/>
          <p:nvPr/>
        </p:nvGrpSpPr>
        <p:grpSpPr>
          <a:xfrm>
            <a:off x="492125" y="395288"/>
            <a:ext cx="796924" cy="423863"/>
            <a:chOff x="310" y="249"/>
            <a:chExt cx="502" cy="267"/>
          </a:xfrm>
        </p:grpSpPr>
        <p:sp>
          <p:nvSpPr>
            <p:cNvPr id="36" name="Google Shape;36;p2"/>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2"/>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2"/>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2"/>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2"/>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2"/>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2"/>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2"/>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2"/>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2"/>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2"/>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2"/>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2"/>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2"/>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ircled_Bullets">
  <p:cSld name="5_Circled_Bullets">
    <p:spTree>
      <p:nvGrpSpPr>
        <p:cNvPr id="149" name="Shape 149"/>
        <p:cNvGrpSpPr/>
        <p:nvPr/>
      </p:nvGrpSpPr>
      <p:grpSpPr>
        <a:xfrm>
          <a:off x="0" y="0"/>
          <a:ext cx="0" cy="0"/>
          <a:chOff x="0" y="0"/>
          <a:chExt cx="0" cy="0"/>
        </a:xfrm>
      </p:grpSpPr>
      <p:sp>
        <p:nvSpPr>
          <p:cNvPr id="150" name="Google Shape;150;p11"/>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51" name="Google Shape;151;p11"/>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2" name="Google Shape;152;p11"/>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3" name="Google Shape;153;p11"/>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4" name="Google Shape;154;p11"/>
          <p:cNvSpPr txBox="1"/>
          <p:nvPr>
            <p:ph idx="1" type="body"/>
          </p:nvPr>
        </p:nvSpPr>
        <p:spPr>
          <a:xfrm>
            <a:off x="1172384" y="1334842"/>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5" name="Google Shape;155;p11"/>
          <p:cNvSpPr txBox="1"/>
          <p:nvPr>
            <p:ph idx="2" type="body"/>
          </p:nvPr>
        </p:nvSpPr>
        <p:spPr>
          <a:xfrm>
            <a:off x="1172385" y="198456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6" name="Google Shape;156;p11"/>
          <p:cNvSpPr txBox="1"/>
          <p:nvPr>
            <p:ph idx="3" type="body"/>
          </p:nvPr>
        </p:nvSpPr>
        <p:spPr>
          <a:xfrm>
            <a:off x="1172385" y="262744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7" name="Google Shape;157;p11"/>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8" name="Google Shape;158;p11"/>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9" name="Google Shape;159;p11"/>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0" name="Google Shape;160;p11"/>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61" name="Google Shape;161;p11"/>
          <p:cNvSpPr txBox="1"/>
          <p:nvPr>
            <p:ph idx="7" type="body"/>
          </p:nvPr>
        </p:nvSpPr>
        <p:spPr>
          <a:xfrm>
            <a:off x="1172386" y="327458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2" name="Google Shape;162;p11"/>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3" name="Google Shape;163;p11"/>
          <p:cNvSpPr/>
          <p:nvPr/>
        </p:nvSpPr>
        <p:spPr>
          <a:xfrm>
            <a:off x="575613" y="3921716"/>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64" name="Google Shape;164;p11"/>
          <p:cNvSpPr txBox="1"/>
          <p:nvPr>
            <p:ph idx="9" type="body"/>
          </p:nvPr>
        </p:nvSpPr>
        <p:spPr>
          <a:xfrm>
            <a:off x="1172387" y="392171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5" name="Google Shape;165;p11"/>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ircled_Bullets">
  <p:cSld name="6_Circled_Bullets">
    <p:spTree>
      <p:nvGrpSpPr>
        <p:cNvPr id="166" name="Shape 166"/>
        <p:cNvGrpSpPr/>
        <p:nvPr/>
      </p:nvGrpSpPr>
      <p:grpSpPr>
        <a:xfrm>
          <a:off x="0" y="0"/>
          <a:ext cx="0" cy="0"/>
          <a:chOff x="0" y="0"/>
          <a:chExt cx="0" cy="0"/>
        </a:xfrm>
      </p:grpSpPr>
      <p:sp>
        <p:nvSpPr>
          <p:cNvPr id="167" name="Google Shape;167;p12"/>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68" name="Google Shape;168;p12"/>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69" name="Google Shape;169;p12"/>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70" name="Google Shape;170;p12"/>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1" name="Google Shape;171;p12"/>
          <p:cNvSpPr txBox="1"/>
          <p:nvPr>
            <p:ph idx="1" type="body"/>
          </p:nvPr>
        </p:nvSpPr>
        <p:spPr>
          <a:xfrm>
            <a:off x="1172384" y="133484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2" name="Google Shape;172;p12"/>
          <p:cNvSpPr txBox="1"/>
          <p:nvPr>
            <p:ph idx="2" type="body"/>
          </p:nvPr>
        </p:nvSpPr>
        <p:spPr>
          <a:xfrm>
            <a:off x="1172385" y="198456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3" name="Google Shape;173;p12"/>
          <p:cNvSpPr txBox="1"/>
          <p:nvPr>
            <p:ph idx="3" type="body"/>
          </p:nvPr>
        </p:nvSpPr>
        <p:spPr>
          <a:xfrm>
            <a:off x="1172385" y="262744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4" name="Google Shape;174;p12"/>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5" name="Google Shape;175;p12"/>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6" name="Google Shape;176;p12"/>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7" name="Google Shape;177;p12"/>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8" name="Google Shape;178;p12"/>
          <p:cNvSpPr txBox="1"/>
          <p:nvPr>
            <p:ph idx="7" type="body"/>
          </p:nvPr>
        </p:nvSpPr>
        <p:spPr>
          <a:xfrm>
            <a:off x="1172386" y="327458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9" name="Google Shape;179;p12"/>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0" name="Google Shape;180;p12"/>
          <p:cNvSpPr/>
          <p:nvPr/>
        </p:nvSpPr>
        <p:spPr>
          <a:xfrm>
            <a:off x="575613" y="3921716"/>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1" name="Google Shape;181;p12"/>
          <p:cNvSpPr txBox="1"/>
          <p:nvPr>
            <p:ph idx="9" type="body"/>
          </p:nvPr>
        </p:nvSpPr>
        <p:spPr>
          <a:xfrm>
            <a:off x="1172387" y="392171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2" name="Google Shape;182;p12"/>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3" name="Google Shape;183;p12"/>
          <p:cNvSpPr/>
          <p:nvPr/>
        </p:nvSpPr>
        <p:spPr>
          <a:xfrm>
            <a:off x="4414576" y="1983084"/>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4" name="Google Shape;184;p12"/>
          <p:cNvSpPr/>
          <p:nvPr/>
        </p:nvSpPr>
        <p:spPr>
          <a:xfrm>
            <a:off x="4414575" y="1332693"/>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5" name="Google Shape;185;p12"/>
          <p:cNvSpPr/>
          <p:nvPr/>
        </p:nvSpPr>
        <p:spPr>
          <a:xfrm>
            <a:off x="4414576" y="2631212"/>
            <a:ext cx="464815" cy="464815"/>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6" name="Google Shape;186;p12"/>
          <p:cNvSpPr txBox="1"/>
          <p:nvPr>
            <p:ph idx="14" type="body"/>
          </p:nvPr>
        </p:nvSpPr>
        <p:spPr>
          <a:xfrm>
            <a:off x="5011349" y="1338608"/>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7" name="Google Shape;187;p12"/>
          <p:cNvSpPr txBox="1"/>
          <p:nvPr>
            <p:ph idx="15" type="body"/>
          </p:nvPr>
        </p:nvSpPr>
        <p:spPr>
          <a:xfrm>
            <a:off x="5011350" y="198832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8" name="Google Shape;188;p12"/>
          <p:cNvSpPr txBox="1"/>
          <p:nvPr>
            <p:ph idx="16" type="body"/>
          </p:nvPr>
        </p:nvSpPr>
        <p:spPr>
          <a:xfrm>
            <a:off x="5011350" y="263121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9" name="Google Shape;189;p12"/>
          <p:cNvSpPr txBox="1"/>
          <p:nvPr>
            <p:ph idx="17" type="body"/>
          </p:nvPr>
        </p:nvSpPr>
        <p:spPr>
          <a:xfrm>
            <a:off x="4414576" y="1331287"/>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0" name="Google Shape;190;p12"/>
          <p:cNvSpPr txBox="1"/>
          <p:nvPr>
            <p:ph idx="18" type="body"/>
          </p:nvPr>
        </p:nvSpPr>
        <p:spPr>
          <a:xfrm>
            <a:off x="4414576" y="198308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1" name="Google Shape;191;p12"/>
          <p:cNvSpPr txBox="1"/>
          <p:nvPr>
            <p:ph idx="19" type="body"/>
          </p:nvPr>
        </p:nvSpPr>
        <p:spPr>
          <a:xfrm>
            <a:off x="4414577" y="262925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2" name="Google Shape;192;p12"/>
          <p:cNvSpPr/>
          <p:nvPr/>
        </p:nvSpPr>
        <p:spPr>
          <a:xfrm>
            <a:off x="4414577" y="3278347"/>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93" name="Google Shape;193;p12"/>
          <p:cNvSpPr txBox="1"/>
          <p:nvPr>
            <p:ph idx="20" type="body"/>
          </p:nvPr>
        </p:nvSpPr>
        <p:spPr>
          <a:xfrm>
            <a:off x="5011351" y="327834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4" name="Google Shape;194;p12"/>
          <p:cNvSpPr txBox="1"/>
          <p:nvPr>
            <p:ph idx="21" type="body"/>
          </p:nvPr>
        </p:nvSpPr>
        <p:spPr>
          <a:xfrm>
            <a:off x="4414578" y="327639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5" name="Google Shape;195;p12"/>
          <p:cNvSpPr/>
          <p:nvPr/>
        </p:nvSpPr>
        <p:spPr>
          <a:xfrm>
            <a:off x="4414578" y="3925482"/>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96" name="Google Shape;196;p12"/>
          <p:cNvSpPr txBox="1"/>
          <p:nvPr>
            <p:ph idx="22" type="body"/>
          </p:nvPr>
        </p:nvSpPr>
        <p:spPr>
          <a:xfrm>
            <a:off x="5011352" y="392548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7" name="Google Shape;197;p12"/>
          <p:cNvSpPr txBox="1"/>
          <p:nvPr>
            <p:ph idx="23" type="body"/>
          </p:nvPr>
        </p:nvSpPr>
        <p:spPr>
          <a:xfrm>
            <a:off x="4414579" y="392352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Closing Slide">
    <p:bg>
      <p:bgPr>
        <a:solidFill>
          <a:schemeClr val="accent5"/>
        </a:solidFill>
      </p:bgPr>
    </p:bg>
    <p:spTree>
      <p:nvGrpSpPr>
        <p:cNvPr id="198" name="Shape 198"/>
        <p:cNvGrpSpPr/>
        <p:nvPr/>
      </p:nvGrpSpPr>
      <p:grpSpPr>
        <a:xfrm>
          <a:off x="0" y="0"/>
          <a:ext cx="0" cy="0"/>
          <a:chOff x="0" y="0"/>
          <a:chExt cx="0" cy="0"/>
        </a:xfrm>
      </p:grpSpPr>
      <p:sp>
        <p:nvSpPr>
          <p:cNvPr id="199" name="Google Shape;199;p13"/>
          <p:cNvSpPr/>
          <p:nvPr/>
        </p:nvSpPr>
        <p:spPr>
          <a:xfrm>
            <a:off x="0" y="0"/>
            <a:ext cx="9144000" cy="5143500"/>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0" name="Google Shape;200;p13"/>
          <p:cNvGrpSpPr/>
          <p:nvPr/>
        </p:nvGrpSpPr>
        <p:grpSpPr>
          <a:xfrm>
            <a:off x="3746294" y="2129856"/>
            <a:ext cx="1617944" cy="860542"/>
            <a:chOff x="310" y="249"/>
            <a:chExt cx="502" cy="267"/>
          </a:xfrm>
        </p:grpSpPr>
        <p:sp>
          <p:nvSpPr>
            <p:cNvPr id="201" name="Google Shape;201;p13"/>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13"/>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13"/>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13"/>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13"/>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13"/>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13"/>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13"/>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13"/>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13"/>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13"/>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13"/>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13"/>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13"/>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losing Slide" showMasterSp="0">
  <p:cSld name="3_Closing Slide">
    <p:bg>
      <p:bgPr>
        <a:solidFill>
          <a:schemeClr val="accent5"/>
        </a:solidFill>
      </p:bgPr>
    </p:bg>
    <p:spTree>
      <p:nvGrpSpPr>
        <p:cNvPr id="215" name="Shape 215"/>
        <p:cNvGrpSpPr/>
        <p:nvPr/>
      </p:nvGrpSpPr>
      <p:grpSpPr>
        <a:xfrm>
          <a:off x="0" y="0"/>
          <a:ext cx="0" cy="0"/>
          <a:chOff x="0" y="0"/>
          <a:chExt cx="0" cy="0"/>
        </a:xfrm>
      </p:grpSpPr>
      <p:grpSp>
        <p:nvGrpSpPr>
          <p:cNvPr id="216" name="Google Shape;216;p14"/>
          <p:cNvGrpSpPr/>
          <p:nvPr/>
        </p:nvGrpSpPr>
        <p:grpSpPr>
          <a:xfrm>
            <a:off x="3746294" y="2129856"/>
            <a:ext cx="1617944" cy="860542"/>
            <a:chOff x="310" y="249"/>
            <a:chExt cx="502" cy="267"/>
          </a:xfrm>
        </p:grpSpPr>
        <p:sp>
          <p:nvSpPr>
            <p:cNvPr id="217" name="Google Shape;217;p14"/>
            <p:cNvSpPr/>
            <p:nvPr/>
          </p:nvSpPr>
          <p:spPr>
            <a:xfrm>
              <a:off x="452" y="426"/>
              <a:ext cx="22" cy="88"/>
            </a:xfrm>
            <a:prstGeom prst="rect">
              <a:avLst/>
            </a:pr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14"/>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14"/>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14"/>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14"/>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14"/>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14"/>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14"/>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14"/>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14"/>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14"/>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14"/>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14"/>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14"/>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sp>
        <p:nvSpPr>
          <p:cNvPr id="232" name="Google Shape;232;p15"/>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0" name="Shape 50"/>
        <p:cNvGrpSpPr/>
        <p:nvPr/>
      </p:nvGrpSpPr>
      <p:grpSpPr>
        <a:xfrm>
          <a:off x="0" y="0"/>
          <a:ext cx="0" cy="0"/>
          <a:chOff x="0" y="0"/>
          <a:chExt cx="0" cy="0"/>
        </a:xfrm>
      </p:grpSpPr>
      <p:sp>
        <p:nvSpPr>
          <p:cNvPr id="51" name="Google Shape;51;p3"/>
          <p:cNvSpPr txBox="1"/>
          <p:nvPr>
            <p:ph idx="12" type="sldNum"/>
          </p:nvPr>
        </p:nvSpPr>
        <p:spPr>
          <a:xfrm>
            <a:off x="8473441" y="4954263"/>
            <a:ext cx="676910" cy="18923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525">
                <a:solidFill>
                  <a:srgbClr val="595959"/>
                </a:solidFill>
                <a:latin typeface="Arial"/>
                <a:ea typeface="Arial"/>
                <a:cs typeface="Arial"/>
                <a:sym typeface="Arial"/>
              </a:defRPr>
            </a:lvl1pPr>
            <a:lvl2pPr indent="0" lvl="1" marL="0" marR="0" rtl="0" algn="r">
              <a:spcBef>
                <a:spcPts val="0"/>
              </a:spcBef>
              <a:spcAft>
                <a:spcPts val="0"/>
              </a:spcAft>
              <a:buNone/>
              <a:defRPr sz="525">
                <a:solidFill>
                  <a:srgbClr val="595959"/>
                </a:solidFill>
                <a:latin typeface="Arial"/>
                <a:ea typeface="Arial"/>
                <a:cs typeface="Arial"/>
                <a:sym typeface="Arial"/>
              </a:defRPr>
            </a:lvl2pPr>
            <a:lvl3pPr indent="0" lvl="2" marL="0" marR="0" rtl="0" algn="r">
              <a:spcBef>
                <a:spcPts val="0"/>
              </a:spcBef>
              <a:spcAft>
                <a:spcPts val="0"/>
              </a:spcAft>
              <a:buNone/>
              <a:defRPr sz="525">
                <a:solidFill>
                  <a:srgbClr val="595959"/>
                </a:solidFill>
                <a:latin typeface="Arial"/>
                <a:ea typeface="Arial"/>
                <a:cs typeface="Arial"/>
                <a:sym typeface="Arial"/>
              </a:defRPr>
            </a:lvl3pPr>
            <a:lvl4pPr indent="0" lvl="3" marL="0" marR="0" rtl="0" algn="r">
              <a:spcBef>
                <a:spcPts val="0"/>
              </a:spcBef>
              <a:spcAft>
                <a:spcPts val="0"/>
              </a:spcAft>
              <a:buNone/>
              <a:defRPr sz="525">
                <a:solidFill>
                  <a:srgbClr val="595959"/>
                </a:solidFill>
                <a:latin typeface="Arial"/>
                <a:ea typeface="Arial"/>
                <a:cs typeface="Arial"/>
                <a:sym typeface="Arial"/>
              </a:defRPr>
            </a:lvl4pPr>
            <a:lvl5pPr indent="0" lvl="4" marL="0" marR="0" rtl="0" algn="r">
              <a:spcBef>
                <a:spcPts val="0"/>
              </a:spcBef>
              <a:spcAft>
                <a:spcPts val="0"/>
              </a:spcAft>
              <a:buNone/>
              <a:defRPr sz="525">
                <a:solidFill>
                  <a:srgbClr val="595959"/>
                </a:solidFill>
                <a:latin typeface="Arial"/>
                <a:ea typeface="Arial"/>
                <a:cs typeface="Arial"/>
                <a:sym typeface="Arial"/>
              </a:defRPr>
            </a:lvl5pPr>
            <a:lvl6pPr indent="0" lvl="5" marL="0" marR="0" rtl="0" algn="r">
              <a:spcBef>
                <a:spcPts val="0"/>
              </a:spcBef>
              <a:spcAft>
                <a:spcPts val="0"/>
              </a:spcAft>
              <a:buNone/>
              <a:defRPr sz="525">
                <a:solidFill>
                  <a:srgbClr val="595959"/>
                </a:solidFill>
                <a:latin typeface="Arial"/>
                <a:ea typeface="Arial"/>
                <a:cs typeface="Arial"/>
                <a:sym typeface="Arial"/>
              </a:defRPr>
            </a:lvl6pPr>
            <a:lvl7pPr indent="0" lvl="6" marL="0" marR="0" rtl="0" algn="r">
              <a:spcBef>
                <a:spcPts val="0"/>
              </a:spcBef>
              <a:spcAft>
                <a:spcPts val="0"/>
              </a:spcAft>
              <a:buNone/>
              <a:defRPr sz="525">
                <a:solidFill>
                  <a:srgbClr val="595959"/>
                </a:solidFill>
                <a:latin typeface="Arial"/>
                <a:ea typeface="Arial"/>
                <a:cs typeface="Arial"/>
                <a:sym typeface="Arial"/>
              </a:defRPr>
            </a:lvl7pPr>
            <a:lvl8pPr indent="0" lvl="7" marL="0" marR="0" rtl="0" algn="r">
              <a:spcBef>
                <a:spcPts val="0"/>
              </a:spcBef>
              <a:spcAft>
                <a:spcPts val="0"/>
              </a:spcAft>
              <a:buNone/>
              <a:defRPr sz="525">
                <a:solidFill>
                  <a:srgbClr val="595959"/>
                </a:solidFill>
                <a:latin typeface="Arial"/>
                <a:ea typeface="Arial"/>
                <a:cs typeface="Arial"/>
                <a:sym typeface="Arial"/>
              </a:defRPr>
            </a:lvl8pPr>
            <a:lvl9pPr indent="0" lvl="8" marL="0" marR="0" rtl="0" algn="r">
              <a:spcBef>
                <a:spcPts val="0"/>
              </a:spcBef>
              <a:spcAft>
                <a:spcPts val="0"/>
              </a:spcAft>
              <a:buNone/>
              <a:defRPr sz="525">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52" name="Google Shape;52;p3"/>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lvl1pPr indent="-314325" lvl="0" marL="457200" marR="0" rtl="0" algn="l">
              <a:lnSpc>
                <a:spcPct val="100000"/>
              </a:lnSpc>
              <a:spcBef>
                <a:spcPts val="600"/>
              </a:spcBef>
              <a:spcAft>
                <a:spcPts val="0"/>
              </a:spcAft>
              <a:buClr>
                <a:schemeClr val="dk2"/>
              </a:buClr>
              <a:buSzPts val="1350"/>
              <a:buFont typeface="Noto Sans Symbols"/>
              <a:buChar char="▪"/>
              <a:defRPr b="0" i="0" sz="1500" u="none" cap="none" strike="noStrike">
                <a:solidFill>
                  <a:srgbClr val="000000"/>
                </a:solidFill>
                <a:latin typeface="Arial"/>
                <a:ea typeface="Arial"/>
                <a:cs typeface="Arial"/>
                <a:sym typeface="Arial"/>
              </a:defRPr>
            </a:lvl1pPr>
            <a:lvl2pPr indent="-317500" lvl="1" marL="914400" marR="0" rtl="0" algn="l">
              <a:lnSpc>
                <a:spcPct val="100000"/>
              </a:lnSpc>
              <a:spcBef>
                <a:spcPts val="600"/>
              </a:spcBef>
              <a:spcAft>
                <a:spcPts val="0"/>
              </a:spcAft>
              <a:buClr>
                <a:schemeClr val="dk2"/>
              </a:buClr>
              <a:buSzPts val="1400"/>
              <a:buFont typeface="Arial"/>
              <a:buChar char="•"/>
              <a:defRPr b="0" i="0" sz="1400" u="none" cap="none" strike="noStrike">
                <a:solidFill>
                  <a:srgbClr val="000000"/>
                </a:solidFill>
                <a:latin typeface="Arial"/>
                <a:ea typeface="Arial"/>
                <a:cs typeface="Arial"/>
                <a:sym typeface="Arial"/>
              </a:defRPr>
            </a:lvl2pPr>
            <a:lvl3pPr indent="-304800" lvl="2" marL="1371600" marR="0" rtl="0" algn="l">
              <a:lnSpc>
                <a:spcPct val="100000"/>
              </a:lnSpc>
              <a:spcBef>
                <a:spcPts val="3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298450" lvl="3" marL="1828800" marR="0" rtl="0" algn="l">
              <a:lnSpc>
                <a:spcPct val="100000"/>
              </a:lnSpc>
              <a:spcBef>
                <a:spcPts val="30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53" name="Google Shape;53;p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24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gue" showMasterSp="0">
  <p:cSld name="3_Segue">
    <p:bg>
      <p:bgPr>
        <a:solidFill>
          <a:schemeClr val="lt1"/>
        </a:solidFill>
      </p:bgPr>
    </p:bg>
    <p:spTree>
      <p:nvGrpSpPr>
        <p:cNvPr id="54" name="Shape 54"/>
        <p:cNvGrpSpPr/>
        <p:nvPr/>
      </p:nvGrpSpPr>
      <p:grpSpPr>
        <a:xfrm>
          <a:off x="0" y="0"/>
          <a:ext cx="0" cy="0"/>
          <a:chOff x="0" y="0"/>
          <a:chExt cx="0" cy="0"/>
        </a:xfrm>
      </p:grpSpPr>
      <p:sp>
        <p:nvSpPr>
          <p:cNvPr id="55" name="Google Shape;55;p4"/>
          <p:cNvSpPr/>
          <p:nvPr/>
        </p:nvSpPr>
        <p:spPr>
          <a:xfrm>
            <a:off x="0" y="0"/>
            <a:ext cx="9144000" cy="5143499"/>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 name="Google Shape;56;p4"/>
          <p:cNvSpPr txBox="1"/>
          <p:nvPr>
            <p:ph type="ctrTitle"/>
          </p:nvPr>
        </p:nvSpPr>
        <p:spPr>
          <a:xfrm>
            <a:off x="416425" y="915409"/>
            <a:ext cx="7598042" cy="2569946"/>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5"/>
              </a:buClr>
              <a:buSzPts val="4600"/>
              <a:buFont typeface="Arial"/>
              <a:buNone/>
              <a:defRPr b="0" i="0" sz="4600">
                <a:solidFill>
                  <a:schemeClr val="accent5"/>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57" name="Google Shape;57;p4"/>
          <p:cNvSpPr/>
          <p:nvPr/>
        </p:nvSpPr>
        <p:spPr>
          <a:xfrm>
            <a:off x="8515707" y="4742907"/>
            <a:ext cx="218414" cy="154518"/>
          </a:xfrm>
          <a:prstGeom prst="rect">
            <a:avLst/>
          </a:prstGeom>
          <a:noFill/>
          <a:ln>
            <a:noFill/>
          </a:ln>
        </p:spPr>
        <p:txBody>
          <a:bodyPr anchorCtr="0" anchor="b" bIns="30775" lIns="61575" spcFirstLastPara="1" rIns="61575" wrap="square" tIns="30775">
            <a:noAutofit/>
          </a:bodyPr>
          <a:lstStyle/>
          <a:p>
            <a:pPr indent="0" lvl="0" marL="0" marR="0" rtl="0" algn="r">
              <a:spcBef>
                <a:spcPts val="0"/>
              </a:spcBef>
              <a:spcAft>
                <a:spcPts val="0"/>
              </a:spcAft>
              <a:buNone/>
            </a:pPr>
            <a:fld id="{00000000-1234-1234-1234-123412341234}" type="slidenum">
              <a:rPr lang="es-419" sz="600">
                <a:solidFill>
                  <a:srgbClr val="076D8E"/>
                </a:solidFill>
                <a:latin typeface="Arial"/>
                <a:ea typeface="Arial"/>
                <a:cs typeface="Arial"/>
                <a:sym typeface="Arial"/>
              </a:rPr>
              <a:t>‹#›</a:t>
            </a:fld>
            <a:endParaRPr sz="600">
              <a:solidFill>
                <a:srgbClr val="076D8E"/>
              </a:solidFill>
              <a:latin typeface="Arial"/>
              <a:ea typeface="Arial"/>
              <a:cs typeface="Arial"/>
              <a:sym typeface="Arial"/>
            </a:endParaRPr>
          </a:p>
        </p:txBody>
      </p:sp>
      <p:sp>
        <p:nvSpPr>
          <p:cNvPr id="58" name="Google Shape;58;p4"/>
          <p:cNvSpPr/>
          <p:nvPr/>
        </p:nvSpPr>
        <p:spPr>
          <a:xfrm>
            <a:off x="5867508" y="4741653"/>
            <a:ext cx="2658018" cy="154518"/>
          </a:xfrm>
          <a:prstGeom prst="rect">
            <a:avLst/>
          </a:prstGeom>
          <a:noFill/>
          <a:ln>
            <a:noFill/>
          </a:ln>
        </p:spPr>
        <p:txBody>
          <a:bodyPr anchorCtr="0" anchor="b" bIns="30775" lIns="61575" spcFirstLastPara="1" rIns="61575" wrap="square" tIns="30775">
            <a:noAutofit/>
          </a:bodyPr>
          <a:lstStyle/>
          <a:p>
            <a:pPr indent="0" lvl="0" marL="0" marR="0" rtl="0" algn="l">
              <a:spcBef>
                <a:spcPts val="0"/>
              </a:spcBef>
              <a:spcAft>
                <a:spcPts val="0"/>
              </a:spcAft>
              <a:buNone/>
            </a:pPr>
            <a:r>
              <a:rPr lang="es-419" sz="600">
                <a:solidFill>
                  <a:srgbClr val="076D8E"/>
                </a:solidFill>
                <a:latin typeface="Arial"/>
                <a:ea typeface="Arial"/>
                <a:cs typeface="Arial"/>
                <a:sym typeface="Arial"/>
              </a:rPr>
              <a:t>© 2016 Cisco y/o sus filiales. Todos los derechos reservados.   Información confidencial de Cisco</a:t>
            </a:r>
            <a:endParaRPr/>
          </a:p>
        </p:txBody>
      </p:sp>
      <p:grpSp>
        <p:nvGrpSpPr>
          <p:cNvPr id="59" name="Google Shape;59;p4"/>
          <p:cNvGrpSpPr/>
          <p:nvPr/>
        </p:nvGrpSpPr>
        <p:grpSpPr>
          <a:xfrm>
            <a:off x="508039" y="4715197"/>
            <a:ext cx="340257" cy="180974"/>
            <a:chOff x="310" y="249"/>
            <a:chExt cx="502" cy="267"/>
          </a:xfrm>
        </p:grpSpPr>
        <p:sp>
          <p:nvSpPr>
            <p:cNvPr id="60" name="Google Shape;60;p4"/>
            <p:cNvSpPr/>
            <p:nvPr/>
          </p:nvSpPr>
          <p:spPr>
            <a:xfrm>
              <a:off x="452" y="426"/>
              <a:ext cx="22" cy="88"/>
            </a:xfrm>
            <a:prstGeom prst="rect">
              <a:avLst/>
            </a:pr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4"/>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4"/>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4"/>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4"/>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4"/>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4"/>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 name="Google Shape;67;p4"/>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4"/>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4"/>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4"/>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4"/>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4"/>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4"/>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lti_Slide">
  <p:cSld name="Multi_Slide">
    <p:spTree>
      <p:nvGrpSpPr>
        <p:cNvPr id="74" name="Shape 74"/>
        <p:cNvGrpSpPr/>
        <p:nvPr/>
      </p:nvGrpSpPr>
      <p:grpSpPr>
        <a:xfrm>
          <a:off x="0" y="0"/>
          <a:ext cx="0" cy="0"/>
          <a:chOff x="0" y="0"/>
          <a:chExt cx="0" cy="0"/>
        </a:xfrm>
      </p:grpSpPr>
      <p:sp>
        <p:nvSpPr>
          <p:cNvPr id="75" name="Google Shape;75;p5"/>
          <p:cNvSpPr txBox="1"/>
          <p:nvPr>
            <p:ph idx="1" type="body"/>
          </p:nvPr>
        </p:nvSpPr>
        <p:spPr>
          <a:xfrm>
            <a:off x="474662" y="1347788"/>
            <a:ext cx="8280057" cy="3073946"/>
          </a:xfrm>
          <a:prstGeom prst="rect">
            <a:avLst/>
          </a:prstGeom>
          <a:noFill/>
          <a:ln>
            <a:noFill/>
          </a:ln>
        </p:spPr>
        <p:txBody>
          <a:bodyPr anchorCtr="0" anchor="t" bIns="45700" lIns="91400" spcFirstLastPara="1" rIns="91400" wrap="square" tIns="45700">
            <a:noAutofit/>
          </a:bodyPr>
          <a:lstStyle>
            <a:lvl1pPr indent="-228600" lvl="0" marL="457200" marR="0" rtl="0" algn="ctr">
              <a:lnSpc>
                <a:spcPct val="10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95000"/>
              </a:lnSpc>
              <a:spcBef>
                <a:spcPts val="625"/>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8450" lvl="3" marL="18288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76" name="Google Shape;76;p5"/>
          <p:cNvSpPr txBox="1"/>
          <p:nvPr>
            <p:ph type="title"/>
          </p:nvPr>
        </p:nvSpPr>
        <p:spPr>
          <a:xfrm>
            <a:off x="437766"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losing Slide" showMasterSp="0">
  <p:cSld name="1_Closing Slide">
    <p:bg>
      <p:bgPr>
        <a:solidFill>
          <a:schemeClr val="accent5"/>
        </a:solidFill>
      </p:bgPr>
    </p:bg>
    <p:spTree>
      <p:nvGrpSpPr>
        <p:cNvPr id="77" name="Shape 77"/>
        <p:cNvGrpSpPr/>
        <p:nvPr/>
      </p:nvGrpSpPr>
      <p:grpSpPr>
        <a:xfrm>
          <a:off x="0" y="0"/>
          <a:ext cx="0" cy="0"/>
          <a:chOff x="0" y="0"/>
          <a:chExt cx="0" cy="0"/>
        </a:xfrm>
      </p:grpSpPr>
      <p:pic>
        <p:nvPicPr>
          <p:cNvPr id="78" name="Google Shape;78;p6"/>
          <p:cNvPicPr preferRelativeResize="0"/>
          <p:nvPr/>
        </p:nvPicPr>
        <p:blipFill rotWithShape="1">
          <a:blip r:embed="rId2">
            <a:alphaModFix/>
          </a:blip>
          <a:srcRect b="0" l="0" r="0" t="0"/>
          <a:stretch/>
        </p:blipFill>
        <p:spPr>
          <a:xfrm>
            <a:off x="0" y="1"/>
            <a:ext cx="9143999" cy="5165874"/>
          </a:xfrm>
          <a:prstGeom prst="rect">
            <a:avLst/>
          </a:prstGeom>
          <a:noFill/>
          <a:ln>
            <a:noFill/>
          </a:ln>
        </p:spPr>
      </p:pic>
      <p:grpSp>
        <p:nvGrpSpPr>
          <p:cNvPr id="79" name="Google Shape;79;p6"/>
          <p:cNvGrpSpPr/>
          <p:nvPr/>
        </p:nvGrpSpPr>
        <p:grpSpPr>
          <a:xfrm>
            <a:off x="3746294" y="2129856"/>
            <a:ext cx="1617944" cy="860542"/>
            <a:chOff x="310" y="249"/>
            <a:chExt cx="502" cy="267"/>
          </a:xfrm>
        </p:grpSpPr>
        <p:sp>
          <p:nvSpPr>
            <p:cNvPr id="80" name="Google Shape;80;p6"/>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6"/>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6"/>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6"/>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6"/>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6"/>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6"/>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6"/>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6"/>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6"/>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6"/>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6"/>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6"/>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6"/>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animated gradient" showMasterSp="0">
  <p:cSld name="5_Title Slide-animated gradient">
    <p:bg>
      <p:bgPr>
        <a:solidFill>
          <a:schemeClr val="accent5"/>
        </a:solidFill>
      </p:bgPr>
    </p:bg>
    <p:spTree>
      <p:nvGrpSpPr>
        <p:cNvPr id="94" name="Shape 94"/>
        <p:cNvGrpSpPr/>
        <p:nvPr/>
      </p:nvGrpSpPr>
      <p:grpSpPr>
        <a:xfrm>
          <a:off x="0" y="0"/>
          <a:ext cx="0" cy="0"/>
          <a:chOff x="0" y="0"/>
          <a:chExt cx="0" cy="0"/>
        </a:xfrm>
      </p:grpSpPr>
      <p:sp>
        <p:nvSpPr>
          <p:cNvPr id="95" name="Google Shape;95;p7"/>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96" name="Google Shape;96;p7"/>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97" name="Google Shape;97;p7"/>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98" name="Google Shape;98;p7"/>
          <p:cNvGrpSpPr/>
          <p:nvPr/>
        </p:nvGrpSpPr>
        <p:grpSpPr>
          <a:xfrm>
            <a:off x="492125" y="395288"/>
            <a:ext cx="796924" cy="423863"/>
            <a:chOff x="310" y="249"/>
            <a:chExt cx="502" cy="267"/>
          </a:xfrm>
        </p:grpSpPr>
        <p:sp>
          <p:nvSpPr>
            <p:cNvPr id="99" name="Google Shape;99;p7"/>
            <p:cNvSpPr/>
            <p:nvPr/>
          </p:nvSpPr>
          <p:spPr>
            <a:xfrm>
              <a:off x="452" y="426"/>
              <a:ext cx="22" cy="88"/>
            </a:xfrm>
            <a:prstGeom prst="rect">
              <a:avLst/>
            </a:pr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7"/>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7"/>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7"/>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7"/>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7"/>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7"/>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7"/>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7"/>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7"/>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7"/>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7"/>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7"/>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7"/>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3" name="Google Shape;113;p7"/>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4" name="Google Shape;114;p7"/>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1"/>
              </a:buClr>
              <a:buSzPts val="3600"/>
              <a:buFont typeface="Arial"/>
              <a:buNone/>
              <a:defRPr b="0" i="0" sz="3600">
                <a:solidFill>
                  <a:schemeClr val="accent1"/>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animated gradient" showMasterSp="0">
  <p:cSld name="6_Title Slide-animated gradient">
    <p:bg>
      <p:bgPr>
        <a:solidFill>
          <a:schemeClr val="accent5"/>
        </a:solidFill>
      </p:bgPr>
    </p:bg>
    <p:spTree>
      <p:nvGrpSpPr>
        <p:cNvPr id="115" name="Shape 115"/>
        <p:cNvGrpSpPr/>
        <p:nvPr/>
      </p:nvGrpSpPr>
      <p:grpSpPr>
        <a:xfrm>
          <a:off x="0" y="0"/>
          <a:ext cx="0" cy="0"/>
          <a:chOff x="0" y="0"/>
          <a:chExt cx="0" cy="0"/>
        </a:xfrm>
      </p:grpSpPr>
      <p:sp>
        <p:nvSpPr>
          <p:cNvPr id="116" name="Google Shape;116;p8"/>
          <p:cNvSpPr/>
          <p:nvPr/>
        </p:nvSpPr>
        <p:spPr>
          <a:xfrm>
            <a:off x="0" y="0"/>
            <a:ext cx="9144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8"/>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118" name="Google Shape;118;p8"/>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9" name="Google Shape;119;p8"/>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120" name="Google Shape;120;p8"/>
          <p:cNvGrpSpPr/>
          <p:nvPr/>
        </p:nvGrpSpPr>
        <p:grpSpPr>
          <a:xfrm>
            <a:off x="492125" y="395288"/>
            <a:ext cx="796924" cy="423863"/>
            <a:chOff x="310" y="249"/>
            <a:chExt cx="502" cy="267"/>
          </a:xfrm>
        </p:grpSpPr>
        <p:sp>
          <p:nvSpPr>
            <p:cNvPr id="121" name="Google Shape;121;p8"/>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8"/>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8"/>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8"/>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8"/>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8"/>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8"/>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8"/>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8"/>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8"/>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8"/>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8"/>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8"/>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8"/>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35" name="Google Shape;135;p8"/>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6" name="Google Shape;136;p8"/>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137" name="Shape 137"/>
        <p:cNvGrpSpPr/>
        <p:nvPr/>
      </p:nvGrpSpPr>
      <p:grpSpPr>
        <a:xfrm>
          <a:off x="0" y="0"/>
          <a:ext cx="0" cy="0"/>
          <a:chOff x="0" y="0"/>
          <a:chExt cx="0" cy="0"/>
        </a:xfrm>
      </p:grpSpPr>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ircled_Bullets">
  <p:cSld name="2_Circled_Bullets">
    <p:spTree>
      <p:nvGrpSpPr>
        <p:cNvPr id="138" name="Shape 138"/>
        <p:cNvGrpSpPr/>
        <p:nvPr/>
      </p:nvGrpSpPr>
      <p:grpSpPr>
        <a:xfrm>
          <a:off x="0" y="0"/>
          <a:ext cx="0" cy="0"/>
          <a:chOff x="0" y="0"/>
          <a:chExt cx="0" cy="0"/>
        </a:xfrm>
      </p:grpSpPr>
      <p:sp>
        <p:nvSpPr>
          <p:cNvPr id="139" name="Google Shape;139;p10"/>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40" name="Google Shape;140;p10"/>
          <p:cNvSpPr/>
          <p:nvPr/>
        </p:nvSpPr>
        <p:spPr>
          <a:xfrm>
            <a:off x="575610" y="2552550"/>
            <a:ext cx="698624" cy="698624"/>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FFFFFF"/>
              </a:solidFill>
              <a:latin typeface="Arial"/>
              <a:ea typeface="Arial"/>
              <a:cs typeface="Arial"/>
              <a:sym typeface="Arial"/>
            </a:endParaRPr>
          </a:p>
        </p:txBody>
      </p:sp>
      <p:sp>
        <p:nvSpPr>
          <p:cNvPr id="141" name="Google Shape;141;p10"/>
          <p:cNvSpPr/>
          <p:nvPr/>
        </p:nvSpPr>
        <p:spPr>
          <a:xfrm>
            <a:off x="575610" y="1426607"/>
            <a:ext cx="698624" cy="698624"/>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lt1"/>
              </a:solidFill>
              <a:latin typeface="Arial"/>
              <a:ea typeface="Arial"/>
              <a:cs typeface="Arial"/>
              <a:sym typeface="Arial"/>
            </a:endParaRPr>
          </a:p>
        </p:txBody>
      </p:sp>
      <p:sp>
        <p:nvSpPr>
          <p:cNvPr id="142" name="Google Shape;142;p10"/>
          <p:cNvSpPr/>
          <p:nvPr/>
        </p:nvSpPr>
        <p:spPr>
          <a:xfrm>
            <a:off x="575610" y="3653093"/>
            <a:ext cx="698624" cy="698624"/>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049FD9"/>
              </a:solidFill>
              <a:latin typeface="Arial"/>
              <a:ea typeface="Arial"/>
              <a:cs typeface="Arial"/>
              <a:sym typeface="Arial"/>
            </a:endParaRPr>
          </a:p>
        </p:txBody>
      </p:sp>
      <p:sp>
        <p:nvSpPr>
          <p:cNvPr id="143" name="Google Shape;143;p10"/>
          <p:cNvSpPr txBox="1"/>
          <p:nvPr>
            <p:ph idx="1" type="body"/>
          </p:nvPr>
        </p:nvSpPr>
        <p:spPr>
          <a:xfrm>
            <a:off x="1365250" y="1432522"/>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4" name="Google Shape;144;p10"/>
          <p:cNvSpPr txBox="1"/>
          <p:nvPr>
            <p:ph idx="2" type="body"/>
          </p:nvPr>
        </p:nvSpPr>
        <p:spPr>
          <a:xfrm>
            <a:off x="1365250" y="25577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5" name="Google Shape;145;p10"/>
          <p:cNvSpPr txBox="1"/>
          <p:nvPr>
            <p:ph idx="3" type="body"/>
          </p:nvPr>
        </p:nvSpPr>
        <p:spPr>
          <a:xfrm>
            <a:off x="1365250" y="36530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6" name="Google Shape;146;p10"/>
          <p:cNvSpPr txBox="1"/>
          <p:nvPr>
            <p:ph idx="4" type="body"/>
          </p:nvPr>
        </p:nvSpPr>
        <p:spPr>
          <a:xfrm>
            <a:off x="575610" y="255255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7" name="Google Shape;147;p10"/>
          <p:cNvSpPr txBox="1"/>
          <p:nvPr>
            <p:ph idx="5" type="body"/>
          </p:nvPr>
        </p:nvSpPr>
        <p:spPr>
          <a:xfrm>
            <a:off x="575611" y="365114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8" name="Google Shape;148;p10"/>
          <p:cNvSpPr txBox="1"/>
          <p:nvPr>
            <p:ph idx="6" type="body"/>
          </p:nvPr>
        </p:nvSpPr>
        <p:spPr>
          <a:xfrm>
            <a:off x="575610" y="1427248"/>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marR="0" rtl="0" algn="l">
              <a:lnSpc>
                <a:spcPct val="80000"/>
              </a:lnSpc>
              <a:spcBef>
                <a:spcPts val="0"/>
              </a:spcBef>
              <a:spcAft>
                <a:spcPts val="0"/>
              </a:spcAft>
              <a:buSzPts val="1400"/>
              <a:buNone/>
              <a:defRPr b="0" i="0" sz="3200" u="none" cap="none" strike="noStrike">
                <a:solidFill>
                  <a:schemeClr val="accent4"/>
                </a:solidFill>
                <a:latin typeface="Arial"/>
                <a:ea typeface="Arial"/>
                <a:cs typeface="Arial"/>
                <a:sym typeface="Arial"/>
              </a:defRPr>
            </a:lvl1pPr>
            <a:lvl2pPr lvl="1"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2pPr>
            <a:lvl3pPr lvl="2"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3pPr>
            <a:lvl4pPr lvl="3"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4pPr>
            <a:lvl5pPr lvl="4"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5pPr>
            <a:lvl6pPr lvl="5"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6pPr>
            <a:lvl7pPr lvl="6"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7pPr>
            <a:lvl8pPr lvl="7"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8pPr>
            <a:lvl9pPr lvl="8"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9pPr>
          </a:lstStyle>
          <a:p/>
        </p:txBody>
      </p:sp>
      <p:sp>
        <p:nvSpPr>
          <p:cNvPr id="11" name="Google Shape;11;p1"/>
          <p:cNvSpPr/>
          <p:nvPr/>
        </p:nvSpPr>
        <p:spPr>
          <a:xfrm>
            <a:off x="8515707" y="4742907"/>
            <a:ext cx="218414" cy="154518"/>
          </a:xfrm>
          <a:prstGeom prst="rect">
            <a:avLst/>
          </a:prstGeom>
          <a:noFill/>
          <a:ln>
            <a:noFill/>
          </a:ln>
        </p:spPr>
        <p:txBody>
          <a:bodyPr anchorCtr="0" anchor="b" bIns="30775" lIns="61575" spcFirstLastPara="1" rIns="61575" wrap="square" tIns="30775">
            <a:noAutofit/>
          </a:bodyPr>
          <a:lstStyle/>
          <a:p>
            <a:pPr indent="0" lvl="0" marL="0" marR="0" rtl="0" algn="r">
              <a:spcBef>
                <a:spcPts val="0"/>
              </a:spcBef>
              <a:spcAft>
                <a:spcPts val="0"/>
              </a:spcAft>
              <a:buNone/>
            </a:pPr>
            <a:fld id="{00000000-1234-1234-1234-123412341234}" type="slidenum">
              <a:rPr b="0" i="0" lang="es-419" sz="600" u="none" cap="none" strike="noStrike">
                <a:solidFill>
                  <a:srgbClr val="D8D8D8"/>
                </a:solidFill>
                <a:latin typeface="Arial"/>
                <a:ea typeface="Arial"/>
                <a:cs typeface="Arial"/>
                <a:sym typeface="Arial"/>
              </a:rPr>
              <a:t>‹#›</a:t>
            </a:fld>
            <a:endParaRPr b="0" i="0" sz="600" u="none" cap="none" strike="noStrike">
              <a:solidFill>
                <a:srgbClr val="D8D8D8"/>
              </a:solidFill>
              <a:latin typeface="Arial"/>
              <a:ea typeface="Arial"/>
              <a:cs typeface="Arial"/>
              <a:sym typeface="Arial"/>
            </a:endParaRPr>
          </a:p>
        </p:txBody>
      </p:sp>
      <p:sp>
        <p:nvSpPr>
          <p:cNvPr id="12" name="Google Shape;12;p1"/>
          <p:cNvSpPr/>
          <p:nvPr/>
        </p:nvSpPr>
        <p:spPr>
          <a:xfrm>
            <a:off x="5867508" y="4741653"/>
            <a:ext cx="2658018" cy="154518"/>
          </a:xfrm>
          <a:prstGeom prst="rect">
            <a:avLst/>
          </a:prstGeom>
          <a:noFill/>
          <a:ln>
            <a:noFill/>
          </a:ln>
        </p:spPr>
        <p:txBody>
          <a:bodyPr anchorCtr="0" anchor="b" bIns="30775" lIns="61575" spcFirstLastPara="1" rIns="61575" wrap="square" tIns="30775">
            <a:noAutofit/>
          </a:bodyPr>
          <a:lstStyle/>
          <a:p>
            <a:pPr indent="0" lvl="0" marL="0" marR="0" rtl="0" algn="l">
              <a:spcBef>
                <a:spcPts val="0"/>
              </a:spcBef>
              <a:spcAft>
                <a:spcPts val="0"/>
              </a:spcAft>
              <a:buNone/>
            </a:pPr>
            <a:r>
              <a:rPr b="0" i="0" lang="es-419" sz="600" u="none" cap="none" strike="noStrike">
                <a:solidFill>
                  <a:srgbClr val="D8D8D8"/>
                </a:solidFill>
                <a:latin typeface="Arial"/>
                <a:ea typeface="Arial"/>
                <a:cs typeface="Arial"/>
                <a:sym typeface="Arial"/>
              </a:rPr>
              <a:t>© 2016 Cisco y/o sus filiales. Todos los derechos reservados.   Información confidencial de Cisco</a:t>
            </a:r>
            <a:endParaRPr/>
          </a:p>
        </p:txBody>
      </p:sp>
      <p:grpSp>
        <p:nvGrpSpPr>
          <p:cNvPr id="13" name="Google Shape;13;p1"/>
          <p:cNvGrpSpPr/>
          <p:nvPr/>
        </p:nvGrpSpPr>
        <p:grpSpPr>
          <a:xfrm>
            <a:off x="508039" y="4715197"/>
            <a:ext cx="340257" cy="180974"/>
            <a:chOff x="310" y="249"/>
            <a:chExt cx="502" cy="267"/>
          </a:xfrm>
        </p:grpSpPr>
        <p:sp>
          <p:nvSpPr>
            <p:cNvPr id="14" name="Google Shape;14;p1"/>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1"/>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1"/>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 name="Google Shape;17;p1"/>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1"/>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1"/>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1"/>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1"/>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1"/>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1"/>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1"/>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1"/>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1"/>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1"/>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txBox="1"/>
          <p:nvPr>
            <p:ph type="ctrTitle"/>
          </p:nvPr>
        </p:nvSpPr>
        <p:spPr>
          <a:xfrm>
            <a:off x="469497" y="2316480"/>
            <a:ext cx="6672708" cy="1080143"/>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3600"/>
              <a:buNone/>
            </a:pPr>
            <a:r>
              <a:rPr lang="es-419">
                <a:solidFill>
                  <a:srgbClr val="AEE8FA"/>
                </a:solidFill>
              </a:rPr>
              <a:t>Módulo 16: Fundamentos de seguridad de red</a:t>
            </a:r>
            <a:endParaRPr/>
          </a:p>
        </p:txBody>
      </p:sp>
      <p:sp>
        <p:nvSpPr>
          <p:cNvPr id="239" name="Google Shape;239;p16"/>
          <p:cNvSpPr txBox="1"/>
          <p:nvPr>
            <p:ph idx="1" type="subTitle"/>
          </p:nvPr>
        </p:nvSpPr>
        <p:spPr>
          <a:xfrm>
            <a:off x="469497" y="3809526"/>
            <a:ext cx="2368954" cy="902174"/>
          </a:xfrm>
          <a:prstGeom prst="rect">
            <a:avLst/>
          </a:prstGeom>
          <a:noFill/>
          <a:ln>
            <a:noFill/>
          </a:ln>
        </p:spPr>
        <p:txBody>
          <a:bodyPr anchorCtr="0" anchor="b" bIns="45700" lIns="91400" spcFirstLastPara="1" rIns="91400" wrap="square" tIns="45700">
            <a:noAutofit/>
          </a:bodyPr>
          <a:lstStyle/>
          <a:p>
            <a:pPr indent="0" lvl="0" marL="0" rtl="0" algn="l">
              <a:lnSpc>
                <a:spcPct val="95000"/>
              </a:lnSpc>
              <a:spcBef>
                <a:spcPts val="0"/>
              </a:spcBef>
              <a:spcAft>
                <a:spcPts val="0"/>
              </a:spcAft>
              <a:buSzPts val="1080"/>
              <a:buNone/>
            </a:pPr>
            <a:r>
              <a:rPr lang="es-419">
                <a:solidFill>
                  <a:srgbClr val="AEE8FA"/>
                </a:solidFill>
              </a:rPr>
              <a:t>Introducción a Redes v7.0 (ITN)</a:t>
            </a:r>
            <a:endParaRPr/>
          </a:p>
          <a:p>
            <a:pPr indent="0" lvl="0" marL="0" rtl="0" algn="l">
              <a:lnSpc>
                <a:spcPct val="95000"/>
              </a:lnSpc>
              <a:spcBef>
                <a:spcPts val="1075"/>
              </a:spcBef>
              <a:spcAft>
                <a:spcPts val="0"/>
              </a:spcAft>
              <a:buSzPts val="1080"/>
              <a:buNone/>
            </a:pPr>
            <a:r>
              <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5"/>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Ataques de red </a:t>
            </a:r>
            <a:br>
              <a:rPr lang="es-419"/>
            </a:br>
            <a:r>
              <a:rPr lang="es-419" sz="2400"/>
              <a:t>Ataques de acceso</a:t>
            </a:r>
            <a:endParaRPr/>
          </a:p>
        </p:txBody>
      </p:sp>
      <p:sp>
        <p:nvSpPr>
          <p:cNvPr id="301" name="Google Shape;301;p25"/>
          <p:cNvSpPr txBox="1"/>
          <p:nvPr>
            <p:ph idx="1" type="body"/>
          </p:nvPr>
        </p:nvSpPr>
        <p:spPr>
          <a:xfrm>
            <a:off x="431971" y="887084"/>
            <a:ext cx="8280057" cy="3630902"/>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500"/>
              <a:buNone/>
            </a:pPr>
            <a:r>
              <a:rPr lang="es-419" sz="1500">
                <a:solidFill>
                  <a:srgbClr val="000000"/>
                </a:solidFill>
              </a:rPr>
              <a:t>Los ataques de acceso explotan las vulnerabilidades conocidas de los servicios de autenticación, los servicios FTP y los servicios Web para obtener acceso a las cuentas Web, a las bases de datos confidenciales y demás información confidencial. </a:t>
            </a:r>
            <a:endParaRPr/>
          </a:p>
          <a:p>
            <a:pPr indent="0" lvl="0" marL="0" rtl="0" algn="l">
              <a:lnSpc>
                <a:spcPct val="100000"/>
              </a:lnSpc>
              <a:spcBef>
                <a:spcPts val="300"/>
              </a:spcBef>
              <a:spcAft>
                <a:spcPts val="0"/>
              </a:spcAft>
              <a:buSzPts val="1500"/>
              <a:buNone/>
            </a:pPr>
            <a:r>
              <a:t/>
            </a:r>
            <a:endParaRPr sz="1500">
              <a:solidFill>
                <a:srgbClr val="000000"/>
              </a:solidFill>
            </a:endParaRPr>
          </a:p>
          <a:p>
            <a:pPr indent="0" lvl="0" marL="0" rtl="0" algn="l">
              <a:lnSpc>
                <a:spcPct val="100000"/>
              </a:lnSpc>
              <a:spcBef>
                <a:spcPts val="300"/>
              </a:spcBef>
              <a:spcAft>
                <a:spcPts val="0"/>
              </a:spcAft>
              <a:buSzPts val="1500"/>
              <a:buNone/>
            </a:pPr>
            <a:r>
              <a:rPr lang="es-419" sz="1500">
                <a:solidFill>
                  <a:srgbClr val="000000"/>
                </a:solidFill>
              </a:rPr>
              <a:t>Los ataques de acceso se pueden clasificar en cuatro categorías: </a:t>
            </a:r>
            <a:endParaRPr/>
          </a:p>
          <a:p>
            <a:pPr indent="-342899" lvl="1" marL="415984" rtl="0" algn="l">
              <a:lnSpc>
                <a:spcPct val="95000"/>
              </a:lnSpc>
              <a:spcBef>
                <a:spcPts val="600"/>
              </a:spcBef>
              <a:spcAft>
                <a:spcPts val="0"/>
              </a:spcAft>
              <a:buSzPts val="1500"/>
              <a:buFont typeface="Arial"/>
              <a:buChar char="•"/>
            </a:pPr>
            <a:r>
              <a:rPr b="1" lang="es-419" sz="1500">
                <a:solidFill>
                  <a:srgbClr val="000000"/>
                </a:solidFill>
              </a:rPr>
              <a:t>Ataques de contraseña:</a:t>
            </a:r>
            <a:r>
              <a:rPr lang="es-419" sz="1500">
                <a:solidFill>
                  <a:srgbClr val="000000"/>
                </a:solidFill>
              </a:rPr>
              <a:t> implementados usando fuerza bruta, troyanos y rastreadores de paquetes</a:t>
            </a:r>
            <a:endParaRPr/>
          </a:p>
          <a:p>
            <a:pPr indent="-342899" lvl="1" marL="415984" rtl="0" algn="l">
              <a:lnSpc>
                <a:spcPct val="95000"/>
              </a:lnSpc>
              <a:spcBef>
                <a:spcPts val="600"/>
              </a:spcBef>
              <a:spcAft>
                <a:spcPts val="0"/>
              </a:spcAft>
              <a:buSzPts val="1500"/>
              <a:buFont typeface="Arial"/>
              <a:buChar char="•"/>
            </a:pPr>
            <a:r>
              <a:rPr b="1" lang="es-419" sz="1500">
                <a:solidFill>
                  <a:srgbClr val="000000"/>
                </a:solidFill>
              </a:rPr>
              <a:t>Explotación de confianza - </a:t>
            </a:r>
            <a:r>
              <a:rPr lang="es-419" sz="1500">
                <a:solidFill>
                  <a:srgbClr val="000000"/>
                </a:solidFill>
              </a:rPr>
              <a:t>Un actor de amenazas utiliza privilegios no autorizados para obtener acceso a un sistema, posiblemente comprometiendo el objetivo.</a:t>
            </a:r>
            <a:endParaRPr/>
          </a:p>
          <a:p>
            <a:pPr indent="-342899" lvl="1" marL="415984" rtl="0" algn="l">
              <a:lnSpc>
                <a:spcPct val="95000"/>
              </a:lnSpc>
              <a:spcBef>
                <a:spcPts val="600"/>
              </a:spcBef>
              <a:spcAft>
                <a:spcPts val="0"/>
              </a:spcAft>
              <a:buSzPts val="1500"/>
              <a:buFont typeface="Arial"/>
              <a:buChar char="•"/>
            </a:pPr>
            <a:r>
              <a:rPr b="1" lang="es-419" sz="1500">
                <a:solidFill>
                  <a:srgbClr val="000000"/>
                </a:solidFill>
              </a:rPr>
              <a:t>Redireccionamiento de puertos - </a:t>
            </a:r>
            <a:r>
              <a:rPr lang="es-419" sz="1500">
                <a:solidFill>
                  <a:srgbClr val="000000"/>
                </a:solidFill>
              </a:rPr>
              <a:t>Un actor de amenaza utiliza un sistema comprometido como base para ataques contra otros objetivos. Por ejemplo, un actor de amenaza que usa SSH (puerto 22) para conectarse a un host A comprometido. El host B confía en el host A y, por lo tanto, el actor de amenaza puede usar Telnet (puerto 23) para acceder a él.</a:t>
            </a:r>
            <a:endParaRPr/>
          </a:p>
          <a:p>
            <a:pPr indent="-342899" lvl="1" marL="415984" rtl="0" algn="l">
              <a:lnSpc>
                <a:spcPct val="95000"/>
              </a:lnSpc>
              <a:spcBef>
                <a:spcPts val="600"/>
              </a:spcBef>
              <a:spcAft>
                <a:spcPts val="0"/>
              </a:spcAft>
              <a:buSzPts val="1500"/>
              <a:buFont typeface="Arial"/>
              <a:buChar char="•"/>
            </a:pPr>
            <a:r>
              <a:rPr b="1" lang="es-419" sz="1500">
                <a:solidFill>
                  <a:srgbClr val="000000"/>
                </a:solidFill>
              </a:rPr>
              <a:t>Man-in-the middle -</a:t>
            </a:r>
            <a:r>
              <a:rPr lang="es-419" sz="1500">
                <a:solidFill>
                  <a:srgbClr val="000000"/>
                </a:solidFill>
              </a:rPr>
              <a:t> El agente de la amenaza se coloca entre dos entidades legítimas para leer o modificar los datos que pasan entre las dos partes.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6"/>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Ataques de red </a:t>
            </a:r>
            <a:br>
              <a:rPr lang="es-419"/>
            </a:br>
            <a:r>
              <a:rPr lang="es-419" sz="2400"/>
              <a:t>Ataques de denegación de servicio</a:t>
            </a:r>
            <a:endParaRPr/>
          </a:p>
        </p:txBody>
      </p:sp>
      <p:sp>
        <p:nvSpPr>
          <p:cNvPr id="308" name="Google Shape;308;p26"/>
          <p:cNvSpPr txBox="1"/>
          <p:nvPr>
            <p:ph idx="1" type="body"/>
          </p:nvPr>
        </p:nvSpPr>
        <p:spPr>
          <a:xfrm>
            <a:off x="431971" y="920146"/>
            <a:ext cx="8280057" cy="365799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500"/>
              <a:buNone/>
            </a:pPr>
            <a:r>
              <a:rPr lang="es-419" sz="1500">
                <a:solidFill>
                  <a:srgbClr val="000000"/>
                </a:solidFill>
              </a:rPr>
              <a:t>Los ataques de denegación de servicio (DoS) son la forma de ataque más publicitada y una de las más difíciles de eliminar. Sin embargo, debido a su facilidad de implementación y daño potencialmente significativo, los ataques DoS merecen especial atención por parte de los administradores de seguridad.</a:t>
            </a:r>
            <a:endParaRPr/>
          </a:p>
          <a:p>
            <a:pPr indent="-342900" lvl="0" marL="342900" rtl="0" algn="l">
              <a:lnSpc>
                <a:spcPct val="100000"/>
              </a:lnSpc>
              <a:spcBef>
                <a:spcPts val="300"/>
              </a:spcBef>
              <a:spcAft>
                <a:spcPts val="0"/>
              </a:spcAft>
              <a:buSzPts val="1500"/>
              <a:buFont typeface="Arial"/>
              <a:buChar char="•"/>
            </a:pPr>
            <a:r>
              <a:rPr lang="es-419" sz="1500">
                <a:solidFill>
                  <a:srgbClr val="000000"/>
                </a:solidFill>
              </a:rPr>
              <a:t>Los ataques DoS tienen muchas formas. Fundamentalmente, evitan que las personas autorizadas utilicen un servicio mediante el consumo de recursos del sistema. Para prevenir los ataques de DoS es importante estar al día con las actualizaciones de seguridad más recientes de los sistemas operativos y las aplicaciones.</a:t>
            </a:r>
            <a:endParaRPr/>
          </a:p>
          <a:p>
            <a:pPr indent="-342900" lvl="0" marL="342900" rtl="0" algn="l">
              <a:lnSpc>
                <a:spcPct val="100000"/>
              </a:lnSpc>
              <a:spcBef>
                <a:spcPts val="300"/>
              </a:spcBef>
              <a:spcAft>
                <a:spcPts val="0"/>
              </a:spcAft>
              <a:buSzPts val="1500"/>
              <a:buFont typeface="Arial"/>
              <a:buChar char="•"/>
            </a:pPr>
            <a:r>
              <a:rPr lang="es-419" sz="1500">
                <a:solidFill>
                  <a:srgbClr val="000000"/>
                </a:solidFill>
              </a:rPr>
              <a:t>Los ataques de DoS son un riesgo importante porque pueden interrumpir fácilmente la comunicación y causar una pérdida significativa de tiempo y dinero. Estos ataques son relativamente simples de ejecutar, incluso si lo hace un agente de amenaza inexperto.</a:t>
            </a:r>
            <a:endParaRPr/>
          </a:p>
          <a:p>
            <a:pPr indent="-342900" lvl="0" marL="342900" rtl="0" algn="l">
              <a:lnSpc>
                <a:spcPct val="100000"/>
              </a:lnSpc>
              <a:spcBef>
                <a:spcPts val="300"/>
              </a:spcBef>
              <a:spcAft>
                <a:spcPts val="0"/>
              </a:spcAft>
              <a:buSzPts val="1500"/>
              <a:buFont typeface="Arial"/>
              <a:buChar char="•"/>
            </a:pPr>
            <a:r>
              <a:rPr lang="es-419" sz="1500">
                <a:solidFill>
                  <a:srgbClr val="000000"/>
                </a:solidFill>
              </a:rPr>
              <a:t>Un DDoS es similar a un ataque DoS, pero se origina en múltiples fuentes coordinadas. Por ejemplo, un agente de amenazas construye una red de hosts infectados, conocidos como zombies. A una red de zombies se le conoce como botnet. El actor de amenazas utiliza un programa de comando y control (CNC) para instruir a la botnet de zombies para llevar a cabo un ataque DDoS.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7"/>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Ataques de red</a:t>
            </a:r>
            <a:br>
              <a:rPr lang="es-419" sz="1600"/>
            </a:br>
            <a:r>
              <a:rPr lang="es-419" sz="2400"/>
              <a:t>Laboratorio - Investigue las amenazas de seguridad de red</a:t>
            </a:r>
            <a:endParaRPr/>
          </a:p>
        </p:txBody>
      </p:sp>
      <p:sp>
        <p:nvSpPr>
          <p:cNvPr id="315" name="Google Shape;315;p27"/>
          <p:cNvSpPr txBox="1"/>
          <p:nvPr>
            <p:ph idx="1" type="body"/>
          </p:nvPr>
        </p:nvSpPr>
        <p:spPr>
          <a:xfrm>
            <a:off x="474662" y="763736"/>
            <a:ext cx="8280057" cy="3657998"/>
          </a:xfrm>
          <a:prstGeom prst="rect">
            <a:avLst/>
          </a:prstGeom>
          <a:noFill/>
          <a:ln>
            <a:noFill/>
          </a:ln>
        </p:spPr>
        <p:txBody>
          <a:bodyPr anchorCtr="0" anchor="t" bIns="45700" lIns="91400" spcFirstLastPara="1" rIns="91400" wrap="square" tIns="45700">
            <a:noAutofit/>
          </a:bodyPr>
          <a:lstStyle/>
          <a:p>
            <a:pPr indent="-285690" lvl="0" marL="285690" rtl="0" algn="l">
              <a:lnSpc>
                <a:spcPct val="100000"/>
              </a:lnSpc>
              <a:spcBef>
                <a:spcPts val="0"/>
              </a:spcBef>
              <a:spcAft>
                <a:spcPts val="0"/>
              </a:spcAft>
              <a:buSzPts val="2000"/>
              <a:buNone/>
            </a:pPr>
            <a:r>
              <a:rPr lang="es-419">
                <a:solidFill>
                  <a:srgbClr val="000000"/>
                </a:solidFill>
              </a:rPr>
              <a:t>En esta práctica de laboratorio se cumplirán los siguientes objetivos:</a:t>
            </a:r>
            <a:endParaRPr/>
          </a:p>
          <a:p>
            <a:pPr indent="-215900" lvl="1" marL="358775" rtl="0" algn="l">
              <a:lnSpc>
                <a:spcPct val="95000"/>
              </a:lnSpc>
              <a:spcBef>
                <a:spcPts val="600"/>
              </a:spcBef>
              <a:spcAft>
                <a:spcPts val="0"/>
              </a:spcAft>
              <a:buSzPts val="1600"/>
              <a:buChar char="•"/>
            </a:pPr>
            <a:r>
              <a:rPr lang="es-419" sz="1600">
                <a:solidFill>
                  <a:srgbClr val="000000"/>
                </a:solidFill>
              </a:rPr>
              <a:t>Parte 1: Explorar el sitio Web de SANS</a:t>
            </a:r>
            <a:endParaRPr/>
          </a:p>
          <a:p>
            <a:pPr indent="-215900" lvl="1" marL="358775" rtl="0" algn="l">
              <a:lnSpc>
                <a:spcPct val="95000"/>
              </a:lnSpc>
              <a:spcBef>
                <a:spcPts val="600"/>
              </a:spcBef>
              <a:spcAft>
                <a:spcPts val="0"/>
              </a:spcAft>
              <a:buSzPts val="1600"/>
              <a:buChar char="•"/>
            </a:pPr>
            <a:r>
              <a:rPr lang="es-419" sz="1600">
                <a:solidFill>
                  <a:srgbClr val="000000"/>
                </a:solidFill>
              </a:rPr>
              <a:t>Parte 2: Identificar amenazas de seguridad de red recientes</a:t>
            </a:r>
            <a:endParaRPr/>
          </a:p>
          <a:p>
            <a:pPr indent="-215900" lvl="1" marL="358775" rtl="0" algn="l">
              <a:lnSpc>
                <a:spcPct val="95000"/>
              </a:lnSpc>
              <a:spcBef>
                <a:spcPts val="600"/>
              </a:spcBef>
              <a:spcAft>
                <a:spcPts val="0"/>
              </a:spcAft>
              <a:buSzPts val="1600"/>
              <a:buChar char="•"/>
            </a:pPr>
            <a:r>
              <a:rPr lang="es-419" sz="1600">
                <a:solidFill>
                  <a:srgbClr val="000000"/>
                </a:solidFill>
              </a:rPr>
              <a:t>Parte 3: Detallar una amenaza de seguridad de red específica</a:t>
            </a:r>
            <a:endParaRPr/>
          </a:p>
          <a:p>
            <a:pPr indent="-285690" lvl="0" marL="285690" rtl="0" algn="l">
              <a:lnSpc>
                <a:spcPct val="100000"/>
              </a:lnSpc>
              <a:spcBef>
                <a:spcPts val="400"/>
              </a:spcBef>
              <a:spcAft>
                <a:spcPts val="0"/>
              </a:spcAft>
              <a:buSzPts val="2000"/>
              <a:buNone/>
            </a:pPr>
            <a:r>
              <a:t/>
            </a:r>
            <a:endParaRPr>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8"/>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16.3 Mitigaciones para ataques de red</a:t>
            </a:r>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9"/>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Mitigaciones de ataques a la red</a:t>
            </a:r>
            <a:br>
              <a:rPr lang="es-419"/>
            </a:br>
            <a:r>
              <a:rPr lang="es-419" sz="2400"/>
              <a:t>El enfoque en profundidad de la defensa</a:t>
            </a:r>
            <a:endParaRPr/>
          </a:p>
        </p:txBody>
      </p:sp>
      <p:sp>
        <p:nvSpPr>
          <p:cNvPr id="328" name="Google Shape;328;p29"/>
          <p:cNvSpPr/>
          <p:nvPr/>
        </p:nvSpPr>
        <p:spPr>
          <a:xfrm>
            <a:off x="228391" y="763736"/>
            <a:ext cx="4491890"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419" sz="1500">
                <a:solidFill>
                  <a:schemeClr val="dk1"/>
                </a:solidFill>
                <a:latin typeface="Arial"/>
                <a:ea typeface="Arial"/>
                <a:cs typeface="Arial"/>
                <a:sym typeface="Arial"/>
              </a:rPr>
              <a:t>Para mitigar los ataques de red, primero debe proteger los dispositivos, incluidos enrutadores, conmutadores, servidores y hosts. La mayoría de las organizaciones emplean un enfoque de defensa en profundidad (también conocido como enfoque en capas) para la seguridad. Esto requiere una combinación de dispositivos y servicios de red que funcionen en conjunto.</a:t>
            </a:r>
            <a:endParaRPr/>
          </a:p>
          <a:p>
            <a:pPr indent="0" lvl="0" marL="0" marR="0" rtl="0" algn="l">
              <a:spcBef>
                <a:spcPts val="0"/>
              </a:spcBef>
              <a:spcAft>
                <a:spcPts val="0"/>
              </a:spcAft>
              <a:buNone/>
            </a:pPr>
            <a:r>
              <a:t/>
            </a:r>
            <a:endParaRPr sz="1500">
              <a:solidFill>
                <a:schemeClr val="dk1"/>
              </a:solidFill>
              <a:latin typeface="Arial"/>
              <a:ea typeface="Arial"/>
              <a:cs typeface="Arial"/>
              <a:sym typeface="Arial"/>
            </a:endParaRPr>
          </a:p>
          <a:p>
            <a:pPr indent="0" lvl="0" marL="0" marR="0" rtl="0" algn="l">
              <a:spcBef>
                <a:spcPts val="0"/>
              </a:spcBef>
              <a:spcAft>
                <a:spcPts val="0"/>
              </a:spcAft>
              <a:buNone/>
            </a:pPr>
            <a:r>
              <a:rPr lang="es-419" sz="1500">
                <a:solidFill>
                  <a:schemeClr val="dk1"/>
                </a:solidFill>
                <a:latin typeface="Arial"/>
                <a:ea typeface="Arial"/>
                <a:cs typeface="Arial"/>
                <a:sym typeface="Arial"/>
              </a:rPr>
              <a:t>Se implementan varios dispositivos y servicios de seguridad para proteger a los usuarios y activos de una organización contra las amenazas de TCP / IP:</a:t>
            </a:r>
            <a:endParaRPr/>
          </a:p>
          <a:p>
            <a:pPr indent="-285750" lvl="1" marL="742950" marR="0" rtl="0" algn="l">
              <a:spcBef>
                <a:spcPts val="0"/>
              </a:spcBef>
              <a:spcAft>
                <a:spcPts val="0"/>
              </a:spcAft>
              <a:buClr>
                <a:schemeClr val="dk1"/>
              </a:buClr>
              <a:buSzPts val="1500"/>
              <a:buFont typeface="Arial"/>
              <a:buChar char="•"/>
            </a:pPr>
            <a:r>
              <a:rPr b="0" i="0" lang="es-419" sz="1500" u="none" cap="none" strike="noStrike">
                <a:solidFill>
                  <a:schemeClr val="dk1"/>
                </a:solidFill>
                <a:latin typeface="Arial"/>
                <a:ea typeface="Arial"/>
                <a:cs typeface="Arial"/>
                <a:sym typeface="Arial"/>
              </a:rPr>
              <a:t>VPN</a:t>
            </a:r>
            <a:endParaRPr/>
          </a:p>
          <a:p>
            <a:pPr indent="-285750" lvl="1" marL="742950" marR="0" rtl="0" algn="l">
              <a:spcBef>
                <a:spcPts val="0"/>
              </a:spcBef>
              <a:spcAft>
                <a:spcPts val="0"/>
              </a:spcAft>
              <a:buClr>
                <a:schemeClr val="dk1"/>
              </a:buClr>
              <a:buSzPts val="1500"/>
              <a:buFont typeface="Arial"/>
              <a:buChar char="•"/>
            </a:pPr>
            <a:r>
              <a:rPr b="0" i="0" lang="es-419" sz="1500" u="none" cap="none" strike="noStrike">
                <a:solidFill>
                  <a:schemeClr val="dk1"/>
                </a:solidFill>
                <a:latin typeface="Arial"/>
                <a:ea typeface="Arial"/>
                <a:cs typeface="Arial"/>
                <a:sym typeface="Arial"/>
              </a:rPr>
              <a:t>ASA Firewall</a:t>
            </a:r>
            <a:endParaRPr/>
          </a:p>
          <a:p>
            <a:pPr indent="-285750" lvl="1" marL="742950" marR="0" rtl="0" algn="l">
              <a:spcBef>
                <a:spcPts val="0"/>
              </a:spcBef>
              <a:spcAft>
                <a:spcPts val="0"/>
              </a:spcAft>
              <a:buClr>
                <a:schemeClr val="dk1"/>
              </a:buClr>
              <a:buSzPts val="1500"/>
              <a:buFont typeface="Arial"/>
              <a:buChar char="•"/>
            </a:pPr>
            <a:r>
              <a:rPr b="0" i="0" lang="es-419" sz="1500" u="none" cap="none" strike="noStrike">
                <a:solidFill>
                  <a:schemeClr val="dk1"/>
                </a:solidFill>
                <a:latin typeface="Arial"/>
                <a:ea typeface="Arial"/>
                <a:cs typeface="Arial"/>
                <a:sym typeface="Arial"/>
              </a:rPr>
              <a:t>IPS</a:t>
            </a:r>
            <a:endParaRPr/>
          </a:p>
          <a:p>
            <a:pPr indent="-285750" lvl="1" marL="742950" marR="0" rtl="0" algn="l">
              <a:spcBef>
                <a:spcPts val="0"/>
              </a:spcBef>
              <a:spcAft>
                <a:spcPts val="0"/>
              </a:spcAft>
              <a:buClr>
                <a:schemeClr val="dk1"/>
              </a:buClr>
              <a:buSzPts val="1500"/>
              <a:buFont typeface="Arial"/>
              <a:buChar char="•"/>
            </a:pPr>
            <a:r>
              <a:rPr b="0" i="0" lang="es-419" sz="1500" u="none" cap="none" strike="noStrike">
                <a:solidFill>
                  <a:schemeClr val="dk1"/>
                </a:solidFill>
                <a:latin typeface="Arial"/>
                <a:ea typeface="Arial"/>
                <a:cs typeface="Arial"/>
                <a:sym typeface="Arial"/>
              </a:rPr>
              <a:t>ESA/WSA</a:t>
            </a:r>
            <a:endParaRPr/>
          </a:p>
          <a:p>
            <a:pPr indent="-285750" lvl="1" marL="742950" marR="0" rtl="0" algn="l">
              <a:spcBef>
                <a:spcPts val="0"/>
              </a:spcBef>
              <a:spcAft>
                <a:spcPts val="0"/>
              </a:spcAft>
              <a:buClr>
                <a:schemeClr val="dk1"/>
              </a:buClr>
              <a:buSzPts val="1500"/>
              <a:buFont typeface="Arial"/>
              <a:buChar char="•"/>
            </a:pPr>
            <a:r>
              <a:rPr b="0" i="0" lang="es-419" sz="1500" u="none" cap="none" strike="noStrike">
                <a:solidFill>
                  <a:schemeClr val="dk1"/>
                </a:solidFill>
                <a:latin typeface="Arial"/>
                <a:ea typeface="Arial"/>
                <a:cs typeface="Arial"/>
                <a:sym typeface="Arial"/>
              </a:rPr>
              <a:t>AAA Server</a:t>
            </a:r>
            <a:endParaRPr/>
          </a:p>
        </p:txBody>
      </p:sp>
      <p:pic>
        <p:nvPicPr>
          <p:cNvPr id="329" name="Google Shape;329;p29"/>
          <p:cNvPicPr preferRelativeResize="0"/>
          <p:nvPr>
            <p:ph idx="1" type="body"/>
          </p:nvPr>
        </p:nvPicPr>
        <p:blipFill rotWithShape="1">
          <a:blip r:embed="rId3">
            <a:alphaModFix/>
          </a:blip>
          <a:srcRect b="0" l="0" r="0" t="0"/>
          <a:stretch/>
        </p:blipFill>
        <p:spPr>
          <a:xfrm>
            <a:off x="4822941" y="1102561"/>
            <a:ext cx="3932031" cy="293837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0"/>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Mitigaciones de ataque a la red </a:t>
            </a:r>
            <a:br>
              <a:rPr lang="es-419"/>
            </a:br>
            <a:r>
              <a:rPr lang="es-419" sz="2400"/>
              <a:t>Mantener copias de seguridad</a:t>
            </a:r>
            <a:endParaRPr/>
          </a:p>
        </p:txBody>
      </p:sp>
      <p:sp>
        <p:nvSpPr>
          <p:cNvPr id="336" name="Google Shape;336;p30"/>
          <p:cNvSpPr txBox="1"/>
          <p:nvPr>
            <p:ph idx="1" type="body"/>
          </p:nvPr>
        </p:nvSpPr>
        <p:spPr>
          <a:xfrm>
            <a:off x="133350" y="763736"/>
            <a:ext cx="8818145" cy="1293664"/>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500"/>
              <a:buNone/>
            </a:pPr>
            <a:r>
              <a:rPr lang="es-419" sz="1500">
                <a:solidFill>
                  <a:srgbClr val="000000"/>
                </a:solidFill>
              </a:rPr>
              <a:t>Hacer una copia de seguridad de las configuraciones y los datos del dispositivo es una de las formas más efectivas de protección contra la pérdida de datos. Las copias de seguridad se deben realizar de forma regular tal como se identifica en la política de seguridad. Las copias de respaldo de datos suelen almacenarse externamente para proteger los medios de copia de respaldo en caso de que ocurra algo en la instalación principal. </a:t>
            </a:r>
            <a:endParaRPr/>
          </a:p>
          <a:p>
            <a:pPr indent="0" lvl="0" marL="0" rtl="0" algn="l">
              <a:lnSpc>
                <a:spcPct val="100000"/>
              </a:lnSpc>
              <a:spcBef>
                <a:spcPts val="300"/>
              </a:spcBef>
              <a:spcAft>
                <a:spcPts val="0"/>
              </a:spcAft>
              <a:buSzPts val="1500"/>
              <a:buNone/>
            </a:pPr>
            <a:r>
              <a:rPr lang="es-419" sz="1500">
                <a:solidFill>
                  <a:srgbClr val="000000"/>
                </a:solidFill>
              </a:rPr>
              <a:t>La tabla muestra las consideraciones de copia de seguridad y sus descripciones.</a:t>
            </a:r>
            <a:endParaRPr/>
          </a:p>
          <a:p>
            <a:pPr indent="-247650" lvl="0" marL="342900" rtl="0" algn="l">
              <a:lnSpc>
                <a:spcPct val="100000"/>
              </a:lnSpc>
              <a:spcBef>
                <a:spcPts val="300"/>
              </a:spcBef>
              <a:spcAft>
                <a:spcPts val="0"/>
              </a:spcAft>
              <a:buSzPts val="1500"/>
              <a:buFont typeface="Arial"/>
              <a:buNone/>
            </a:pPr>
            <a:r>
              <a:t/>
            </a:r>
            <a:endParaRPr sz="1500">
              <a:solidFill>
                <a:srgbClr val="000000"/>
              </a:solidFill>
            </a:endParaRPr>
          </a:p>
        </p:txBody>
      </p:sp>
      <p:graphicFrame>
        <p:nvGraphicFramePr>
          <p:cNvPr id="337" name="Google Shape;337;p30"/>
          <p:cNvGraphicFramePr/>
          <p:nvPr/>
        </p:nvGraphicFramePr>
        <p:xfrm>
          <a:off x="288758" y="2315508"/>
          <a:ext cx="3000000" cy="3000000"/>
        </p:xfrm>
        <a:graphic>
          <a:graphicData uri="http://schemas.openxmlformats.org/drawingml/2006/table">
            <a:tbl>
              <a:tblPr bandRow="1" firstRow="1">
                <a:noFill/>
                <a:tableStyleId>{36244F26-721B-4566-87CF-4672A243503D}</a:tableStyleId>
              </a:tblPr>
              <a:tblGrid>
                <a:gridCol w="1473025"/>
                <a:gridCol w="6961100"/>
              </a:tblGrid>
              <a:tr h="305275">
                <a:tc>
                  <a:txBody>
                    <a:bodyPr/>
                    <a:lstStyle/>
                    <a:p>
                      <a:pPr indent="0" lvl="0" marL="0" marR="0" rtl="0" algn="l">
                        <a:spcBef>
                          <a:spcPts val="0"/>
                        </a:spcBef>
                        <a:spcAft>
                          <a:spcPts val="0"/>
                        </a:spcAft>
                        <a:buNone/>
                      </a:pPr>
                      <a:r>
                        <a:rPr b="1" lang="es-419" sz="1200" u="none" cap="none" strike="noStrike"/>
                        <a:t>Consideración</a:t>
                      </a:r>
                      <a:endParaRPr/>
                    </a:p>
                  </a:txBody>
                  <a:tcPr marT="47625" marB="47625" marR="47625" marL="47625" anchor="ctr"/>
                </a:tc>
                <a:tc>
                  <a:txBody>
                    <a:bodyPr/>
                    <a:lstStyle/>
                    <a:p>
                      <a:pPr indent="0" lvl="0" marL="0" marR="0" rtl="0" algn="l">
                        <a:spcBef>
                          <a:spcPts val="0"/>
                        </a:spcBef>
                        <a:spcAft>
                          <a:spcPts val="0"/>
                        </a:spcAft>
                        <a:buNone/>
                      </a:pPr>
                      <a:r>
                        <a:rPr b="1" lang="es-419" sz="1200" u="none" cap="none" strike="noStrike"/>
                        <a:t>Descripción</a:t>
                      </a:r>
                      <a:endParaRPr/>
                    </a:p>
                  </a:txBody>
                  <a:tcPr marT="47625" marB="47625" marR="47625" marL="47625" anchor="ctr"/>
                </a:tc>
              </a:tr>
              <a:tr h="764625">
                <a:tc>
                  <a:txBody>
                    <a:bodyPr/>
                    <a:lstStyle/>
                    <a:p>
                      <a:pPr indent="0" lvl="0" marL="0" marR="0" rtl="0" algn="l">
                        <a:spcBef>
                          <a:spcPts val="0"/>
                        </a:spcBef>
                        <a:spcAft>
                          <a:spcPts val="0"/>
                        </a:spcAft>
                        <a:buNone/>
                      </a:pPr>
                      <a:r>
                        <a:rPr b="0" lang="es-419" sz="1200" u="none" cap="none" strike="noStrike">
                          <a:solidFill>
                            <a:srgbClr val="000000"/>
                          </a:solidFill>
                        </a:rPr>
                        <a:t>Frecuencia</a:t>
                      </a:r>
                      <a:endParaRPr/>
                    </a:p>
                  </a:txBody>
                  <a:tcPr marT="47625" marB="47625" marR="47625" marL="47625" anchor="ctr"/>
                </a:tc>
                <a:tc>
                  <a:txBody>
                    <a:bodyPr/>
                    <a:lstStyle/>
                    <a:p>
                      <a:pPr indent="-76200" lvl="0" marL="0" marR="0" rtl="0" algn="l">
                        <a:spcBef>
                          <a:spcPts val="0"/>
                        </a:spcBef>
                        <a:spcAft>
                          <a:spcPts val="0"/>
                        </a:spcAft>
                        <a:buClr>
                          <a:srgbClr val="000000"/>
                        </a:buClr>
                        <a:buSzPts val="1200"/>
                        <a:buFont typeface="Arial"/>
                        <a:buChar char="•"/>
                      </a:pPr>
                      <a:r>
                        <a:rPr b="0" lang="es-419" sz="1200" u="none" cap="none" strike="noStrike">
                          <a:solidFill>
                            <a:srgbClr val="000000"/>
                          </a:solidFill>
                        </a:rPr>
                        <a:t>Realice copias de respaldo con regularidad, como se identifica en la política de seguridad.</a:t>
                      </a:r>
                      <a:endParaRPr/>
                    </a:p>
                    <a:p>
                      <a:pPr indent="-76200" lvl="0" marL="0" marR="0" rtl="0" algn="l">
                        <a:spcBef>
                          <a:spcPts val="0"/>
                        </a:spcBef>
                        <a:spcAft>
                          <a:spcPts val="0"/>
                        </a:spcAft>
                        <a:buClr>
                          <a:srgbClr val="000000"/>
                        </a:buClr>
                        <a:buSzPts val="1200"/>
                        <a:buFont typeface="Arial"/>
                        <a:buChar char="•"/>
                      </a:pPr>
                      <a:r>
                        <a:rPr b="0" lang="es-419" sz="1200" u="none" cap="none" strike="noStrike">
                          <a:solidFill>
                            <a:srgbClr val="000000"/>
                          </a:solidFill>
                        </a:rPr>
                        <a:t>Las copias de seguridad completas pueden llevar mucho tiempo, por lo tanto, realice copias de seguridad mensuales o semanales con frecuentes copias de seguridad parciales de los archivos modificados.</a:t>
                      </a:r>
                      <a:endParaRPr/>
                    </a:p>
                  </a:txBody>
                  <a:tcPr marT="47625" marB="47625" marR="47625" marL="47625" anchor="ctr"/>
                </a:tc>
              </a:tr>
              <a:tr h="426350">
                <a:tc>
                  <a:txBody>
                    <a:bodyPr/>
                    <a:lstStyle/>
                    <a:p>
                      <a:pPr indent="0" lvl="0" marL="0" marR="0" rtl="0" algn="l">
                        <a:spcBef>
                          <a:spcPts val="0"/>
                        </a:spcBef>
                        <a:spcAft>
                          <a:spcPts val="0"/>
                        </a:spcAft>
                        <a:buNone/>
                      </a:pPr>
                      <a:r>
                        <a:rPr b="0" lang="es-419" sz="1200" u="none" cap="none" strike="noStrike">
                          <a:solidFill>
                            <a:srgbClr val="000000"/>
                          </a:solidFill>
                        </a:rPr>
                        <a:t>Almacenamiento</a:t>
                      </a:r>
                      <a:endParaRPr/>
                    </a:p>
                  </a:txBody>
                  <a:tcPr marT="47625" marB="47625" marR="47625" marL="47625" anchor="ctr"/>
                </a:tc>
                <a:tc>
                  <a:txBody>
                    <a:bodyPr/>
                    <a:lstStyle/>
                    <a:p>
                      <a:pPr indent="-76200" lvl="0" marL="0" marR="0" rtl="0" algn="l">
                        <a:spcBef>
                          <a:spcPts val="0"/>
                        </a:spcBef>
                        <a:spcAft>
                          <a:spcPts val="0"/>
                        </a:spcAft>
                        <a:buClr>
                          <a:srgbClr val="000000"/>
                        </a:buClr>
                        <a:buSzPts val="1200"/>
                        <a:buFont typeface="Arial"/>
                        <a:buChar char="•"/>
                      </a:pPr>
                      <a:r>
                        <a:rPr b="0" lang="es-419" sz="1200" u="none" cap="none" strike="noStrike">
                          <a:solidFill>
                            <a:srgbClr val="000000"/>
                          </a:solidFill>
                        </a:rPr>
                        <a:t>Siempre valide las copias para garantizar la integridad de los datos y valide los procedimientos de restauración de archivos.</a:t>
                      </a:r>
                      <a:endParaRPr/>
                    </a:p>
                  </a:txBody>
                  <a:tcPr marT="47625" marB="47625" marR="47625" marL="47625" anchor="ctr"/>
                </a:tc>
              </a:tr>
              <a:tr h="426350">
                <a:tc>
                  <a:txBody>
                    <a:bodyPr/>
                    <a:lstStyle/>
                    <a:p>
                      <a:pPr indent="0" lvl="0" marL="0" marR="0" rtl="0" algn="l">
                        <a:spcBef>
                          <a:spcPts val="0"/>
                        </a:spcBef>
                        <a:spcAft>
                          <a:spcPts val="0"/>
                        </a:spcAft>
                        <a:buNone/>
                      </a:pPr>
                      <a:r>
                        <a:rPr b="0" lang="es-419" sz="1200" u="none" cap="none" strike="noStrike">
                          <a:solidFill>
                            <a:srgbClr val="000000"/>
                          </a:solidFill>
                        </a:rPr>
                        <a:t>Seguridad</a:t>
                      </a:r>
                      <a:endParaRPr/>
                    </a:p>
                  </a:txBody>
                  <a:tcPr marT="47625" marB="47625" marR="47625" marL="47625" anchor="ctr"/>
                </a:tc>
                <a:tc>
                  <a:txBody>
                    <a:bodyPr/>
                    <a:lstStyle/>
                    <a:p>
                      <a:pPr indent="-76200" lvl="0" marL="0" marR="0" rtl="0" algn="l">
                        <a:spcBef>
                          <a:spcPts val="0"/>
                        </a:spcBef>
                        <a:spcAft>
                          <a:spcPts val="0"/>
                        </a:spcAft>
                        <a:buClr>
                          <a:srgbClr val="000000"/>
                        </a:buClr>
                        <a:buSzPts val="1200"/>
                        <a:buFont typeface="Arial"/>
                        <a:buChar char="•"/>
                      </a:pPr>
                      <a:r>
                        <a:rPr b="0" lang="es-419" sz="1200" u="none" cap="none" strike="noStrike">
                          <a:solidFill>
                            <a:srgbClr val="000000"/>
                          </a:solidFill>
                        </a:rPr>
                        <a:t>Las copias de respaldo deben trasladarse de forma diaria, semanal o mensual, según lo que exija la política de seguridad, a una ubicación de almacenamiento externa aprobada.</a:t>
                      </a:r>
                      <a:endParaRPr/>
                    </a:p>
                  </a:txBody>
                  <a:tcPr marT="47625" marB="47625" marR="47625" marL="47625" anchor="ctr"/>
                </a:tc>
              </a:tr>
              <a:tr h="426350">
                <a:tc>
                  <a:txBody>
                    <a:bodyPr/>
                    <a:lstStyle/>
                    <a:p>
                      <a:pPr indent="0" lvl="0" marL="0" marR="0" rtl="0" algn="l">
                        <a:spcBef>
                          <a:spcPts val="0"/>
                        </a:spcBef>
                        <a:spcAft>
                          <a:spcPts val="0"/>
                        </a:spcAft>
                        <a:buNone/>
                      </a:pPr>
                      <a:r>
                        <a:rPr b="0" lang="es-419" sz="1200" u="none" cap="none" strike="noStrike">
                          <a:solidFill>
                            <a:srgbClr val="000000"/>
                          </a:solidFill>
                        </a:rPr>
                        <a:t>Validación</a:t>
                      </a:r>
                      <a:endParaRPr/>
                    </a:p>
                  </a:txBody>
                  <a:tcPr marT="47625" marB="47625" marR="47625" marL="47625" anchor="ctr"/>
                </a:tc>
                <a:tc>
                  <a:txBody>
                    <a:bodyPr/>
                    <a:lstStyle/>
                    <a:p>
                      <a:pPr indent="-76200" lvl="0" marL="0" marR="0" rtl="0" algn="l">
                        <a:spcBef>
                          <a:spcPts val="0"/>
                        </a:spcBef>
                        <a:spcAft>
                          <a:spcPts val="0"/>
                        </a:spcAft>
                        <a:buClr>
                          <a:srgbClr val="000000"/>
                        </a:buClr>
                        <a:buSzPts val="1200"/>
                        <a:buFont typeface="Arial"/>
                        <a:buChar char="•"/>
                      </a:pPr>
                      <a:r>
                        <a:rPr b="0" lang="es-419" sz="1200" u="none" cap="none" strike="noStrike">
                          <a:solidFill>
                            <a:srgbClr val="000000"/>
                          </a:solidFill>
                        </a:rPr>
                        <a:t>Las copias deben protegerse con contraseñas seguras. La contraseña es necesaria para restaurar los datos.</a:t>
                      </a:r>
                      <a:endParaRPr/>
                    </a:p>
                  </a:txBody>
                  <a:tcPr marT="47625" marB="47625" marR="47625" marL="47625"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1"/>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Mitigaciones de ataque a la red </a:t>
            </a:r>
            <a:br>
              <a:rPr lang="es-419"/>
            </a:br>
            <a:r>
              <a:rPr lang="es-419" sz="2400"/>
              <a:t>Mejorar, Actualizar y Parchear</a:t>
            </a:r>
            <a:endParaRPr/>
          </a:p>
        </p:txBody>
      </p:sp>
      <p:sp>
        <p:nvSpPr>
          <p:cNvPr id="344" name="Google Shape;344;p31"/>
          <p:cNvSpPr txBox="1"/>
          <p:nvPr>
            <p:ph idx="1" type="body"/>
          </p:nvPr>
        </p:nvSpPr>
        <p:spPr>
          <a:xfrm>
            <a:off x="474663" y="763736"/>
            <a:ext cx="4097337" cy="365799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A medida que se publica nuevo malware, las empresas deben mantenerse al día con las versiones más recientes del software antivirus.</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La manera más eficaz de mitigar un ataque de gusanos consiste en descargar las actualizaciones de seguridad del proveedor del sistema operativo y aplicar parches a todos los sistemas vulnerables.</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Una solución para la administración de parches de seguridad críticos es asegurarse de que todos los sistemas finales descarguen actualizaciones automáticamente.</a:t>
            </a:r>
            <a:endParaRPr/>
          </a:p>
        </p:txBody>
      </p:sp>
      <p:pic>
        <p:nvPicPr>
          <p:cNvPr id="345" name="Google Shape;345;p31"/>
          <p:cNvPicPr preferRelativeResize="0"/>
          <p:nvPr/>
        </p:nvPicPr>
        <p:blipFill rotWithShape="1">
          <a:blip r:embed="rId3">
            <a:alphaModFix/>
          </a:blip>
          <a:srcRect b="0" l="0" r="0" t="0"/>
          <a:stretch/>
        </p:blipFill>
        <p:spPr>
          <a:xfrm>
            <a:off x="4572000" y="1037966"/>
            <a:ext cx="4311859" cy="250104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2"/>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Mitigaciones de ataque a la red </a:t>
            </a:r>
            <a:br>
              <a:rPr lang="es-419"/>
            </a:br>
            <a:r>
              <a:rPr lang="es-419" sz="2400"/>
              <a:t>Autenticar, Autorizar y Contabilizar</a:t>
            </a:r>
            <a:endParaRPr/>
          </a:p>
        </p:txBody>
      </p:sp>
      <p:sp>
        <p:nvSpPr>
          <p:cNvPr id="352" name="Google Shape;352;p32"/>
          <p:cNvSpPr txBox="1"/>
          <p:nvPr>
            <p:ph idx="1" type="body"/>
          </p:nvPr>
        </p:nvSpPr>
        <p:spPr>
          <a:xfrm>
            <a:off x="474663" y="763737"/>
            <a:ext cx="4252980" cy="365799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Los servicios de seguridad de red de autenticación, autorización y contabilización (AAA o "triple A") proporcionan el marco principal para configurar el control de acceso en dispositivos de red.</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AAA es una forma de controlar quién tiene permiso para acceder a una red (autenticar), qué acciones realizan mientras acceden a la red (autorizar) y hacer un registro de lo que se hizo mientras están allí (contabilizar).</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El concepto de AAA es similar al uso de una tarjeta de crédito. La tarjeta de crédito identifica quién la puede utilizar y cuánto puede gastar ese usuario, y lleva un registro de los elementos en los que el usuario gastó dinero.</a:t>
            </a:r>
            <a:endParaRPr/>
          </a:p>
          <a:p>
            <a:pPr indent="-254000" lvl="0" marL="342900" rtl="0" algn="l">
              <a:lnSpc>
                <a:spcPct val="100000"/>
              </a:lnSpc>
              <a:spcBef>
                <a:spcPts val="280"/>
              </a:spcBef>
              <a:spcAft>
                <a:spcPts val="0"/>
              </a:spcAft>
              <a:buSzPts val="1400"/>
              <a:buFont typeface="Arial"/>
              <a:buNone/>
            </a:pPr>
            <a:r>
              <a:t/>
            </a:r>
            <a:endParaRPr sz="1400">
              <a:solidFill>
                <a:srgbClr val="000000"/>
              </a:solidFill>
            </a:endParaRPr>
          </a:p>
        </p:txBody>
      </p:sp>
      <p:pic>
        <p:nvPicPr>
          <p:cNvPr id="353" name="Google Shape;353;p32"/>
          <p:cNvPicPr preferRelativeResize="0"/>
          <p:nvPr/>
        </p:nvPicPr>
        <p:blipFill rotWithShape="1">
          <a:blip r:embed="rId3">
            <a:alphaModFix/>
          </a:blip>
          <a:srcRect b="0" l="0" r="0" t="0"/>
          <a:stretch/>
        </p:blipFill>
        <p:spPr>
          <a:xfrm>
            <a:off x="4880069" y="943673"/>
            <a:ext cx="4263931" cy="32981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3"/>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Mitigaciones de ataque a la red </a:t>
            </a:r>
            <a:br>
              <a:rPr lang="es-419"/>
            </a:br>
            <a:r>
              <a:rPr lang="es-419" sz="2400"/>
              <a:t>Cortafuegos (Firewall)</a:t>
            </a:r>
            <a:endParaRPr/>
          </a:p>
        </p:txBody>
      </p:sp>
      <p:sp>
        <p:nvSpPr>
          <p:cNvPr id="360" name="Google Shape;360;p33"/>
          <p:cNvSpPr txBox="1"/>
          <p:nvPr>
            <p:ph idx="1" type="body"/>
          </p:nvPr>
        </p:nvSpPr>
        <p:spPr>
          <a:xfrm>
            <a:off x="85725" y="763736"/>
            <a:ext cx="4530439" cy="365799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Los firewalls de red residen entre dos o más redes, controlan el tráfico entre ellas y evitan el acceso no autorizado.</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Un firewall podría brindar a usuarios externos acceso controlado a servicios específicos. Por ejemplo, los servidores accesibles para usuarios externos generalmente se encuentran en una red especial denominada zona desmilitarizada (DMZ). La DMZ permite a un administrador de red aplicar políticas específicas para los hosts conectados a esa red.</a:t>
            </a:r>
            <a:endParaRPr/>
          </a:p>
        </p:txBody>
      </p:sp>
      <p:pic>
        <p:nvPicPr>
          <p:cNvPr id="361" name="Google Shape;361;p33"/>
          <p:cNvPicPr preferRelativeResize="0"/>
          <p:nvPr/>
        </p:nvPicPr>
        <p:blipFill rotWithShape="1">
          <a:blip r:embed="rId3">
            <a:alphaModFix/>
          </a:blip>
          <a:srcRect b="0" l="0" r="0" t="0"/>
          <a:stretch/>
        </p:blipFill>
        <p:spPr>
          <a:xfrm>
            <a:off x="4675145" y="448800"/>
            <a:ext cx="3611364" cy="1128551"/>
          </a:xfrm>
          <a:prstGeom prst="rect">
            <a:avLst/>
          </a:prstGeom>
          <a:noFill/>
          <a:ln>
            <a:noFill/>
          </a:ln>
        </p:spPr>
      </p:pic>
      <p:pic>
        <p:nvPicPr>
          <p:cNvPr id="362" name="Google Shape;362;p33"/>
          <p:cNvPicPr preferRelativeResize="0"/>
          <p:nvPr/>
        </p:nvPicPr>
        <p:blipFill rotWithShape="1">
          <a:blip r:embed="rId4">
            <a:alphaModFix/>
          </a:blip>
          <a:srcRect b="0" l="0" r="0" t="0"/>
          <a:stretch/>
        </p:blipFill>
        <p:spPr>
          <a:xfrm>
            <a:off x="4675144" y="1486889"/>
            <a:ext cx="3611365" cy="1106437"/>
          </a:xfrm>
          <a:prstGeom prst="rect">
            <a:avLst/>
          </a:prstGeom>
          <a:noFill/>
          <a:ln>
            <a:noFill/>
          </a:ln>
        </p:spPr>
      </p:pic>
      <p:pic>
        <p:nvPicPr>
          <p:cNvPr id="363" name="Google Shape;363;p33"/>
          <p:cNvPicPr preferRelativeResize="0"/>
          <p:nvPr/>
        </p:nvPicPr>
        <p:blipFill rotWithShape="1">
          <a:blip r:embed="rId5">
            <a:alphaModFix/>
          </a:blip>
          <a:srcRect b="0" l="0" r="0" t="0"/>
          <a:stretch/>
        </p:blipFill>
        <p:spPr>
          <a:xfrm>
            <a:off x="4860959" y="2785952"/>
            <a:ext cx="3239733" cy="183959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4"/>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Mitigaciones de ataque a la red </a:t>
            </a:r>
            <a:br>
              <a:rPr lang="es-419"/>
            </a:br>
            <a:r>
              <a:rPr lang="es-419" sz="2400"/>
              <a:t>Tipos de cortafuegos</a:t>
            </a:r>
            <a:endParaRPr/>
          </a:p>
        </p:txBody>
      </p:sp>
      <p:sp>
        <p:nvSpPr>
          <p:cNvPr id="370" name="Google Shape;370;p34"/>
          <p:cNvSpPr txBox="1"/>
          <p:nvPr>
            <p:ph idx="1" type="body"/>
          </p:nvPr>
        </p:nvSpPr>
        <p:spPr>
          <a:xfrm>
            <a:off x="474662" y="763736"/>
            <a:ext cx="8280057" cy="365799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Los productos de firewall vienen empaquetados en varias formas. Estos productos utilizan diferentes técnicas para determinar qué se permitirá o negará el acceso a una red. Entre otros, se incluyen:</a:t>
            </a:r>
            <a:endParaRPr/>
          </a:p>
          <a:p>
            <a:pPr indent="-285750" lvl="1" marL="358835" rtl="0" algn="l">
              <a:lnSpc>
                <a:spcPct val="95000"/>
              </a:lnSpc>
              <a:spcBef>
                <a:spcPts val="600"/>
              </a:spcBef>
              <a:spcAft>
                <a:spcPts val="0"/>
              </a:spcAft>
              <a:buSzPts val="1600"/>
              <a:buFont typeface="Arial"/>
              <a:buChar char="•"/>
            </a:pPr>
            <a:r>
              <a:rPr b="1" lang="es-419" sz="1600">
                <a:solidFill>
                  <a:srgbClr val="000000"/>
                </a:solidFill>
              </a:rPr>
              <a:t>Filtrado de paquetes - </a:t>
            </a:r>
            <a:r>
              <a:rPr lang="es-419" sz="1600">
                <a:solidFill>
                  <a:srgbClr val="000000"/>
                </a:solidFill>
              </a:rPr>
              <a:t>Evita o permite el acceso basado en direcciones IP o MAC</a:t>
            </a:r>
            <a:r>
              <a:rPr b="1" lang="es-419" sz="1600">
                <a:solidFill>
                  <a:srgbClr val="000000"/>
                </a:solidFill>
              </a:rPr>
              <a:t>.</a:t>
            </a:r>
            <a:endParaRPr/>
          </a:p>
          <a:p>
            <a:pPr indent="-285750" lvl="1" marL="358835" rtl="0" algn="l">
              <a:lnSpc>
                <a:spcPct val="95000"/>
              </a:lnSpc>
              <a:spcBef>
                <a:spcPts val="600"/>
              </a:spcBef>
              <a:spcAft>
                <a:spcPts val="0"/>
              </a:spcAft>
              <a:buSzPts val="1600"/>
              <a:buFont typeface="Arial"/>
              <a:buChar char="•"/>
            </a:pPr>
            <a:r>
              <a:rPr b="1" lang="es-419" sz="1600">
                <a:solidFill>
                  <a:srgbClr val="000000"/>
                </a:solidFill>
              </a:rPr>
              <a:t>Filtrado de aplicaciones - </a:t>
            </a:r>
            <a:r>
              <a:rPr lang="es-419" sz="1600">
                <a:solidFill>
                  <a:srgbClr val="000000"/>
                </a:solidFill>
              </a:rPr>
              <a:t>Evita o permite el acceso a tipos de aplicaciones específicos según los números de puerto.</a:t>
            </a:r>
            <a:endParaRPr/>
          </a:p>
          <a:p>
            <a:pPr indent="-285750" lvl="1" marL="358835" rtl="0" algn="l">
              <a:lnSpc>
                <a:spcPct val="95000"/>
              </a:lnSpc>
              <a:spcBef>
                <a:spcPts val="600"/>
              </a:spcBef>
              <a:spcAft>
                <a:spcPts val="0"/>
              </a:spcAft>
              <a:buSzPts val="1600"/>
              <a:buFont typeface="Arial"/>
              <a:buChar char="•"/>
            </a:pPr>
            <a:r>
              <a:rPr b="1" lang="es-419" sz="1600">
                <a:solidFill>
                  <a:srgbClr val="000000"/>
                </a:solidFill>
              </a:rPr>
              <a:t>Filtrado de URL - </a:t>
            </a:r>
            <a:r>
              <a:rPr lang="es-419" sz="1600">
                <a:solidFill>
                  <a:srgbClr val="000000"/>
                </a:solidFill>
              </a:rPr>
              <a:t>Evita o permite el acceso a sitios web basados en URL o palabras clave específicas</a:t>
            </a:r>
            <a:r>
              <a:rPr b="1" lang="es-419" sz="1600">
                <a:solidFill>
                  <a:srgbClr val="000000"/>
                </a:solidFill>
              </a:rPr>
              <a:t>.</a:t>
            </a:r>
            <a:endParaRPr/>
          </a:p>
          <a:p>
            <a:pPr indent="-285750" lvl="1" marL="358835" rtl="0" algn="l">
              <a:lnSpc>
                <a:spcPct val="95000"/>
              </a:lnSpc>
              <a:spcBef>
                <a:spcPts val="600"/>
              </a:spcBef>
              <a:spcAft>
                <a:spcPts val="0"/>
              </a:spcAft>
              <a:buSzPts val="1600"/>
              <a:buFont typeface="Arial"/>
              <a:buChar char="•"/>
            </a:pPr>
            <a:r>
              <a:rPr b="1" lang="es-419" sz="1600">
                <a:solidFill>
                  <a:srgbClr val="000000"/>
                </a:solidFill>
              </a:rPr>
              <a:t>Inspección de paquetes con estado (SPI)</a:t>
            </a:r>
            <a:r>
              <a:rPr lang="es-419" sz="1600">
                <a:solidFill>
                  <a:srgbClr val="000000"/>
                </a:solidFill>
              </a:rPr>
              <a:t> - Los paquetes entrantes deben ser respuestas legítimas a las solicitudes de los hosts internos. Los paquetes no solicitados son bloqueados, a menos que se permitan específicamente. SPI también puede incluir la capacidad de reconocer y filtrar tipos específicos de ataques, como la denegación de servicio (DoS).</a:t>
            </a:r>
            <a:endParaRPr/>
          </a:p>
          <a:p>
            <a:pPr indent="-184150" lvl="0" marL="285750" rtl="0" algn="l">
              <a:lnSpc>
                <a:spcPct val="100000"/>
              </a:lnSpc>
              <a:spcBef>
                <a:spcPts val="320"/>
              </a:spcBef>
              <a:spcAft>
                <a:spcPts val="0"/>
              </a:spcAft>
              <a:buSzPts val="1600"/>
              <a:buFont typeface="Arial"/>
              <a:buNone/>
            </a:pPr>
            <a:r>
              <a:t/>
            </a:r>
            <a:endParaRPr sz="16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a:t>Objetivos del módulo</a:t>
            </a:r>
            <a:endParaRPr/>
          </a:p>
        </p:txBody>
      </p:sp>
      <p:sp>
        <p:nvSpPr>
          <p:cNvPr id="246" name="Google Shape;246;p17"/>
          <p:cNvSpPr txBox="1"/>
          <p:nvPr>
            <p:ph idx="1" type="body"/>
          </p:nvPr>
        </p:nvSpPr>
        <p:spPr>
          <a:xfrm>
            <a:off x="144065" y="798944"/>
            <a:ext cx="8853286" cy="757551"/>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Clr>
                <a:schemeClr val="dk1"/>
              </a:buClr>
              <a:buSzPts val="1400"/>
              <a:buNone/>
            </a:pPr>
            <a:r>
              <a:rPr b="1" lang="es-419" sz="1400">
                <a:solidFill>
                  <a:schemeClr val="dk1"/>
                </a:solidFill>
              </a:rPr>
              <a:t>Título del Módulo: </a:t>
            </a:r>
            <a:r>
              <a:rPr lang="es-419" sz="1400">
                <a:solidFill>
                  <a:schemeClr val="dk1"/>
                </a:solidFill>
              </a:rPr>
              <a:t>Fundamentos de seguridad de red</a:t>
            </a:r>
            <a:endParaRPr/>
          </a:p>
          <a:p>
            <a:pPr indent="0" lvl="0" marL="0" rtl="0" algn="l">
              <a:lnSpc>
                <a:spcPct val="100000"/>
              </a:lnSpc>
              <a:spcBef>
                <a:spcPts val="0"/>
              </a:spcBef>
              <a:spcAft>
                <a:spcPts val="0"/>
              </a:spcAft>
              <a:buClr>
                <a:srgbClr val="000000"/>
              </a:buClr>
              <a:buSzPts val="1400"/>
              <a:buNone/>
            </a:pPr>
            <a:r>
              <a:t/>
            </a:r>
            <a:endParaRPr sz="1400">
              <a:solidFill>
                <a:schemeClr val="dk1"/>
              </a:solidFill>
            </a:endParaRPr>
          </a:p>
          <a:p>
            <a:pPr indent="0" lvl="0" marL="0" rtl="0" algn="l">
              <a:lnSpc>
                <a:spcPct val="100000"/>
              </a:lnSpc>
              <a:spcBef>
                <a:spcPts val="0"/>
              </a:spcBef>
              <a:spcAft>
                <a:spcPts val="0"/>
              </a:spcAft>
              <a:buClr>
                <a:schemeClr val="dk1"/>
              </a:buClr>
              <a:buSzPts val="1400"/>
              <a:buNone/>
            </a:pPr>
            <a:r>
              <a:rPr b="1" lang="es-419" sz="1400">
                <a:solidFill>
                  <a:schemeClr val="dk1"/>
                </a:solidFill>
              </a:rPr>
              <a:t>Objetivo del Módulo</a:t>
            </a:r>
            <a:r>
              <a:rPr lang="es-419" sz="1400">
                <a:solidFill>
                  <a:schemeClr val="dk1"/>
                </a:solidFill>
              </a:rPr>
              <a:t>: </a:t>
            </a:r>
            <a:r>
              <a:rPr lang="es-419" sz="1400"/>
              <a:t>Configurar switches y routers con funciones de refuerzo de dispositivos para mejorar la seguridad.</a:t>
            </a:r>
            <a:endParaRPr/>
          </a:p>
          <a:p>
            <a:pPr indent="-84138" lvl="0" marL="169863" rtl="0" algn="l">
              <a:lnSpc>
                <a:spcPct val="100000"/>
              </a:lnSpc>
              <a:spcBef>
                <a:spcPts val="600"/>
              </a:spcBef>
              <a:spcAft>
                <a:spcPts val="0"/>
              </a:spcAft>
              <a:buSzPts val="1350"/>
              <a:buFont typeface="Noto Sans Symbols"/>
              <a:buNone/>
            </a:pPr>
            <a:r>
              <a:t/>
            </a:r>
            <a:endParaRPr/>
          </a:p>
        </p:txBody>
      </p:sp>
      <p:graphicFrame>
        <p:nvGraphicFramePr>
          <p:cNvPr id="247" name="Google Shape;247;p17"/>
          <p:cNvGraphicFramePr/>
          <p:nvPr/>
        </p:nvGraphicFramePr>
        <p:xfrm>
          <a:off x="692252" y="2036966"/>
          <a:ext cx="3000000" cy="3000000"/>
        </p:xfrm>
        <a:graphic>
          <a:graphicData uri="http://schemas.openxmlformats.org/drawingml/2006/table">
            <a:tbl>
              <a:tblPr bandRow="1" firstRow="1">
                <a:noFill/>
                <a:tableStyleId>{36244F26-721B-4566-87CF-4672A243503D}</a:tableStyleId>
              </a:tblPr>
              <a:tblGrid>
                <a:gridCol w="3427675"/>
                <a:gridCol w="4329250"/>
              </a:tblGrid>
              <a:tr h="370850">
                <a:tc>
                  <a:txBody>
                    <a:bodyPr/>
                    <a:lstStyle/>
                    <a:p>
                      <a:pPr indent="0" lvl="0" marL="0" marR="0" rtl="0" algn="l">
                        <a:spcBef>
                          <a:spcPts val="0"/>
                        </a:spcBef>
                        <a:spcAft>
                          <a:spcPts val="0"/>
                        </a:spcAft>
                        <a:buNone/>
                      </a:pPr>
                      <a:r>
                        <a:rPr b="1" lang="es-419" sz="1400" u="none" cap="none" strike="noStrike"/>
                        <a:t>Título del tema</a:t>
                      </a:r>
                      <a:endParaRPr/>
                    </a:p>
                  </a:txBody>
                  <a:tcPr marT="47625" marB="47625" marR="47625" marL="47625" anchor="ctr"/>
                </a:tc>
                <a:tc>
                  <a:txBody>
                    <a:bodyPr/>
                    <a:lstStyle/>
                    <a:p>
                      <a:pPr indent="0" lvl="0" marL="0" marR="0" rtl="0" algn="l">
                        <a:spcBef>
                          <a:spcPts val="0"/>
                        </a:spcBef>
                        <a:spcAft>
                          <a:spcPts val="0"/>
                        </a:spcAft>
                        <a:buNone/>
                      </a:pPr>
                      <a:r>
                        <a:rPr b="1" lang="es-419" sz="1400" u="none" cap="none" strike="noStrike"/>
                        <a:t>Objetivo del tema</a:t>
                      </a:r>
                      <a:endParaRPr/>
                    </a:p>
                  </a:txBody>
                  <a:tcPr marT="47625" marB="47625" marR="47625" marL="47625" anchor="ctr"/>
                </a:tc>
              </a:tr>
              <a:tr h="370850">
                <a:tc>
                  <a:txBody>
                    <a:bodyPr/>
                    <a:lstStyle/>
                    <a:p>
                      <a:pPr indent="0" lvl="0" marL="0" marR="0" rtl="0" algn="l">
                        <a:spcBef>
                          <a:spcPts val="0"/>
                        </a:spcBef>
                        <a:spcAft>
                          <a:spcPts val="0"/>
                        </a:spcAft>
                        <a:buNone/>
                      </a:pPr>
                      <a:r>
                        <a:rPr b="1" lang="es-419" sz="1400" u="none" cap="none" strike="noStrike">
                          <a:solidFill>
                            <a:schemeClr val="lt1"/>
                          </a:solidFill>
                        </a:rPr>
                        <a:t>Vulnerabilidades y amenazas a la seguridad</a:t>
                      </a:r>
                      <a:endParaRPr/>
                    </a:p>
                  </a:txBody>
                  <a:tcPr marT="47625" marB="47625" marR="47625" marL="47625" anchor="ctr">
                    <a:solidFill>
                      <a:schemeClr val="accent1"/>
                    </a:solidFill>
                  </a:tcPr>
                </a:tc>
                <a:tc>
                  <a:txBody>
                    <a:bodyPr/>
                    <a:lstStyle/>
                    <a:p>
                      <a:pPr indent="0" lvl="0" marL="0" marR="0" rtl="0" algn="l">
                        <a:spcBef>
                          <a:spcPts val="0"/>
                        </a:spcBef>
                        <a:spcAft>
                          <a:spcPts val="0"/>
                        </a:spcAft>
                        <a:buNone/>
                      </a:pPr>
                      <a:r>
                        <a:rPr b="0" lang="es-419" sz="1400" u="none" cap="none" strike="noStrike"/>
                        <a:t>Explique por qué son necesarias las medidas básicas de seguridad en los dispositivos de red.</a:t>
                      </a:r>
                      <a:endParaRPr/>
                    </a:p>
                  </a:txBody>
                  <a:tcPr marT="47625" marB="47625" marR="47625" marL="47625" anchor="ctr"/>
                </a:tc>
              </a:tr>
              <a:tr h="370850">
                <a:tc>
                  <a:txBody>
                    <a:bodyPr/>
                    <a:lstStyle/>
                    <a:p>
                      <a:pPr indent="0" lvl="0" marL="0" marR="0" rtl="0" algn="l">
                        <a:spcBef>
                          <a:spcPts val="0"/>
                        </a:spcBef>
                        <a:spcAft>
                          <a:spcPts val="0"/>
                        </a:spcAft>
                        <a:buNone/>
                      </a:pPr>
                      <a:r>
                        <a:rPr b="1" lang="es-419" sz="1400" u="none" cap="none" strike="noStrike">
                          <a:solidFill>
                            <a:schemeClr val="lt1"/>
                          </a:solidFill>
                        </a:rPr>
                        <a:t>Ataques a la red</a:t>
                      </a:r>
                      <a:endParaRPr/>
                    </a:p>
                  </a:txBody>
                  <a:tcPr marT="47625" marB="47625" marR="47625" marL="47625" anchor="ctr">
                    <a:solidFill>
                      <a:schemeClr val="accent1"/>
                    </a:solidFill>
                  </a:tcPr>
                </a:tc>
                <a:tc>
                  <a:txBody>
                    <a:bodyPr/>
                    <a:lstStyle/>
                    <a:p>
                      <a:pPr indent="0" lvl="0" marL="0" marR="0" rtl="0" algn="l">
                        <a:spcBef>
                          <a:spcPts val="0"/>
                        </a:spcBef>
                        <a:spcAft>
                          <a:spcPts val="0"/>
                        </a:spcAft>
                        <a:buNone/>
                      </a:pPr>
                      <a:r>
                        <a:rPr b="0" lang="es-419" sz="1400" u="none" cap="none" strike="noStrike"/>
                        <a:t>Identifique las vulnerabilidades de seguridad.</a:t>
                      </a:r>
                      <a:endParaRPr/>
                    </a:p>
                  </a:txBody>
                  <a:tcPr marT="47625" marB="47625" marR="47625" marL="47625" anchor="ctr"/>
                </a:tc>
              </a:tr>
              <a:tr h="370850">
                <a:tc>
                  <a:txBody>
                    <a:bodyPr/>
                    <a:lstStyle/>
                    <a:p>
                      <a:pPr indent="0" lvl="0" marL="0" marR="0" rtl="0" algn="l">
                        <a:spcBef>
                          <a:spcPts val="0"/>
                        </a:spcBef>
                        <a:spcAft>
                          <a:spcPts val="0"/>
                        </a:spcAft>
                        <a:buNone/>
                      </a:pPr>
                      <a:r>
                        <a:rPr b="1" lang="es-419" sz="1400" u="none" cap="none" strike="noStrike">
                          <a:solidFill>
                            <a:schemeClr val="lt1"/>
                          </a:solidFill>
                        </a:rPr>
                        <a:t>Mitigación de los ataques a la red</a:t>
                      </a:r>
                      <a:endParaRPr/>
                    </a:p>
                  </a:txBody>
                  <a:tcPr marT="47625" marB="47625" marR="47625" marL="47625" anchor="ctr">
                    <a:solidFill>
                      <a:schemeClr val="accent1"/>
                    </a:solidFill>
                  </a:tcPr>
                </a:tc>
                <a:tc>
                  <a:txBody>
                    <a:bodyPr/>
                    <a:lstStyle/>
                    <a:p>
                      <a:pPr indent="0" lvl="0" marL="0" marR="0" rtl="0" algn="l">
                        <a:spcBef>
                          <a:spcPts val="0"/>
                        </a:spcBef>
                        <a:spcAft>
                          <a:spcPts val="0"/>
                        </a:spcAft>
                        <a:buNone/>
                      </a:pPr>
                      <a:r>
                        <a:rPr b="0" lang="es-419" sz="1400" u="none" cap="none" strike="noStrike"/>
                        <a:t>Identifique las técnicas generales de mitigación.</a:t>
                      </a:r>
                      <a:endParaRPr/>
                    </a:p>
                  </a:txBody>
                  <a:tcPr marT="47625" marB="47625" marR="47625" marL="47625" anchor="ctr"/>
                </a:tc>
              </a:tr>
              <a:tr h="370850">
                <a:tc>
                  <a:txBody>
                    <a:bodyPr/>
                    <a:lstStyle/>
                    <a:p>
                      <a:pPr indent="0" lvl="0" marL="0" marR="0" rtl="0" algn="l">
                        <a:spcBef>
                          <a:spcPts val="0"/>
                        </a:spcBef>
                        <a:spcAft>
                          <a:spcPts val="0"/>
                        </a:spcAft>
                        <a:buNone/>
                      </a:pPr>
                      <a:r>
                        <a:rPr b="1" lang="es-419" sz="1400" u="none" cap="none" strike="noStrike">
                          <a:solidFill>
                            <a:schemeClr val="lt1"/>
                          </a:solidFill>
                        </a:rPr>
                        <a:t>Seguridad de los dispositivos</a:t>
                      </a:r>
                      <a:endParaRPr/>
                    </a:p>
                  </a:txBody>
                  <a:tcPr marT="47625" marB="47625" marR="47625" marL="47625" anchor="ctr">
                    <a:solidFill>
                      <a:schemeClr val="accent1"/>
                    </a:solidFill>
                  </a:tcPr>
                </a:tc>
                <a:tc>
                  <a:txBody>
                    <a:bodyPr/>
                    <a:lstStyle/>
                    <a:p>
                      <a:pPr indent="0" lvl="0" marL="0" marR="0" rtl="0" algn="l">
                        <a:spcBef>
                          <a:spcPts val="0"/>
                        </a:spcBef>
                        <a:spcAft>
                          <a:spcPts val="0"/>
                        </a:spcAft>
                        <a:buNone/>
                      </a:pPr>
                      <a:r>
                        <a:rPr b="0" lang="es-419" sz="1400" u="none" cap="none" strike="noStrike"/>
                        <a:t>Configure los dispositivos de red con características de protección de dispositivos a fin de mitigar las amenazas de seguridad.</a:t>
                      </a:r>
                      <a:endParaRPr/>
                    </a:p>
                  </a:txBody>
                  <a:tcPr marT="47625" marB="47625" marR="47625" marL="47625" anchor="ctr"/>
                </a:tc>
              </a:tr>
            </a:tbl>
          </a:graphicData>
        </a:graphic>
      </p:graphicFrame>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5"/>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Mitigaciones de ataque a la red </a:t>
            </a:r>
            <a:br>
              <a:rPr lang="es-419"/>
            </a:br>
            <a:r>
              <a:rPr lang="es-419" sz="2400"/>
              <a:t>Puesto final de Seguridad</a:t>
            </a:r>
            <a:endParaRPr/>
          </a:p>
        </p:txBody>
      </p:sp>
      <p:sp>
        <p:nvSpPr>
          <p:cNvPr id="377" name="Google Shape;377;p35"/>
          <p:cNvSpPr txBox="1"/>
          <p:nvPr>
            <p:ph idx="1" type="body"/>
          </p:nvPr>
        </p:nvSpPr>
        <p:spPr>
          <a:xfrm>
            <a:off x="474662" y="763736"/>
            <a:ext cx="8280057" cy="365799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Una terminal, o un host, es un sistema de computación o un dispositivo individual que actúa como cliente de red. Las terminales comunes son PC portátiles, computadoras de escritorio, servidores, teléfono inteligentes y tabletas.</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La seguridad de los dispositivos terminales es uno de los trabajos más desafiantes para un administrador de red, ya que incluye a la naturaleza humana. Las empresas deben aplicar políticas bien documentadas, y los empleados deben estar al tanto de estas reglas. </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Se debe capacitar a los empleados sobre el uso correcto de la red. En general, estas políticas incluyen el uso de software antivirus y la prevención de intrusión de hosts. Las soluciones más integrales de seguridad de terminales dependen del control de acceso a la red.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6"/>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16.4 Seguridad de dispositivos</a:t>
            </a:r>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7"/>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Seguridad de dispositivos</a:t>
            </a:r>
            <a:br>
              <a:rPr lang="es-419"/>
            </a:br>
            <a:r>
              <a:rPr lang="es-419" sz="2400"/>
              <a:t>Cisco AutoSecure</a:t>
            </a:r>
            <a:endParaRPr/>
          </a:p>
        </p:txBody>
      </p:sp>
      <p:sp>
        <p:nvSpPr>
          <p:cNvPr id="390" name="Google Shape;390;p37"/>
          <p:cNvSpPr txBox="1"/>
          <p:nvPr>
            <p:ph idx="1" type="body"/>
          </p:nvPr>
        </p:nvSpPr>
        <p:spPr>
          <a:xfrm>
            <a:off x="474662" y="763736"/>
            <a:ext cx="8280057" cy="365799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500"/>
              <a:buNone/>
            </a:pPr>
            <a:r>
              <a:rPr lang="es-419" sz="1500">
                <a:solidFill>
                  <a:srgbClr val="000000"/>
                </a:solidFill>
              </a:rPr>
              <a:t>La configuración de seguridad se establece en los valores predeterminados cuando se instala un nuevo sistema operativo en un dispositivo. En la mayoría de los casos, ese nivel de seguridad es insuficiente. Para los routers Cisco, la función Cisco AutoSecure se puede utilizar para ayudar a proteger el sistema.</a:t>
            </a:r>
            <a:endParaRPr/>
          </a:p>
          <a:p>
            <a:pPr indent="0" lvl="0" marL="0" rtl="0" algn="l">
              <a:lnSpc>
                <a:spcPct val="100000"/>
              </a:lnSpc>
              <a:spcBef>
                <a:spcPts val="300"/>
              </a:spcBef>
              <a:spcAft>
                <a:spcPts val="0"/>
              </a:spcAft>
              <a:buSzPts val="1500"/>
              <a:buNone/>
            </a:pPr>
            <a:r>
              <a:t/>
            </a:r>
            <a:endParaRPr sz="1500">
              <a:solidFill>
                <a:srgbClr val="000000"/>
              </a:solidFill>
            </a:endParaRPr>
          </a:p>
          <a:p>
            <a:pPr indent="0" lvl="0" marL="0" rtl="0" algn="l">
              <a:lnSpc>
                <a:spcPct val="100000"/>
              </a:lnSpc>
              <a:spcBef>
                <a:spcPts val="300"/>
              </a:spcBef>
              <a:spcAft>
                <a:spcPts val="0"/>
              </a:spcAft>
              <a:buSzPts val="1500"/>
              <a:buNone/>
            </a:pPr>
            <a:r>
              <a:rPr lang="es-419" sz="1500">
                <a:solidFill>
                  <a:srgbClr val="000000"/>
                </a:solidFill>
              </a:rPr>
              <a:t>Además, existen algunos pasos simples que se deben seguir y que se aplican a la mayoría de los sistemas operativos:</a:t>
            </a:r>
            <a:endParaRPr/>
          </a:p>
          <a:p>
            <a:pPr indent="-342899" lvl="1" marL="415984" rtl="0" algn="l">
              <a:lnSpc>
                <a:spcPct val="95000"/>
              </a:lnSpc>
              <a:spcBef>
                <a:spcPts val="600"/>
              </a:spcBef>
              <a:spcAft>
                <a:spcPts val="0"/>
              </a:spcAft>
              <a:buSzPts val="1500"/>
              <a:buFont typeface="Arial"/>
              <a:buChar char="•"/>
            </a:pPr>
            <a:r>
              <a:rPr lang="es-419" sz="1500">
                <a:solidFill>
                  <a:srgbClr val="000000"/>
                </a:solidFill>
              </a:rPr>
              <a:t>Se deben cambiar de inmediato los nombres de usuario y las contraseñas predeterminados.</a:t>
            </a:r>
            <a:endParaRPr/>
          </a:p>
          <a:p>
            <a:pPr indent="-342899" lvl="1" marL="415984" rtl="0" algn="l">
              <a:lnSpc>
                <a:spcPct val="95000"/>
              </a:lnSpc>
              <a:spcBef>
                <a:spcPts val="600"/>
              </a:spcBef>
              <a:spcAft>
                <a:spcPts val="0"/>
              </a:spcAft>
              <a:buSzPts val="1500"/>
              <a:buFont typeface="Arial"/>
              <a:buChar char="•"/>
            </a:pPr>
            <a:r>
              <a:rPr lang="es-419" sz="1500">
                <a:solidFill>
                  <a:srgbClr val="000000"/>
                </a:solidFill>
              </a:rPr>
              <a:t>Se debe restringir el acceso a los recursos del sistema solamente a las personas que están autorizadas a utilizar dichos recursos.</a:t>
            </a:r>
            <a:endParaRPr/>
          </a:p>
          <a:p>
            <a:pPr indent="-342899" lvl="1" marL="415984" rtl="0" algn="l">
              <a:lnSpc>
                <a:spcPct val="95000"/>
              </a:lnSpc>
              <a:spcBef>
                <a:spcPts val="600"/>
              </a:spcBef>
              <a:spcAft>
                <a:spcPts val="0"/>
              </a:spcAft>
              <a:buSzPts val="1500"/>
              <a:buFont typeface="Arial"/>
              <a:buChar char="•"/>
            </a:pPr>
            <a:r>
              <a:rPr lang="es-419" sz="1500">
                <a:solidFill>
                  <a:srgbClr val="000000"/>
                </a:solidFill>
              </a:rPr>
              <a:t>Siempre que sea posible, se deben desactivar y desinstalar todos los servicios y las aplicaciones innecesarios.</a:t>
            </a:r>
            <a:endParaRPr/>
          </a:p>
          <a:p>
            <a:pPr indent="-342899" lvl="1" marL="415984" rtl="0" algn="l">
              <a:lnSpc>
                <a:spcPct val="95000"/>
              </a:lnSpc>
              <a:spcBef>
                <a:spcPts val="600"/>
              </a:spcBef>
              <a:spcAft>
                <a:spcPts val="0"/>
              </a:spcAft>
              <a:buSzPts val="1500"/>
              <a:buFont typeface="Arial"/>
              <a:buChar char="•"/>
            </a:pPr>
            <a:r>
              <a:rPr lang="es-419" sz="1500">
                <a:solidFill>
                  <a:srgbClr val="000000"/>
                </a:solidFill>
              </a:rPr>
              <a:t>A menudo, los dispositivos enviados por el fabricante pasaron cierto tiempo en un depósito y no tienen los parches más actualizados instalados. Es importante actualizar todo el software e instalar todos los parches de seguridad antes de la implementación.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8"/>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Seguridad en Dispositivo </a:t>
            </a:r>
            <a:br>
              <a:rPr lang="es-419"/>
            </a:br>
            <a:r>
              <a:rPr lang="es-419" sz="2400"/>
              <a:t>Contraseñas</a:t>
            </a:r>
            <a:endParaRPr/>
          </a:p>
        </p:txBody>
      </p:sp>
      <p:sp>
        <p:nvSpPr>
          <p:cNvPr id="397" name="Google Shape;397;p38"/>
          <p:cNvSpPr txBox="1"/>
          <p:nvPr>
            <p:ph idx="1" type="body"/>
          </p:nvPr>
        </p:nvSpPr>
        <p:spPr>
          <a:xfrm>
            <a:off x="178218" y="763736"/>
            <a:ext cx="8787563" cy="4105275"/>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300"/>
              <a:buNone/>
            </a:pPr>
            <a:r>
              <a:rPr lang="es-419" sz="1300">
                <a:solidFill>
                  <a:srgbClr val="000000"/>
                </a:solidFill>
              </a:rPr>
              <a:t>Para proteger los dispositivos de red, es importante utilizar contraseñas seguras. Las pautas estándar que se deben seguir son las siguientes:</a:t>
            </a:r>
            <a:endParaRPr/>
          </a:p>
          <a:p>
            <a:pPr indent="-285750" lvl="1" marL="358835" rtl="0" algn="l">
              <a:lnSpc>
                <a:spcPct val="95000"/>
              </a:lnSpc>
              <a:spcBef>
                <a:spcPts val="600"/>
              </a:spcBef>
              <a:spcAft>
                <a:spcPts val="0"/>
              </a:spcAft>
              <a:buSzPts val="1300"/>
              <a:buFont typeface="Arial"/>
              <a:buChar char="•"/>
            </a:pPr>
            <a:r>
              <a:rPr lang="es-419" sz="1300">
                <a:solidFill>
                  <a:srgbClr val="000000"/>
                </a:solidFill>
              </a:rPr>
              <a:t>Use una contraseña de al menos ocho caracteres, preferiblemente 10 o más caracteres. </a:t>
            </a:r>
            <a:endParaRPr/>
          </a:p>
          <a:p>
            <a:pPr indent="-285750" lvl="1" marL="358835" rtl="0" algn="l">
              <a:lnSpc>
                <a:spcPct val="95000"/>
              </a:lnSpc>
              <a:spcBef>
                <a:spcPts val="600"/>
              </a:spcBef>
              <a:spcAft>
                <a:spcPts val="0"/>
              </a:spcAft>
              <a:buSzPts val="1300"/>
              <a:buFont typeface="Arial"/>
              <a:buChar char="•"/>
            </a:pPr>
            <a:r>
              <a:rPr lang="es-419" sz="1300">
                <a:solidFill>
                  <a:srgbClr val="000000"/>
                </a:solidFill>
              </a:rPr>
              <a:t>Cree contraseñas complejas. Incluya una combinación de letras mayúsculas y minúsculas, números, símbolos y espacios, si están permitidos.</a:t>
            </a:r>
            <a:endParaRPr/>
          </a:p>
          <a:p>
            <a:pPr indent="-285750" lvl="1" marL="358835" rtl="0" algn="l">
              <a:lnSpc>
                <a:spcPct val="95000"/>
              </a:lnSpc>
              <a:spcBef>
                <a:spcPts val="600"/>
              </a:spcBef>
              <a:spcAft>
                <a:spcPts val="0"/>
              </a:spcAft>
              <a:buSzPts val="1300"/>
              <a:buFont typeface="Arial"/>
              <a:buChar char="•"/>
            </a:pPr>
            <a:r>
              <a:rPr lang="es-419" sz="1300">
                <a:solidFill>
                  <a:srgbClr val="000000"/>
                </a:solidFill>
              </a:rPr>
              <a:t>Evite las contraseñas basadas en la repetición, las palabras comunes de diccionario, las secuencias de letras o números, los nombres de usuario, los nombres de parientes o mascotas, información biográfica (como fechas de nacimiento), números de identificación, nombres de antepasados u otra información fácilmente identificable.</a:t>
            </a:r>
            <a:endParaRPr/>
          </a:p>
          <a:p>
            <a:pPr indent="-285750" lvl="1" marL="358835" rtl="0" algn="l">
              <a:lnSpc>
                <a:spcPct val="95000"/>
              </a:lnSpc>
              <a:spcBef>
                <a:spcPts val="600"/>
              </a:spcBef>
              <a:spcAft>
                <a:spcPts val="0"/>
              </a:spcAft>
              <a:buSzPts val="1300"/>
              <a:buFont typeface="Arial"/>
              <a:buChar char="•"/>
            </a:pPr>
            <a:r>
              <a:rPr lang="es-419" sz="1300">
                <a:solidFill>
                  <a:srgbClr val="000000"/>
                </a:solidFill>
              </a:rPr>
              <a:t>Escriba una contraseña con errores de ortografía a propósito. Por ejemplo, Smith = Smyth = 5mYth, o Seguridad = 5egur1dad.</a:t>
            </a:r>
            <a:endParaRPr/>
          </a:p>
          <a:p>
            <a:pPr indent="-285750" lvl="1" marL="358835" rtl="0" algn="l">
              <a:lnSpc>
                <a:spcPct val="95000"/>
              </a:lnSpc>
              <a:spcBef>
                <a:spcPts val="600"/>
              </a:spcBef>
              <a:spcAft>
                <a:spcPts val="0"/>
              </a:spcAft>
              <a:buSzPts val="1300"/>
              <a:buFont typeface="Arial"/>
              <a:buChar char="•"/>
            </a:pPr>
            <a:r>
              <a:rPr lang="es-419" sz="1300">
                <a:solidFill>
                  <a:srgbClr val="000000"/>
                </a:solidFill>
              </a:rPr>
              <a:t>Cambie las contraseñas con frecuencia. Si una contraseña se ve comprometida sin saberlo, la ventana de oportunidad para que el actor de la amenaza use la contraseña es limitada.</a:t>
            </a:r>
            <a:endParaRPr/>
          </a:p>
          <a:p>
            <a:pPr indent="-285750" lvl="1" marL="358835" rtl="0" algn="l">
              <a:lnSpc>
                <a:spcPct val="95000"/>
              </a:lnSpc>
              <a:spcBef>
                <a:spcPts val="600"/>
              </a:spcBef>
              <a:spcAft>
                <a:spcPts val="0"/>
              </a:spcAft>
              <a:buSzPts val="1300"/>
              <a:buFont typeface="Arial"/>
              <a:buChar char="•"/>
            </a:pPr>
            <a:r>
              <a:rPr lang="es-419" sz="1300">
                <a:solidFill>
                  <a:srgbClr val="000000"/>
                </a:solidFill>
              </a:rPr>
              <a:t>No anote las contraseñas ni las deje en lugares obvios, por ejemplo, en el escritorio o el monitor.</a:t>
            </a:r>
            <a:endParaRPr/>
          </a:p>
          <a:p>
            <a:pPr indent="0" lvl="0" marL="0" rtl="0" algn="l">
              <a:lnSpc>
                <a:spcPct val="100000"/>
              </a:lnSpc>
              <a:spcBef>
                <a:spcPts val="260"/>
              </a:spcBef>
              <a:spcAft>
                <a:spcPts val="0"/>
              </a:spcAft>
              <a:buSzPts val="1300"/>
              <a:buNone/>
            </a:pPr>
            <a:r>
              <a:rPr lang="es-419" sz="1300">
                <a:solidFill>
                  <a:srgbClr val="000000"/>
                </a:solidFill>
              </a:rPr>
              <a:t>En los routers Cisco, se ignoran los espacios iniciales para las contraseñas, pero no ocurre lo mismo con los espacios que le siguen al primer carácter. Por lo tanto, un método para crear una contraseña segura es utilizar la barra espaciadora y crear una frase compuesta de muchas palabras. Esto se conoce como frase de contraseña. Una frase de contraseña suele ser más fácil de recordar que una contraseña simple. Además, es más larga y más difícil de descifrar.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9"/>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Seguridad del dispositivo </a:t>
            </a:r>
            <a:br>
              <a:rPr lang="es-419"/>
            </a:br>
            <a:r>
              <a:rPr lang="es-419" sz="2400"/>
              <a:t>Seguridad de contraseña adicional</a:t>
            </a:r>
            <a:endParaRPr/>
          </a:p>
        </p:txBody>
      </p:sp>
      <p:sp>
        <p:nvSpPr>
          <p:cNvPr id="404" name="Google Shape;404;p39"/>
          <p:cNvSpPr txBox="1"/>
          <p:nvPr>
            <p:ph idx="1" type="body"/>
          </p:nvPr>
        </p:nvSpPr>
        <p:spPr>
          <a:xfrm>
            <a:off x="220736" y="847957"/>
            <a:ext cx="4349579" cy="385588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400"/>
              <a:buNone/>
            </a:pPr>
            <a:r>
              <a:rPr lang="es-419" sz="1400">
                <a:solidFill>
                  <a:srgbClr val="000000"/>
                </a:solidFill>
              </a:rPr>
              <a:t>Hay varios pasos que se pueden tomar para ayudar a garantizar que las contraseñas permanezcan secretas en un enrutador y conmutador Cisco, incluidas estas:</a:t>
            </a:r>
            <a:endParaRPr/>
          </a:p>
          <a:p>
            <a:pPr indent="-342899" lvl="1" marL="415984" rtl="0" algn="l">
              <a:lnSpc>
                <a:spcPct val="95000"/>
              </a:lnSpc>
              <a:spcBef>
                <a:spcPts val="600"/>
              </a:spcBef>
              <a:spcAft>
                <a:spcPts val="0"/>
              </a:spcAft>
              <a:buSzPts val="1400"/>
              <a:buFont typeface="Arial"/>
              <a:buChar char="•"/>
            </a:pPr>
            <a:r>
              <a:rPr lang="es-419">
                <a:solidFill>
                  <a:srgbClr val="000000"/>
                </a:solidFill>
              </a:rPr>
              <a:t>Cifre todas las contraseñas de texto sin formato con el comando </a:t>
            </a:r>
            <a:r>
              <a:rPr b="1" lang="es-419">
                <a:solidFill>
                  <a:srgbClr val="000000"/>
                </a:solidFill>
              </a:rPr>
              <a:t>service password-encryption</a:t>
            </a:r>
            <a:r>
              <a:rPr lang="es-419">
                <a:solidFill>
                  <a:srgbClr val="000000"/>
                </a:solidFill>
              </a:rPr>
              <a:t>.</a:t>
            </a:r>
            <a:endParaRPr/>
          </a:p>
          <a:p>
            <a:pPr indent="-342899" lvl="1" marL="415984" rtl="0" algn="l">
              <a:lnSpc>
                <a:spcPct val="95000"/>
              </a:lnSpc>
              <a:spcBef>
                <a:spcPts val="600"/>
              </a:spcBef>
              <a:spcAft>
                <a:spcPts val="0"/>
              </a:spcAft>
              <a:buSzPts val="1400"/>
              <a:buFont typeface="Arial"/>
              <a:buChar char="•"/>
            </a:pPr>
            <a:r>
              <a:rPr lang="es-419">
                <a:solidFill>
                  <a:srgbClr val="000000"/>
                </a:solidFill>
              </a:rPr>
              <a:t>Establezca una longitud mínima de contraseña aceptable con el comando </a:t>
            </a:r>
            <a:r>
              <a:rPr b="1" lang="es-419">
                <a:solidFill>
                  <a:srgbClr val="000000"/>
                </a:solidFill>
              </a:rPr>
              <a:t>security passwords min-length</a:t>
            </a:r>
            <a:r>
              <a:rPr lang="es-419">
                <a:solidFill>
                  <a:srgbClr val="000000"/>
                </a:solidFill>
              </a:rPr>
              <a:t> .</a:t>
            </a:r>
            <a:endParaRPr/>
          </a:p>
          <a:p>
            <a:pPr indent="-342899" lvl="1" marL="415984" rtl="0" algn="l">
              <a:lnSpc>
                <a:spcPct val="95000"/>
              </a:lnSpc>
              <a:spcBef>
                <a:spcPts val="600"/>
              </a:spcBef>
              <a:spcAft>
                <a:spcPts val="0"/>
              </a:spcAft>
              <a:buSzPts val="1400"/>
              <a:buFont typeface="Arial"/>
              <a:buChar char="•"/>
            </a:pPr>
            <a:r>
              <a:rPr lang="es-419">
                <a:solidFill>
                  <a:srgbClr val="000000"/>
                </a:solidFill>
              </a:rPr>
              <a:t>Detente los ataques de adivinación de contraseñas de fuerza bruta con el</a:t>
            </a:r>
            <a:r>
              <a:rPr b="1" i="1" lang="es-419">
                <a:solidFill>
                  <a:srgbClr val="000000"/>
                </a:solidFill>
              </a:rPr>
              <a:t>comando block-for # attempts #  within # # . </a:t>
            </a:r>
            <a:endParaRPr/>
          </a:p>
          <a:p>
            <a:pPr indent="-342899" lvl="1" marL="415984" rtl="0" algn="l">
              <a:lnSpc>
                <a:spcPct val="95000"/>
              </a:lnSpc>
              <a:spcBef>
                <a:spcPts val="600"/>
              </a:spcBef>
              <a:spcAft>
                <a:spcPts val="0"/>
              </a:spcAft>
              <a:buSzPts val="1400"/>
              <a:buFont typeface="Arial"/>
              <a:buChar char="•"/>
            </a:pPr>
            <a:r>
              <a:rPr lang="es-419">
                <a:solidFill>
                  <a:srgbClr val="000000"/>
                </a:solidFill>
              </a:rPr>
              <a:t>Deshabilite un acceso en modo EXEC privilegiado inactivo después de un período de tiempo especificado con el comando </a:t>
            </a:r>
            <a:r>
              <a:rPr b="1" lang="es-419">
                <a:solidFill>
                  <a:srgbClr val="000000"/>
                </a:solidFill>
              </a:rPr>
              <a:t>exec-timeout</a:t>
            </a:r>
            <a:r>
              <a:rPr lang="es-419">
                <a:solidFill>
                  <a:srgbClr val="000000"/>
                </a:solidFill>
              </a:rPr>
              <a:t> .</a:t>
            </a:r>
            <a:endParaRPr/>
          </a:p>
          <a:p>
            <a:pPr indent="-254000" lvl="0" marL="342900" rtl="0" algn="l">
              <a:lnSpc>
                <a:spcPct val="100000"/>
              </a:lnSpc>
              <a:spcBef>
                <a:spcPts val="280"/>
              </a:spcBef>
              <a:spcAft>
                <a:spcPts val="0"/>
              </a:spcAft>
              <a:buSzPts val="1400"/>
              <a:buFont typeface="Arial"/>
              <a:buNone/>
            </a:pPr>
            <a:r>
              <a:t/>
            </a:r>
            <a:endParaRPr sz="1400">
              <a:solidFill>
                <a:srgbClr val="000000"/>
              </a:solidFill>
            </a:endParaRPr>
          </a:p>
        </p:txBody>
      </p:sp>
      <p:pic>
        <p:nvPicPr>
          <p:cNvPr id="405" name="Google Shape;405;p39"/>
          <p:cNvPicPr preferRelativeResize="0"/>
          <p:nvPr/>
        </p:nvPicPr>
        <p:blipFill rotWithShape="1">
          <a:blip r:embed="rId3">
            <a:alphaModFix/>
          </a:blip>
          <a:srcRect b="0" l="0" r="0" t="0"/>
          <a:stretch/>
        </p:blipFill>
        <p:spPr>
          <a:xfrm>
            <a:off x="4766191" y="1250930"/>
            <a:ext cx="4155388" cy="264164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0"/>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Seguridad del dispositivo </a:t>
            </a:r>
            <a:br>
              <a:rPr lang="es-419"/>
            </a:br>
            <a:r>
              <a:rPr lang="es-419" sz="2400"/>
              <a:t>Habilitar SSH</a:t>
            </a:r>
            <a:endParaRPr/>
          </a:p>
        </p:txBody>
      </p:sp>
      <p:sp>
        <p:nvSpPr>
          <p:cNvPr id="412" name="Google Shape;412;p40"/>
          <p:cNvSpPr txBox="1"/>
          <p:nvPr>
            <p:ph idx="1" type="body"/>
          </p:nvPr>
        </p:nvSpPr>
        <p:spPr>
          <a:xfrm>
            <a:off x="95250" y="666750"/>
            <a:ext cx="8905875" cy="392430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Es posible configurar un dispositivo Cisco para admitir SSH mediante los siguientes pasos:</a:t>
            </a:r>
            <a:endParaRPr/>
          </a:p>
          <a:p>
            <a:pPr indent="-342900" lvl="0" marL="342900" rtl="0" algn="l">
              <a:lnSpc>
                <a:spcPct val="100000"/>
              </a:lnSpc>
              <a:spcBef>
                <a:spcPts val="280"/>
              </a:spcBef>
              <a:spcAft>
                <a:spcPts val="0"/>
              </a:spcAft>
              <a:buSzPts val="1400"/>
              <a:buFont typeface="Arial"/>
              <a:buAutoNum type="arabicPeriod"/>
            </a:pPr>
            <a:r>
              <a:rPr b="1" lang="es-419" sz="1400">
                <a:solidFill>
                  <a:srgbClr val="000000"/>
                </a:solidFill>
              </a:rPr>
              <a:t>Configure un nombre de host de dispositivo único</a:t>
            </a:r>
            <a:r>
              <a:rPr lang="es-419" sz="1400">
                <a:solidFill>
                  <a:srgbClr val="000000"/>
                </a:solidFill>
              </a:rPr>
              <a:t>. Un dispositivo debe tener un nombre de host único distinto del predeterminado. </a:t>
            </a:r>
            <a:endParaRPr/>
          </a:p>
          <a:p>
            <a:pPr indent="-342900" lvl="0" marL="342900" rtl="0" algn="l">
              <a:lnSpc>
                <a:spcPct val="100000"/>
              </a:lnSpc>
              <a:spcBef>
                <a:spcPts val="280"/>
              </a:spcBef>
              <a:spcAft>
                <a:spcPts val="0"/>
              </a:spcAft>
              <a:buSzPts val="1400"/>
              <a:buFont typeface="Arial"/>
              <a:buAutoNum type="arabicPeriod"/>
            </a:pPr>
            <a:r>
              <a:rPr b="1" lang="es-419" sz="1400">
                <a:solidFill>
                  <a:srgbClr val="000000"/>
                </a:solidFill>
              </a:rPr>
              <a:t>Configure el nombre de dominio IP</a:t>
            </a:r>
            <a:r>
              <a:rPr lang="es-419" sz="1400">
                <a:solidFill>
                  <a:srgbClr val="000000"/>
                </a:solidFill>
              </a:rPr>
              <a:t>. Configure el nombre de dominio IP de la red utilizando el comando de modo de configuración global </a:t>
            </a:r>
            <a:r>
              <a:rPr b="1" lang="es-419" sz="1400">
                <a:solidFill>
                  <a:srgbClr val="000000"/>
                </a:solidFill>
              </a:rPr>
              <a:t>ip-domain name</a:t>
            </a:r>
            <a:r>
              <a:rPr lang="es-419" sz="1400">
                <a:solidFill>
                  <a:srgbClr val="000000"/>
                </a:solidFill>
              </a:rPr>
              <a:t>.</a:t>
            </a:r>
            <a:endParaRPr/>
          </a:p>
          <a:p>
            <a:pPr indent="-342900" lvl="0" marL="342900" rtl="0" algn="l">
              <a:lnSpc>
                <a:spcPct val="100000"/>
              </a:lnSpc>
              <a:spcBef>
                <a:spcPts val="280"/>
              </a:spcBef>
              <a:spcAft>
                <a:spcPts val="0"/>
              </a:spcAft>
              <a:buSzPts val="1400"/>
              <a:buFont typeface="Arial"/>
              <a:buAutoNum type="arabicPeriod"/>
            </a:pPr>
            <a:r>
              <a:rPr b="1" lang="es-419" sz="1400">
                <a:solidFill>
                  <a:srgbClr val="000000"/>
                </a:solidFill>
              </a:rPr>
              <a:t>Generar una clave para cifrar el tráfico SSH</a:t>
            </a:r>
            <a:r>
              <a:rPr lang="es-419" sz="1400">
                <a:solidFill>
                  <a:srgbClr val="000000"/>
                </a:solidFill>
              </a:rPr>
              <a:t>. SSH cifra el tráfico entre el origen y el destino. Sin embargo, para ello, se debe generar una clave de autenticación única mediante el comando de configuración global </a:t>
            </a:r>
            <a:r>
              <a:rPr b="1" lang="es-419" sz="1400">
                <a:solidFill>
                  <a:srgbClr val="000000"/>
                </a:solidFill>
              </a:rPr>
              <a:t>crypto key generate rsa general-keys modulus</a:t>
            </a:r>
            <a:r>
              <a:rPr i="1" lang="es-419" sz="1400">
                <a:solidFill>
                  <a:srgbClr val="000000"/>
                </a:solidFill>
              </a:rPr>
              <a:t> bits</a:t>
            </a:r>
            <a:r>
              <a:rPr lang="es-419" sz="1400">
                <a:solidFill>
                  <a:srgbClr val="000000"/>
                </a:solidFill>
              </a:rPr>
              <a:t> . Los </a:t>
            </a:r>
            <a:r>
              <a:rPr i="1" lang="es-419" sz="1400">
                <a:solidFill>
                  <a:srgbClr val="000000"/>
                </a:solidFill>
              </a:rPr>
              <a:t>bits</a:t>
            </a:r>
            <a:r>
              <a:rPr lang="es-419" sz="1400">
                <a:solidFill>
                  <a:srgbClr val="000000"/>
                </a:solidFill>
              </a:rPr>
              <a:t> del módulo determinan el tamaño de la clave y se pueden configurar de 360 bits a 2048 bits. Cuanto mayor sea el valor de bit, más segura será la clave. Sin embargo, los valores de bits más grandes también tardan más en cifrar y descifrar la información. La longitud mínima de módulo recomendada es de 1024 bits.</a:t>
            </a:r>
            <a:endParaRPr/>
          </a:p>
          <a:p>
            <a:pPr indent="-342900" lvl="0" marL="342900" rtl="0" algn="l">
              <a:lnSpc>
                <a:spcPct val="100000"/>
              </a:lnSpc>
              <a:spcBef>
                <a:spcPts val="280"/>
              </a:spcBef>
              <a:spcAft>
                <a:spcPts val="0"/>
              </a:spcAft>
              <a:buSzPts val="1400"/>
              <a:buFont typeface="Arial"/>
              <a:buAutoNum type="arabicPeriod"/>
            </a:pPr>
            <a:r>
              <a:rPr b="1" lang="es-419" sz="1400">
                <a:solidFill>
                  <a:srgbClr val="000000"/>
                </a:solidFill>
              </a:rPr>
              <a:t>Compruebe o cree una entrada de base de datos local</a:t>
            </a:r>
            <a:r>
              <a:rPr lang="es-419" sz="1400">
                <a:solidFill>
                  <a:srgbClr val="000000"/>
                </a:solidFill>
              </a:rPr>
              <a:t>. Cree una entrada de nombre de usuario de base de datos local utilizando el comando de configuración global </a:t>
            </a:r>
            <a:r>
              <a:rPr b="1" lang="es-419" sz="1400">
                <a:solidFill>
                  <a:srgbClr val="000000"/>
                </a:solidFill>
              </a:rPr>
              <a:t>username.</a:t>
            </a:r>
            <a:endParaRPr/>
          </a:p>
          <a:p>
            <a:pPr indent="-342900" lvl="0" marL="342900" rtl="0" algn="l">
              <a:lnSpc>
                <a:spcPct val="100000"/>
              </a:lnSpc>
              <a:spcBef>
                <a:spcPts val="280"/>
              </a:spcBef>
              <a:spcAft>
                <a:spcPts val="0"/>
              </a:spcAft>
              <a:buSzPts val="1400"/>
              <a:buFont typeface="Arial"/>
              <a:buAutoNum type="arabicPeriod"/>
            </a:pPr>
            <a:r>
              <a:rPr b="1" lang="es-419" sz="1400">
                <a:solidFill>
                  <a:srgbClr val="000000"/>
                </a:solidFill>
              </a:rPr>
              <a:t>Autenticar contra la base de datos local</a:t>
            </a:r>
            <a:r>
              <a:rPr lang="es-419" sz="1400">
                <a:solidFill>
                  <a:srgbClr val="000000"/>
                </a:solidFill>
              </a:rPr>
              <a:t>. Utilice el comando de configuración de línea local </a:t>
            </a:r>
            <a:r>
              <a:rPr b="1" lang="es-419" sz="1400">
                <a:solidFill>
                  <a:srgbClr val="000000"/>
                </a:solidFill>
              </a:rPr>
              <a:t>login</a:t>
            </a:r>
            <a:r>
              <a:rPr lang="es-419" sz="1400">
                <a:solidFill>
                  <a:srgbClr val="000000"/>
                </a:solidFill>
              </a:rPr>
              <a:t> para autenticar la línea vty en la base de datos local.</a:t>
            </a:r>
            <a:endParaRPr/>
          </a:p>
          <a:p>
            <a:pPr indent="-342900" lvl="0" marL="342900" rtl="0" algn="l">
              <a:lnSpc>
                <a:spcPct val="100000"/>
              </a:lnSpc>
              <a:spcBef>
                <a:spcPts val="280"/>
              </a:spcBef>
              <a:spcAft>
                <a:spcPts val="0"/>
              </a:spcAft>
              <a:buSzPts val="1400"/>
              <a:buFont typeface="Arial"/>
              <a:buAutoNum type="arabicPeriod"/>
            </a:pPr>
            <a:r>
              <a:rPr b="1" lang="es-419" sz="1400">
                <a:solidFill>
                  <a:srgbClr val="000000"/>
                </a:solidFill>
              </a:rPr>
              <a:t>Habilite las sesiones vty SSH entrantes. De forma predeterminada, no se permite ninguna sesión de entrada en las líneas vty. Puede especificar varios protocolos de entrada incluyendo Telnet y SSH mediante el</a:t>
            </a:r>
            <a:r>
              <a:rPr lang="es-419" sz="1400">
                <a:solidFill>
                  <a:srgbClr val="000000"/>
                </a:solidFill>
              </a:rPr>
              <a:t> comando transport input [ssh | telnet]. </a:t>
            </a:r>
            <a:endParaRPr/>
          </a:p>
          <a:p>
            <a:pPr indent="-254000" lvl="0" marL="342900" rtl="0" algn="l">
              <a:lnSpc>
                <a:spcPct val="100000"/>
              </a:lnSpc>
              <a:spcBef>
                <a:spcPts val="280"/>
              </a:spcBef>
              <a:spcAft>
                <a:spcPts val="0"/>
              </a:spcAft>
              <a:buSzPts val="1400"/>
              <a:buFont typeface="Arial"/>
              <a:buNone/>
            </a:pPr>
            <a:r>
              <a:t/>
            </a:r>
            <a:endParaRPr sz="14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1"/>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Seguridad del dispositivo </a:t>
            </a:r>
            <a:br>
              <a:rPr lang="es-419"/>
            </a:br>
            <a:r>
              <a:rPr lang="es-419" sz="2400"/>
              <a:t>Deshabilitar servicios no utilizados</a:t>
            </a:r>
            <a:endParaRPr/>
          </a:p>
        </p:txBody>
      </p:sp>
      <p:sp>
        <p:nvSpPr>
          <p:cNvPr id="419" name="Google Shape;419;p41"/>
          <p:cNvSpPr txBox="1"/>
          <p:nvPr>
            <p:ph idx="1" type="body"/>
          </p:nvPr>
        </p:nvSpPr>
        <p:spPr>
          <a:xfrm>
            <a:off x="142876" y="763736"/>
            <a:ext cx="8611844" cy="365799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800"/>
              <a:buNone/>
            </a:pPr>
            <a:r>
              <a:rPr lang="es-419" sz="1800">
                <a:solidFill>
                  <a:srgbClr val="000000"/>
                </a:solidFill>
              </a:rPr>
              <a:t>Los routers y switches de Cisco comienzan con una lista de servicios activos que pueden o no ser necesarios en su red. Deshabilite los servicios no utilizados para preservar los recursos del sistema, como los ciclos de CPU y la RAM, e impida que los actores de amenazas exploten estos servicios. </a:t>
            </a:r>
            <a:endParaRPr/>
          </a:p>
          <a:p>
            <a:pPr indent="-342900" lvl="0" marL="342900" rtl="0" algn="l">
              <a:lnSpc>
                <a:spcPct val="100000"/>
              </a:lnSpc>
              <a:spcBef>
                <a:spcPts val="360"/>
              </a:spcBef>
              <a:spcAft>
                <a:spcPts val="0"/>
              </a:spcAft>
              <a:buSzPts val="1800"/>
              <a:buFont typeface="Arial"/>
              <a:buChar char="•"/>
            </a:pPr>
            <a:r>
              <a:rPr lang="es-419" sz="1800">
                <a:solidFill>
                  <a:srgbClr val="000000"/>
                </a:solidFill>
              </a:rPr>
              <a:t>El tipo de servicios que están activados de forma predeterminada variará dependiendo de la versión de IOS. Por ejemplo, IOS-XE normalmente sólo tendrá puertos HTTPS y DHCP abiertos. Puede verificar esto con el comando </a:t>
            </a:r>
            <a:r>
              <a:rPr b="1" lang="es-419" sz="1800">
                <a:solidFill>
                  <a:srgbClr val="000000"/>
                </a:solidFill>
              </a:rPr>
              <a:t>show ip ports all</a:t>
            </a:r>
            <a:r>
              <a:rPr lang="es-419" sz="1800">
                <a:solidFill>
                  <a:srgbClr val="000000"/>
                </a:solidFill>
              </a:rPr>
              <a:t> .</a:t>
            </a:r>
            <a:endParaRPr/>
          </a:p>
          <a:p>
            <a:pPr indent="-342900" lvl="0" marL="342900" rtl="0" algn="l">
              <a:lnSpc>
                <a:spcPct val="100000"/>
              </a:lnSpc>
              <a:spcBef>
                <a:spcPts val="360"/>
              </a:spcBef>
              <a:spcAft>
                <a:spcPts val="0"/>
              </a:spcAft>
              <a:buSzPts val="1800"/>
              <a:buFont typeface="Arial"/>
              <a:buChar char="•"/>
            </a:pPr>
            <a:r>
              <a:rPr lang="es-419" sz="1800">
                <a:solidFill>
                  <a:srgbClr val="000000"/>
                </a:solidFill>
              </a:rPr>
              <a:t>Las versiones de IOS anteriores a IOS-XE utilizan el comando </a:t>
            </a:r>
            <a:r>
              <a:rPr b="1" lang="es-419" sz="1800">
                <a:solidFill>
                  <a:srgbClr val="000000"/>
                </a:solidFill>
              </a:rPr>
              <a:t>show control-plane host open-ports</a:t>
            </a:r>
            <a:r>
              <a:rPr lang="es-419" sz="1800">
                <a:solidFill>
                  <a:srgbClr val="000000"/>
                </a:solidFill>
              </a:rPr>
              <a:t> .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2"/>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Seguridad en Dispositivo</a:t>
            </a:r>
            <a:br>
              <a:rPr lang="es-419" sz="1600"/>
            </a:br>
            <a:r>
              <a:rPr lang="es-419" sz="2400"/>
              <a:t>Packet Tracer - Configurar contraseñas seguras y SSH</a:t>
            </a:r>
            <a:endParaRPr/>
          </a:p>
        </p:txBody>
      </p:sp>
      <p:sp>
        <p:nvSpPr>
          <p:cNvPr id="426" name="Google Shape;426;p42"/>
          <p:cNvSpPr txBox="1"/>
          <p:nvPr>
            <p:ph idx="1" type="body"/>
          </p:nvPr>
        </p:nvSpPr>
        <p:spPr>
          <a:xfrm>
            <a:off x="474662" y="763736"/>
            <a:ext cx="8280057" cy="365799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2000"/>
              <a:buNone/>
            </a:pPr>
            <a:r>
              <a:rPr lang="es-419">
                <a:solidFill>
                  <a:srgbClr val="000000"/>
                </a:solidFill>
              </a:rPr>
              <a:t>En este Packet Tracer, configurará contraseñas y SSH:</a:t>
            </a:r>
            <a:endParaRPr/>
          </a:p>
          <a:p>
            <a:pPr indent="-342900" lvl="0" marL="342900" rtl="0" algn="l">
              <a:lnSpc>
                <a:spcPct val="100000"/>
              </a:lnSpc>
              <a:spcBef>
                <a:spcPts val="400"/>
              </a:spcBef>
              <a:spcAft>
                <a:spcPts val="0"/>
              </a:spcAft>
              <a:buSzPts val="2000"/>
              <a:buFont typeface="Arial"/>
              <a:buChar char="•"/>
            </a:pPr>
            <a:r>
              <a:rPr lang="es-419">
                <a:solidFill>
                  <a:srgbClr val="000000"/>
                </a:solidFill>
              </a:rPr>
              <a:t>El administrador de red le ha pedido que prepare RTA y SW1 para la implementación. Antes de que puedan conectarse a la red, se deben habilitar las medidas de seguridad.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br>
              <a:rPr lang="es-419"/>
            </a:br>
            <a:r>
              <a:rPr lang="es-419" sz="2400"/>
              <a:t>Laboratorio de seguridad de dispositivos: configurar dispositivos de red con SSH</a:t>
            </a:r>
            <a:endParaRPr/>
          </a:p>
        </p:txBody>
      </p:sp>
      <p:sp>
        <p:nvSpPr>
          <p:cNvPr id="433" name="Google Shape;433;p43"/>
          <p:cNvSpPr txBox="1"/>
          <p:nvPr>
            <p:ph idx="1" type="body"/>
          </p:nvPr>
        </p:nvSpPr>
        <p:spPr>
          <a:xfrm>
            <a:off x="474662" y="1215188"/>
            <a:ext cx="8280057" cy="3206545"/>
          </a:xfrm>
          <a:prstGeom prst="rect">
            <a:avLst/>
          </a:prstGeom>
          <a:noFill/>
          <a:ln>
            <a:noFill/>
          </a:ln>
        </p:spPr>
        <p:txBody>
          <a:bodyPr anchorCtr="0" anchor="t" bIns="45700" lIns="91400" spcFirstLastPara="1" rIns="91400" wrap="square" tIns="45700">
            <a:noAutofit/>
          </a:bodyPr>
          <a:lstStyle/>
          <a:p>
            <a:pPr indent="-285690" lvl="0" marL="285690" rtl="0" algn="l">
              <a:lnSpc>
                <a:spcPct val="100000"/>
              </a:lnSpc>
              <a:spcBef>
                <a:spcPts val="0"/>
              </a:spcBef>
              <a:spcAft>
                <a:spcPts val="0"/>
              </a:spcAft>
              <a:buSzPts val="2000"/>
              <a:buNone/>
            </a:pPr>
            <a:r>
              <a:rPr lang="es-419">
                <a:solidFill>
                  <a:srgbClr val="000000"/>
                </a:solidFill>
              </a:rPr>
              <a:t>En esta práctica de laboratorio se cumplirán los siguientes objetivos:</a:t>
            </a:r>
            <a:endParaRPr/>
          </a:p>
          <a:p>
            <a:pPr indent="-342900" lvl="0" marL="342900" rtl="0" algn="l">
              <a:lnSpc>
                <a:spcPct val="100000"/>
              </a:lnSpc>
              <a:spcBef>
                <a:spcPts val="400"/>
              </a:spcBef>
              <a:spcAft>
                <a:spcPts val="0"/>
              </a:spcAft>
              <a:buSzPts val="2000"/>
              <a:buFont typeface="Arial"/>
              <a:buChar char="•"/>
            </a:pPr>
            <a:r>
              <a:rPr lang="es-419">
                <a:solidFill>
                  <a:srgbClr val="000000"/>
                </a:solidFill>
              </a:rPr>
              <a:t>Parte 1: configurar los parámetros básicos de los dispositivos</a:t>
            </a:r>
            <a:endParaRPr/>
          </a:p>
          <a:p>
            <a:pPr indent="-342900" lvl="0" marL="342900" rtl="0" algn="l">
              <a:lnSpc>
                <a:spcPct val="100000"/>
              </a:lnSpc>
              <a:spcBef>
                <a:spcPts val="400"/>
              </a:spcBef>
              <a:spcAft>
                <a:spcPts val="0"/>
              </a:spcAft>
              <a:buSzPts val="2000"/>
              <a:buFont typeface="Arial"/>
              <a:buChar char="•"/>
            </a:pPr>
            <a:r>
              <a:rPr lang="es-419">
                <a:solidFill>
                  <a:srgbClr val="000000"/>
                </a:solidFill>
              </a:rPr>
              <a:t>Parte 2: Configurar el router para el acceso por SSH</a:t>
            </a:r>
            <a:endParaRPr/>
          </a:p>
          <a:p>
            <a:pPr indent="-342900" lvl="0" marL="342900" rtl="0" algn="l">
              <a:lnSpc>
                <a:spcPct val="100000"/>
              </a:lnSpc>
              <a:spcBef>
                <a:spcPts val="400"/>
              </a:spcBef>
              <a:spcAft>
                <a:spcPts val="0"/>
              </a:spcAft>
              <a:buSzPts val="2000"/>
              <a:buFont typeface="Arial"/>
              <a:buChar char="•"/>
            </a:pPr>
            <a:r>
              <a:rPr lang="es-419">
                <a:solidFill>
                  <a:srgbClr val="000000"/>
                </a:solidFill>
              </a:rPr>
              <a:t>Parte 3: Configurar el switch para el acceso por SSH</a:t>
            </a:r>
            <a:endParaRPr/>
          </a:p>
          <a:p>
            <a:pPr indent="-342900" lvl="0" marL="342900" rtl="0" algn="l">
              <a:lnSpc>
                <a:spcPct val="100000"/>
              </a:lnSpc>
              <a:spcBef>
                <a:spcPts val="400"/>
              </a:spcBef>
              <a:spcAft>
                <a:spcPts val="0"/>
              </a:spcAft>
              <a:buSzPts val="2000"/>
              <a:buFont typeface="Arial"/>
              <a:buChar char="•"/>
            </a:pPr>
            <a:r>
              <a:rPr lang="es-419">
                <a:solidFill>
                  <a:srgbClr val="000000"/>
                </a:solidFill>
              </a:rPr>
              <a:t>Parte 4: Ejecutar SSH desde la CLI del switch</a:t>
            </a:r>
            <a:endParaRPr/>
          </a:p>
          <a:p>
            <a:pPr indent="-285690" lvl="0" marL="285690" rtl="0" algn="l">
              <a:lnSpc>
                <a:spcPct val="100000"/>
              </a:lnSpc>
              <a:spcBef>
                <a:spcPts val="400"/>
              </a:spcBef>
              <a:spcAft>
                <a:spcPts val="0"/>
              </a:spcAft>
              <a:buSzPts val="2000"/>
              <a:buNone/>
            </a:pPr>
            <a:r>
              <a:t/>
            </a:r>
            <a:endParaRPr>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4"/>
          <p:cNvSpPr txBox="1"/>
          <p:nvPr>
            <p:ph type="ctrTitle"/>
          </p:nvPr>
        </p:nvSpPr>
        <p:spPr>
          <a:xfrm>
            <a:off x="416425" y="1747520"/>
            <a:ext cx="8280314" cy="9702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16.5 Módulo de práctica y cuestionario</a:t>
            </a:r>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8"/>
          <p:cNvSpPr txBox="1"/>
          <p:nvPr>
            <p:ph type="ctrTitle"/>
          </p:nvPr>
        </p:nvSpPr>
        <p:spPr>
          <a:xfrm>
            <a:off x="416425" y="1788160"/>
            <a:ext cx="7598042"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16.1 Amenazas y vulnerabilidades de seguridad</a:t>
            </a:r>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5"/>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400">
                <a:latin typeface="Arial"/>
                <a:ea typeface="Arial"/>
                <a:cs typeface="Arial"/>
                <a:sym typeface="Arial"/>
              </a:rPr>
              <a:t>Módulo de Práctica y Prueba </a:t>
            </a:r>
            <a:br>
              <a:rPr lang="es-419">
                <a:latin typeface="Arial"/>
                <a:ea typeface="Arial"/>
                <a:cs typeface="Arial"/>
                <a:sym typeface="Arial"/>
              </a:rPr>
            </a:br>
            <a:r>
              <a:rPr lang="es-419">
                <a:latin typeface="Arial"/>
                <a:ea typeface="Arial"/>
                <a:cs typeface="Arial"/>
                <a:sym typeface="Arial"/>
              </a:rPr>
              <a:t>Packet Tracer: dispositivos de red seguros</a:t>
            </a:r>
            <a:endParaRPr/>
          </a:p>
        </p:txBody>
      </p:sp>
      <p:sp>
        <p:nvSpPr>
          <p:cNvPr id="446" name="Google Shape;446;p45"/>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620"/>
              <a:buNone/>
            </a:pPr>
            <a:r>
              <a:rPr lang="es-419" sz="1800"/>
              <a:t>En esta actividad, configurará un enrutador y un conmutador en función de una lista de requisitos.</a:t>
            </a:r>
            <a:endParaRPr/>
          </a:p>
          <a:p>
            <a:pPr indent="0" lvl="0" marL="0" rtl="0" algn="l">
              <a:lnSpc>
                <a:spcPct val="100000"/>
              </a:lnSpc>
              <a:spcBef>
                <a:spcPts val="1200"/>
              </a:spcBef>
              <a:spcAft>
                <a:spcPts val="0"/>
              </a:spcAft>
              <a:buSzPts val="1620"/>
              <a:buNone/>
            </a:pPr>
            <a:br>
              <a:rPr lang="es-419" sz="1800"/>
            </a:br>
            <a:endParaRPr sz="1800"/>
          </a:p>
        </p:txBody>
      </p: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6"/>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400">
                <a:latin typeface="Arial"/>
                <a:ea typeface="Arial"/>
                <a:cs typeface="Arial"/>
                <a:sym typeface="Arial"/>
              </a:rPr>
              <a:t>Módulo de práctica y laboratorio de preguntas: </a:t>
            </a:r>
            <a:br>
              <a:rPr lang="es-419">
                <a:latin typeface="Arial"/>
                <a:ea typeface="Arial"/>
                <a:cs typeface="Arial"/>
                <a:sym typeface="Arial"/>
              </a:rPr>
            </a:br>
            <a:r>
              <a:rPr lang="es-419">
                <a:latin typeface="Arial"/>
                <a:ea typeface="Arial"/>
                <a:cs typeface="Arial"/>
                <a:sym typeface="Arial"/>
              </a:rPr>
              <a:t>Dispositivos de red seguros</a:t>
            </a:r>
            <a:endParaRPr/>
          </a:p>
        </p:txBody>
      </p:sp>
      <p:sp>
        <p:nvSpPr>
          <p:cNvPr id="453" name="Google Shape;453;p46"/>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Clr>
                <a:srgbClr val="000000"/>
              </a:buClr>
              <a:buSzPts val="1800"/>
              <a:buNone/>
            </a:pPr>
            <a:r>
              <a:rPr lang="es-419" sz="1800"/>
              <a:t>En esta práctica de laboratorio se cumplirán los siguientes objetivos:</a:t>
            </a:r>
            <a:endParaRPr/>
          </a:p>
          <a:p>
            <a:pPr indent="-342900" lvl="0" marL="342900" rtl="0" algn="l">
              <a:lnSpc>
                <a:spcPct val="100000"/>
              </a:lnSpc>
              <a:spcBef>
                <a:spcPts val="360"/>
              </a:spcBef>
              <a:spcAft>
                <a:spcPts val="0"/>
              </a:spcAft>
              <a:buClr>
                <a:srgbClr val="000000"/>
              </a:buClr>
              <a:buSzPts val="1800"/>
              <a:buFont typeface="Arial"/>
              <a:buChar char="•"/>
            </a:pPr>
            <a:r>
              <a:rPr lang="es-419" sz="1800"/>
              <a:t>Configurar los parámetros básicos de dispositivos</a:t>
            </a:r>
            <a:endParaRPr/>
          </a:p>
          <a:p>
            <a:pPr indent="-342900" lvl="0" marL="342900" rtl="0" algn="l">
              <a:lnSpc>
                <a:spcPct val="100000"/>
              </a:lnSpc>
              <a:spcBef>
                <a:spcPts val="360"/>
              </a:spcBef>
              <a:spcAft>
                <a:spcPts val="0"/>
              </a:spcAft>
              <a:buClr>
                <a:srgbClr val="000000"/>
              </a:buClr>
              <a:buSzPts val="1800"/>
              <a:buFont typeface="Arial"/>
              <a:buChar char="•"/>
            </a:pPr>
            <a:r>
              <a:rPr lang="es-419" sz="1800"/>
              <a:t>Configurar medidas de seguridad básicas en el router</a:t>
            </a:r>
            <a:endParaRPr/>
          </a:p>
          <a:p>
            <a:pPr indent="-342900" lvl="0" marL="342900" rtl="0" algn="l">
              <a:lnSpc>
                <a:spcPct val="100000"/>
              </a:lnSpc>
              <a:spcBef>
                <a:spcPts val="360"/>
              </a:spcBef>
              <a:spcAft>
                <a:spcPts val="0"/>
              </a:spcAft>
              <a:buClr>
                <a:srgbClr val="000000"/>
              </a:buClr>
              <a:buSzPts val="1800"/>
              <a:buFont typeface="Arial"/>
              <a:buChar char="•"/>
            </a:pPr>
            <a:r>
              <a:rPr lang="es-419" sz="1800"/>
              <a:t>Configurar medidas de seguridad básicas en el switch</a:t>
            </a:r>
            <a:endParaRPr/>
          </a:p>
          <a:p>
            <a:pPr indent="0" lvl="0" marL="0" rtl="0" algn="l">
              <a:lnSpc>
                <a:spcPct val="100000"/>
              </a:lnSpc>
              <a:spcBef>
                <a:spcPts val="600"/>
              </a:spcBef>
              <a:spcAft>
                <a:spcPts val="0"/>
              </a:spcAft>
              <a:buSzPts val="1620"/>
              <a:buNone/>
            </a:pPr>
            <a:br>
              <a:rPr lang="es-419" sz="1800"/>
            </a:br>
            <a:endParaRPr sz="1800"/>
          </a:p>
        </p:txBody>
      </p:sp>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7"/>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400">
                <a:latin typeface="Arial"/>
                <a:ea typeface="Arial"/>
                <a:cs typeface="Arial"/>
                <a:sym typeface="Arial"/>
              </a:rPr>
              <a:t>Práctica del módulo y cuestionario</a:t>
            </a:r>
            <a:br>
              <a:rPr lang="es-419">
                <a:latin typeface="Arial"/>
                <a:ea typeface="Arial"/>
                <a:cs typeface="Arial"/>
                <a:sym typeface="Arial"/>
              </a:rPr>
            </a:br>
            <a:r>
              <a:rPr lang="es-419">
                <a:latin typeface="Arial"/>
                <a:ea typeface="Arial"/>
                <a:cs typeface="Arial"/>
                <a:sym typeface="Arial"/>
              </a:rPr>
              <a:t>¿Qué aprendí en este módulo?</a:t>
            </a:r>
            <a:endParaRPr/>
          </a:p>
        </p:txBody>
      </p:sp>
      <p:sp>
        <p:nvSpPr>
          <p:cNvPr id="460" name="Google Shape;460;p47"/>
          <p:cNvSpPr txBox="1"/>
          <p:nvPr>
            <p:ph idx="1" type="body"/>
          </p:nvPr>
        </p:nvSpPr>
        <p:spPr>
          <a:xfrm>
            <a:off x="338019" y="798944"/>
            <a:ext cx="8467962"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260"/>
              <a:buFont typeface="Arial"/>
              <a:buChar char="•"/>
            </a:pPr>
            <a:r>
              <a:rPr lang="es-419" sz="1400"/>
              <a:t>Una vez que el agente de la amenaza obtiene acceso a la red, pueden surgir cuatro tipos de amenazas: robo de información, pérdida y manipulación de datos, robo de identidad e interrupción del servicio. </a:t>
            </a:r>
            <a:endParaRPr/>
          </a:p>
          <a:p>
            <a:pPr indent="-169863" lvl="0" marL="169863" rtl="0" algn="l">
              <a:lnSpc>
                <a:spcPct val="100000"/>
              </a:lnSpc>
              <a:spcBef>
                <a:spcPts val="0"/>
              </a:spcBef>
              <a:spcAft>
                <a:spcPts val="0"/>
              </a:spcAft>
              <a:buSzPts val="1260"/>
              <a:buFont typeface="Arial"/>
              <a:buChar char="•"/>
            </a:pPr>
            <a:r>
              <a:rPr lang="es-419" sz="1400"/>
              <a:t>Hay tres vulnerabilidades o debilidades principales: tecnología, configuración y política de seguridad. </a:t>
            </a:r>
            <a:endParaRPr/>
          </a:p>
          <a:p>
            <a:pPr indent="-169863" lvl="0" marL="169863" rtl="0" algn="l">
              <a:lnSpc>
                <a:spcPct val="100000"/>
              </a:lnSpc>
              <a:spcBef>
                <a:spcPts val="0"/>
              </a:spcBef>
              <a:spcAft>
                <a:spcPts val="0"/>
              </a:spcAft>
              <a:buSzPts val="1260"/>
              <a:buFont typeface="Arial"/>
              <a:buChar char="•"/>
            </a:pPr>
            <a:r>
              <a:rPr lang="es-419" sz="1400"/>
              <a:t>Las cuatro clases de amenazas físicas son: hardware, ambiental, eléctrico y mantenimiento.</a:t>
            </a:r>
            <a:endParaRPr/>
          </a:p>
          <a:p>
            <a:pPr indent="-169863" lvl="0" marL="169863" rtl="0" algn="l">
              <a:lnSpc>
                <a:spcPct val="100000"/>
              </a:lnSpc>
              <a:spcBef>
                <a:spcPts val="0"/>
              </a:spcBef>
              <a:spcAft>
                <a:spcPts val="0"/>
              </a:spcAft>
              <a:buSzPts val="1260"/>
              <a:buFont typeface="Arial"/>
              <a:buChar char="•"/>
            </a:pPr>
            <a:r>
              <a:rPr lang="es-419" sz="1400"/>
              <a:t>Malware es la abreviatura de software malicioso. Es un código o software diseñado específicamente para dañar, interrumpir, robar o infligir acciones "malas" o ilegítimas en los datos, hosts o redes. Los virus, gusanos y caballos de Troya son tipos de malware. </a:t>
            </a:r>
            <a:endParaRPr/>
          </a:p>
          <a:p>
            <a:pPr indent="-169863" lvl="0" marL="169863" rtl="0" algn="l">
              <a:lnSpc>
                <a:spcPct val="100000"/>
              </a:lnSpc>
              <a:spcBef>
                <a:spcPts val="0"/>
              </a:spcBef>
              <a:spcAft>
                <a:spcPts val="0"/>
              </a:spcAft>
              <a:buSzPts val="1260"/>
              <a:buFont typeface="Arial"/>
              <a:buChar char="•"/>
            </a:pPr>
            <a:r>
              <a:rPr lang="es-419" sz="1400"/>
              <a:t>Para mitigar los ataques a la red, primero debe proteger los dispositivos, incluidos enrutadores, conmutadores, servidores y hosts. </a:t>
            </a:r>
            <a:endParaRPr/>
          </a:p>
          <a:p>
            <a:pPr indent="-169863" lvl="0" marL="169863" rtl="0" algn="l">
              <a:lnSpc>
                <a:spcPct val="100000"/>
              </a:lnSpc>
              <a:spcBef>
                <a:spcPts val="0"/>
              </a:spcBef>
              <a:spcAft>
                <a:spcPts val="0"/>
              </a:spcAft>
              <a:buSzPts val="1260"/>
              <a:buFont typeface="Arial"/>
              <a:buChar char="•"/>
            </a:pPr>
            <a:r>
              <a:rPr lang="es-419" sz="1400"/>
              <a:t>Para mitigar los ataques a la red, primero debe proteger los dispositivos, incluidos enrutadores, conmutadores, servidores y hosts. La mayoría de las organizaciones emplean un enfoque de defensa en profundidad para la seguridad. Esto requiere una combinación de dispositivos y servicios de red que trabajen juntos. </a:t>
            </a:r>
            <a:endParaRPr/>
          </a:p>
          <a:p>
            <a:pPr indent="-169863" lvl="0" marL="169863" rtl="0" algn="l">
              <a:lnSpc>
                <a:spcPct val="100000"/>
              </a:lnSpc>
              <a:spcBef>
                <a:spcPts val="0"/>
              </a:spcBef>
              <a:spcAft>
                <a:spcPts val="0"/>
              </a:spcAft>
              <a:buSzPts val="1260"/>
              <a:buFont typeface="Arial"/>
              <a:buChar char="•"/>
            </a:pPr>
            <a:r>
              <a:rPr lang="es-419" sz="1400"/>
              <a:t>Se implementan varios dispositivos y servicios de seguridad para proteger a los usuarios y activos de una organización contra las amenazas TCP / IP: VPN, firewall ASA, IPS, ESA / WSA y servidor AAA. </a:t>
            </a:r>
            <a:endParaRPr/>
          </a:p>
        </p:txBody>
      </p:sp>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8"/>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400">
                <a:latin typeface="Arial"/>
                <a:ea typeface="Arial"/>
                <a:cs typeface="Arial"/>
                <a:sym typeface="Arial"/>
              </a:rPr>
              <a:t>Práctica del módulo y cuestionario</a:t>
            </a:r>
            <a:br>
              <a:rPr lang="es-419">
                <a:latin typeface="Arial"/>
                <a:ea typeface="Arial"/>
                <a:cs typeface="Arial"/>
                <a:sym typeface="Arial"/>
              </a:rPr>
            </a:br>
            <a:r>
              <a:rPr lang="es-419">
                <a:latin typeface="Arial"/>
                <a:ea typeface="Arial"/>
                <a:cs typeface="Arial"/>
                <a:sym typeface="Arial"/>
              </a:rPr>
              <a:t> ¿Qué aprendí en este módulo? (continuación)</a:t>
            </a:r>
            <a:endParaRPr/>
          </a:p>
        </p:txBody>
      </p:sp>
      <p:sp>
        <p:nvSpPr>
          <p:cNvPr id="467" name="Google Shape;467;p48"/>
          <p:cNvSpPr txBox="1"/>
          <p:nvPr>
            <p:ph idx="1" type="body"/>
          </p:nvPr>
        </p:nvSpPr>
        <p:spPr>
          <a:xfrm>
            <a:off x="386145" y="798944"/>
            <a:ext cx="8371709"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Arial"/>
              <a:buChar char="•"/>
            </a:pPr>
            <a:r>
              <a:rPr lang="es-419"/>
              <a:t>Los dispositivos de infraestructura deben tener copias de seguridad de archivos de configuración e imágenes de IOS en un servidor FTP o de archivos similar. Si falla el equipo o el hardware del router, los datos o la configuración se pueden restaurar mediante la copia de seguridad. </a:t>
            </a:r>
            <a:endParaRPr/>
          </a:p>
          <a:p>
            <a:pPr indent="-169863" lvl="0" marL="169863" rtl="0" algn="l">
              <a:lnSpc>
                <a:spcPct val="100000"/>
              </a:lnSpc>
              <a:spcBef>
                <a:spcPts val="0"/>
              </a:spcBef>
              <a:spcAft>
                <a:spcPts val="0"/>
              </a:spcAft>
              <a:buSzPts val="1350"/>
              <a:buFont typeface="Arial"/>
              <a:buChar char="•"/>
            </a:pPr>
            <a:r>
              <a:rPr lang="es-419"/>
              <a:t>La manera más eficaz de mitigar un ataque de gusanos consiste en descargar las actualizaciones de seguridad del proveedor del sistema operativo y aplicar parches a todos los sistemas vulnerables. Para administrar parches de seguridad críticos, para asegurarse de que todos los sistemas finales descargan actualizaciones automáticamente. </a:t>
            </a:r>
            <a:endParaRPr/>
          </a:p>
          <a:p>
            <a:pPr indent="-169863" lvl="0" marL="169863" rtl="0" algn="l">
              <a:lnSpc>
                <a:spcPct val="100000"/>
              </a:lnSpc>
              <a:spcBef>
                <a:spcPts val="0"/>
              </a:spcBef>
              <a:spcAft>
                <a:spcPts val="0"/>
              </a:spcAft>
              <a:buSzPts val="1350"/>
              <a:buFont typeface="Arial"/>
              <a:buChar char="•"/>
            </a:pPr>
            <a:r>
              <a:rPr lang="es-419"/>
              <a:t>AAA es un modo de controlar quién tiene permitido acceder a una red (autenticar), controlar lo que las personas pueden hacer mientras se encuentran allí (autorizar) y qué acciones realizan mientras acceden a la red (contabilizar). </a:t>
            </a:r>
            <a:endParaRPr/>
          </a:p>
          <a:p>
            <a:pPr indent="-169863" lvl="0" marL="169863" rtl="0" algn="l">
              <a:lnSpc>
                <a:spcPct val="100000"/>
              </a:lnSpc>
              <a:spcBef>
                <a:spcPts val="0"/>
              </a:spcBef>
              <a:spcAft>
                <a:spcPts val="0"/>
              </a:spcAft>
              <a:buSzPts val="1350"/>
              <a:buFont typeface="Arial"/>
              <a:buChar char="•"/>
            </a:pPr>
            <a:r>
              <a:rPr lang="es-419"/>
              <a:t>Los firewalls de red residen entre dos o más redes, controlan el tráfico entre ellas y evitan el acceso no autorizado. </a:t>
            </a:r>
            <a:endParaRPr/>
          </a:p>
          <a:p>
            <a:pPr indent="-169863" lvl="0" marL="169863" rtl="0" algn="l">
              <a:lnSpc>
                <a:spcPct val="100000"/>
              </a:lnSpc>
              <a:spcBef>
                <a:spcPts val="0"/>
              </a:spcBef>
              <a:spcAft>
                <a:spcPts val="0"/>
              </a:spcAft>
              <a:buSzPts val="1350"/>
              <a:buFont typeface="Arial"/>
              <a:buChar char="•"/>
            </a:pPr>
            <a:r>
              <a:rPr lang="es-419"/>
              <a:t>Proteger los dispositivos de punto final es fundamental para la seguridad de la red. Una empresa debe tener políticas bien documentadas, que pueden incluir el uso de software antivirus y la prevención de intrusiones en el host. Las soluciones más integrales de seguridad de terminales dependen del control de acceso a la red.</a:t>
            </a:r>
            <a:endParaRPr/>
          </a:p>
          <a:p>
            <a:pPr indent="-84138" lvl="0" marL="169863" rtl="0" algn="l">
              <a:lnSpc>
                <a:spcPct val="100000"/>
              </a:lnSpc>
              <a:spcBef>
                <a:spcPts val="600"/>
              </a:spcBef>
              <a:spcAft>
                <a:spcPts val="0"/>
              </a:spcAft>
              <a:buSzPts val="1350"/>
              <a:buFont typeface="Noto Sans Symbols"/>
              <a:buNone/>
            </a:pPr>
            <a:r>
              <a:t/>
            </a:r>
            <a:endParaRPr/>
          </a:p>
        </p:txBody>
      </p:sp>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9"/>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400">
                <a:latin typeface="Arial"/>
                <a:ea typeface="Arial"/>
                <a:cs typeface="Arial"/>
                <a:sym typeface="Arial"/>
              </a:rPr>
              <a:t>Práctica del módulo y cuestionario</a:t>
            </a:r>
            <a:br>
              <a:rPr lang="es-419">
                <a:latin typeface="Arial"/>
                <a:ea typeface="Arial"/>
                <a:cs typeface="Arial"/>
                <a:sym typeface="Arial"/>
              </a:rPr>
            </a:br>
            <a:r>
              <a:rPr lang="es-419">
                <a:latin typeface="Arial"/>
                <a:ea typeface="Arial"/>
                <a:cs typeface="Arial"/>
                <a:sym typeface="Arial"/>
              </a:rPr>
              <a:t> ¿Qué aprendí en este módulo? (continuación)</a:t>
            </a:r>
            <a:endParaRPr/>
          </a:p>
        </p:txBody>
      </p:sp>
      <p:sp>
        <p:nvSpPr>
          <p:cNvPr id="474" name="Google Shape;474;p49"/>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440"/>
              <a:buFont typeface="Arial"/>
              <a:buChar char="•"/>
            </a:pPr>
            <a:r>
              <a:rPr lang="es-419" sz="1600"/>
              <a:t>Para los enrutadores Cisco, la función Cisco AutoSecure se puede utilizar para ayudar a proteger el sistema. Para la mayoría de los sistemas operativos, los nombres de usuario y las contraseñas predeterminados deben cambiarse inmediatamente, el acceso a los recursos del sistema debe restringirse únicamente a las personas autorizadas a utilizar esos recursos, y los servicios y aplicaciones innecesarios deben desactivarse y desinstalarse cuando sea posible. </a:t>
            </a:r>
            <a:endParaRPr/>
          </a:p>
          <a:p>
            <a:pPr indent="-169863" lvl="0" marL="169863" rtl="0" algn="l">
              <a:lnSpc>
                <a:spcPct val="100000"/>
              </a:lnSpc>
              <a:spcBef>
                <a:spcPts val="0"/>
              </a:spcBef>
              <a:spcAft>
                <a:spcPts val="0"/>
              </a:spcAft>
              <a:buSzPts val="1440"/>
              <a:buFont typeface="Arial"/>
              <a:buChar char="•"/>
            </a:pPr>
            <a:r>
              <a:rPr lang="es-419" sz="1600"/>
              <a:t>Para proteger los dispositivos de red, es importante utilizar contraseñas seguras. Una frase de contraseña suele ser más fácil de recordar que una contraseña simple. Además, es más larga y más difícil de descifrar. </a:t>
            </a:r>
            <a:endParaRPr/>
          </a:p>
          <a:p>
            <a:pPr indent="-169863" lvl="0" marL="169863" rtl="0" algn="l">
              <a:lnSpc>
                <a:spcPct val="100000"/>
              </a:lnSpc>
              <a:spcBef>
                <a:spcPts val="0"/>
              </a:spcBef>
              <a:spcAft>
                <a:spcPts val="0"/>
              </a:spcAft>
              <a:buSzPts val="1440"/>
              <a:buFont typeface="Arial"/>
              <a:buChar char="•"/>
            </a:pPr>
            <a:r>
              <a:rPr lang="es-419" sz="1600"/>
              <a:t>Para routers y switches, cifre todas las contraseñas de texto sin formato, establezca una longitud mínima aceptable de contraseña, desactive los ataques de adivinación de contraseñas de fuerza bruta y deshabilite un acceso en modo EXEC privilegiado inactivo después de un período de tiempo especificado.</a:t>
            </a:r>
            <a:endParaRPr/>
          </a:p>
          <a:p>
            <a:pPr indent="-169863" lvl="0" marL="169863" rtl="0" algn="l">
              <a:lnSpc>
                <a:spcPct val="100000"/>
              </a:lnSpc>
              <a:spcBef>
                <a:spcPts val="0"/>
              </a:spcBef>
              <a:spcAft>
                <a:spcPts val="0"/>
              </a:spcAft>
              <a:buSzPts val="1440"/>
              <a:buFont typeface="Arial"/>
              <a:buChar char="•"/>
            </a:pPr>
            <a:r>
              <a:rPr lang="es-419" sz="1600"/>
              <a:t>Configure los dispositivos apropiados para admitir SSH y deshabilite los servicios no utilizados.</a:t>
            </a:r>
            <a:endParaRPr/>
          </a:p>
          <a:p>
            <a:pPr indent="-101282" lvl="0" marL="169863" rtl="0" algn="l">
              <a:lnSpc>
                <a:spcPct val="100000"/>
              </a:lnSpc>
              <a:spcBef>
                <a:spcPts val="600"/>
              </a:spcBef>
              <a:spcAft>
                <a:spcPts val="0"/>
              </a:spcAft>
              <a:buSzPts val="1080"/>
              <a:buFont typeface="Noto Sans Symbols"/>
              <a:buNone/>
            </a:pPr>
            <a:r>
              <a:t/>
            </a:r>
            <a:endParaRPr sz="1200"/>
          </a:p>
        </p:txBody>
      </p:sp>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9" name="Shape 479"/>
        <p:cNvGrpSpPr/>
        <p:nvPr/>
      </p:nvGrpSpPr>
      <p:grpSpPr>
        <a:xfrm>
          <a:off x="0" y="0"/>
          <a:ext cx="0" cy="0"/>
          <a:chOff x="0" y="0"/>
          <a:chExt cx="0" cy="0"/>
        </a:xfrm>
      </p:grpSpPr>
      <p:sp>
        <p:nvSpPr>
          <p:cNvPr id="480" name="Google Shape;480;p50"/>
          <p:cNvSpPr txBox="1"/>
          <p:nvPr>
            <p:ph type="title"/>
          </p:nvPr>
        </p:nvSpPr>
        <p:spPr>
          <a:xfrm>
            <a:off x="1" y="31869"/>
            <a:ext cx="9144000" cy="60905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400">
                <a:latin typeface="Arial"/>
                <a:ea typeface="Arial"/>
                <a:cs typeface="Arial"/>
                <a:sym typeface="Arial"/>
              </a:rPr>
              <a:t>Módulo 16: Fundamentos de seguridad de red</a:t>
            </a:r>
            <a:br>
              <a:rPr lang="es-419">
                <a:latin typeface="Arial"/>
                <a:ea typeface="Arial"/>
                <a:cs typeface="Arial"/>
                <a:sym typeface="Arial"/>
              </a:rPr>
            </a:br>
            <a:r>
              <a:rPr lang="es-419">
                <a:latin typeface="Arial"/>
                <a:ea typeface="Arial"/>
                <a:cs typeface="Arial"/>
                <a:sym typeface="Arial"/>
              </a:rPr>
              <a:t>Nuevos Términos y Comandos</a:t>
            </a:r>
            <a:endParaRPr/>
          </a:p>
        </p:txBody>
      </p:sp>
      <p:sp>
        <p:nvSpPr>
          <p:cNvPr id="481" name="Google Shape;481;p50"/>
          <p:cNvSpPr txBox="1"/>
          <p:nvPr>
            <p:ph idx="1" type="body"/>
          </p:nvPr>
        </p:nvSpPr>
        <p:spPr>
          <a:xfrm>
            <a:off x="239315" y="588237"/>
            <a:ext cx="4046935" cy="4125482"/>
          </a:xfrm>
          <a:prstGeom prst="rect">
            <a:avLst/>
          </a:prstGeom>
          <a:noFill/>
          <a:ln cap="flat" cmpd="sng" w="9525">
            <a:solidFill>
              <a:srgbClr val="2C2C2D"/>
            </a:solidFill>
            <a:prstDash val="solid"/>
            <a:round/>
            <a:headEnd len="sm" w="sm" type="none"/>
            <a:tailEnd len="sm" w="sm" type="none"/>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440"/>
              <a:buFont typeface="Arial"/>
              <a:buChar char="•"/>
            </a:pPr>
            <a:r>
              <a:rPr lang="es-419" sz="1600"/>
              <a:t>threat actor</a:t>
            </a:r>
            <a:endParaRPr/>
          </a:p>
          <a:p>
            <a:pPr indent="-169863" lvl="0" marL="169863" rtl="0" algn="l">
              <a:lnSpc>
                <a:spcPct val="100000"/>
              </a:lnSpc>
              <a:spcBef>
                <a:spcPts val="1200"/>
              </a:spcBef>
              <a:spcAft>
                <a:spcPts val="0"/>
              </a:spcAft>
              <a:buSzPts val="1440"/>
              <a:buFont typeface="Arial"/>
              <a:buChar char="•"/>
            </a:pPr>
            <a:r>
              <a:rPr lang="es-419" sz="1600"/>
              <a:t>malware</a:t>
            </a:r>
            <a:endParaRPr/>
          </a:p>
          <a:p>
            <a:pPr indent="-169863" lvl="0" marL="169863" rtl="0" algn="l">
              <a:lnSpc>
                <a:spcPct val="100000"/>
              </a:lnSpc>
              <a:spcBef>
                <a:spcPts val="1200"/>
              </a:spcBef>
              <a:spcAft>
                <a:spcPts val="0"/>
              </a:spcAft>
              <a:buSzPts val="1440"/>
              <a:buFont typeface="Arial"/>
              <a:buChar char="•"/>
            </a:pPr>
            <a:r>
              <a:rPr lang="es-419" sz="1600"/>
              <a:t>reconnaissance attacks</a:t>
            </a:r>
            <a:endParaRPr/>
          </a:p>
          <a:p>
            <a:pPr indent="-169863" lvl="0" marL="169863" rtl="0" algn="l">
              <a:lnSpc>
                <a:spcPct val="100000"/>
              </a:lnSpc>
              <a:spcBef>
                <a:spcPts val="1200"/>
              </a:spcBef>
              <a:spcAft>
                <a:spcPts val="0"/>
              </a:spcAft>
              <a:buSzPts val="1440"/>
              <a:buFont typeface="Arial"/>
              <a:buChar char="•"/>
            </a:pPr>
            <a:r>
              <a:rPr lang="es-419" sz="1600"/>
              <a:t>access attacks</a:t>
            </a:r>
            <a:endParaRPr/>
          </a:p>
          <a:p>
            <a:pPr indent="-169863" lvl="0" marL="169863" rtl="0" algn="l">
              <a:lnSpc>
                <a:spcPct val="100000"/>
              </a:lnSpc>
              <a:spcBef>
                <a:spcPts val="1200"/>
              </a:spcBef>
              <a:spcAft>
                <a:spcPts val="0"/>
              </a:spcAft>
              <a:buSzPts val="1440"/>
              <a:buFont typeface="Arial"/>
              <a:buChar char="•"/>
            </a:pPr>
            <a:r>
              <a:rPr lang="es-419" sz="1600"/>
              <a:t>defense-in-depth</a:t>
            </a:r>
            <a:endParaRPr/>
          </a:p>
          <a:p>
            <a:pPr indent="-169863" lvl="0" marL="169863" rtl="0" algn="l">
              <a:lnSpc>
                <a:spcPct val="100000"/>
              </a:lnSpc>
              <a:spcBef>
                <a:spcPts val="1200"/>
              </a:spcBef>
              <a:spcAft>
                <a:spcPts val="0"/>
              </a:spcAft>
              <a:buSzPts val="1440"/>
              <a:buFont typeface="Arial"/>
              <a:buChar char="•"/>
            </a:pPr>
            <a:r>
              <a:rPr lang="es-419" sz="1600"/>
              <a:t>authentication, authorization, and accounting (AAA)</a:t>
            </a:r>
            <a:endParaRPr/>
          </a:p>
          <a:p>
            <a:pPr indent="-169863" lvl="0" marL="169863" rtl="0" algn="l">
              <a:lnSpc>
                <a:spcPct val="100000"/>
              </a:lnSpc>
              <a:spcBef>
                <a:spcPts val="1200"/>
              </a:spcBef>
              <a:spcAft>
                <a:spcPts val="0"/>
              </a:spcAft>
              <a:buSzPts val="1440"/>
              <a:buFont typeface="Arial"/>
              <a:buChar char="•"/>
            </a:pPr>
            <a:r>
              <a:rPr lang="es-419" sz="1600"/>
              <a:t>demilitarized zone (DMZ)</a:t>
            </a:r>
            <a:endParaRPr/>
          </a:p>
          <a:p>
            <a:pPr indent="-169863" lvl="0" marL="169863" rtl="0" algn="l">
              <a:lnSpc>
                <a:spcPct val="100000"/>
              </a:lnSpc>
              <a:spcBef>
                <a:spcPts val="1200"/>
              </a:spcBef>
              <a:spcAft>
                <a:spcPts val="0"/>
              </a:spcAft>
              <a:buSzPts val="1440"/>
              <a:buFont typeface="Arial"/>
              <a:buChar char="•"/>
            </a:pPr>
            <a:r>
              <a:rPr lang="es-419" sz="1600"/>
              <a:t>Cisco AutoSecure</a:t>
            </a:r>
            <a:endParaRPr/>
          </a:p>
          <a:p>
            <a:pPr indent="-169863" lvl="0" marL="169863" rtl="0" algn="l">
              <a:lnSpc>
                <a:spcPct val="100000"/>
              </a:lnSpc>
              <a:spcBef>
                <a:spcPts val="1200"/>
              </a:spcBef>
              <a:spcAft>
                <a:spcPts val="0"/>
              </a:spcAft>
              <a:buSzPts val="1440"/>
              <a:buFont typeface="Arial"/>
              <a:buChar char="•"/>
            </a:pPr>
            <a:r>
              <a:rPr lang="es-419" sz="1600"/>
              <a:t>passphrase</a:t>
            </a:r>
            <a:endParaRPr/>
          </a:p>
          <a:p>
            <a:pPr indent="0" lvl="0" marL="0" rtl="0" algn="l">
              <a:lnSpc>
                <a:spcPct val="100000"/>
              </a:lnSpc>
              <a:spcBef>
                <a:spcPts val="1200"/>
              </a:spcBef>
              <a:spcAft>
                <a:spcPts val="0"/>
              </a:spcAft>
              <a:buSzPts val="1440"/>
              <a:buNone/>
            </a:pPr>
            <a:r>
              <a:t/>
            </a:r>
            <a:endParaRPr sz="1600"/>
          </a:p>
          <a:p>
            <a:pPr indent="0" lvl="0" marL="0" rtl="0" algn="l">
              <a:lnSpc>
                <a:spcPct val="100000"/>
              </a:lnSpc>
              <a:spcBef>
                <a:spcPts val="1200"/>
              </a:spcBef>
              <a:spcAft>
                <a:spcPts val="0"/>
              </a:spcAft>
              <a:buSzPts val="1440"/>
              <a:buNone/>
            </a:pPr>
            <a:r>
              <a:t/>
            </a:r>
            <a:endParaRPr sz="1600"/>
          </a:p>
        </p:txBody>
      </p:sp>
      <p:sp>
        <p:nvSpPr>
          <p:cNvPr id="482" name="Google Shape;482;p50"/>
          <p:cNvSpPr txBox="1"/>
          <p:nvPr/>
        </p:nvSpPr>
        <p:spPr>
          <a:xfrm>
            <a:off x="4373162" y="588237"/>
            <a:ext cx="4427935" cy="4125482"/>
          </a:xfrm>
          <a:prstGeom prst="rect">
            <a:avLst/>
          </a:prstGeom>
          <a:noFill/>
          <a:ln cap="flat" cmpd="sng" w="12700">
            <a:solidFill>
              <a:srgbClr val="000000"/>
            </a:solidFill>
            <a:prstDash val="solid"/>
            <a:miter lim="800000"/>
            <a:headEnd len="sm" w="sm" type="none"/>
            <a:tailEnd len="sm" w="sm" type="none"/>
          </a:ln>
        </p:spPr>
        <p:txBody>
          <a:bodyPr anchorCtr="0" anchor="t" bIns="45700" lIns="91425" spcFirstLastPara="1" rIns="182875" wrap="square" tIns="45700">
            <a:noAutofit/>
          </a:bodyPr>
          <a:lstStyle/>
          <a:p>
            <a:pPr indent="-169863" lvl="0" marL="169863" marR="0" rtl="0" algn="l">
              <a:lnSpc>
                <a:spcPct val="100000"/>
              </a:lnSpc>
              <a:spcBef>
                <a:spcPts val="0"/>
              </a:spcBef>
              <a:spcAft>
                <a:spcPts val="0"/>
              </a:spcAft>
              <a:buClr>
                <a:schemeClr val="dk2"/>
              </a:buClr>
              <a:buSzPts val="1440"/>
              <a:buFont typeface="Arial"/>
              <a:buChar char="•"/>
            </a:pPr>
            <a:r>
              <a:rPr b="1" lang="es-419" sz="1600">
                <a:solidFill>
                  <a:srgbClr val="000000"/>
                </a:solidFill>
                <a:latin typeface="Arial"/>
                <a:ea typeface="Arial"/>
                <a:cs typeface="Arial"/>
                <a:sym typeface="Arial"/>
              </a:rPr>
              <a:t>service password-encryption</a:t>
            </a:r>
            <a:endParaRPr/>
          </a:p>
          <a:p>
            <a:pPr indent="-169863" lvl="0" marL="169863" marR="0" rtl="0" algn="l">
              <a:lnSpc>
                <a:spcPct val="100000"/>
              </a:lnSpc>
              <a:spcBef>
                <a:spcPts val="1200"/>
              </a:spcBef>
              <a:spcAft>
                <a:spcPts val="0"/>
              </a:spcAft>
              <a:buClr>
                <a:schemeClr val="dk2"/>
              </a:buClr>
              <a:buSzPts val="1440"/>
              <a:buFont typeface="Arial"/>
              <a:buChar char="•"/>
            </a:pPr>
            <a:r>
              <a:rPr b="1" lang="es-419" sz="1600">
                <a:solidFill>
                  <a:srgbClr val="000000"/>
                </a:solidFill>
                <a:latin typeface="Arial"/>
                <a:ea typeface="Arial"/>
                <a:cs typeface="Arial"/>
                <a:sym typeface="Arial"/>
              </a:rPr>
              <a:t>security passwords min-length </a:t>
            </a:r>
            <a:endParaRPr/>
          </a:p>
          <a:p>
            <a:pPr indent="-169863" lvl="0" marL="169863" marR="0" rtl="0" algn="l">
              <a:lnSpc>
                <a:spcPct val="100000"/>
              </a:lnSpc>
              <a:spcBef>
                <a:spcPts val="1200"/>
              </a:spcBef>
              <a:spcAft>
                <a:spcPts val="0"/>
              </a:spcAft>
              <a:buClr>
                <a:schemeClr val="dk2"/>
              </a:buClr>
              <a:buSzPts val="1440"/>
              <a:buFont typeface="Arial"/>
              <a:buChar char="•"/>
            </a:pPr>
            <a:r>
              <a:rPr b="1" lang="es-419" sz="1600">
                <a:solidFill>
                  <a:srgbClr val="000000"/>
                </a:solidFill>
                <a:latin typeface="Arial"/>
                <a:ea typeface="Arial"/>
                <a:cs typeface="Arial"/>
                <a:sym typeface="Arial"/>
              </a:rPr>
              <a:t>login block-for</a:t>
            </a:r>
            <a:endParaRPr/>
          </a:p>
          <a:p>
            <a:pPr indent="-169863" lvl="0" marL="169863" marR="0" rtl="0" algn="l">
              <a:lnSpc>
                <a:spcPct val="100000"/>
              </a:lnSpc>
              <a:spcBef>
                <a:spcPts val="1200"/>
              </a:spcBef>
              <a:spcAft>
                <a:spcPts val="0"/>
              </a:spcAft>
              <a:buClr>
                <a:schemeClr val="dk2"/>
              </a:buClr>
              <a:buSzPts val="1440"/>
              <a:buFont typeface="Arial"/>
              <a:buChar char="•"/>
            </a:pPr>
            <a:r>
              <a:rPr b="1" lang="es-419" sz="1600">
                <a:solidFill>
                  <a:srgbClr val="000000"/>
                </a:solidFill>
                <a:latin typeface="Arial"/>
                <a:ea typeface="Arial"/>
                <a:cs typeface="Arial"/>
                <a:sym typeface="Arial"/>
              </a:rPr>
              <a:t>exec-timeout</a:t>
            </a:r>
            <a:endParaRPr/>
          </a:p>
          <a:p>
            <a:pPr indent="-169863" lvl="0" marL="169863" marR="0" rtl="0" algn="l">
              <a:lnSpc>
                <a:spcPct val="100000"/>
              </a:lnSpc>
              <a:spcBef>
                <a:spcPts val="1200"/>
              </a:spcBef>
              <a:spcAft>
                <a:spcPts val="0"/>
              </a:spcAft>
              <a:buClr>
                <a:schemeClr val="dk2"/>
              </a:buClr>
              <a:buSzPts val="1440"/>
              <a:buFont typeface="Arial"/>
              <a:buChar char="•"/>
            </a:pPr>
            <a:r>
              <a:rPr b="1" lang="es-419" sz="1600">
                <a:solidFill>
                  <a:srgbClr val="000000"/>
                </a:solidFill>
                <a:latin typeface="Arial"/>
                <a:ea typeface="Arial"/>
                <a:cs typeface="Arial"/>
                <a:sym typeface="Arial"/>
              </a:rPr>
              <a:t>crypto key generate rsa general-keys modulus</a:t>
            </a:r>
            <a:endParaRPr/>
          </a:p>
          <a:p>
            <a:pPr indent="-169863" lvl="0" marL="169863" marR="0" rtl="0" algn="l">
              <a:lnSpc>
                <a:spcPct val="100000"/>
              </a:lnSpc>
              <a:spcBef>
                <a:spcPts val="1200"/>
              </a:spcBef>
              <a:spcAft>
                <a:spcPts val="0"/>
              </a:spcAft>
              <a:buClr>
                <a:schemeClr val="dk2"/>
              </a:buClr>
              <a:buSzPts val="1440"/>
              <a:buFont typeface="Arial"/>
              <a:buChar char="•"/>
            </a:pPr>
            <a:r>
              <a:rPr b="1" lang="es-419" sz="1600">
                <a:solidFill>
                  <a:srgbClr val="000000"/>
                </a:solidFill>
                <a:latin typeface="Arial"/>
                <a:ea typeface="Arial"/>
                <a:cs typeface="Arial"/>
                <a:sym typeface="Arial"/>
              </a:rPr>
              <a:t>username</a:t>
            </a:r>
            <a:r>
              <a:rPr lang="es-419" sz="1600">
                <a:solidFill>
                  <a:srgbClr val="000000"/>
                </a:solidFill>
                <a:latin typeface="Arial"/>
                <a:ea typeface="Arial"/>
                <a:cs typeface="Arial"/>
                <a:sym typeface="Arial"/>
              </a:rPr>
              <a:t> </a:t>
            </a:r>
            <a:r>
              <a:rPr b="1" lang="es-419" sz="1600">
                <a:solidFill>
                  <a:srgbClr val="000000"/>
                </a:solidFill>
                <a:latin typeface="Arial"/>
                <a:ea typeface="Arial"/>
                <a:cs typeface="Arial"/>
                <a:sym typeface="Arial"/>
              </a:rPr>
              <a:t>password | secret </a:t>
            </a:r>
            <a:endParaRPr/>
          </a:p>
          <a:p>
            <a:pPr indent="-169863" lvl="0" marL="169863" marR="0" rtl="0" algn="l">
              <a:lnSpc>
                <a:spcPct val="100000"/>
              </a:lnSpc>
              <a:spcBef>
                <a:spcPts val="1200"/>
              </a:spcBef>
              <a:spcAft>
                <a:spcPts val="0"/>
              </a:spcAft>
              <a:buClr>
                <a:schemeClr val="dk2"/>
              </a:buClr>
              <a:buSzPts val="1440"/>
              <a:buFont typeface="Arial"/>
              <a:buChar char="•"/>
            </a:pPr>
            <a:r>
              <a:rPr b="1" lang="es-419" sz="1600">
                <a:solidFill>
                  <a:srgbClr val="000000"/>
                </a:solidFill>
                <a:latin typeface="Arial"/>
                <a:ea typeface="Arial"/>
                <a:cs typeface="Arial"/>
                <a:sym typeface="Arial"/>
              </a:rPr>
              <a:t>login local</a:t>
            </a:r>
            <a:endParaRPr/>
          </a:p>
          <a:p>
            <a:pPr indent="-169863" lvl="0" marL="169863" marR="0" rtl="0" algn="l">
              <a:lnSpc>
                <a:spcPct val="100000"/>
              </a:lnSpc>
              <a:spcBef>
                <a:spcPts val="1200"/>
              </a:spcBef>
              <a:spcAft>
                <a:spcPts val="0"/>
              </a:spcAft>
              <a:buClr>
                <a:schemeClr val="dk2"/>
              </a:buClr>
              <a:buSzPts val="1440"/>
              <a:buFont typeface="Arial"/>
              <a:buChar char="•"/>
            </a:pPr>
            <a:r>
              <a:rPr b="1" lang="es-419" sz="1600">
                <a:solidFill>
                  <a:srgbClr val="000000"/>
                </a:solidFill>
                <a:latin typeface="Arial"/>
                <a:ea typeface="Arial"/>
                <a:cs typeface="Arial"/>
                <a:sym typeface="Arial"/>
              </a:rPr>
              <a:t>transport input ssh</a:t>
            </a:r>
            <a:endParaRPr/>
          </a:p>
          <a:p>
            <a:pPr indent="-169863" lvl="0" marL="169863" marR="0" rtl="0" algn="l">
              <a:lnSpc>
                <a:spcPct val="100000"/>
              </a:lnSpc>
              <a:spcBef>
                <a:spcPts val="1200"/>
              </a:spcBef>
              <a:spcAft>
                <a:spcPts val="0"/>
              </a:spcAft>
              <a:buClr>
                <a:schemeClr val="dk2"/>
              </a:buClr>
              <a:buSzPts val="1440"/>
              <a:buFont typeface="Arial"/>
              <a:buChar char="•"/>
            </a:pPr>
            <a:r>
              <a:rPr b="1" lang="es-419" sz="1600">
                <a:solidFill>
                  <a:srgbClr val="000000"/>
                </a:solidFill>
                <a:latin typeface="Arial"/>
                <a:ea typeface="Arial"/>
                <a:cs typeface="Arial"/>
                <a:sym typeface="Arial"/>
              </a:rPr>
              <a:t>show ip ports all</a:t>
            </a:r>
            <a:endParaRPr/>
          </a:p>
          <a:p>
            <a:pPr indent="-169863" lvl="0" marL="169863" marR="0" rtl="0" algn="l">
              <a:lnSpc>
                <a:spcPct val="100000"/>
              </a:lnSpc>
              <a:spcBef>
                <a:spcPts val="1200"/>
              </a:spcBef>
              <a:spcAft>
                <a:spcPts val="0"/>
              </a:spcAft>
              <a:buClr>
                <a:schemeClr val="dk2"/>
              </a:buClr>
              <a:buSzPts val="1440"/>
              <a:buFont typeface="Arial"/>
              <a:buChar char="•"/>
            </a:pPr>
            <a:r>
              <a:rPr b="1" lang="es-419" sz="1600">
                <a:solidFill>
                  <a:srgbClr val="000000"/>
                </a:solidFill>
                <a:latin typeface="Arial"/>
                <a:ea typeface="Arial"/>
                <a:cs typeface="Arial"/>
                <a:sym typeface="Arial"/>
              </a:rPr>
              <a:t>show control-plan host open-ports</a:t>
            </a:r>
            <a:endParaRPr/>
          </a:p>
        </p:txBody>
      </p:sp>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Amenazas de seguridad y vulnerabilidades </a:t>
            </a:r>
            <a:br>
              <a:rPr lang="es-419"/>
            </a:br>
            <a:r>
              <a:rPr lang="es-419" sz="2400"/>
              <a:t>Tipos de amenazas</a:t>
            </a:r>
            <a:endParaRPr/>
          </a:p>
        </p:txBody>
      </p:sp>
      <p:sp>
        <p:nvSpPr>
          <p:cNvPr id="260" name="Google Shape;260;p19"/>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Los ataques a una red pueden ser devastadores y pueden resultar en una pérdida de tiempo y dinero debido a daños o robo de información o activos importantes. Los intrusos pueden obtener acceso a una red a través de vulnerabilidades de software, ataques de hardware o adivinando el nombre de usuario y la contraseña de alguien. Los intrusos que obtienen acceso modificando software o explotando vulnerabilidades de software se denominan actores de amenazas.</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Una vez que el actor de la amenaza obtiene acceso a la red, pueden surgir cuatro tipos de amenazas:</a:t>
            </a:r>
            <a:endParaRPr/>
          </a:p>
          <a:p>
            <a:pPr indent="-342899" lvl="1" marL="415984" rtl="0" algn="l">
              <a:lnSpc>
                <a:spcPct val="95000"/>
              </a:lnSpc>
              <a:spcBef>
                <a:spcPts val="600"/>
              </a:spcBef>
              <a:spcAft>
                <a:spcPts val="0"/>
              </a:spcAft>
              <a:buSzPts val="1600"/>
              <a:buFont typeface="Arial"/>
              <a:buChar char="•"/>
            </a:pPr>
            <a:r>
              <a:rPr lang="es-419" sz="1600">
                <a:solidFill>
                  <a:srgbClr val="000000"/>
                </a:solidFill>
              </a:rPr>
              <a:t>Robo de información</a:t>
            </a:r>
            <a:endParaRPr/>
          </a:p>
          <a:p>
            <a:pPr indent="-342899" lvl="1" marL="415984" rtl="0" algn="l">
              <a:lnSpc>
                <a:spcPct val="95000"/>
              </a:lnSpc>
              <a:spcBef>
                <a:spcPts val="600"/>
              </a:spcBef>
              <a:spcAft>
                <a:spcPts val="0"/>
              </a:spcAft>
              <a:buSzPts val="1600"/>
              <a:buFont typeface="Arial"/>
              <a:buChar char="•"/>
            </a:pPr>
            <a:r>
              <a:rPr lang="es-419" sz="1600">
                <a:solidFill>
                  <a:srgbClr val="000000"/>
                </a:solidFill>
              </a:rPr>
              <a:t>Pérdida y manipulación de datos.</a:t>
            </a:r>
            <a:endParaRPr/>
          </a:p>
          <a:p>
            <a:pPr indent="-342899" lvl="1" marL="415984" rtl="0" algn="l">
              <a:lnSpc>
                <a:spcPct val="95000"/>
              </a:lnSpc>
              <a:spcBef>
                <a:spcPts val="600"/>
              </a:spcBef>
              <a:spcAft>
                <a:spcPts val="0"/>
              </a:spcAft>
              <a:buSzPts val="1600"/>
              <a:buFont typeface="Arial"/>
              <a:buChar char="•"/>
            </a:pPr>
            <a:r>
              <a:rPr lang="es-419" sz="1600">
                <a:solidFill>
                  <a:srgbClr val="000000"/>
                </a:solidFill>
              </a:rPr>
              <a:t>Robo de identidad</a:t>
            </a:r>
            <a:endParaRPr/>
          </a:p>
          <a:p>
            <a:pPr indent="-342899" lvl="1" marL="415984" rtl="0" algn="l">
              <a:lnSpc>
                <a:spcPct val="95000"/>
              </a:lnSpc>
              <a:spcBef>
                <a:spcPts val="600"/>
              </a:spcBef>
              <a:spcAft>
                <a:spcPts val="0"/>
              </a:spcAft>
              <a:buSzPts val="1600"/>
              <a:buFont typeface="Arial"/>
              <a:buChar char="•"/>
            </a:pPr>
            <a:r>
              <a:rPr lang="es-419" sz="1600">
                <a:solidFill>
                  <a:srgbClr val="000000"/>
                </a:solidFill>
              </a:rPr>
              <a:t>Interrupción del servicio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Amenazas de seguridad y vulnerabilidades </a:t>
            </a:r>
            <a:br>
              <a:rPr lang="es-419"/>
            </a:br>
            <a:r>
              <a:rPr lang="es-419" sz="2400"/>
              <a:t>Tipos de vulnerabilidades</a:t>
            </a:r>
            <a:endParaRPr/>
          </a:p>
        </p:txBody>
      </p:sp>
      <p:sp>
        <p:nvSpPr>
          <p:cNvPr id="267" name="Google Shape;267;p20"/>
          <p:cNvSpPr txBox="1"/>
          <p:nvPr>
            <p:ph idx="1" type="body"/>
          </p:nvPr>
        </p:nvSpPr>
        <p:spPr>
          <a:xfrm>
            <a:off x="123825" y="638175"/>
            <a:ext cx="8588203" cy="3923165"/>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La vulnerabilidad es el grado de debilidad en una red o un dispositivo. Algún grado de vulnerabilidad es inherente a los enrutadores, conmutadores, equipos de escritorio, servidores e incluso dispositivos de seguridad. Por lo general, los dispositivos de red que sufren ataques son las terminales, como los servidores y las computadoras de escritorio. </a:t>
            </a:r>
            <a:endParaRPr/>
          </a:p>
          <a:p>
            <a:pPr indent="0" lvl="0" marL="0" rtl="0" algn="l">
              <a:lnSpc>
                <a:spcPct val="100000"/>
              </a:lnSpc>
              <a:spcBef>
                <a:spcPts val="320"/>
              </a:spcBef>
              <a:spcAft>
                <a:spcPts val="0"/>
              </a:spcAft>
              <a:buSzPts val="1600"/>
              <a:buNone/>
            </a:pPr>
            <a:r>
              <a:rPr lang="es-419" sz="1600">
                <a:solidFill>
                  <a:srgbClr val="000000"/>
                </a:solidFill>
              </a:rPr>
              <a:t>Existen tres vulnerabilidades o debilidades principales:</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Las vulnerabilidades tecnológicas pueden incluir debilidades del protocolo TCP/IP, debilidades del sistema operativo y debilidades del equipo de red.</a:t>
            </a:r>
            <a:endParaRPr/>
          </a:p>
          <a:p>
            <a:pPr indent="-285750" lvl="1" marL="358835" rtl="0" algn="l">
              <a:lnSpc>
                <a:spcPct val="95000"/>
              </a:lnSpc>
              <a:spcBef>
                <a:spcPts val="600"/>
              </a:spcBef>
              <a:spcAft>
                <a:spcPts val="0"/>
              </a:spcAft>
              <a:buSzPts val="1600"/>
              <a:buFont typeface="Arial"/>
              <a:buChar char="•"/>
            </a:pPr>
            <a:r>
              <a:rPr lang="es-419" sz="1600">
                <a:solidFill>
                  <a:srgbClr val="000000"/>
                </a:solidFill>
              </a:rPr>
              <a:t>Las vulnerabilidades de configuración pueden incluir cuentas de usuario no seguras, cuentas de sistema con contraseñas fáciles de adivinar, servicios de Internet mal configurados, configuraciones predeterminadas no seguras y equipos de red mal configurados.</a:t>
            </a:r>
            <a:endParaRPr/>
          </a:p>
          <a:p>
            <a:pPr indent="-285750" lvl="1" marL="358835" rtl="0" algn="l">
              <a:lnSpc>
                <a:spcPct val="95000"/>
              </a:lnSpc>
              <a:spcBef>
                <a:spcPts val="600"/>
              </a:spcBef>
              <a:spcAft>
                <a:spcPts val="0"/>
              </a:spcAft>
              <a:buSzPts val="1600"/>
              <a:buFont typeface="Arial"/>
              <a:buChar char="•"/>
            </a:pPr>
            <a:r>
              <a:rPr lang="es-419" sz="1600">
                <a:solidFill>
                  <a:srgbClr val="000000"/>
                </a:solidFill>
              </a:rPr>
              <a:t>Las vulnerabilidades de política de seguridad pueden incluir la falta de una política de seguridad escrita, la política, la falta de continuidad de autenticación, los controles de acceso lógico no aplicados, la instalación de software y hardware y los cambios que no siguen la política, y un plan de recuperación ante desastres inexistente.</a:t>
            </a:r>
            <a:endParaRPr/>
          </a:p>
          <a:p>
            <a:pPr indent="0" lvl="1" marL="73085" rtl="0" algn="l">
              <a:lnSpc>
                <a:spcPct val="95000"/>
              </a:lnSpc>
              <a:spcBef>
                <a:spcPts val="600"/>
              </a:spcBef>
              <a:spcAft>
                <a:spcPts val="0"/>
              </a:spcAft>
              <a:buSzPts val="1600"/>
              <a:buNone/>
            </a:pPr>
            <a:r>
              <a:rPr lang="es-419" sz="1600">
                <a:solidFill>
                  <a:srgbClr val="000000"/>
                </a:solidFill>
              </a:rPr>
              <a:t>Las tres fuentes de vulnerabilidades pueden dejar una red o dispositivo abierto a varios ataques, incluidos ataques de código malicioso y ataques de red.</a:t>
            </a:r>
            <a:endParaRPr/>
          </a:p>
          <a:p>
            <a:pPr indent="0" lvl="1" marL="73085" rtl="0" algn="l">
              <a:lnSpc>
                <a:spcPct val="95000"/>
              </a:lnSpc>
              <a:spcBef>
                <a:spcPts val="600"/>
              </a:spcBef>
              <a:spcAft>
                <a:spcPts val="0"/>
              </a:spcAft>
              <a:buSzPts val="1400"/>
              <a:buNone/>
            </a:pPr>
            <a:r>
              <a:t/>
            </a:r>
            <a:endParaRPr>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Amenazas de seguridad y vulnerabilidades </a:t>
            </a:r>
            <a:br>
              <a:rPr lang="es-419"/>
            </a:br>
            <a:r>
              <a:rPr lang="es-419" sz="2400"/>
              <a:t>Seguridad física</a:t>
            </a:r>
            <a:endParaRPr/>
          </a:p>
        </p:txBody>
      </p:sp>
      <p:sp>
        <p:nvSpPr>
          <p:cNvPr id="274" name="Google Shape;274;p21"/>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Si los recursos de la red pueden verse físicamente comprometidos, un actor de amenazas puede negar el uso de los recursos de la red. Las cuatro clases de amenazas físicas son las siguientes:</a:t>
            </a:r>
            <a:endParaRPr/>
          </a:p>
          <a:p>
            <a:pPr indent="-342899" lvl="1" marL="415984" rtl="0" algn="l">
              <a:lnSpc>
                <a:spcPct val="95000"/>
              </a:lnSpc>
              <a:spcBef>
                <a:spcPts val="600"/>
              </a:spcBef>
              <a:spcAft>
                <a:spcPts val="0"/>
              </a:spcAft>
              <a:buSzPts val="1600"/>
              <a:buFont typeface="Arial"/>
              <a:buChar char="•"/>
            </a:pPr>
            <a:r>
              <a:rPr b="1" lang="es-419" sz="1600">
                <a:solidFill>
                  <a:srgbClr val="000000"/>
                </a:solidFill>
              </a:rPr>
              <a:t>Amenazas de hardware -</a:t>
            </a:r>
            <a:r>
              <a:rPr lang="es-419" sz="1600">
                <a:solidFill>
                  <a:srgbClr val="000000"/>
                </a:solidFill>
              </a:rPr>
              <a:t> Esto incluye daños físicos a servidores, routers, switches, planta de cableado y estaciones de trabajo.</a:t>
            </a:r>
            <a:endParaRPr/>
          </a:p>
          <a:p>
            <a:pPr indent="-342899" lvl="1" marL="415984" rtl="0" algn="l">
              <a:lnSpc>
                <a:spcPct val="95000"/>
              </a:lnSpc>
              <a:spcBef>
                <a:spcPts val="600"/>
              </a:spcBef>
              <a:spcAft>
                <a:spcPts val="0"/>
              </a:spcAft>
              <a:buSzPts val="1600"/>
              <a:buFont typeface="Arial"/>
              <a:buChar char="•"/>
            </a:pPr>
            <a:r>
              <a:rPr b="1" lang="es-419" sz="1600">
                <a:solidFill>
                  <a:srgbClr val="000000"/>
                </a:solidFill>
              </a:rPr>
              <a:t>Amenazas Ambientales - </a:t>
            </a:r>
            <a:r>
              <a:rPr lang="es-419" sz="1600">
                <a:solidFill>
                  <a:srgbClr val="000000"/>
                </a:solidFill>
              </a:rPr>
              <a:t>Esto incluye temperaturas extremas (demasiado calor o demasiado frío) o humedad extrema (demasiado húmedo o demasiado seco).</a:t>
            </a:r>
            <a:endParaRPr/>
          </a:p>
          <a:p>
            <a:pPr indent="-342899" lvl="1" marL="415984" rtl="0" algn="l">
              <a:lnSpc>
                <a:spcPct val="95000"/>
              </a:lnSpc>
              <a:spcBef>
                <a:spcPts val="600"/>
              </a:spcBef>
              <a:spcAft>
                <a:spcPts val="0"/>
              </a:spcAft>
              <a:buSzPts val="1600"/>
              <a:buFont typeface="Arial"/>
              <a:buChar char="•"/>
            </a:pPr>
            <a:r>
              <a:rPr b="1" lang="es-419" sz="1600">
                <a:solidFill>
                  <a:srgbClr val="000000"/>
                </a:solidFill>
              </a:rPr>
              <a:t>Amenazas eléctricas - </a:t>
            </a:r>
            <a:r>
              <a:rPr lang="es-419" sz="1600">
                <a:solidFill>
                  <a:srgbClr val="000000"/>
                </a:solidFill>
              </a:rPr>
              <a:t>Esto incluye picos de voltaje, voltaje de suministro insuficiente (caídas de voltaje), energía no condicionada (ruido) y pérdida total de energía.</a:t>
            </a:r>
            <a:endParaRPr/>
          </a:p>
          <a:p>
            <a:pPr indent="-342899" lvl="1" marL="415984" rtl="0" algn="l">
              <a:lnSpc>
                <a:spcPct val="95000"/>
              </a:lnSpc>
              <a:spcBef>
                <a:spcPts val="600"/>
              </a:spcBef>
              <a:spcAft>
                <a:spcPts val="0"/>
              </a:spcAft>
              <a:buSzPts val="1600"/>
              <a:buFont typeface="Arial"/>
              <a:buChar char="•"/>
            </a:pPr>
            <a:r>
              <a:rPr b="1" lang="es-419" sz="1600">
                <a:solidFill>
                  <a:srgbClr val="000000"/>
                </a:solidFill>
              </a:rPr>
              <a:t>Amenazas de mantenimiento - </a:t>
            </a:r>
            <a:r>
              <a:rPr lang="es-419" sz="1600">
                <a:solidFill>
                  <a:srgbClr val="000000"/>
                </a:solidFill>
              </a:rPr>
              <a:t>Esto incluye un manejo deficiente de los componentes eléctricos clave (descarga electrostática), falta de repuestos críticos, cableado deficiente y etiquetado deficiente.</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Se debe crear e implementar un buen plan de seguridad física para abordar estos problemas. </a:t>
            </a:r>
            <a:endParaRPr/>
          </a:p>
          <a:p>
            <a:pPr indent="-215900" lvl="0" marL="342900" rtl="0" algn="l">
              <a:lnSpc>
                <a:spcPct val="100000"/>
              </a:lnSpc>
              <a:spcBef>
                <a:spcPts val="400"/>
              </a:spcBef>
              <a:spcAft>
                <a:spcPts val="0"/>
              </a:spcAft>
              <a:buSzPts val="2000"/>
              <a:buFont typeface="Arial"/>
              <a:buNone/>
            </a:pPr>
            <a:r>
              <a:t/>
            </a:r>
            <a:endParaRPr>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2"/>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16.2 Ataques de red</a:t>
            </a:r>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3"/>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Ataques de red </a:t>
            </a:r>
            <a:br>
              <a:rPr lang="es-419"/>
            </a:br>
            <a:r>
              <a:rPr lang="es-419" sz="2400"/>
              <a:t>Tipos de malware</a:t>
            </a:r>
            <a:endParaRPr/>
          </a:p>
        </p:txBody>
      </p:sp>
      <p:sp>
        <p:nvSpPr>
          <p:cNvPr id="287" name="Google Shape;287;p23"/>
          <p:cNvSpPr txBox="1"/>
          <p:nvPr>
            <p:ph idx="1" type="body"/>
          </p:nvPr>
        </p:nvSpPr>
        <p:spPr>
          <a:xfrm>
            <a:off x="347040" y="1016400"/>
            <a:ext cx="8449919" cy="365799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500"/>
              <a:buNone/>
            </a:pPr>
            <a:r>
              <a:rPr lang="es-419" sz="1500">
                <a:solidFill>
                  <a:srgbClr val="000000"/>
                </a:solidFill>
              </a:rPr>
              <a:t>Malware es la abreviatura de software malicioso. Es un código o software diseñado específicamente para dañar, interrumpir, robar o infligir acciones "malas" o ilegítimas en los datos, hosts o redes. Los siguientes son tipos de malware: Los siguientes son tipos de malware:</a:t>
            </a:r>
            <a:endParaRPr/>
          </a:p>
          <a:p>
            <a:pPr indent="-342899" lvl="1" marL="415984" rtl="0" algn="l">
              <a:lnSpc>
                <a:spcPct val="95000"/>
              </a:lnSpc>
              <a:spcBef>
                <a:spcPts val="600"/>
              </a:spcBef>
              <a:spcAft>
                <a:spcPts val="0"/>
              </a:spcAft>
              <a:buSzPts val="1500"/>
              <a:buFont typeface="Arial"/>
              <a:buChar char="•"/>
            </a:pPr>
            <a:r>
              <a:rPr b="1" lang="es-419" sz="1500">
                <a:solidFill>
                  <a:srgbClr val="000000"/>
                </a:solidFill>
              </a:rPr>
              <a:t>Virus - </a:t>
            </a:r>
            <a:r>
              <a:rPr lang="es-419" sz="1500">
                <a:solidFill>
                  <a:srgbClr val="000000"/>
                </a:solidFill>
              </a:rPr>
              <a:t>Un virus informático es un tipo de malware que se propaga insertando una copia de sí mismo y formando parte de otro programa. Se propaga de una computadora a otra, dejando infecciones a medida que viaja.</a:t>
            </a:r>
            <a:r>
              <a:rPr b="1" lang="es-419" sz="1500">
                <a:solidFill>
                  <a:srgbClr val="000000"/>
                </a:solidFill>
              </a:rPr>
              <a:t> </a:t>
            </a:r>
            <a:endParaRPr/>
          </a:p>
          <a:p>
            <a:pPr indent="-342899" lvl="1" marL="415984" rtl="0" algn="l">
              <a:lnSpc>
                <a:spcPct val="95000"/>
              </a:lnSpc>
              <a:spcBef>
                <a:spcPts val="600"/>
              </a:spcBef>
              <a:spcAft>
                <a:spcPts val="0"/>
              </a:spcAft>
              <a:buSzPts val="1500"/>
              <a:buFont typeface="Arial"/>
              <a:buChar char="•"/>
            </a:pPr>
            <a:r>
              <a:rPr b="1" lang="es-419" sz="1500">
                <a:solidFill>
                  <a:srgbClr val="000000"/>
                </a:solidFill>
              </a:rPr>
              <a:t>Gusanos - </a:t>
            </a:r>
            <a:r>
              <a:rPr lang="es-419" sz="1500">
                <a:solidFill>
                  <a:srgbClr val="000000"/>
                </a:solidFill>
              </a:rPr>
              <a:t>Los gusanos informáticos son similares a los virus en que replican copias funcionales de sí mismos y pueden causar el mismo tipo de daño. A diferencia de los virus, que requieren la propagación de un archivo host infectado, los gusanos son software independiente y no requieren de un programa host ni de la ayuda humana para propagarse.</a:t>
            </a:r>
            <a:r>
              <a:rPr b="1" lang="es-419" sz="1500">
                <a:solidFill>
                  <a:srgbClr val="000000"/>
                </a:solidFill>
              </a:rPr>
              <a:t> </a:t>
            </a:r>
            <a:endParaRPr/>
          </a:p>
          <a:p>
            <a:pPr indent="-342899" lvl="1" marL="415984" rtl="0" algn="l">
              <a:lnSpc>
                <a:spcPct val="95000"/>
              </a:lnSpc>
              <a:spcBef>
                <a:spcPts val="600"/>
              </a:spcBef>
              <a:spcAft>
                <a:spcPts val="0"/>
              </a:spcAft>
              <a:buSzPts val="1500"/>
              <a:buFont typeface="Arial"/>
              <a:buChar char="•"/>
            </a:pPr>
            <a:r>
              <a:rPr b="1" lang="es-419" sz="1500">
                <a:solidFill>
                  <a:srgbClr val="000000"/>
                </a:solidFill>
              </a:rPr>
              <a:t>Trojan Horses - </a:t>
            </a:r>
            <a:r>
              <a:rPr lang="es-419" sz="1500">
                <a:solidFill>
                  <a:srgbClr val="000000"/>
                </a:solidFill>
              </a:rPr>
              <a:t>Es un software dañino que parece legítimo. A diferencia de los virus y gusanos, los caballos de Troya no se reproducen al infectar otros archivos. Se autoreplican. Los caballos de Troya deben extenderse a través de la interacción del usuario, como abrir un archivo adjunto de correo electrónico o descargar y ejecutar un archivo de Internet.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4"/>
          <p:cNvSpPr txBox="1"/>
          <p:nvPr>
            <p:ph type="title"/>
          </p:nvPr>
        </p:nvSpPr>
        <p:spPr>
          <a:xfrm>
            <a:off x="0" y="318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Ataques de red </a:t>
            </a:r>
            <a:br>
              <a:rPr lang="es-419"/>
            </a:br>
            <a:r>
              <a:rPr lang="es-419" sz="2400"/>
              <a:t>Ataques de reconocimiento</a:t>
            </a:r>
            <a:endParaRPr/>
          </a:p>
        </p:txBody>
      </p:sp>
      <p:sp>
        <p:nvSpPr>
          <p:cNvPr id="294" name="Google Shape;294;p24"/>
          <p:cNvSpPr txBox="1"/>
          <p:nvPr>
            <p:ph idx="1" type="body"/>
          </p:nvPr>
        </p:nvSpPr>
        <p:spPr>
          <a:xfrm>
            <a:off x="474662" y="763736"/>
            <a:ext cx="8280057" cy="365799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Además de los ataques de código malintencionado, es posible que las redes sean presa de diversos ataques de red. Los ataques de red pueden clasificarse en tres categorías principales:</a:t>
            </a:r>
            <a:endParaRPr/>
          </a:p>
          <a:p>
            <a:pPr indent="-342899" lvl="1" marL="415984" rtl="0" algn="l">
              <a:lnSpc>
                <a:spcPct val="95000"/>
              </a:lnSpc>
              <a:spcBef>
                <a:spcPts val="600"/>
              </a:spcBef>
              <a:spcAft>
                <a:spcPts val="0"/>
              </a:spcAft>
              <a:buSzPts val="1400"/>
              <a:buFont typeface="Arial"/>
              <a:buChar char="•"/>
            </a:pPr>
            <a:r>
              <a:rPr b="1" lang="es-419">
                <a:solidFill>
                  <a:srgbClr val="000000"/>
                </a:solidFill>
              </a:rPr>
              <a:t>Ataques de reconocimiento - </a:t>
            </a:r>
            <a:r>
              <a:rPr lang="es-419">
                <a:solidFill>
                  <a:srgbClr val="000000"/>
                </a:solidFill>
              </a:rPr>
              <a:t>El descubrimiento y el mapeo de sistemas, servicios o vulnerabilidades</a:t>
            </a:r>
            <a:r>
              <a:rPr b="1" lang="es-419">
                <a:solidFill>
                  <a:srgbClr val="000000"/>
                </a:solidFill>
              </a:rPr>
              <a:t>.</a:t>
            </a:r>
            <a:endParaRPr/>
          </a:p>
          <a:p>
            <a:pPr indent="-342899" lvl="1" marL="415984" rtl="0" algn="l">
              <a:lnSpc>
                <a:spcPct val="95000"/>
              </a:lnSpc>
              <a:spcBef>
                <a:spcPts val="600"/>
              </a:spcBef>
              <a:spcAft>
                <a:spcPts val="0"/>
              </a:spcAft>
              <a:buSzPts val="1400"/>
              <a:buFont typeface="Arial"/>
              <a:buChar char="•"/>
            </a:pPr>
            <a:r>
              <a:rPr b="1" lang="es-419">
                <a:solidFill>
                  <a:srgbClr val="000000"/>
                </a:solidFill>
              </a:rPr>
              <a:t>Ataques de acceso - </a:t>
            </a:r>
            <a:r>
              <a:rPr lang="es-419">
                <a:solidFill>
                  <a:srgbClr val="000000"/>
                </a:solidFill>
              </a:rPr>
              <a:t>La manipulación no autorizada de datos, acceso al sistema o privilegios de usuario</a:t>
            </a:r>
            <a:r>
              <a:rPr b="1" lang="es-419">
                <a:solidFill>
                  <a:srgbClr val="000000"/>
                </a:solidFill>
              </a:rPr>
              <a:t>.</a:t>
            </a:r>
            <a:endParaRPr/>
          </a:p>
          <a:p>
            <a:pPr indent="-342899" lvl="1" marL="415984" rtl="0" algn="l">
              <a:lnSpc>
                <a:spcPct val="95000"/>
              </a:lnSpc>
              <a:spcBef>
                <a:spcPts val="600"/>
              </a:spcBef>
              <a:spcAft>
                <a:spcPts val="0"/>
              </a:spcAft>
              <a:buSzPts val="1400"/>
              <a:buFont typeface="Arial"/>
              <a:buChar char="•"/>
            </a:pPr>
            <a:r>
              <a:rPr b="1" lang="es-419">
                <a:solidFill>
                  <a:srgbClr val="000000"/>
                </a:solidFill>
              </a:rPr>
              <a:t>Denegación de servicio - </a:t>
            </a:r>
            <a:r>
              <a:rPr lang="es-419">
                <a:solidFill>
                  <a:srgbClr val="000000"/>
                </a:solidFill>
              </a:rPr>
              <a:t>La desactivación o corrupción de redes, sistemas o servicios</a:t>
            </a:r>
            <a:r>
              <a:rPr b="1" lang="es-419">
                <a:solidFill>
                  <a:srgbClr val="000000"/>
                </a:solidFill>
              </a:rPr>
              <a:t>.</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Para los ataques de reconocimiento, los actores de amenazas externas pueden usar herramientas de Internet, como las herramientas de </a:t>
            </a:r>
            <a:r>
              <a:rPr b="1" lang="es-419" sz="1600">
                <a:solidFill>
                  <a:srgbClr val="000000"/>
                </a:solidFill>
              </a:rPr>
              <a:t>nslookup</a:t>
            </a:r>
            <a:r>
              <a:rPr lang="es-419" sz="1600">
                <a:solidFill>
                  <a:srgbClr val="000000"/>
                </a:solidFill>
              </a:rPr>
              <a:t> y </a:t>
            </a:r>
            <a:r>
              <a:rPr b="1" lang="es-419" sz="1600">
                <a:solidFill>
                  <a:srgbClr val="000000"/>
                </a:solidFill>
              </a:rPr>
              <a:t>whois</a:t>
            </a:r>
            <a:r>
              <a:rPr lang="es-419" sz="1600">
                <a:solidFill>
                  <a:srgbClr val="000000"/>
                </a:solidFill>
              </a:rPr>
              <a:t>, para determinar fácilmente el espacio de direcciones IP asignado a una determinada corporación o entidad. Después de determinar el espacio de direcciones IP, un actor de amenazas puede hacer ping a las direcciones IP disponibles públicamente para identificar las direcciones que están activas.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