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AF387D-0EC2-446F-90E2-6EC0555F0E67}">
  <a:tblStyle styleId="{0CAF387D-0EC2-446F-90E2-6EC0555F0E6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419"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s-419"/>
              <a:t>Programa de la Academia de Redes de Cisco</a:t>
            </a:r>
            <a:endParaRPr/>
          </a:p>
          <a:p>
            <a:pPr indent="0" lvl="0" marL="0" rtl="0" algn="l">
              <a:spcBef>
                <a:spcPts val="0"/>
              </a:spcBef>
              <a:spcAft>
                <a:spcPts val="0"/>
              </a:spcAft>
              <a:buClr>
                <a:schemeClr val="dk1"/>
              </a:buClr>
              <a:buSzPts val="1200"/>
              <a:buFont typeface="Calibri"/>
              <a:buNone/>
            </a:pPr>
            <a:r>
              <a:rPr b="0" lang="es-419"/>
              <a:t>Introducción a Redes v7.0 (ITN)</a:t>
            </a:r>
            <a:endParaRPr/>
          </a:p>
          <a:p>
            <a:pPr indent="0" lvl="0" marL="0" rtl="0" algn="l">
              <a:spcBef>
                <a:spcPts val="0"/>
              </a:spcBef>
              <a:spcAft>
                <a:spcPts val="0"/>
              </a:spcAft>
              <a:buNone/>
            </a:pPr>
            <a:r>
              <a:rPr lang="es-419"/>
              <a:t>Módulo 17: Construir una red pequeña</a:t>
            </a:r>
            <a:endParaRPr/>
          </a:p>
          <a:p>
            <a:pPr indent="0" lvl="0" marL="0" rtl="0" algn="l">
              <a:spcBef>
                <a:spcPts val="0"/>
              </a:spcBef>
              <a:spcAft>
                <a:spcPts val="0"/>
              </a:spcAft>
              <a:buNone/>
            </a:pPr>
            <a:r>
              <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17.2 – Aplicaciones y protocolos de redes pequeñas</a:t>
            </a:r>
            <a:endParaRPr/>
          </a:p>
          <a:p>
            <a:pPr indent="0" lvl="0" marL="0" rtl="0" algn="l">
              <a:spcBef>
                <a:spcPts val="0"/>
              </a:spcBef>
              <a:spcAft>
                <a:spcPts val="0"/>
              </a:spcAft>
              <a:buNone/>
            </a:pPr>
            <a:r>
              <a:rPr lang="es-419"/>
              <a:t>17.2.1 – Aplicaciones comunes</a:t>
            </a:r>
            <a:endParaRPr/>
          </a:p>
        </p:txBody>
      </p:sp>
      <p:sp>
        <p:nvSpPr>
          <p:cNvPr id="300" name="Google Shape;30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17.2 – Aplicaciones y protocolos de redes pequeñas</a:t>
            </a:r>
            <a:endParaRPr/>
          </a:p>
          <a:p>
            <a:pPr indent="0" lvl="0" marL="0" rtl="0" algn="l">
              <a:spcBef>
                <a:spcPts val="0"/>
              </a:spcBef>
              <a:spcAft>
                <a:spcPts val="0"/>
              </a:spcAft>
              <a:buNone/>
            </a:pPr>
            <a:r>
              <a:rPr lang="es-419"/>
              <a:t>17.2.2 – Protocolos comunes</a:t>
            </a:r>
            <a:endParaRPr/>
          </a:p>
        </p:txBody>
      </p:sp>
      <p:sp>
        <p:nvSpPr>
          <p:cNvPr id="307" name="Google Shape;30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17.2 – Aplicaciones y protocolos de redes pequeñas</a:t>
            </a:r>
            <a:endParaRPr/>
          </a:p>
          <a:p>
            <a:pPr indent="0" lvl="0" marL="0" rtl="0" algn="l">
              <a:spcBef>
                <a:spcPts val="0"/>
              </a:spcBef>
              <a:spcAft>
                <a:spcPts val="0"/>
              </a:spcAft>
              <a:buNone/>
            </a:pPr>
            <a:r>
              <a:rPr lang="es-419"/>
              <a:t>17.2.2 — Protocolos comunes (cont.)</a:t>
            </a:r>
            <a:endParaRPr/>
          </a:p>
        </p:txBody>
      </p:sp>
      <p:sp>
        <p:nvSpPr>
          <p:cNvPr id="314" name="Google Shape;31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17.2 – Aplicaciones y protocolos de redes pequeñas</a:t>
            </a:r>
            <a:endParaRPr/>
          </a:p>
          <a:p>
            <a:pPr indent="0" lvl="0" marL="0" rtl="0" algn="l">
              <a:spcBef>
                <a:spcPts val="0"/>
              </a:spcBef>
              <a:spcAft>
                <a:spcPts val="0"/>
              </a:spcAft>
              <a:buNone/>
            </a:pPr>
            <a:r>
              <a:rPr lang="es-419"/>
              <a:t>17.2.3 – Aplicaciones de voz y video</a:t>
            </a:r>
            <a:endParaRPr/>
          </a:p>
          <a:p>
            <a:pPr indent="0" lvl="0" marL="0" rtl="0" algn="l">
              <a:spcBef>
                <a:spcPts val="0"/>
              </a:spcBef>
              <a:spcAft>
                <a:spcPts val="0"/>
              </a:spcAft>
              <a:buNone/>
            </a:pPr>
            <a:r>
              <a:rPr lang="es-419"/>
              <a:t>17.2.4 — Verifique su conocimiento — Aplicaciones y protocolos de redes pequeñas</a:t>
            </a:r>
            <a:endParaRPr/>
          </a:p>
        </p:txBody>
      </p:sp>
      <p:sp>
        <p:nvSpPr>
          <p:cNvPr id="321" name="Google Shape;32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17.0 Construir una red pequeña</a:t>
            </a:r>
            <a:endParaRPr/>
          </a:p>
          <a:p>
            <a:pPr indent="0" lvl="0" marL="0" rtl="0" algn="l">
              <a:spcBef>
                <a:spcPts val="0"/>
              </a:spcBef>
              <a:spcAft>
                <a:spcPts val="0"/>
              </a:spcAft>
              <a:buNone/>
            </a:pPr>
            <a:r>
              <a:rPr lang="es-419"/>
              <a:t>17.3 Crecimiento hacia redes más grandes</a:t>
            </a:r>
            <a:endParaRPr/>
          </a:p>
          <a:p>
            <a:pPr indent="0" lvl="0" marL="0" rtl="0" algn="l">
              <a:spcBef>
                <a:spcPts val="0"/>
              </a:spcBef>
              <a:spcAft>
                <a:spcPts val="0"/>
              </a:spcAft>
              <a:buNone/>
            </a:pPr>
            <a:r>
              <a:t/>
            </a:r>
            <a:endParaRPr/>
          </a:p>
        </p:txBody>
      </p:sp>
      <p:sp>
        <p:nvSpPr>
          <p:cNvPr id="328" name="Google Shape;32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17.3 – Crecimiento hacia redes más grandes</a:t>
            </a:r>
            <a:endParaRPr/>
          </a:p>
          <a:p>
            <a:pPr indent="0" lvl="0" marL="0" rtl="0" algn="l">
              <a:spcBef>
                <a:spcPts val="0"/>
              </a:spcBef>
              <a:spcAft>
                <a:spcPts val="0"/>
              </a:spcAft>
              <a:buNone/>
            </a:pPr>
            <a:r>
              <a:rPr lang="es-419"/>
              <a:t>17.3.1 – Crecimiento de redes pequeñas</a:t>
            </a:r>
            <a:endParaRPr/>
          </a:p>
        </p:txBody>
      </p:sp>
      <p:sp>
        <p:nvSpPr>
          <p:cNvPr id="334" name="Google Shape;33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17.3 – Crecimiento hacia redes más grandes</a:t>
            </a:r>
            <a:endParaRPr/>
          </a:p>
          <a:p>
            <a:pPr indent="0" lvl="0" marL="0" rtl="0" algn="l">
              <a:spcBef>
                <a:spcPts val="0"/>
              </a:spcBef>
              <a:spcAft>
                <a:spcPts val="0"/>
              </a:spcAft>
              <a:buNone/>
            </a:pPr>
            <a:r>
              <a:rPr lang="es-419"/>
              <a:t>17.3.2 – Análisis de protocolos</a:t>
            </a:r>
            <a:endParaRPr/>
          </a:p>
        </p:txBody>
      </p:sp>
      <p:sp>
        <p:nvSpPr>
          <p:cNvPr id="341" name="Google Shape;34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17.3 – Crecimiento hacia redes más grandes</a:t>
            </a:r>
            <a:endParaRPr/>
          </a:p>
          <a:p>
            <a:pPr indent="0" lvl="0" marL="0" rtl="0" algn="l">
              <a:spcBef>
                <a:spcPts val="0"/>
              </a:spcBef>
              <a:spcAft>
                <a:spcPts val="0"/>
              </a:spcAft>
              <a:buNone/>
            </a:pPr>
            <a:r>
              <a:rPr lang="es-419"/>
              <a:t>17.3.3 – Uso de la red por parte de los empleados</a:t>
            </a:r>
            <a:endParaRPr/>
          </a:p>
          <a:p>
            <a:pPr indent="0" lvl="0" marL="0" rtl="0" algn="l">
              <a:spcBef>
                <a:spcPts val="0"/>
              </a:spcBef>
              <a:spcAft>
                <a:spcPts val="0"/>
              </a:spcAft>
              <a:buNone/>
            </a:pPr>
            <a:r>
              <a:rPr lang="es-419"/>
              <a:t>17.3.4 — Verifique su conocimiento — Crecimiento hacia redes más grandes</a:t>
            </a:r>
            <a:endParaRPr/>
          </a:p>
        </p:txBody>
      </p:sp>
      <p:sp>
        <p:nvSpPr>
          <p:cNvPr id="348" name="Google Shape;34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17.0 Construir una red pequeña</a:t>
            </a:r>
            <a:endParaRPr/>
          </a:p>
          <a:p>
            <a:pPr indent="0" lvl="0" marL="0" rtl="0" algn="l">
              <a:spcBef>
                <a:spcPts val="0"/>
              </a:spcBef>
              <a:spcAft>
                <a:spcPts val="0"/>
              </a:spcAft>
              <a:buNone/>
            </a:pPr>
            <a:r>
              <a:rPr lang="es-419"/>
              <a:t>17.4 Verificar la conectividad</a:t>
            </a:r>
            <a:endParaRPr/>
          </a:p>
          <a:p>
            <a:pPr indent="0" lvl="0" marL="0" rtl="0" algn="l">
              <a:spcBef>
                <a:spcPts val="0"/>
              </a:spcBef>
              <a:spcAft>
                <a:spcPts val="0"/>
              </a:spcAft>
              <a:buNone/>
            </a:pPr>
            <a:r>
              <a:t/>
            </a:r>
            <a:endParaRPr/>
          </a:p>
        </p:txBody>
      </p:sp>
      <p:sp>
        <p:nvSpPr>
          <p:cNvPr id="355" name="Google Shape;35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17.4 – Verificar la conectividad</a:t>
            </a:r>
            <a:endParaRPr/>
          </a:p>
          <a:p>
            <a:pPr indent="0" lvl="0" marL="0" rtl="0" algn="l">
              <a:spcBef>
                <a:spcPts val="0"/>
              </a:spcBef>
              <a:spcAft>
                <a:spcPts val="0"/>
              </a:spcAft>
              <a:buNone/>
            </a:pPr>
            <a:r>
              <a:rPr lang="es-419"/>
              <a:t>17.4.1 — Verificar la conectividad con Ping</a:t>
            </a:r>
            <a:endParaRPr/>
          </a:p>
        </p:txBody>
      </p:sp>
      <p:sp>
        <p:nvSpPr>
          <p:cNvPr id="361" name="Google Shape;36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419"/>
              <a:t>17.0.2</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17.4 – Verificar la conectividad</a:t>
            </a:r>
            <a:endParaRPr/>
          </a:p>
          <a:p>
            <a:pPr indent="0" lvl="0" marL="0" rtl="0" algn="l">
              <a:spcBef>
                <a:spcPts val="0"/>
              </a:spcBef>
              <a:spcAft>
                <a:spcPts val="0"/>
              </a:spcAft>
              <a:buNone/>
            </a:pPr>
            <a:r>
              <a:rPr lang="es-419"/>
              <a:t>17.4.1 — Verificar la conectividad con Ping (Cont.)</a:t>
            </a:r>
            <a:endParaRPr/>
          </a:p>
        </p:txBody>
      </p:sp>
      <p:sp>
        <p:nvSpPr>
          <p:cNvPr id="370" name="Google Shape;37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17.4 – Verificar la conectividad</a:t>
            </a:r>
            <a:endParaRPr/>
          </a:p>
          <a:p>
            <a:pPr indent="0" lvl="0" marL="0" rtl="0" algn="l">
              <a:spcBef>
                <a:spcPts val="0"/>
              </a:spcBef>
              <a:spcAft>
                <a:spcPts val="0"/>
              </a:spcAft>
              <a:buNone/>
            </a:pPr>
            <a:r>
              <a:rPr lang="es-419"/>
              <a:t>17.4.2 – Ping extendido</a:t>
            </a:r>
            <a:endParaRPr/>
          </a:p>
        </p:txBody>
      </p:sp>
      <p:sp>
        <p:nvSpPr>
          <p:cNvPr id="379" name="Google Shape;37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17.4 – Verificar la conectividad</a:t>
            </a:r>
            <a:endParaRPr/>
          </a:p>
          <a:p>
            <a:pPr indent="0" lvl="0" marL="0" rtl="0" algn="l">
              <a:spcBef>
                <a:spcPts val="0"/>
              </a:spcBef>
              <a:spcAft>
                <a:spcPts val="0"/>
              </a:spcAft>
              <a:buNone/>
            </a:pPr>
            <a:r>
              <a:rPr lang="es-419"/>
              <a:t>17.4.3 — Verificar la conectividad con Traceroute</a:t>
            </a:r>
            <a:endParaRPr/>
          </a:p>
        </p:txBody>
      </p:sp>
      <p:sp>
        <p:nvSpPr>
          <p:cNvPr id="387" name="Google Shape;38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17.4 – Verificar la conectividad</a:t>
            </a:r>
            <a:endParaRPr/>
          </a:p>
          <a:p>
            <a:pPr indent="0" lvl="0" marL="0" rtl="0" algn="l">
              <a:spcBef>
                <a:spcPts val="0"/>
              </a:spcBef>
              <a:spcAft>
                <a:spcPts val="0"/>
              </a:spcAft>
              <a:buNone/>
            </a:pPr>
            <a:r>
              <a:rPr lang="es-419"/>
              <a:t>17.4.3 — Verificar la conectividad con Traceroute (Cont.)</a:t>
            </a:r>
            <a:endParaRPr/>
          </a:p>
        </p:txBody>
      </p:sp>
      <p:sp>
        <p:nvSpPr>
          <p:cNvPr id="395" name="Google Shape;39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17.4 – Verificar la conectividad</a:t>
            </a:r>
            <a:endParaRPr/>
          </a:p>
          <a:p>
            <a:pPr indent="0" lvl="0" marL="0" rtl="0" algn="l">
              <a:spcBef>
                <a:spcPts val="0"/>
              </a:spcBef>
              <a:spcAft>
                <a:spcPts val="0"/>
              </a:spcAft>
              <a:buNone/>
            </a:pPr>
            <a:r>
              <a:rPr lang="es-419"/>
              <a:t>17.4.3 — Verificar la conectividad con Traceroute (Cont.)</a:t>
            </a:r>
            <a:endParaRPr/>
          </a:p>
        </p:txBody>
      </p:sp>
      <p:sp>
        <p:nvSpPr>
          <p:cNvPr id="403" name="Google Shape;40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17.4 – Verificar la conectividad</a:t>
            </a:r>
            <a:endParaRPr/>
          </a:p>
          <a:p>
            <a:pPr indent="0" lvl="0" marL="0" rtl="0" algn="l">
              <a:spcBef>
                <a:spcPts val="0"/>
              </a:spcBef>
              <a:spcAft>
                <a:spcPts val="0"/>
              </a:spcAft>
              <a:buNone/>
            </a:pPr>
            <a:r>
              <a:rPr lang="es-419"/>
              <a:t>17.4.4 – Comando traceroute extendido</a:t>
            </a:r>
            <a:endParaRPr/>
          </a:p>
        </p:txBody>
      </p:sp>
      <p:sp>
        <p:nvSpPr>
          <p:cNvPr id="413" name="Google Shape;41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17.4 – Verificar la conectividad</a:t>
            </a:r>
            <a:endParaRPr/>
          </a:p>
          <a:p>
            <a:pPr indent="0" lvl="0" marL="0" rtl="0" algn="l">
              <a:spcBef>
                <a:spcPts val="0"/>
              </a:spcBef>
              <a:spcAft>
                <a:spcPts val="0"/>
              </a:spcAft>
              <a:buNone/>
            </a:pPr>
            <a:r>
              <a:rPr lang="es-419"/>
              <a:t>17.4.4 — Traceroute extendido (cont.)</a:t>
            </a:r>
            <a:endParaRPr/>
          </a:p>
        </p:txBody>
      </p:sp>
      <p:sp>
        <p:nvSpPr>
          <p:cNvPr id="421" name="Google Shape;421;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17.4 – Verificar la conectividad</a:t>
            </a:r>
            <a:endParaRPr/>
          </a:p>
          <a:p>
            <a:pPr indent="0" lvl="0" marL="0" rtl="0" algn="l">
              <a:spcBef>
                <a:spcPts val="0"/>
              </a:spcBef>
              <a:spcAft>
                <a:spcPts val="0"/>
              </a:spcAft>
              <a:buNone/>
            </a:pPr>
            <a:r>
              <a:rPr lang="es-419"/>
              <a:t>17.4.5 – Línea de base de red</a:t>
            </a:r>
            <a:endParaRPr/>
          </a:p>
        </p:txBody>
      </p:sp>
      <p:sp>
        <p:nvSpPr>
          <p:cNvPr id="429" name="Google Shape;42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17.4 – Verificar la conectividad</a:t>
            </a:r>
            <a:endParaRPr/>
          </a:p>
          <a:p>
            <a:pPr indent="0" lvl="0" marL="0" rtl="0" algn="l">
              <a:spcBef>
                <a:spcPts val="0"/>
              </a:spcBef>
              <a:spcAft>
                <a:spcPts val="0"/>
              </a:spcAft>
              <a:buNone/>
            </a:pPr>
            <a:r>
              <a:rPr lang="es-419"/>
              <a:t>17.4.6 – Lab – Prueba de la latencia de la red con los comandos ping y traceroute</a:t>
            </a:r>
            <a:endParaRPr/>
          </a:p>
          <a:p>
            <a:pPr indent="0" lvl="0" marL="0" rtl="0" algn="l">
              <a:spcBef>
                <a:spcPts val="0"/>
              </a:spcBef>
              <a:spcAft>
                <a:spcPts val="0"/>
              </a:spcAft>
              <a:buNone/>
            </a:pPr>
            <a:r>
              <a:t/>
            </a:r>
            <a:endParaRPr/>
          </a:p>
        </p:txBody>
      </p:sp>
      <p:sp>
        <p:nvSpPr>
          <p:cNvPr id="436" name="Google Shape;436;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17.0 Construir una red pequeña</a:t>
            </a:r>
            <a:endParaRPr/>
          </a:p>
          <a:p>
            <a:pPr indent="0" lvl="0" marL="0" rtl="0" algn="l">
              <a:spcBef>
                <a:spcPts val="0"/>
              </a:spcBef>
              <a:spcAft>
                <a:spcPts val="0"/>
              </a:spcAft>
              <a:buNone/>
            </a:pPr>
            <a:r>
              <a:rPr lang="es-419"/>
              <a:t>17.5 Comandos de Host y de IOS</a:t>
            </a:r>
            <a:endParaRPr/>
          </a:p>
          <a:p>
            <a:pPr indent="0" lvl="0" marL="0" rtl="0" algn="l">
              <a:spcBef>
                <a:spcPts val="0"/>
              </a:spcBef>
              <a:spcAft>
                <a:spcPts val="0"/>
              </a:spcAft>
              <a:buNone/>
            </a:pPr>
            <a:r>
              <a:t/>
            </a:r>
            <a:endParaRPr/>
          </a:p>
        </p:txBody>
      </p:sp>
      <p:sp>
        <p:nvSpPr>
          <p:cNvPr id="443" name="Google Shape;44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17.1 – Dispositivos de una red pequeña</a:t>
            </a:r>
            <a:endParaRPr/>
          </a:p>
          <a:p>
            <a:pPr indent="0" lvl="0" marL="0" rtl="0" algn="l">
              <a:spcBef>
                <a:spcPts val="0"/>
              </a:spcBef>
              <a:spcAft>
                <a:spcPts val="0"/>
              </a:spcAft>
              <a:buNone/>
            </a:pPr>
            <a:r>
              <a:t/>
            </a:r>
            <a:endParaRPr/>
          </a:p>
        </p:txBody>
      </p:sp>
      <p:sp>
        <p:nvSpPr>
          <p:cNvPr id="251" name="Google Shape;25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17.5 Comandos de Host y de IOS</a:t>
            </a:r>
            <a:endParaRPr/>
          </a:p>
          <a:p>
            <a:pPr indent="0" lvl="0" marL="0" rtl="0" algn="l">
              <a:spcBef>
                <a:spcPts val="0"/>
              </a:spcBef>
              <a:spcAft>
                <a:spcPts val="0"/>
              </a:spcAft>
              <a:buNone/>
            </a:pPr>
            <a:r>
              <a:rPr lang="es-419"/>
              <a:t>17.5.1 — Configuración de IP en un host Windows</a:t>
            </a:r>
            <a:endParaRPr/>
          </a:p>
        </p:txBody>
      </p:sp>
      <p:sp>
        <p:nvSpPr>
          <p:cNvPr id="449" name="Google Shape;449;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17.5 Comandos de Host y de IOS</a:t>
            </a:r>
            <a:endParaRPr/>
          </a:p>
          <a:p>
            <a:pPr indent="0" lvl="0" marL="0" rtl="0" algn="l">
              <a:spcBef>
                <a:spcPts val="0"/>
              </a:spcBef>
              <a:spcAft>
                <a:spcPts val="0"/>
              </a:spcAft>
              <a:buNone/>
            </a:pPr>
            <a:r>
              <a:rPr lang="es-419"/>
              <a:t>17.5.2 — Configuración de IP en un host Linux</a:t>
            </a:r>
            <a:endParaRPr/>
          </a:p>
        </p:txBody>
      </p:sp>
      <p:sp>
        <p:nvSpPr>
          <p:cNvPr id="457" name="Google Shape;457;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17.5 Comandos de Host y de IOS</a:t>
            </a:r>
            <a:endParaRPr/>
          </a:p>
          <a:p>
            <a:pPr indent="0" lvl="0" marL="0" rtl="0" algn="l">
              <a:spcBef>
                <a:spcPts val="0"/>
              </a:spcBef>
              <a:spcAft>
                <a:spcPts val="0"/>
              </a:spcAft>
              <a:buNone/>
            </a:pPr>
            <a:r>
              <a:rPr lang="es-419"/>
              <a:t>17.5.3 — Configuración de IP en un host macOS</a:t>
            </a:r>
            <a:endParaRPr/>
          </a:p>
        </p:txBody>
      </p:sp>
      <p:sp>
        <p:nvSpPr>
          <p:cNvPr id="465" name="Google Shape;465;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17.5 Comandos de Host y de IOS</a:t>
            </a:r>
            <a:endParaRPr/>
          </a:p>
          <a:p>
            <a:pPr indent="0" lvl="0" marL="0" rtl="0" algn="l">
              <a:spcBef>
                <a:spcPts val="0"/>
              </a:spcBef>
              <a:spcAft>
                <a:spcPts val="0"/>
              </a:spcAft>
              <a:buNone/>
            </a:pPr>
            <a:r>
              <a:rPr lang="es-419"/>
              <a:t>17.5.4 – El comando arp</a:t>
            </a:r>
            <a:endParaRPr/>
          </a:p>
        </p:txBody>
      </p:sp>
      <p:sp>
        <p:nvSpPr>
          <p:cNvPr id="473" name="Google Shape;47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17.5 Comandos de Host y de IOS</a:t>
            </a:r>
            <a:endParaRPr/>
          </a:p>
          <a:p>
            <a:pPr indent="0" lvl="0" marL="0" rtl="0" algn="l">
              <a:spcBef>
                <a:spcPts val="0"/>
              </a:spcBef>
              <a:spcAft>
                <a:spcPts val="0"/>
              </a:spcAft>
              <a:buNone/>
            </a:pPr>
            <a:r>
              <a:rPr lang="es-419"/>
              <a:t>17.5.5 – Repaso de comandos show comunes</a:t>
            </a:r>
            <a:endParaRPr/>
          </a:p>
        </p:txBody>
      </p:sp>
      <p:sp>
        <p:nvSpPr>
          <p:cNvPr id="480" name="Google Shape;480;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17.5 Comandos de Host y de IOS</a:t>
            </a:r>
            <a:endParaRPr/>
          </a:p>
          <a:p>
            <a:pPr indent="0" lvl="0" marL="0" rtl="0" algn="l">
              <a:spcBef>
                <a:spcPts val="0"/>
              </a:spcBef>
              <a:spcAft>
                <a:spcPts val="0"/>
              </a:spcAft>
              <a:buNone/>
            </a:pPr>
            <a:r>
              <a:rPr lang="es-419"/>
              <a:t>17.5.6 – El comando show cdp neighbors</a:t>
            </a:r>
            <a:endParaRPr/>
          </a:p>
        </p:txBody>
      </p:sp>
      <p:sp>
        <p:nvSpPr>
          <p:cNvPr id="487" name="Google Shape;487;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17.5 Comandos de Host y de IOS</a:t>
            </a:r>
            <a:endParaRPr/>
          </a:p>
          <a:p>
            <a:pPr indent="0" lvl="0" marL="0" rtl="0" algn="l">
              <a:spcBef>
                <a:spcPts val="0"/>
              </a:spcBef>
              <a:spcAft>
                <a:spcPts val="0"/>
              </a:spcAft>
              <a:buNone/>
            </a:pPr>
            <a:r>
              <a:rPr lang="es-419"/>
              <a:t>17.5.7 – El comando show ip interface brief.</a:t>
            </a:r>
            <a:endParaRPr/>
          </a:p>
        </p:txBody>
      </p:sp>
      <p:sp>
        <p:nvSpPr>
          <p:cNvPr id="495" name="Google Shape;495;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17.5 Comandos de Host y de IOS</a:t>
            </a:r>
            <a:endParaRPr/>
          </a:p>
          <a:p>
            <a:pPr indent="0" lvl="0" marL="0" rtl="0" algn="l">
              <a:spcBef>
                <a:spcPts val="0"/>
              </a:spcBef>
              <a:spcAft>
                <a:spcPts val="0"/>
              </a:spcAft>
              <a:buNone/>
            </a:pPr>
            <a:r>
              <a:rPr lang="es-419"/>
              <a:t>17.5.8 – Video – El comando show version</a:t>
            </a:r>
            <a:endParaRPr/>
          </a:p>
        </p:txBody>
      </p:sp>
      <p:sp>
        <p:nvSpPr>
          <p:cNvPr id="504" name="Google Shape;504;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17.5 Comandos de Host y de IOS</a:t>
            </a:r>
            <a:endParaRPr/>
          </a:p>
          <a:p>
            <a:pPr indent="0" lvl="0" marL="0" rtl="0" algn="l">
              <a:spcBef>
                <a:spcPts val="0"/>
              </a:spcBef>
              <a:spcAft>
                <a:spcPts val="0"/>
              </a:spcAft>
              <a:buNone/>
            </a:pPr>
            <a:r>
              <a:rPr lang="es-419"/>
              <a:t>17.5.9 — Packet Tracer — Interpretar el resultado del comando show</a:t>
            </a:r>
            <a:endParaRPr/>
          </a:p>
        </p:txBody>
      </p:sp>
      <p:sp>
        <p:nvSpPr>
          <p:cNvPr id="511" name="Google Shape;511;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17.1 – Dispositivos de una red pequeña</a:t>
            </a:r>
            <a:endParaRPr/>
          </a:p>
          <a:p>
            <a:pPr indent="0" lvl="0" marL="0" rtl="0" algn="l">
              <a:spcBef>
                <a:spcPts val="0"/>
              </a:spcBef>
              <a:spcAft>
                <a:spcPts val="0"/>
              </a:spcAft>
              <a:buNone/>
            </a:pPr>
            <a:r>
              <a:rPr lang="es-419"/>
              <a:t>17.1.1 – Topologías de redes pequeñas</a:t>
            </a:r>
            <a:endParaRPr/>
          </a:p>
        </p:txBody>
      </p:sp>
      <p:sp>
        <p:nvSpPr>
          <p:cNvPr id="257" name="Google Shape;25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17.6 – Metodologías para la solución de problemas</a:t>
            </a:r>
            <a:endParaRPr/>
          </a:p>
          <a:p>
            <a:pPr indent="0" lvl="0" marL="0" rtl="0" algn="l">
              <a:spcBef>
                <a:spcPts val="0"/>
              </a:spcBef>
              <a:spcAft>
                <a:spcPts val="0"/>
              </a:spcAft>
              <a:buNone/>
            </a:pPr>
            <a:r>
              <a:rPr lang="es-419"/>
              <a:t>17.6.1 – Enfoques para la solución de problemas básicos</a:t>
            </a:r>
            <a:endParaRPr/>
          </a:p>
        </p:txBody>
      </p:sp>
      <p:sp>
        <p:nvSpPr>
          <p:cNvPr id="524" name="Google Shape;524;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17.6 – Metodologías para la solución de problemas</a:t>
            </a:r>
            <a:endParaRPr/>
          </a:p>
          <a:p>
            <a:pPr indent="0" lvl="0" marL="0" rtl="0" algn="l">
              <a:spcBef>
                <a:spcPts val="0"/>
              </a:spcBef>
              <a:spcAft>
                <a:spcPts val="0"/>
              </a:spcAft>
              <a:buNone/>
            </a:pPr>
            <a:r>
              <a:rPr lang="es-419"/>
              <a:t>17.6.2 – ¿Solucionar o escalar?</a:t>
            </a:r>
            <a:endParaRPr/>
          </a:p>
        </p:txBody>
      </p:sp>
      <p:sp>
        <p:nvSpPr>
          <p:cNvPr id="531" name="Google Shape;531;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17.6 – Metodologías para la solución de problemas</a:t>
            </a:r>
            <a:endParaRPr/>
          </a:p>
          <a:p>
            <a:pPr indent="0" lvl="0" marL="0" rtl="0" algn="l">
              <a:spcBef>
                <a:spcPts val="0"/>
              </a:spcBef>
              <a:spcAft>
                <a:spcPts val="0"/>
              </a:spcAft>
              <a:buNone/>
            </a:pPr>
            <a:r>
              <a:rPr lang="es-419"/>
              <a:t>17.6.3 – El comando debug</a:t>
            </a:r>
            <a:endParaRPr/>
          </a:p>
        </p:txBody>
      </p:sp>
      <p:sp>
        <p:nvSpPr>
          <p:cNvPr id="538" name="Google Shape;53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17.6 – Metodologías para la solución de problemas</a:t>
            </a:r>
            <a:endParaRPr/>
          </a:p>
          <a:p>
            <a:pPr indent="0" lvl="0" marL="0" rtl="0" algn="l">
              <a:spcBef>
                <a:spcPts val="0"/>
              </a:spcBef>
              <a:spcAft>
                <a:spcPts val="0"/>
              </a:spcAft>
              <a:buNone/>
            </a:pPr>
            <a:r>
              <a:rPr lang="es-419"/>
              <a:t>17.6.4 – El comando terminal monitor</a:t>
            </a:r>
            <a:endParaRPr/>
          </a:p>
          <a:p>
            <a:pPr indent="0" lvl="0" marL="0" rtl="0" algn="l">
              <a:spcBef>
                <a:spcPts val="0"/>
              </a:spcBef>
              <a:spcAft>
                <a:spcPts val="0"/>
              </a:spcAft>
              <a:buNone/>
            </a:pPr>
            <a:r>
              <a:rPr lang="es-419"/>
              <a:t>17.6.5 — Verifique su conocimiento — Metodologías de solución de problemas</a:t>
            </a:r>
            <a:endParaRPr/>
          </a:p>
        </p:txBody>
      </p:sp>
      <p:sp>
        <p:nvSpPr>
          <p:cNvPr id="545" name="Google Shape;54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17.7 – Escenarios para la solución de problemas</a:t>
            </a:r>
            <a:endParaRPr/>
          </a:p>
          <a:p>
            <a:pPr indent="0" lvl="0" marL="0" rtl="0" algn="l">
              <a:spcBef>
                <a:spcPts val="0"/>
              </a:spcBef>
              <a:spcAft>
                <a:spcPts val="0"/>
              </a:spcAft>
              <a:buNone/>
            </a:pPr>
            <a:r>
              <a:rPr lang="es-419"/>
              <a:t>17.7.1 — Problemas de funcionamiento dúplex y discordancia</a:t>
            </a:r>
            <a:endParaRPr/>
          </a:p>
        </p:txBody>
      </p:sp>
      <p:sp>
        <p:nvSpPr>
          <p:cNvPr id="560" name="Google Shape;560;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17.7 – Escenarios para la solución de problemas</a:t>
            </a:r>
            <a:endParaRPr/>
          </a:p>
          <a:p>
            <a:pPr indent="0" lvl="0" marL="0" rtl="0" algn="l">
              <a:spcBef>
                <a:spcPts val="0"/>
              </a:spcBef>
              <a:spcAft>
                <a:spcPts val="0"/>
              </a:spcAft>
              <a:buNone/>
            </a:pPr>
            <a:r>
              <a:rPr lang="es-419"/>
              <a:t>17.7.2 – Problemas de asignación de direcciones IP en dispositivos IOS</a:t>
            </a:r>
            <a:endParaRPr/>
          </a:p>
        </p:txBody>
      </p:sp>
      <p:sp>
        <p:nvSpPr>
          <p:cNvPr id="567" name="Google Shape;567;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17.7 – Escenarios para la solución de problemas</a:t>
            </a:r>
            <a:endParaRPr/>
          </a:p>
          <a:p>
            <a:pPr indent="0" lvl="0" marL="0" rtl="0" algn="l">
              <a:spcBef>
                <a:spcPts val="0"/>
              </a:spcBef>
              <a:spcAft>
                <a:spcPts val="0"/>
              </a:spcAft>
              <a:buNone/>
            </a:pPr>
            <a:r>
              <a:rPr lang="es-419"/>
              <a:t>17.7.3 – Problemas de asignación de direcciones IP en dispositivos finales</a:t>
            </a:r>
            <a:endParaRPr/>
          </a:p>
        </p:txBody>
      </p:sp>
      <p:sp>
        <p:nvSpPr>
          <p:cNvPr id="575" name="Google Shape;57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17.7 – Escenarios para la solución de problemas</a:t>
            </a:r>
            <a:endParaRPr/>
          </a:p>
          <a:p>
            <a:pPr indent="0" lvl="0" marL="0" rtl="0" algn="l">
              <a:spcBef>
                <a:spcPts val="0"/>
              </a:spcBef>
              <a:spcAft>
                <a:spcPts val="0"/>
              </a:spcAft>
              <a:buNone/>
            </a:pPr>
            <a:r>
              <a:rPr lang="es-419"/>
              <a:t>17.7.4 – Problemas con el gateway predeterminado</a:t>
            </a:r>
            <a:endParaRPr/>
          </a:p>
        </p:txBody>
      </p:sp>
      <p:sp>
        <p:nvSpPr>
          <p:cNvPr id="582" name="Google Shape;582;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17.7 – Escenarios para la solución de problemas</a:t>
            </a:r>
            <a:endParaRPr/>
          </a:p>
          <a:p>
            <a:pPr indent="0" lvl="0" marL="0" rtl="0" algn="l">
              <a:spcBef>
                <a:spcPts val="0"/>
              </a:spcBef>
              <a:spcAft>
                <a:spcPts val="0"/>
              </a:spcAft>
              <a:buNone/>
            </a:pPr>
            <a:r>
              <a:rPr lang="es-419"/>
              <a:t>17.7.5 – Solución de problemas de DNS</a:t>
            </a:r>
            <a:endParaRPr/>
          </a:p>
        </p:txBody>
      </p:sp>
      <p:sp>
        <p:nvSpPr>
          <p:cNvPr id="589" name="Google Shape;589;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17.1 – Dispositivos de una red pequeña</a:t>
            </a:r>
            <a:endParaRPr/>
          </a:p>
          <a:p>
            <a:pPr indent="0" lvl="0" marL="0" rtl="0" algn="l">
              <a:spcBef>
                <a:spcPts val="0"/>
              </a:spcBef>
              <a:spcAft>
                <a:spcPts val="0"/>
              </a:spcAft>
              <a:buNone/>
            </a:pPr>
            <a:r>
              <a:rPr lang="es-419"/>
              <a:t>17.1.2 – Selección de dispositivos para redes pequeñas</a:t>
            </a:r>
            <a:endParaRPr/>
          </a:p>
        </p:txBody>
      </p:sp>
      <p:sp>
        <p:nvSpPr>
          <p:cNvPr id="264" name="Google Shape;26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17.7 – Escenarios para la solución de problemas</a:t>
            </a:r>
            <a:endParaRPr/>
          </a:p>
          <a:p>
            <a:pPr indent="0" lvl="0" marL="0" rtl="0" algn="l">
              <a:spcBef>
                <a:spcPts val="0"/>
              </a:spcBef>
              <a:spcAft>
                <a:spcPts val="0"/>
              </a:spcAft>
              <a:buNone/>
            </a:pPr>
            <a:r>
              <a:rPr lang="es-419"/>
              <a:t>17.7.6 – Packet Tracer – Solución de problemas de conectividad</a:t>
            </a:r>
            <a:endParaRPr/>
          </a:p>
          <a:p>
            <a:pPr indent="0" lvl="0" marL="0" rtl="0" algn="l">
              <a:spcBef>
                <a:spcPts val="0"/>
              </a:spcBef>
              <a:spcAft>
                <a:spcPts val="0"/>
              </a:spcAft>
              <a:buNone/>
            </a:pPr>
            <a:r>
              <a:t/>
            </a:r>
            <a:endParaRPr/>
          </a:p>
        </p:txBody>
      </p:sp>
      <p:sp>
        <p:nvSpPr>
          <p:cNvPr id="596" name="Google Shape;596;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17.7 – Escenarios para la solución de problemas</a:t>
            </a:r>
            <a:endParaRPr/>
          </a:p>
          <a:p>
            <a:pPr indent="0" lvl="0" marL="0" rtl="0" algn="l">
              <a:spcBef>
                <a:spcPts val="0"/>
              </a:spcBef>
              <a:spcAft>
                <a:spcPts val="0"/>
              </a:spcAft>
              <a:buNone/>
            </a:pPr>
            <a:r>
              <a:rPr lang="es-419"/>
              <a:t>17.7.7 – PTPM y Lab – Solucionar de problemas de conectividad</a:t>
            </a:r>
            <a:endParaRPr/>
          </a:p>
          <a:p>
            <a:pPr indent="0" lvl="0" marL="0" rtl="0" algn="l">
              <a:spcBef>
                <a:spcPts val="0"/>
              </a:spcBef>
              <a:spcAft>
                <a:spcPts val="0"/>
              </a:spcAft>
              <a:buNone/>
            </a:pPr>
            <a:r>
              <a:t/>
            </a:r>
            <a:endParaRPr/>
          </a:p>
        </p:txBody>
      </p:sp>
      <p:sp>
        <p:nvSpPr>
          <p:cNvPr id="603" name="Google Shape;603;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17.0 Construir una red pequeña</a:t>
            </a:r>
            <a:endParaRPr/>
          </a:p>
          <a:p>
            <a:pPr indent="0" lvl="0" marL="0" rtl="0" algn="l">
              <a:spcBef>
                <a:spcPts val="0"/>
              </a:spcBef>
              <a:spcAft>
                <a:spcPts val="0"/>
              </a:spcAft>
              <a:buNone/>
            </a:pPr>
            <a:r>
              <a:rPr lang="es-419"/>
              <a:t>17.8 Módulo de Práctica y Prueba</a:t>
            </a:r>
            <a:endParaRPr/>
          </a:p>
          <a:p>
            <a:pPr indent="0" lvl="0" marL="0" rtl="0" algn="l">
              <a:spcBef>
                <a:spcPts val="0"/>
              </a:spcBef>
              <a:spcAft>
                <a:spcPts val="0"/>
              </a:spcAft>
              <a:buClr>
                <a:schemeClr val="dk1"/>
              </a:buClr>
              <a:buSzPts val="1200"/>
              <a:buFont typeface="Calibri"/>
              <a:buNone/>
            </a:pPr>
            <a:r>
              <a:t/>
            </a:r>
            <a:endParaRPr/>
          </a:p>
        </p:txBody>
      </p:sp>
      <p:sp>
        <p:nvSpPr>
          <p:cNvPr id="610" name="Google Shape;610;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17.8 – Módulo de Práctica y Cuestionario</a:t>
            </a:r>
            <a:endParaRPr/>
          </a:p>
          <a:p>
            <a:pPr indent="0" lvl="0" marL="0" rtl="0" algn="l">
              <a:spcBef>
                <a:spcPts val="0"/>
              </a:spcBef>
              <a:spcAft>
                <a:spcPts val="0"/>
              </a:spcAft>
              <a:buNone/>
            </a:pPr>
            <a:r>
              <a:rPr lang="es-419"/>
              <a:t>17.8.1 – PTPM y Lab – Diseñar y construir una red de pequeñas empresas</a:t>
            </a:r>
            <a:endParaRPr/>
          </a:p>
          <a:p>
            <a:pPr indent="0" lvl="0" marL="0" rtl="0" algn="l">
              <a:spcBef>
                <a:spcPts val="0"/>
              </a:spcBef>
              <a:spcAft>
                <a:spcPts val="0"/>
              </a:spcAft>
              <a:buNone/>
            </a:pPr>
            <a:r>
              <a:t/>
            </a:r>
            <a:endParaRPr/>
          </a:p>
        </p:txBody>
      </p:sp>
      <p:sp>
        <p:nvSpPr>
          <p:cNvPr id="616" name="Google Shape;616;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17.8 – Módulo de Práctica y Cuestionario</a:t>
            </a:r>
            <a:endParaRPr/>
          </a:p>
          <a:p>
            <a:pPr indent="0" lvl="0" marL="0" rtl="0" algn="l">
              <a:spcBef>
                <a:spcPts val="0"/>
              </a:spcBef>
              <a:spcAft>
                <a:spcPts val="0"/>
              </a:spcAft>
              <a:buNone/>
            </a:pPr>
            <a:r>
              <a:rPr lang="es-419"/>
              <a:t>17.8.2 – Packet Tracer – Desafío de integración de habilidades</a:t>
            </a:r>
            <a:endParaRPr/>
          </a:p>
          <a:p>
            <a:pPr indent="0" lvl="0" marL="0" rtl="0" algn="l">
              <a:spcBef>
                <a:spcPts val="0"/>
              </a:spcBef>
              <a:spcAft>
                <a:spcPts val="0"/>
              </a:spcAft>
              <a:buNone/>
            </a:pPr>
            <a:r>
              <a:t/>
            </a:r>
            <a:endParaRPr/>
          </a:p>
        </p:txBody>
      </p:sp>
      <p:sp>
        <p:nvSpPr>
          <p:cNvPr id="623" name="Google Shape;623;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17.8 – Módulo de Práctica y Cuestionario</a:t>
            </a:r>
            <a:endParaRPr/>
          </a:p>
          <a:p>
            <a:pPr indent="0" lvl="0" marL="0" rtl="0" algn="l">
              <a:spcBef>
                <a:spcPts val="0"/>
              </a:spcBef>
              <a:spcAft>
                <a:spcPts val="0"/>
              </a:spcAft>
              <a:buNone/>
            </a:pPr>
            <a:r>
              <a:rPr lang="es-419"/>
              <a:t>17.8.3 – Packet Tracer: Desafío de solución de problemas</a:t>
            </a:r>
            <a:endParaRPr/>
          </a:p>
          <a:p>
            <a:pPr indent="0" lvl="0" marL="0" rtl="0" algn="l">
              <a:spcBef>
                <a:spcPts val="0"/>
              </a:spcBef>
              <a:spcAft>
                <a:spcPts val="0"/>
              </a:spcAft>
              <a:buNone/>
            </a:pPr>
            <a:r>
              <a:t/>
            </a:r>
            <a:endParaRPr/>
          </a:p>
        </p:txBody>
      </p:sp>
      <p:sp>
        <p:nvSpPr>
          <p:cNvPr id="630" name="Google Shape;630;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36" name="Google Shape;636;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17.8 – Módulo de Práctica y Cuestionario</a:t>
            </a:r>
            <a:endParaRPr/>
          </a:p>
          <a:p>
            <a:pPr indent="0" lvl="0" marL="0" rtl="0" algn="l">
              <a:spcBef>
                <a:spcPts val="0"/>
              </a:spcBef>
              <a:spcAft>
                <a:spcPts val="0"/>
              </a:spcAft>
              <a:buNone/>
            </a:pPr>
            <a:r>
              <a:rPr lang="es-419"/>
              <a:t>17.8.4 – ¿Qué aprendió en este módulo (Cont.)?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43" name="Google Shape;64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17.8 – Módulo de Práctica y Cuestionario</a:t>
            </a:r>
            <a:endParaRPr/>
          </a:p>
          <a:p>
            <a:pPr indent="0" lvl="0" marL="0" rtl="0" algn="l">
              <a:spcBef>
                <a:spcPts val="0"/>
              </a:spcBef>
              <a:spcAft>
                <a:spcPts val="0"/>
              </a:spcAft>
              <a:buNone/>
            </a:pPr>
            <a:r>
              <a:rPr lang="es-419"/>
              <a:t>17.8.4 – ¿Qué aprendió en este módulo?</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50" name="Google Shape;650;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17.8 – Módulo de Práctica y Cuestionario</a:t>
            </a:r>
            <a:endParaRPr/>
          </a:p>
          <a:p>
            <a:pPr indent="0" lvl="0" marL="0" rtl="0" algn="l">
              <a:spcBef>
                <a:spcPts val="0"/>
              </a:spcBef>
              <a:spcAft>
                <a:spcPts val="0"/>
              </a:spcAft>
              <a:buNone/>
            </a:pPr>
            <a:r>
              <a:rPr lang="es-419"/>
              <a:t>17.8.4 – ¿Qué aprendió en este módulo?</a:t>
            </a:r>
            <a:endParaRPr/>
          </a:p>
          <a:p>
            <a:pPr indent="0" lvl="0" marL="0" rtl="0" algn="l">
              <a:spcBef>
                <a:spcPts val="0"/>
              </a:spcBef>
              <a:spcAft>
                <a:spcPts val="0"/>
              </a:spcAft>
              <a:buNone/>
            </a:pPr>
            <a:r>
              <a:rPr lang="es-419"/>
              <a:t>17.8.5 — Módulo Quiz — Construir una red pequeña</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57" name="Google Shape;657;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17.1 – Dispositivos de una red pequeña</a:t>
            </a:r>
            <a:endParaRPr/>
          </a:p>
          <a:p>
            <a:pPr indent="0" lvl="0" marL="0" rtl="0" algn="l">
              <a:spcBef>
                <a:spcPts val="0"/>
              </a:spcBef>
              <a:spcAft>
                <a:spcPts val="0"/>
              </a:spcAft>
              <a:buNone/>
            </a:pPr>
            <a:r>
              <a:rPr lang="es-419"/>
              <a:t>17.1.3 – Asignación de direcciones IP para redes pequeñas</a:t>
            </a:r>
            <a:endParaRPr/>
          </a:p>
        </p:txBody>
      </p:sp>
      <p:sp>
        <p:nvSpPr>
          <p:cNvPr id="271" name="Google Shape;27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17.1 – Dispositivos de una red pequeña</a:t>
            </a:r>
            <a:endParaRPr/>
          </a:p>
          <a:p>
            <a:pPr indent="0" lvl="0" marL="0" rtl="0" algn="l">
              <a:spcBef>
                <a:spcPts val="0"/>
              </a:spcBef>
              <a:spcAft>
                <a:spcPts val="0"/>
              </a:spcAft>
              <a:buNone/>
            </a:pPr>
            <a:r>
              <a:rPr lang="es-419"/>
              <a:t>17.1.4 – Redundancia en redes pequeñas</a:t>
            </a:r>
            <a:endParaRPr/>
          </a:p>
        </p:txBody>
      </p:sp>
      <p:sp>
        <p:nvSpPr>
          <p:cNvPr id="278" name="Google Shape;27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17.1 – Dispositivos de una red pequeña</a:t>
            </a:r>
            <a:endParaRPr/>
          </a:p>
          <a:p>
            <a:pPr indent="0" lvl="0" marL="0" rtl="0" algn="l">
              <a:spcBef>
                <a:spcPts val="0"/>
              </a:spcBef>
              <a:spcAft>
                <a:spcPts val="0"/>
              </a:spcAft>
              <a:buNone/>
            </a:pPr>
            <a:r>
              <a:rPr lang="es-419"/>
              <a:t>17.1.5 – Administración de tráfico</a:t>
            </a:r>
            <a:endParaRPr/>
          </a:p>
          <a:p>
            <a:pPr indent="0" lvl="0" marL="0" rtl="0" algn="l">
              <a:spcBef>
                <a:spcPts val="0"/>
              </a:spcBef>
              <a:spcAft>
                <a:spcPts val="0"/>
              </a:spcAft>
              <a:buNone/>
            </a:pPr>
            <a:r>
              <a:rPr lang="es-419"/>
              <a:t>17.1.6 — Compruebe su comprensión — Dispositivos en una red pequeña</a:t>
            </a:r>
            <a:endParaRPr/>
          </a:p>
        </p:txBody>
      </p:sp>
      <p:sp>
        <p:nvSpPr>
          <p:cNvPr id="286" name="Google Shape;28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17 – Construir una red pequeña</a:t>
            </a:r>
            <a:endParaRPr/>
          </a:p>
          <a:p>
            <a:pPr indent="0" lvl="0" marL="0" rtl="0" algn="l">
              <a:spcBef>
                <a:spcPts val="0"/>
              </a:spcBef>
              <a:spcAft>
                <a:spcPts val="0"/>
              </a:spcAft>
              <a:buNone/>
            </a:pPr>
            <a:r>
              <a:rPr lang="es-419"/>
              <a:t>17.2 – Aplicaciones y protocolos de redes pequeñas</a:t>
            </a:r>
            <a:endParaRPr/>
          </a:p>
          <a:p>
            <a:pPr indent="0" lvl="0" marL="0" rtl="0" algn="l">
              <a:spcBef>
                <a:spcPts val="0"/>
              </a:spcBef>
              <a:spcAft>
                <a:spcPts val="0"/>
              </a:spcAft>
              <a:buNone/>
            </a:pPr>
            <a:r>
              <a:t/>
            </a:r>
            <a:endParaRPr/>
          </a:p>
        </p:txBody>
      </p:sp>
      <p:sp>
        <p:nvSpPr>
          <p:cNvPr id="294" name="Google Shape;29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2"/>
          <p:cNvGrpSpPr/>
          <p:nvPr/>
        </p:nvGrpSpPr>
        <p:grpSpPr>
          <a:xfrm>
            <a:off x="492125" y="395288"/>
            <a:ext cx="796924" cy="423863"/>
            <a:chOff x="310" y="249"/>
            <a:chExt cx="502" cy="267"/>
          </a:xfrm>
        </p:grpSpPr>
        <p:sp>
          <p:nvSpPr>
            <p:cNvPr id="36" name="Google Shape;36;p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1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1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1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1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11"/>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11"/>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11"/>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1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1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1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1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11"/>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1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11"/>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11"/>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1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1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12"/>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12"/>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12"/>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12"/>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12"/>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12"/>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12"/>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12"/>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12"/>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12"/>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12"/>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12"/>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12"/>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12"/>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12"/>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12"/>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12"/>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12"/>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12"/>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12"/>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12"/>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12"/>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12"/>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12"/>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12"/>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12"/>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12"/>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12"/>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12"/>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12"/>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1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13"/>
          <p:cNvGrpSpPr/>
          <p:nvPr/>
        </p:nvGrpSpPr>
        <p:grpSpPr>
          <a:xfrm>
            <a:off x="3746294" y="2129856"/>
            <a:ext cx="1617944" cy="860542"/>
            <a:chOff x="310" y="249"/>
            <a:chExt cx="502" cy="267"/>
          </a:xfrm>
        </p:grpSpPr>
        <p:sp>
          <p:nvSpPr>
            <p:cNvPr id="201" name="Google Shape;201;p1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14"/>
          <p:cNvGrpSpPr/>
          <p:nvPr/>
        </p:nvGrpSpPr>
        <p:grpSpPr>
          <a:xfrm>
            <a:off x="3746294" y="2129856"/>
            <a:ext cx="1617944" cy="860542"/>
            <a:chOff x="310" y="249"/>
            <a:chExt cx="502" cy="267"/>
          </a:xfrm>
        </p:grpSpPr>
        <p:sp>
          <p:nvSpPr>
            <p:cNvPr id="217" name="Google Shape;217;p1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1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52" name="Google Shape;52;p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4"/>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4"/>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4"/>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lang="es-419"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4"/>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lang="es-419" sz="600">
                <a:solidFill>
                  <a:srgbClr val="076D8E"/>
                </a:solidFill>
                <a:latin typeface="Arial"/>
                <a:ea typeface="Arial"/>
                <a:cs typeface="Arial"/>
                <a:sym typeface="Arial"/>
              </a:rPr>
              <a:t>© 2016 Cisco y/o sus filiales. Todos los derechos reservados.   Información confidencial de Cisco</a:t>
            </a:r>
            <a:endParaRPr/>
          </a:p>
        </p:txBody>
      </p:sp>
      <p:grpSp>
        <p:nvGrpSpPr>
          <p:cNvPr id="59" name="Google Shape;59;p4"/>
          <p:cNvGrpSpPr/>
          <p:nvPr/>
        </p:nvGrpSpPr>
        <p:grpSpPr>
          <a:xfrm>
            <a:off x="508039" y="4715197"/>
            <a:ext cx="340257" cy="180974"/>
            <a:chOff x="310" y="249"/>
            <a:chExt cx="502" cy="267"/>
          </a:xfrm>
        </p:grpSpPr>
        <p:sp>
          <p:nvSpPr>
            <p:cNvPr id="60" name="Google Shape;60;p4"/>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74" name="Shape 74"/>
        <p:cNvGrpSpPr/>
        <p:nvPr/>
      </p:nvGrpSpPr>
      <p:grpSpPr>
        <a:xfrm>
          <a:off x="0" y="0"/>
          <a:ext cx="0" cy="0"/>
          <a:chOff x="0" y="0"/>
          <a:chExt cx="0" cy="0"/>
        </a:xfrm>
      </p:grpSpPr>
      <p:sp>
        <p:nvSpPr>
          <p:cNvPr id="75" name="Google Shape;75;p5"/>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6" name="Google Shape;76;p5"/>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7" name="Shape 77"/>
        <p:cNvGrpSpPr/>
        <p:nvPr/>
      </p:nvGrpSpPr>
      <p:grpSpPr>
        <a:xfrm>
          <a:off x="0" y="0"/>
          <a:ext cx="0" cy="0"/>
          <a:chOff x="0" y="0"/>
          <a:chExt cx="0" cy="0"/>
        </a:xfrm>
      </p:grpSpPr>
      <p:pic>
        <p:nvPicPr>
          <p:cNvPr id="78" name="Google Shape;78;p6"/>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9" name="Google Shape;79;p6"/>
          <p:cNvGrpSpPr/>
          <p:nvPr/>
        </p:nvGrpSpPr>
        <p:grpSpPr>
          <a:xfrm>
            <a:off x="3746294" y="2129856"/>
            <a:ext cx="1617944" cy="860542"/>
            <a:chOff x="310" y="249"/>
            <a:chExt cx="502" cy="267"/>
          </a:xfrm>
        </p:grpSpPr>
        <p:sp>
          <p:nvSpPr>
            <p:cNvPr id="80" name="Google Shape;80;p6"/>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4" name="Shape 94"/>
        <p:cNvGrpSpPr/>
        <p:nvPr/>
      </p:nvGrpSpPr>
      <p:grpSpPr>
        <a:xfrm>
          <a:off x="0" y="0"/>
          <a:ext cx="0" cy="0"/>
          <a:chOff x="0" y="0"/>
          <a:chExt cx="0" cy="0"/>
        </a:xfrm>
      </p:grpSpPr>
      <p:sp>
        <p:nvSpPr>
          <p:cNvPr id="95" name="Google Shape;95;p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6" name="Google Shape;96;p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7" name="Google Shape;97;p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8" name="Google Shape;98;p7"/>
          <p:cNvGrpSpPr/>
          <p:nvPr/>
        </p:nvGrpSpPr>
        <p:grpSpPr>
          <a:xfrm>
            <a:off x="492125" y="395288"/>
            <a:ext cx="796924" cy="423863"/>
            <a:chOff x="310" y="249"/>
            <a:chExt cx="502" cy="267"/>
          </a:xfrm>
        </p:grpSpPr>
        <p:sp>
          <p:nvSpPr>
            <p:cNvPr id="99" name="Google Shape;99;p7"/>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4" name="Google Shape;114;p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5" name="Shape 115"/>
        <p:cNvGrpSpPr/>
        <p:nvPr/>
      </p:nvGrpSpPr>
      <p:grpSpPr>
        <a:xfrm>
          <a:off x="0" y="0"/>
          <a:ext cx="0" cy="0"/>
          <a:chOff x="0" y="0"/>
          <a:chExt cx="0" cy="0"/>
        </a:xfrm>
      </p:grpSpPr>
      <p:sp>
        <p:nvSpPr>
          <p:cNvPr id="116" name="Google Shape;116;p8"/>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8"/>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8" name="Google Shape;118;p8"/>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9" name="Google Shape;119;p8"/>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20" name="Google Shape;120;p8"/>
          <p:cNvGrpSpPr/>
          <p:nvPr/>
        </p:nvGrpSpPr>
        <p:grpSpPr>
          <a:xfrm>
            <a:off x="492125" y="395288"/>
            <a:ext cx="796924" cy="423863"/>
            <a:chOff x="310" y="249"/>
            <a:chExt cx="502" cy="267"/>
          </a:xfrm>
        </p:grpSpPr>
        <p:sp>
          <p:nvSpPr>
            <p:cNvPr id="121" name="Google Shape;121;p8"/>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8"/>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8"/>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8"/>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8"/>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8"/>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8"/>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8"/>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8"/>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8"/>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8"/>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8"/>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8"/>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8"/>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5" name="Google Shape;135;p8"/>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8"/>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1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10"/>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10"/>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10"/>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10"/>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10"/>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10"/>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10"/>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10"/>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10"/>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1"/>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b="0" i="0" lang="es-419"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1"/>
          <p:cNvSpPr/>
          <p:nvPr/>
        </p:nvSpPr>
        <p:spPr>
          <a:xfrm>
            <a:off x="5705061" y="4741653"/>
            <a:ext cx="2820465"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b="0" i="0" lang="es-419" sz="600" u="none" cap="none" strike="noStrike">
                <a:solidFill>
                  <a:srgbClr val="D8D8D8"/>
                </a:solidFill>
                <a:latin typeface="Arial"/>
                <a:ea typeface="Arial"/>
                <a:cs typeface="Arial"/>
                <a:sym typeface="Arial"/>
              </a:rPr>
              <a:t>© 2021 Cisco y/o sus filiales. Todos los derechos reservados.   Información confidencial de Cisco</a:t>
            </a:r>
            <a:endParaRPr/>
          </a:p>
        </p:txBody>
      </p:sp>
      <p:grpSp>
        <p:nvGrpSpPr>
          <p:cNvPr id="13" name="Google Shape;13;p1"/>
          <p:cNvGrpSpPr/>
          <p:nvPr/>
        </p:nvGrpSpPr>
        <p:grpSpPr>
          <a:xfrm>
            <a:off x="508039" y="4715197"/>
            <a:ext cx="340257" cy="180974"/>
            <a:chOff x="310" y="249"/>
            <a:chExt cx="502" cy="267"/>
          </a:xfrm>
        </p:grpSpPr>
        <p:sp>
          <p:nvSpPr>
            <p:cNvPr id="14" name="Google Shape;14;p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3.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ctrTitle"/>
          </p:nvPr>
        </p:nvSpPr>
        <p:spPr>
          <a:xfrm>
            <a:off x="469497" y="2316480"/>
            <a:ext cx="6672708"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3600"/>
              <a:buNone/>
            </a:pPr>
            <a:r>
              <a:rPr lang="es-419">
                <a:solidFill>
                  <a:srgbClr val="AEE8FA"/>
                </a:solidFill>
              </a:rPr>
              <a:t>Módulo 17: Construir una red pequeña</a:t>
            </a:r>
            <a:endParaRPr/>
          </a:p>
        </p:txBody>
      </p:sp>
      <p:sp>
        <p:nvSpPr>
          <p:cNvPr id="239" name="Google Shape;239;p16"/>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s-419">
                <a:solidFill>
                  <a:srgbClr val="AEE8FA"/>
                </a:solidFill>
              </a:rPr>
              <a:t>Introducción a Redes v7.0 (ITN)</a:t>
            </a:r>
            <a:endParaRPr/>
          </a:p>
          <a:p>
            <a:pPr indent="0" lvl="0" marL="0" rtl="0" algn="l">
              <a:lnSpc>
                <a:spcPct val="95000"/>
              </a:lnSpc>
              <a:spcBef>
                <a:spcPts val="1075"/>
              </a:spcBef>
              <a:spcAft>
                <a:spcPts val="0"/>
              </a:spcAft>
              <a:buSzPts val="1080"/>
              <a:buNone/>
            </a:pPr>
            <a:r>
              <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Aplicaciones y protocolos de redes pequeñas </a:t>
            </a:r>
            <a:br>
              <a:rPr lang="es-419"/>
            </a:br>
            <a:r>
              <a:rPr lang="es-419" sz="2400"/>
              <a:t>Aplicaciones comunes</a:t>
            </a:r>
            <a:endParaRPr/>
          </a:p>
        </p:txBody>
      </p:sp>
      <p:sp>
        <p:nvSpPr>
          <p:cNvPr id="303" name="Google Shape;303;p25"/>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Después de configurar, la red aún necesita ciertos tipos de aplicaciones y protocolos para funcionar. La utilidad de las redes depende de las aplicaciones que se encuentren en ellas. </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Existen dos formas de procesos o programas de software que proporcionan acceso a la red: </a:t>
            </a:r>
            <a:endParaRPr/>
          </a:p>
          <a:p>
            <a:pPr indent="-285750" lvl="1" marL="358835" rtl="0" algn="l">
              <a:lnSpc>
                <a:spcPct val="95000"/>
              </a:lnSpc>
              <a:spcBef>
                <a:spcPts val="600"/>
              </a:spcBef>
              <a:spcAft>
                <a:spcPts val="0"/>
              </a:spcAft>
              <a:buSzPts val="1600"/>
              <a:buFont typeface="Arial"/>
              <a:buChar char="•"/>
            </a:pPr>
            <a:r>
              <a:rPr b="1" lang="es-419" sz="1600">
                <a:solidFill>
                  <a:srgbClr val="000000"/>
                </a:solidFill>
              </a:rPr>
              <a:t>Aplicaciones de red</a:t>
            </a:r>
            <a:r>
              <a:rPr lang="es-419" sz="1600">
                <a:solidFill>
                  <a:srgbClr val="000000"/>
                </a:solidFill>
              </a:rPr>
              <a:t>: aplicaciones que implementan protocolos de capa de aplicación y pueden comunicarse directamente con las capas inferiores de la pila de protocolos..</a:t>
            </a:r>
            <a:endParaRPr/>
          </a:p>
          <a:p>
            <a:pPr indent="-285750" lvl="1" marL="358835" rtl="0" algn="l">
              <a:lnSpc>
                <a:spcPct val="95000"/>
              </a:lnSpc>
              <a:spcBef>
                <a:spcPts val="600"/>
              </a:spcBef>
              <a:spcAft>
                <a:spcPts val="0"/>
              </a:spcAft>
              <a:buSzPts val="1600"/>
              <a:buFont typeface="Arial"/>
              <a:buChar char="•"/>
            </a:pPr>
            <a:r>
              <a:rPr b="1" lang="es-419" sz="1600">
                <a:solidFill>
                  <a:srgbClr val="000000"/>
                </a:solidFill>
              </a:rPr>
              <a:t>Servicios de capa de aplicación</a:t>
            </a:r>
            <a:r>
              <a:rPr lang="es-419" sz="1600">
                <a:solidFill>
                  <a:srgbClr val="000000"/>
                </a:solidFill>
              </a:rPr>
              <a:t>: para aplicaciones que no son compatibles con la red, los programas que interactúan con la red y preparan los datos para su transferencia. </a:t>
            </a:r>
            <a:r>
              <a:rPr b="1" lang="es-419" sz="1600">
                <a:solidFill>
                  <a:srgbClr val="000000"/>
                </a:solidFill>
              </a:rPr>
              <a:t> </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Aplicaciones y protocolos de redes pequeñas </a:t>
            </a:r>
            <a:br>
              <a:rPr lang="es-419"/>
            </a:br>
            <a:r>
              <a:rPr lang="es-419" sz="2400"/>
              <a:t>Protocolos comunes</a:t>
            </a:r>
            <a:endParaRPr/>
          </a:p>
        </p:txBody>
      </p:sp>
      <p:sp>
        <p:nvSpPr>
          <p:cNvPr id="310" name="Google Shape;310;p26"/>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500"/>
              <a:buNone/>
            </a:pPr>
            <a:r>
              <a:rPr lang="es-419" sz="1500">
                <a:solidFill>
                  <a:srgbClr val="000000"/>
                </a:solidFill>
              </a:rPr>
              <a:t>Los protocolos de red admiten los servicios y aplicaciones que usan los empleados en una red pequeña.</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Los administradores de red suelen requerir acceso a los dispositivos y servidores de red. Las dos soluciones de acceso remoto más comunes son Telnet y Secure Shell (SSH). </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Protocolo de transferencia de hipertexto (HTTP) y Protocolo de transferencia de hipertexto seguro (HTTP) se utilizan entre clientes web y servidores web.</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El Protocolo simple de transferencia de correo (SMTP) se utiliza para enviar correos electrónicos, los clientes utilizan el Protocolo de oficina postal (POP3) o el Protocolo de acceso a correo de Internet (IMAP) para recuperar el correo electrónico.</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El Protocolo de transferencia de archivos (FTP) y el Protocolo de transferencia de archivos de seguridad (SFTP) se utilizan para descargar y cargar archivos entre un cliente y un servidor FTP.</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Los clientes utilizan el Protocolo de configuración dinámica de host (DHCP) para adquirir una configuración IP de un servidor DHCP.</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El Servicio de nombres de dominio (DNS) resuelve los nombres de dominio en direcciones IP.</a:t>
            </a:r>
            <a:endParaRPr/>
          </a:p>
          <a:p>
            <a:pPr indent="0" lvl="0" marL="0" rtl="0" algn="l">
              <a:lnSpc>
                <a:spcPct val="100000"/>
              </a:lnSpc>
              <a:spcBef>
                <a:spcPts val="300"/>
              </a:spcBef>
              <a:spcAft>
                <a:spcPts val="0"/>
              </a:spcAft>
              <a:buSzPts val="1500"/>
              <a:buNone/>
            </a:pPr>
            <a:r>
              <a:rPr b="1" lang="es-419" sz="1500">
                <a:solidFill>
                  <a:srgbClr val="000000"/>
                </a:solidFill>
              </a:rPr>
              <a:t>Nota</a:t>
            </a:r>
            <a:r>
              <a:rPr lang="es-419" sz="1500">
                <a:solidFill>
                  <a:srgbClr val="000000"/>
                </a:solidFill>
              </a:rPr>
              <a:t>: Un servidor podría proporcionar varios servicios de red. Por ejemplo, un servidor podría ser un servidor de correo electrónico, FTP y SSH.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Aplicaciones y protocolos de redes pequeñas </a:t>
            </a:r>
            <a:br>
              <a:rPr lang="es-419"/>
            </a:br>
            <a:r>
              <a:rPr lang="es-419" sz="2400"/>
              <a:t>Protocolos comunes (Cont.)</a:t>
            </a:r>
            <a:endParaRPr/>
          </a:p>
        </p:txBody>
      </p:sp>
      <p:sp>
        <p:nvSpPr>
          <p:cNvPr id="317" name="Google Shape;317;p27"/>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Estos protocolos de red comprenden el conjunto de herramientas fundamental de un profesional de la red, que define:</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Los procesos en cualquier extremo de una sesión de comunicación</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Tipos de mensajes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 sintaxis de los mensajes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El significado de los campos informativos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Cómo se envían los mensajes y la respuesta esperada</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Interacción con la capa inferior siguiente</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Muchas empresas han establecido una política de uso de versiones seguras (por ejemplo, SSH, SFTP y HTTPS) de estos protocolos siempre que sea posible.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Aplicaciones y protocolos de redes pequeñas </a:t>
            </a:r>
            <a:br>
              <a:rPr lang="es-419"/>
            </a:br>
            <a:r>
              <a:rPr lang="es-419" sz="2400"/>
              <a:t>Aplicaciones de voz y video</a:t>
            </a:r>
            <a:endParaRPr/>
          </a:p>
        </p:txBody>
      </p:sp>
      <p:sp>
        <p:nvSpPr>
          <p:cNvPr id="324" name="Google Shape;324;p28"/>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500"/>
              <a:buFont typeface="Arial"/>
              <a:buChar char="•"/>
            </a:pPr>
            <a:r>
              <a:rPr lang="es-419" sz="1500">
                <a:solidFill>
                  <a:srgbClr val="000000"/>
                </a:solidFill>
              </a:rPr>
              <a:t>Las empresas actuales utilizan cada vez más la telefonía IP y los medios de transmisión para comunicarse con los clientes y socios comerciales, además de permitir que sus empleados trabajen de forma remota.</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El administrador de red debe asegurarse de que se instalen los equipos adecuados en la red y que se configuren los dispositivos de red para asegurar la entrega según las prioridades.</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Los factores que un administrador de una red pequeña debe tener en cuenta al admitir aplicaciones en tiempo real:</a:t>
            </a:r>
            <a:endParaRPr/>
          </a:p>
          <a:p>
            <a:pPr indent="-342899" lvl="2" marL="489009" rtl="0" algn="l">
              <a:lnSpc>
                <a:spcPct val="95000"/>
              </a:lnSpc>
              <a:spcBef>
                <a:spcPts val="625"/>
              </a:spcBef>
              <a:spcAft>
                <a:spcPts val="0"/>
              </a:spcAft>
              <a:buClr>
                <a:srgbClr val="000000"/>
              </a:buClr>
              <a:buSzPts val="1500"/>
              <a:buFont typeface="Arial"/>
              <a:buChar char="•"/>
            </a:pPr>
            <a:r>
              <a:rPr b="1" lang="es-419" sz="1500">
                <a:solidFill>
                  <a:srgbClr val="000000"/>
                </a:solidFill>
              </a:rPr>
              <a:t>Infraestructura:</a:t>
            </a:r>
            <a:r>
              <a:rPr lang="es-419" sz="1500">
                <a:solidFill>
                  <a:srgbClr val="000000"/>
                </a:solidFill>
              </a:rPr>
              <a:t> ¿Tiene la capacidad y la capacidad para admitir aplicaciones en tiempo real? </a:t>
            </a:r>
            <a:endParaRPr/>
          </a:p>
          <a:p>
            <a:pPr indent="-342899" lvl="2" marL="489009" rtl="0" algn="l">
              <a:lnSpc>
                <a:spcPct val="95000"/>
              </a:lnSpc>
              <a:spcBef>
                <a:spcPts val="625"/>
              </a:spcBef>
              <a:spcAft>
                <a:spcPts val="0"/>
              </a:spcAft>
              <a:buClr>
                <a:srgbClr val="000000"/>
              </a:buClr>
              <a:buSzPts val="1500"/>
              <a:buFont typeface="Arial"/>
              <a:buChar char="•"/>
            </a:pPr>
            <a:r>
              <a:rPr b="1" lang="es-419" sz="1500">
                <a:solidFill>
                  <a:srgbClr val="000000"/>
                </a:solidFill>
              </a:rPr>
              <a:t>VoIP: </a:t>
            </a:r>
            <a:r>
              <a:rPr lang="es-419" sz="1500">
                <a:solidFill>
                  <a:srgbClr val="000000"/>
                </a:solidFill>
              </a:rPr>
              <a:t>VoIP suele ser menos costoso que la telefonía IP, pero a costa de la calidad y las características. </a:t>
            </a:r>
            <a:endParaRPr/>
          </a:p>
          <a:p>
            <a:pPr indent="-342899" lvl="2" marL="489009" rtl="0" algn="l">
              <a:lnSpc>
                <a:spcPct val="95000"/>
              </a:lnSpc>
              <a:spcBef>
                <a:spcPts val="625"/>
              </a:spcBef>
              <a:spcAft>
                <a:spcPts val="0"/>
              </a:spcAft>
              <a:buClr>
                <a:srgbClr val="000000"/>
              </a:buClr>
              <a:buSzPts val="1500"/>
              <a:buFont typeface="Arial"/>
              <a:buChar char="•"/>
            </a:pPr>
            <a:r>
              <a:rPr b="1" lang="es-419" sz="1500">
                <a:solidFill>
                  <a:srgbClr val="000000"/>
                </a:solidFill>
              </a:rPr>
              <a:t>Telefonía IP - </a:t>
            </a:r>
            <a:r>
              <a:rPr lang="es-419" sz="1500">
                <a:solidFill>
                  <a:srgbClr val="000000"/>
                </a:solidFill>
              </a:rPr>
              <a:t>Esto emplea servidores dedicados de control de llamadas y señalización. </a:t>
            </a:r>
            <a:endParaRPr/>
          </a:p>
          <a:p>
            <a:pPr indent="-342899" lvl="2" marL="489009" rtl="0" algn="l">
              <a:lnSpc>
                <a:spcPct val="95000"/>
              </a:lnSpc>
              <a:spcBef>
                <a:spcPts val="625"/>
              </a:spcBef>
              <a:spcAft>
                <a:spcPts val="0"/>
              </a:spcAft>
              <a:buClr>
                <a:srgbClr val="000000"/>
              </a:buClr>
              <a:buSzPts val="1500"/>
              <a:buFont typeface="Arial"/>
              <a:buChar char="•"/>
            </a:pPr>
            <a:r>
              <a:rPr b="1" lang="es-419" sz="1500">
                <a:solidFill>
                  <a:srgbClr val="000000"/>
                </a:solidFill>
              </a:rPr>
              <a:t>Aplicaciones en tiempo real:</a:t>
            </a:r>
            <a:r>
              <a:rPr lang="es-419" sz="1500">
                <a:solidFill>
                  <a:srgbClr val="000000"/>
                </a:solidFill>
              </a:rPr>
              <a:t>la red debe admitir mecanismos de calidad de servicio (QoS) para minimizar los problemas de latencia. Protocolo de transporte en tiempo real (RTP) y Protocolo de control de transporte en tiempo real (RTCP) y dos protocolos que admiten aplicaciones en tiempo real.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17.3 Crecimiento hacia redes más grandes</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Crecimiento hacia redes más grandes </a:t>
            </a:r>
            <a:br>
              <a:rPr lang="es-419"/>
            </a:br>
            <a:r>
              <a:rPr lang="es-419" sz="2400"/>
              <a:t>Crecimiento de redes pequeñas</a:t>
            </a:r>
            <a:endParaRPr/>
          </a:p>
        </p:txBody>
      </p:sp>
      <p:sp>
        <p:nvSpPr>
          <p:cNvPr id="337" name="Google Shape;337;p30"/>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El crecimiento es un proceso natural para muchas pequeñas empresas, y sus redes deben crecer en consecuencia. Idealmente, el administrador de la red tiene suficiente tiempo de preparación para tomar decisiones inteligentes sobre el crecimiento de la red en linea con el crecimiento de la empresa.</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Para extender una red, se requieren varios elementos:</a:t>
            </a:r>
            <a:endParaRPr/>
          </a:p>
          <a:p>
            <a:pPr indent="-342899" lvl="1" marL="415984" rtl="0" algn="l">
              <a:lnSpc>
                <a:spcPct val="95000"/>
              </a:lnSpc>
              <a:spcBef>
                <a:spcPts val="600"/>
              </a:spcBef>
              <a:spcAft>
                <a:spcPts val="0"/>
              </a:spcAft>
              <a:buSzPts val="1600"/>
              <a:buFont typeface="Arial"/>
              <a:buChar char="•"/>
            </a:pPr>
            <a:r>
              <a:rPr b="1" lang="es-419" sz="1600">
                <a:solidFill>
                  <a:srgbClr val="000000"/>
                </a:solidFill>
              </a:rPr>
              <a:t>Documentación de la red</a:t>
            </a:r>
            <a:r>
              <a:rPr lang="es-419" sz="1600">
                <a:solidFill>
                  <a:srgbClr val="000000"/>
                </a:solidFill>
              </a:rPr>
              <a:t>- Topologías física y lógica.</a:t>
            </a:r>
            <a:endParaRPr/>
          </a:p>
          <a:p>
            <a:pPr indent="-342899" lvl="1" marL="415984" rtl="0" algn="l">
              <a:lnSpc>
                <a:spcPct val="95000"/>
              </a:lnSpc>
              <a:spcBef>
                <a:spcPts val="600"/>
              </a:spcBef>
              <a:spcAft>
                <a:spcPts val="0"/>
              </a:spcAft>
              <a:buSzPts val="1600"/>
              <a:buFont typeface="Arial"/>
              <a:buChar char="•"/>
            </a:pPr>
            <a:r>
              <a:rPr b="1" lang="es-419" sz="1600">
                <a:solidFill>
                  <a:srgbClr val="000000"/>
                </a:solidFill>
              </a:rPr>
              <a:t>Inventario de dispositivos</a:t>
            </a:r>
            <a:r>
              <a:rPr lang="es-419" sz="1600">
                <a:solidFill>
                  <a:srgbClr val="000000"/>
                </a:solidFill>
              </a:rPr>
              <a:t> - Lista de dispositivos que utilizan o conforman la red.</a:t>
            </a:r>
            <a:endParaRPr/>
          </a:p>
          <a:p>
            <a:pPr indent="-342899" lvl="1" marL="415984" rtl="0" algn="l">
              <a:lnSpc>
                <a:spcPct val="95000"/>
              </a:lnSpc>
              <a:spcBef>
                <a:spcPts val="600"/>
              </a:spcBef>
              <a:spcAft>
                <a:spcPts val="0"/>
              </a:spcAft>
              <a:buSzPts val="1600"/>
              <a:buFont typeface="Arial"/>
              <a:buChar char="•"/>
            </a:pPr>
            <a:r>
              <a:rPr b="1" lang="es-419" sz="1600">
                <a:solidFill>
                  <a:srgbClr val="000000"/>
                </a:solidFill>
              </a:rPr>
              <a:t>Presupuesto</a:t>
            </a:r>
            <a:r>
              <a:rPr lang="es-419" sz="1600">
                <a:solidFill>
                  <a:srgbClr val="000000"/>
                </a:solidFill>
              </a:rPr>
              <a:t> - Presupuesto de TI detallado, incluido el presupuesto de adquisición de equipos para el año fiscal.</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Análisis de tráfico</a:t>
            </a:r>
            <a:r>
              <a:rPr b="1" lang="es-419" sz="1600">
                <a:solidFill>
                  <a:srgbClr val="000000"/>
                </a:solidFill>
              </a:rPr>
              <a:t>: se deben registrar los protocolos, las aplicaciones, los servicios y sus respectivos requisitos de tráfico.</a:t>
            </a:r>
            <a:endParaRPr/>
          </a:p>
          <a:p>
            <a:pPr indent="0" lvl="0" marL="0" rtl="0" algn="l">
              <a:lnSpc>
                <a:spcPct val="100000"/>
              </a:lnSpc>
              <a:spcBef>
                <a:spcPts val="320"/>
              </a:spcBef>
              <a:spcAft>
                <a:spcPts val="0"/>
              </a:spcAft>
              <a:buSzPts val="1600"/>
              <a:buNone/>
            </a:pPr>
            <a:r>
              <a:rPr lang="es-419" sz="1600">
                <a:solidFill>
                  <a:srgbClr val="000000"/>
                </a:solidFill>
              </a:rPr>
              <a:t>Estos elementos se utilizan para fundamentar la toma de decisiones que acompaña el escalamiento de una red pequeña.</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Crecimiento hacia redes más grandes</a:t>
            </a:r>
            <a:br>
              <a:rPr lang="es-419"/>
            </a:br>
            <a:r>
              <a:rPr lang="es-419" sz="2400"/>
              <a:t>Análisis de protocolos</a:t>
            </a:r>
            <a:endParaRPr/>
          </a:p>
        </p:txBody>
      </p:sp>
      <p:sp>
        <p:nvSpPr>
          <p:cNvPr id="344" name="Google Shape;344;p31"/>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Es muy importante entender el tipo de tráfico que atraviesa la red así como el flujo de tráfico. Hay varias herramientas de administración de red que se pueden utilizar para este propósito.</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Para determinar los patrones de flujo de tráfico, es importante hacer lo siguiente:</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Capturar tráfico en horas de uso pico para obtener una buena representación de los diferentes tipos de tráfico.</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Realice la captura en diferentes segmentos de red y dispositivos, ya que parte del tráfico será local para un segmento en particular.</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La información recopilada por el analizador de protocolos se evalúa de acuerdo con el origen y el destino del tráfico, y con el tipo de tráfico que se envía. </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Este análisis puede utilizarse para tomar decisiones acerca de cómo administrar el tráfico de manera más eficiente.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Crecimiento hacia redes más grandes</a:t>
            </a:r>
            <a:br>
              <a:rPr lang="es-419"/>
            </a:br>
            <a:r>
              <a:rPr lang="es-419" sz="2400"/>
              <a:t>Uso de la red por parte de los empleados</a:t>
            </a:r>
            <a:endParaRPr/>
          </a:p>
        </p:txBody>
      </p:sp>
      <p:sp>
        <p:nvSpPr>
          <p:cNvPr id="351" name="Google Shape;351;p32"/>
          <p:cNvSpPr txBox="1"/>
          <p:nvPr>
            <p:ph idx="1" type="body"/>
          </p:nvPr>
        </p:nvSpPr>
        <p:spPr>
          <a:xfrm>
            <a:off x="66675" y="609600"/>
            <a:ext cx="8972549" cy="409574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Muchos sistemas operativos proporcionan herramientas integradas para mostrar dicha información sobre la utilización de la red. Estas herramientas se pueden utilizar para capturar una «instantánea» de información como la siguiente:</a:t>
            </a:r>
            <a:endParaRPr/>
          </a:p>
          <a:p>
            <a:pPr indent="0" lvl="0" marL="0" rtl="0" algn="l">
              <a:lnSpc>
                <a:spcPct val="100000"/>
              </a:lnSpc>
              <a:spcBef>
                <a:spcPts val="320"/>
              </a:spcBef>
              <a:spcAft>
                <a:spcPts val="0"/>
              </a:spcAft>
              <a:buSzPts val="1600"/>
              <a:buNone/>
            </a:pPr>
            <a:r>
              <a:t/>
            </a:r>
            <a:endParaRPr sz="1600">
              <a:solidFill>
                <a:srgbClr val="000000"/>
              </a:solidFill>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Os y versión del SO</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Utilización de CPU</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Utilización de RAM</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Utilización de unidades</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Aplicaciones que no utilizan la red</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Aplicaciones de red</a:t>
            </a:r>
            <a:endParaRPr/>
          </a:p>
          <a:p>
            <a:pPr indent="-241299" lvl="1" marL="415984" rtl="0" algn="l">
              <a:lnSpc>
                <a:spcPct val="95000"/>
              </a:lnSpc>
              <a:spcBef>
                <a:spcPts val="60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Documentar instantáneas para los empleados en una red pequeña, durante un período de tiempo, es muy útil para identificar los requisitos de crecimiento y los flujos de tráfico asociados. </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17.4 Verificar la conectividad</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Verificar la conectividad </a:t>
            </a:r>
            <a:br>
              <a:rPr lang="es-419"/>
            </a:br>
            <a:r>
              <a:rPr lang="es-419" sz="2400"/>
              <a:t>Verificar la conectividad con Ping</a:t>
            </a:r>
            <a:endParaRPr/>
          </a:p>
        </p:txBody>
      </p:sp>
      <p:sp>
        <p:nvSpPr>
          <p:cNvPr id="364" name="Google Shape;364;p34"/>
          <p:cNvSpPr txBox="1"/>
          <p:nvPr>
            <p:ph idx="1" type="body"/>
          </p:nvPr>
        </p:nvSpPr>
        <p:spPr>
          <a:xfrm>
            <a:off x="133350" y="687671"/>
            <a:ext cx="8621369" cy="1774104"/>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Si su red es pequeña y nueva, o si está escalando una red existente, siempre querrá poder verificar que sus componentes estén correctamente conectados entre sí y a Internet. </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El comando ping, disponible en la mayoría de los sistemas operativos, es la forma más eficaz de probar rápidamente la conectividad de Capa 3 entre una dirección IP de origen y destino.</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El comando ping utiliza los mensajes de eco del Protocolo de mensajes de control de Internet (ICMP) (ICMP tipo 8) y respuesta de eco (ICMP tipo 0). </a:t>
            </a:r>
            <a:endParaRPr/>
          </a:p>
        </p:txBody>
      </p:sp>
      <p:pic>
        <p:nvPicPr>
          <p:cNvPr id="365" name="Google Shape;365;p34"/>
          <p:cNvPicPr preferRelativeResize="0"/>
          <p:nvPr/>
        </p:nvPicPr>
        <p:blipFill rotWithShape="1">
          <a:blip r:embed="rId3">
            <a:alphaModFix/>
          </a:blip>
          <a:srcRect b="0" l="0" r="0" t="0"/>
          <a:stretch/>
        </p:blipFill>
        <p:spPr>
          <a:xfrm>
            <a:off x="216731" y="2847975"/>
            <a:ext cx="4459288" cy="1402879"/>
          </a:xfrm>
          <a:prstGeom prst="rect">
            <a:avLst/>
          </a:prstGeom>
          <a:noFill/>
          <a:ln>
            <a:noFill/>
          </a:ln>
        </p:spPr>
      </p:pic>
      <p:pic>
        <p:nvPicPr>
          <p:cNvPr id="366" name="Google Shape;366;p34"/>
          <p:cNvPicPr preferRelativeResize="0"/>
          <p:nvPr/>
        </p:nvPicPr>
        <p:blipFill rotWithShape="1">
          <a:blip r:embed="rId4">
            <a:alphaModFix/>
          </a:blip>
          <a:srcRect b="0" l="0" r="0" t="0"/>
          <a:stretch/>
        </p:blipFill>
        <p:spPr>
          <a:xfrm>
            <a:off x="4745252" y="3549414"/>
            <a:ext cx="4352636" cy="12380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a:t>
            </a:r>
            <a:endParaRPr/>
          </a:p>
        </p:txBody>
      </p:sp>
      <p:sp>
        <p:nvSpPr>
          <p:cNvPr id="246" name="Google Shape;246;p17"/>
          <p:cNvSpPr txBox="1"/>
          <p:nvPr>
            <p:ph idx="1" type="body"/>
          </p:nvPr>
        </p:nvSpPr>
        <p:spPr>
          <a:xfrm>
            <a:off x="144065" y="614217"/>
            <a:ext cx="8853286" cy="757551"/>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Clr>
                <a:schemeClr val="dk1"/>
              </a:buClr>
              <a:buSzPts val="1400"/>
              <a:buNone/>
            </a:pPr>
            <a:r>
              <a:rPr b="1" lang="es-419" sz="1400">
                <a:solidFill>
                  <a:schemeClr val="dk1"/>
                </a:solidFill>
              </a:rPr>
              <a:t>Título del módulo: </a:t>
            </a:r>
            <a:r>
              <a:rPr lang="es-419" sz="1400">
                <a:solidFill>
                  <a:schemeClr val="dk1"/>
                </a:solidFill>
              </a:rPr>
              <a:t>Construir una red pequeña</a:t>
            </a:r>
            <a:endParaRPr/>
          </a:p>
          <a:p>
            <a:pPr indent="0" lvl="0" marL="0" rtl="0" algn="l">
              <a:lnSpc>
                <a:spcPct val="100000"/>
              </a:lnSpc>
              <a:spcBef>
                <a:spcPts val="0"/>
              </a:spcBef>
              <a:spcAft>
                <a:spcPts val="0"/>
              </a:spcAft>
              <a:buClr>
                <a:srgbClr val="000000"/>
              </a:buClr>
              <a:buSzPts val="1400"/>
              <a:buNone/>
            </a:pPr>
            <a:r>
              <a:t/>
            </a:r>
            <a:endParaRPr sz="1400">
              <a:solidFill>
                <a:schemeClr val="dk1"/>
              </a:solidFill>
            </a:endParaRPr>
          </a:p>
          <a:p>
            <a:pPr indent="0" lvl="0" marL="0" rtl="0" algn="l">
              <a:lnSpc>
                <a:spcPct val="100000"/>
              </a:lnSpc>
              <a:spcBef>
                <a:spcPts val="0"/>
              </a:spcBef>
              <a:spcAft>
                <a:spcPts val="0"/>
              </a:spcAft>
              <a:buClr>
                <a:schemeClr val="dk1"/>
              </a:buClr>
              <a:buSzPts val="1400"/>
              <a:buNone/>
            </a:pPr>
            <a:r>
              <a:rPr b="1" lang="es-419" sz="1400">
                <a:solidFill>
                  <a:schemeClr val="dk1"/>
                </a:solidFill>
              </a:rPr>
              <a:t>Objetivo del módulo</a:t>
            </a:r>
            <a:r>
              <a:rPr lang="es-419" sz="1400">
                <a:solidFill>
                  <a:schemeClr val="dk1"/>
                </a:solidFill>
              </a:rPr>
              <a:t>: </a:t>
            </a:r>
            <a:r>
              <a:rPr lang="es-419"/>
              <a:t>Implementar un diseño de red para que una red pequeña incluya un router, un switch y terminales.</a:t>
            </a:r>
            <a:endParaRPr/>
          </a:p>
        </p:txBody>
      </p:sp>
      <p:graphicFrame>
        <p:nvGraphicFramePr>
          <p:cNvPr id="247" name="Google Shape;247;p17"/>
          <p:cNvGraphicFramePr/>
          <p:nvPr/>
        </p:nvGraphicFramePr>
        <p:xfrm>
          <a:off x="144065" y="1547438"/>
          <a:ext cx="3000000" cy="3000000"/>
        </p:xfrm>
        <a:graphic>
          <a:graphicData uri="http://schemas.openxmlformats.org/drawingml/2006/table">
            <a:tbl>
              <a:tblPr bandRow="1" firstRow="1">
                <a:noFill/>
                <a:tableStyleId>{0CAF387D-0EC2-446F-90E2-6EC0555F0E67}</a:tableStyleId>
              </a:tblPr>
              <a:tblGrid>
                <a:gridCol w="3830025"/>
                <a:gridCol w="4837400"/>
              </a:tblGrid>
              <a:tr h="370850">
                <a:tc>
                  <a:txBody>
                    <a:bodyPr/>
                    <a:lstStyle/>
                    <a:p>
                      <a:pPr indent="0" lvl="0" marL="0" marR="0" rtl="0" algn="l">
                        <a:spcBef>
                          <a:spcPts val="0"/>
                        </a:spcBef>
                        <a:spcAft>
                          <a:spcPts val="0"/>
                        </a:spcAft>
                        <a:buNone/>
                      </a:pPr>
                      <a:r>
                        <a:rPr b="1" lang="es-419" sz="1200" u="none" cap="none" strike="noStrike"/>
                        <a:t>Título del tema</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Objetivo del tema</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solidFill>
                            <a:schemeClr val="lt1"/>
                          </a:solidFill>
                        </a:rPr>
                        <a:t>Dispositivos de una red pequeña</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200" u="none" cap="none" strike="noStrike"/>
                        <a:t>Identifique los dispositivos utilizados en una red pequeña.</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solidFill>
                            <a:schemeClr val="lt1"/>
                          </a:solidFill>
                        </a:rPr>
                        <a:t>Protocolos y aplicaciones de redes pequeñas</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200" u="none" cap="none" strike="noStrike"/>
                        <a:t>Identifique las aplicaciones y los protocolos utilizados en una red pequeña.</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solidFill>
                            <a:schemeClr val="lt1"/>
                          </a:solidFill>
                        </a:rPr>
                        <a:t>Escalamiento hacia redes más grandes</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200" u="none" cap="none" strike="noStrike"/>
                        <a:t>Explique la forma en que una red pequeña sirve como base de redes más grandes.</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solidFill>
                            <a:schemeClr val="lt1"/>
                          </a:solidFill>
                        </a:rPr>
                        <a:t>Verificar la conectividad</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200" u="none" cap="none" strike="noStrike"/>
                        <a:t>Utilice el resultado de los comandos ping y tracert para verificar la conectividad y establecer el rendimiento relativo de la red.</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solidFill>
                            <a:schemeClr val="lt1"/>
                          </a:solidFill>
                        </a:rPr>
                        <a:t>Comandos de host y de IOS</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200" u="none" cap="none" strike="noStrike"/>
                        <a:t>Utilice los comandos del host y del IOS para obtener información sobre los dispositivos en una red.</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solidFill>
                            <a:schemeClr val="lt1"/>
                          </a:solidFill>
                        </a:rPr>
                        <a:t>Metodologías para la solución de problemas</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200" u="none" cap="none" strike="noStrike"/>
                        <a:t>Describa las metodologías para la solución de problemas de la red común.</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solidFill>
                            <a:schemeClr val="lt1"/>
                          </a:solidFill>
                        </a:rPr>
                        <a:t>Escenarios de resolución de problemas</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200" u="none" cap="none" strike="noStrike"/>
                        <a:t>Solucione problemas de los dispositivos de la red.</a:t>
                      </a:r>
                      <a:endParaRPr/>
                    </a:p>
                  </a:txBody>
                  <a:tcPr marT="47625" marB="47625" marR="47625" marL="47625" anchor="ctr"/>
                </a:tc>
              </a:tr>
            </a:tbl>
          </a:graphicData>
        </a:graphic>
      </p:graphicFrame>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Verificar la conectividad</a:t>
            </a:r>
            <a:br>
              <a:rPr lang="es-419"/>
            </a:br>
            <a:r>
              <a:rPr lang="es-419" sz="2400"/>
              <a:t>Verificar la conectividad con Ping (Cont.) </a:t>
            </a:r>
            <a:endParaRPr/>
          </a:p>
        </p:txBody>
      </p:sp>
      <p:sp>
        <p:nvSpPr>
          <p:cNvPr id="373" name="Google Shape;373;p35"/>
          <p:cNvSpPr txBox="1"/>
          <p:nvPr>
            <p:ph idx="1" type="body"/>
          </p:nvPr>
        </p:nvSpPr>
        <p:spPr>
          <a:xfrm>
            <a:off x="257175" y="625101"/>
            <a:ext cx="8497544" cy="120173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En un host de Windows 10, el comando ping envía cuatro mensajes de eco ICMP consecutivos y espera cuatro respuestas de eco ICMP consecutivas desde el destino. El ping de IOS envía cinco mensajes de eco ICMP y muestra un indicador para cada respuesta de eco ICMP recibida.</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Los indicadores de ping de IOS son los siguientes:</a:t>
            </a:r>
            <a:endParaRPr/>
          </a:p>
          <a:p>
            <a:pPr indent="-254000" lvl="0" marL="342900" rtl="0" algn="l">
              <a:lnSpc>
                <a:spcPct val="100000"/>
              </a:lnSpc>
              <a:spcBef>
                <a:spcPts val="280"/>
              </a:spcBef>
              <a:spcAft>
                <a:spcPts val="0"/>
              </a:spcAft>
              <a:buSzPts val="1400"/>
              <a:buFont typeface="Arial"/>
              <a:buNone/>
            </a:pPr>
            <a:r>
              <a:t/>
            </a:r>
            <a:endParaRPr b="1" sz="1400">
              <a:solidFill>
                <a:srgbClr val="000000"/>
              </a:solidFill>
            </a:endParaRPr>
          </a:p>
          <a:p>
            <a:pPr indent="-254000" lvl="0" marL="342900" rtl="0" algn="l">
              <a:lnSpc>
                <a:spcPct val="100000"/>
              </a:lnSpc>
              <a:spcBef>
                <a:spcPts val="280"/>
              </a:spcBef>
              <a:spcAft>
                <a:spcPts val="0"/>
              </a:spcAft>
              <a:buSzPts val="1400"/>
              <a:buFont typeface="Arial"/>
              <a:buNone/>
            </a:pPr>
            <a:r>
              <a:t/>
            </a:r>
            <a:endParaRPr b="1" sz="1400">
              <a:solidFill>
                <a:srgbClr val="000000"/>
              </a:solidFill>
            </a:endParaRPr>
          </a:p>
          <a:p>
            <a:pPr indent="-254000" lvl="0" marL="342900" rtl="0" algn="l">
              <a:lnSpc>
                <a:spcPct val="100000"/>
              </a:lnSpc>
              <a:spcBef>
                <a:spcPts val="280"/>
              </a:spcBef>
              <a:spcAft>
                <a:spcPts val="0"/>
              </a:spcAft>
              <a:buSzPts val="1400"/>
              <a:buFont typeface="Arial"/>
              <a:buNone/>
            </a:pPr>
            <a:r>
              <a:t/>
            </a:r>
            <a:endParaRPr b="1" sz="1400">
              <a:solidFill>
                <a:srgbClr val="000000"/>
              </a:solidFill>
            </a:endParaRPr>
          </a:p>
          <a:p>
            <a:pPr indent="-254000" lvl="0" marL="342900" rtl="0" algn="l">
              <a:lnSpc>
                <a:spcPct val="100000"/>
              </a:lnSpc>
              <a:spcBef>
                <a:spcPts val="280"/>
              </a:spcBef>
              <a:spcAft>
                <a:spcPts val="0"/>
              </a:spcAft>
              <a:buSzPts val="1400"/>
              <a:buFont typeface="Arial"/>
              <a:buNone/>
            </a:pPr>
            <a:r>
              <a:t/>
            </a:r>
            <a:endParaRPr b="1" sz="1400">
              <a:solidFill>
                <a:srgbClr val="000000"/>
              </a:solidFill>
            </a:endParaRPr>
          </a:p>
          <a:p>
            <a:pPr indent="-254000" lvl="0" marL="342900" rtl="0" algn="l">
              <a:lnSpc>
                <a:spcPct val="100000"/>
              </a:lnSpc>
              <a:spcBef>
                <a:spcPts val="280"/>
              </a:spcBef>
              <a:spcAft>
                <a:spcPts val="0"/>
              </a:spcAft>
              <a:buSzPts val="1400"/>
              <a:buFont typeface="Arial"/>
              <a:buNone/>
            </a:pPr>
            <a:r>
              <a:t/>
            </a:r>
            <a:endParaRPr b="1" sz="1400">
              <a:solidFill>
                <a:srgbClr val="000000"/>
              </a:solidFill>
            </a:endParaRPr>
          </a:p>
          <a:p>
            <a:pPr indent="-254000" lvl="0" marL="342900" rtl="0" algn="l">
              <a:lnSpc>
                <a:spcPct val="100000"/>
              </a:lnSpc>
              <a:spcBef>
                <a:spcPts val="280"/>
              </a:spcBef>
              <a:spcAft>
                <a:spcPts val="0"/>
              </a:spcAft>
              <a:buSzPts val="1400"/>
              <a:buFont typeface="Arial"/>
              <a:buNone/>
            </a:pPr>
            <a:r>
              <a:t/>
            </a:r>
            <a:endParaRPr b="1" sz="1400">
              <a:solidFill>
                <a:srgbClr val="000000"/>
              </a:solidFill>
            </a:endParaRPr>
          </a:p>
          <a:p>
            <a:pPr indent="-254000" lvl="0" marL="342900" rtl="0" algn="l">
              <a:lnSpc>
                <a:spcPct val="100000"/>
              </a:lnSpc>
              <a:spcBef>
                <a:spcPts val="280"/>
              </a:spcBef>
              <a:spcAft>
                <a:spcPts val="0"/>
              </a:spcAft>
              <a:buSzPts val="1400"/>
              <a:buFont typeface="Arial"/>
              <a:buNone/>
            </a:pPr>
            <a:r>
              <a:t/>
            </a:r>
            <a:endParaRPr b="1" sz="1400">
              <a:solidFill>
                <a:srgbClr val="000000"/>
              </a:solidFill>
            </a:endParaRPr>
          </a:p>
          <a:p>
            <a:pPr indent="-254000" lvl="0" marL="342900" rtl="0" algn="l">
              <a:lnSpc>
                <a:spcPct val="100000"/>
              </a:lnSpc>
              <a:spcBef>
                <a:spcPts val="280"/>
              </a:spcBef>
              <a:spcAft>
                <a:spcPts val="0"/>
              </a:spcAft>
              <a:buSzPts val="1400"/>
              <a:buFont typeface="Arial"/>
              <a:buNone/>
            </a:pPr>
            <a:r>
              <a:t/>
            </a:r>
            <a:endParaRPr b="1" sz="1400">
              <a:solidFill>
                <a:srgbClr val="000000"/>
              </a:solidFill>
            </a:endParaRPr>
          </a:p>
        </p:txBody>
      </p:sp>
      <p:graphicFrame>
        <p:nvGraphicFramePr>
          <p:cNvPr id="374" name="Google Shape;374;p35"/>
          <p:cNvGraphicFramePr/>
          <p:nvPr/>
        </p:nvGraphicFramePr>
        <p:xfrm>
          <a:off x="474662" y="2017339"/>
          <a:ext cx="3000000" cy="3000000"/>
        </p:xfrm>
        <a:graphic>
          <a:graphicData uri="http://schemas.openxmlformats.org/drawingml/2006/table">
            <a:tbl>
              <a:tblPr bandRow="1" firstRow="1">
                <a:noFill/>
                <a:tableStyleId>{0CAF387D-0EC2-446F-90E2-6EC0555F0E67}</a:tableStyleId>
              </a:tblPr>
              <a:tblGrid>
                <a:gridCol w="940750"/>
                <a:gridCol w="7339300"/>
              </a:tblGrid>
              <a:tr h="152400">
                <a:tc>
                  <a:txBody>
                    <a:bodyPr/>
                    <a:lstStyle/>
                    <a:p>
                      <a:pPr indent="0" lvl="0" marL="0" marR="0" rtl="0" algn="l">
                        <a:spcBef>
                          <a:spcPts val="0"/>
                        </a:spcBef>
                        <a:spcAft>
                          <a:spcPts val="0"/>
                        </a:spcAft>
                        <a:buNone/>
                      </a:pPr>
                      <a:r>
                        <a:rPr lang="es-419" sz="1200" u="none" cap="none" strike="noStrike"/>
                        <a:t>Elemento</a:t>
                      </a:r>
                      <a:endParaRPr/>
                    </a:p>
                  </a:txBody>
                  <a:tcPr marT="47625" marB="47625" marR="47625" marL="47625" anchor="ctr"/>
                </a:tc>
                <a:tc>
                  <a:txBody>
                    <a:bodyPr/>
                    <a:lstStyle/>
                    <a:p>
                      <a:pPr indent="0" lvl="0" marL="0" marR="0" rtl="0" algn="l">
                        <a:spcBef>
                          <a:spcPts val="0"/>
                        </a:spcBef>
                        <a:spcAft>
                          <a:spcPts val="0"/>
                        </a:spcAft>
                        <a:buNone/>
                      </a:pPr>
                      <a:r>
                        <a:rPr lang="es-419" sz="1200" u="none" cap="none" strike="noStrike"/>
                        <a:t>Descripción</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solidFill>
                            <a:srgbClr val="000000"/>
                          </a:solidFill>
                        </a:rPr>
                        <a:t>!</a:t>
                      </a:r>
                      <a:endParaRPr/>
                    </a:p>
                  </a:txBody>
                  <a:tcPr marT="47625" marB="47625" marR="47625" marL="47625" anchor="ctr"/>
                </a:tc>
                <a:tc>
                  <a:txBody>
                    <a:bodyPr/>
                    <a:lstStyle/>
                    <a:p>
                      <a:pPr indent="-76200" lvl="0" marL="0" marR="0" rtl="0" algn="l">
                        <a:spcBef>
                          <a:spcPts val="0"/>
                        </a:spcBef>
                        <a:spcAft>
                          <a:spcPts val="0"/>
                        </a:spcAft>
                        <a:buClr>
                          <a:srgbClr val="000000"/>
                        </a:buClr>
                        <a:buSzPts val="1200"/>
                        <a:buFont typeface="Arial"/>
                        <a:buChar char="•"/>
                      </a:pPr>
                      <a:r>
                        <a:rPr b="0" lang="es-419" sz="1200" u="none" cap="none" strike="noStrike">
                          <a:solidFill>
                            <a:srgbClr val="000000"/>
                          </a:solidFill>
                        </a:rPr>
                        <a:t>El signo de exclamación indica que se ha recibido correctamente un mensaje de respuesta de eco.</a:t>
                      </a:r>
                      <a:endParaRPr/>
                    </a:p>
                    <a:p>
                      <a:pPr indent="-76200" lvl="0" marL="0" marR="0" rtl="0" algn="l">
                        <a:spcBef>
                          <a:spcPts val="0"/>
                        </a:spcBef>
                        <a:spcAft>
                          <a:spcPts val="0"/>
                        </a:spcAft>
                        <a:buClr>
                          <a:srgbClr val="000000"/>
                        </a:buClr>
                        <a:buSzPts val="1200"/>
                        <a:buFont typeface="Arial"/>
                        <a:buChar char="•"/>
                      </a:pPr>
                      <a:r>
                        <a:rPr b="0" lang="es-419" sz="1200" u="none" cap="none" strike="noStrike">
                          <a:solidFill>
                            <a:srgbClr val="000000"/>
                          </a:solidFill>
                        </a:rPr>
                        <a:t>Valida una conexión de Capa 3 entre el origen y el destino.</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solidFill>
                            <a:srgbClr val="000000"/>
                          </a:solidFill>
                        </a:rPr>
                        <a:t>.</a:t>
                      </a:r>
                      <a:endParaRPr/>
                    </a:p>
                  </a:txBody>
                  <a:tcPr marT="47625" marB="47625" marR="47625" marL="47625" anchor="ctr"/>
                </a:tc>
                <a:tc>
                  <a:txBody>
                    <a:bodyPr/>
                    <a:lstStyle/>
                    <a:p>
                      <a:pPr indent="-76200" lvl="0" marL="0" marR="0" rtl="0" algn="l">
                        <a:spcBef>
                          <a:spcPts val="0"/>
                        </a:spcBef>
                        <a:spcAft>
                          <a:spcPts val="0"/>
                        </a:spcAft>
                        <a:buClr>
                          <a:srgbClr val="000000"/>
                        </a:buClr>
                        <a:buSzPts val="1200"/>
                        <a:buFont typeface="Arial"/>
                        <a:buChar char="•"/>
                      </a:pPr>
                      <a:r>
                        <a:rPr b="0" lang="es-419" sz="1200" u="none" cap="none" strike="noStrike">
                          <a:solidFill>
                            <a:srgbClr val="000000"/>
                          </a:solidFill>
                        </a:rPr>
                        <a:t>Un punto significa que el tiempo expiró en espera de un mensaje de respuesta de eco.</a:t>
                      </a:r>
                      <a:endParaRPr/>
                    </a:p>
                    <a:p>
                      <a:pPr indent="-76200" lvl="0" marL="0" marR="0" rtl="0" algn="l">
                        <a:spcBef>
                          <a:spcPts val="0"/>
                        </a:spcBef>
                        <a:spcAft>
                          <a:spcPts val="0"/>
                        </a:spcAft>
                        <a:buClr>
                          <a:srgbClr val="000000"/>
                        </a:buClr>
                        <a:buSzPts val="1200"/>
                        <a:buFont typeface="Arial"/>
                        <a:buChar char="•"/>
                      </a:pPr>
                      <a:r>
                        <a:rPr b="0" lang="es-419" sz="1200" u="none" cap="none" strike="noStrike">
                          <a:solidFill>
                            <a:srgbClr val="000000"/>
                          </a:solidFill>
                        </a:rPr>
                        <a:t>Esto indica que ocurrió un problema de conectividad en algún lugar a lo largo del camino.</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solidFill>
                            <a:srgbClr val="000000"/>
                          </a:solidFill>
                        </a:rPr>
                        <a:t>U</a:t>
                      </a:r>
                      <a:endParaRPr/>
                    </a:p>
                  </a:txBody>
                  <a:tcPr marT="47625" marB="47625" marR="47625" marL="47625" anchor="ctr"/>
                </a:tc>
                <a:tc>
                  <a:txBody>
                    <a:bodyPr/>
                    <a:lstStyle/>
                    <a:p>
                      <a:pPr indent="-76200" lvl="0" marL="0" marR="0" rtl="0" algn="l">
                        <a:spcBef>
                          <a:spcPts val="0"/>
                        </a:spcBef>
                        <a:spcAft>
                          <a:spcPts val="0"/>
                        </a:spcAft>
                        <a:buClr>
                          <a:srgbClr val="000000"/>
                        </a:buClr>
                        <a:buSzPts val="1200"/>
                        <a:buFont typeface="Arial"/>
                        <a:buChar char="•"/>
                      </a:pPr>
                      <a:r>
                        <a:rPr b="1" lang="es-419" sz="1200" u="none" cap="none" strike="noStrike">
                          <a:solidFill>
                            <a:srgbClr val="000000"/>
                          </a:solidFill>
                        </a:rPr>
                        <a:t>U mayúscula</a:t>
                      </a:r>
                      <a:r>
                        <a:rPr b="0" lang="es-419" sz="1200" u="none" cap="none" strike="noStrike">
                          <a:solidFill>
                            <a:srgbClr val="000000"/>
                          </a:solidFill>
                        </a:rPr>
                        <a:t> indica que un router a lo largo de la ruta respondió con un mensaje de error ICMP tipo 3 "destino inalcanzable".</a:t>
                      </a:r>
                      <a:endParaRPr/>
                    </a:p>
                    <a:p>
                      <a:pPr indent="-76200" lvl="0" marL="0" marR="0" rtl="0" algn="l">
                        <a:spcBef>
                          <a:spcPts val="0"/>
                        </a:spcBef>
                        <a:spcAft>
                          <a:spcPts val="0"/>
                        </a:spcAft>
                        <a:buClr>
                          <a:srgbClr val="000000"/>
                        </a:buClr>
                        <a:buSzPts val="1200"/>
                        <a:buFont typeface="Arial"/>
                        <a:buChar char="•"/>
                      </a:pPr>
                      <a:r>
                        <a:rPr b="0" lang="es-419" sz="1200" u="none" cap="none" strike="noStrike">
                          <a:solidFill>
                            <a:srgbClr val="000000"/>
                          </a:solidFill>
                        </a:rPr>
                        <a:t>Las posibles razones incluyen que el router no conoce la dirección a la red de destino o que no pudo encontrar el host en la red de destino.</a:t>
                      </a:r>
                      <a:endParaRPr/>
                    </a:p>
                  </a:txBody>
                  <a:tcPr marT="47625" marB="47625" marR="47625" marL="47625" anchor="ctr"/>
                </a:tc>
              </a:tr>
            </a:tbl>
          </a:graphicData>
        </a:graphic>
      </p:graphicFrame>
      <p:sp>
        <p:nvSpPr>
          <p:cNvPr id="375" name="Google Shape;375;p35"/>
          <p:cNvSpPr txBox="1"/>
          <p:nvPr/>
        </p:nvSpPr>
        <p:spPr>
          <a:xfrm>
            <a:off x="433659" y="4234759"/>
            <a:ext cx="83210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200">
                <a:solidFill>
                  <a:srgbClr val="000000"/>
                </a:solidFill>
                <a:latin typeface="Arial"/>
                <a:ea typeface="Arial"/>
                <a:cs typeface="Arial"/>
                <a:sym typeface="Arial"/>
              </a:rPr>
              <a:t>Nota:</a:t>
            </a:r>
            <a:r>
              <a:rPr lang="es-419" sz="1200">
                <a:solidFill>
                  <a:srgbClr val="000000"/>
                </a:solidFill>
                <a:latin typeface="Arial"/>
                <a:ea typeface="Arial"/>
                <a:cs typeface="Arial"/>
                <a:sym typeface="Arial"/>
              </a:rPr>
              <a:t> Otras posibles respuestas ping incluyen Q, M,? , o &amp;. Sin embargo, el significado de estos están fuera de alcance para este módulo. </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Verificar conectividad</a:t>
            </a:r>
            <a:br>
              <a:rPr lang="es-419"/>
            </a:br>
            <a:r>
              <a:rPr lang="es-419" sz="2400"/>
              <a:t>Ping extendido</a:t>
            </a:r>
            <a:endParaRPr/>
          </a:p>
        </p:txBody>
      </p:sp>
      <p:sp>
        <p:nvSpPr>
          <p:cNvPr id="382" name="Google Shape;382;p36"/>
          <p:cNvSpPr txBox="1"/>
          <p:nvPr>
            <p:ph idx="1" type="body"/>
          </p:nvPr>
        </p:nvSpPr>
        <p:spPr>
          <a:xfrm>
            <a:off x="266700" y="731837"/>
            <a:ext cx="3723409" cy="362772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500"/>
              <a:buNone/>
            </a:pPr>
            <a:r>
              <a:rPr lang="es-419" sz="1500">
                <a:solidFill>
                  <a:srgbClr val="000000"/>
                </a:solidFill>
              </a:rPr>
              <a:t>Cisco IOS ofrece un modo "extendido" del comando </a:t>
            </a:r>
            <a:r>
              <a:rPr b="1" lang="es-419" sz="1500">
                <a:solidFill>
                  <a:srgbClr val="000000"/>
                </a:solidFill>
              </a:rPr>
              <a:t>ping</a:t>
            </a:r>
            <a:r>
              <a:rPr lang="es-419" sz="1500">
                <a:solidFill>
                  <a:srgbClr val="000000"/>
                </a:solidFill>
              </a:rPr>
              <a:t>.</a:t>
            </a:r>
            <a:endParaRPr/>
          </a:p>
          <a:p>
            <a:pPr indent="0" lvl="0" marL="0" rtl="0" algn="l">
              <a:lnSpc>
                <a:spcPct val="100000"/>
              </a:lnSpc>
              <a:spcBef>
                <a:spcPts val="300"/>
              </a:spcBef>
              <a:spcAft>
                <a:spcPts val="0"/>
              </a:spcAft>
              <a:buSzPts val="1500"/>
              <a:buNone/>
            </a:pPr>
            <a:r>
              <a:t/>
            </a:r>
            <a:endParaRPr sz="1500">
              <a:solidFill>
                <a:srgbClr val="000000"/>
              </a:solidFill>
            </a:endParaRPr>
          </a:p>
          <a:p>
            <a:pPr indent="0" lvl="0" marL="0" rtl="0" algn="l">
              <a:lnSpc>
                <a:spcPct val="100000"/>
              </a:lnSpc>
              <a:spcBef>
                <a:spcPts val="300"/>
              </a:spcBef>
              <a:spcAft>
                <a:spcPts val="0"/>
              </a:spcAft>
              <a:buSzPts val="1500"/>
              <a:buNone/>
            </a:pPr>
            <a:r>
              <a:rPr lang="es-419" sz="1500">
                <a:solidFill>
                  <a:srgbClr val="000000"/>
                </a:solidFill>
              </a:rPr>
              <a:t>El ping extendido se ingresa en modo EXEC privilegiado escribiendo </a:t>
            </a:r>
            <a:r>
              <a:rPr b="1" lang="es-419" sz="1500">
                <a:solidFill>
                  <a:srgbClr val="000000"/>
                </a:solidFill>
              </a:rPr>
              <a:t>ping</a:t>
            </a:r>
            <a:r>
              <a:rPr lang="es-419" sz="1500">
                <a:solidFill>
                  <a:srgbClr val="000000"/>
                </a:solidFill>
              </a:rPr>
              <a:t> sin una dirección IP de destino. A continuación, se le darán varias indicaciones para personalizar el </a:t>
            </a:r>
            <a:r>
              <a:rPr b="1" lang="es-419" sz="1500">
                <a:solidFill>
                  <a:srgbClr val="000000"/>
                </a:solidFill>
              </a:rPr>
              <a:t>ping</a:t>
            </a:r>
            <a:r>
              <a:rPr lang="es-419" sz="1500">
                <a:solidFill>
                  <a:srgbClr val="000000"/>
                </a:solidFill>
              </a:rPr>
              <a:t>extendido.</a:t>
            </a:r>
            <a:endParaRPr/>
          </a:p>
          <a:p>
            <a:pPr indent="0" lvl="0" marL="0" rtl="0" algn="l">
              <a:lnSpc>
                <a:spcPct val="100000"/>
              </a:lnSpc>
              <a:spcBef>
                <a:spcPts val="300"/>
              </a:spcBef>
              <a:spcAft>
                <a:spcPts val="0"/>
              </a:spcAft>
              <a:buSzPts val="1500"/>
              <a:buNone/>
            </a:pPr>
            <a:r>
              <a:t/>
            </a:r>
            <a:endParaRPr b="1" sz="1500">
              <a:solidFill>
                <a:srgbClr val="000000"/>
              </a:solidFill>
            </a:endParaRPr>
          </a:p>
          <a:p>
            <a:pPr indent="0" lvl="0" marL="0" rtl="0" algn="l">
              <a:lnSpc>
                <a:spcPct val="100000"/>
              </a:lnSpc>
              <a:spcBef>
                <a:spcPts val="300"/>
              </a:spcBef>
              <a:spcAft>
                <a:spcPts val="0"/>
              </a:spcAft>
              <a:buSzPts val="1500"/>
              <a:buNone/>
            </a:pPr>
            <a:r>
              <a:rPr b="1" lang="es-419" sz="1500">
                <a:solidFill>
                  <a:srgbClr val="000000"/>
                </a:solidFill>
              </a:rPr>
              <a:t>Note:</a:t>
            </a:r>
            <a:r>
              <a:rPr lang="es-419" sz="1500">
                <a:solidFill>
                  <a:srgbClr val="000000"/>
                </a:solidFill>
              </a:rPr>
              <a:t> Al presionar </a:t>
            </a:r>
            <a:r>
              <a:rPr b="1" lang="es-419" sz="1500">
                <a:solidFill>
                  <a:srgbClr val="000000"/>
                </a:solidFill>
              </a:rPr>
              <a:t>Enter</a:t>
            </a:r>
            <a:r>
              <a:rPr lang="es-419" sz="1500">
                <a:solidFill>
                  <a:srgbClr val="000000"/>
                </a:solidFill>
              </a:rPr>
              <a:t> se aceptan los valores predeterminados indicados. El comando </a:t>
            </a:r>
            <a:r>
              <a:rPr b="1" lang="es-419" sz="1500">
                <a:solidFill>
                  <a:srgbClr val="000000"/>
                </a:solidFill>
              </a:rPr>
              <a:t>ping ipv6</a:t>
            </a:r>
            <a:r>
              <a:rPr lang="es-419" sz="1500">
                <a:solidFill>
                  <a:srgbClr val="000000"/>
                </a:solidFill>
              </a:rPr>
              <a:t> se usa para pings extendidos IPv6.</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pic>
        <p:nvPicPr>
          <p:cNvPr id="383" name="Google Shape;383;p36"/>
          <p:cNvPicPr preferRelativeResize="0"/>
          <p:nvPr/>
        </p:nvPicPr>
        <p:blipFill rotWithShape="1">
          <a:blip r:embed="rId3">
            <a:alphaModFix/>
          </a:blip>
          <a:srcRect b="0" l="0" r="0" t="0"/>
          <a:stretch/>
        </p:blipFill>
        <p:spPr>
          <a:xfrm>
            <a:off x="3990109" y="616160"/>
            <a:ext cx="4768537" cy="39111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Verificar conectividad</a:t>
            </a:r>
            <a:br>
              <a:rPr lang="es-419"/>
            </a:br>
            <a:r>
              <a:rPr lang="es-419" sz="2400"/>
              <a:t>Verificar conectividad con Traceroute</a:t>
            </a:r>
            <a:endParaRPr/>
          </a:p>
        </p:txBody>
      </p:sp>
      <p:sp>
        <p:nvSpPr>
          <p:cNvPr id="390" name="Google Shape;390;p37"/>
          <p:cNvSpPr txBox="1"/>
          <p:nvPr>
            <p:ph idx="1" type="body"/>
          </p:nvPr>
        </p:nvSpPr>
        <p:spPr>
          <a:xfrm>
            <a:off x="161926" y="731838"/>
            <a:ext cx="8592794" cy="144938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El comando ping es útil para determinar rápidamente si hay un problema de conectividad de Capa 3. Sin embargo, no identifica dónde se encuentra el problema a lo largo de la ruta.</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Traceroute puede ayudar a localizar áreas con problemas de la Capa 3 en una red. Un trace proporciona una lista de saltos cuando un paquete se enruta a través de una red.</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La sintaxis del comando trace varía entre sistemas operativos.</a:t>
            </a:r>
            <a:endParaRPr/>
          </a:p>
        </p:txBody>
      </p:sp>
      <p:pic>
        <p:nvPicPr>
          <p:cNvPr id="391" name="Google Shape;391;p37"/>
          <p:cNvPicPr preferRelativeResize="0"/>
          <p:nvPr/>
        </p:nvPicPr>
        <p:blipFill rotWithShape="1">
          <a:blip r:embed="rId3">
            <a:alphaModFix/>
          </a:blip>
          <a:srcRect b="0" l="0" r="0" t="0"/>
          <a:stretch/>
        </p:blipFill>
        <p:spPr>
          <a:xfrm>
            <a:off x="1278731" y="2463747"/>
            <a:ext cx="6586537" cy="22959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Verificar la conectividad</a:t>
            </a:r>
            <a:br>
              <a:rPr lang="es-419"/>
            </a:br>
            <a:r>
              <a:rPr lang="es-419" sz="2400"/>
              <a:t>Verificar la conectividad con Traceroute (Cont.) </a:t>
            </a:r>
            <a:endParaRPr/>
          </a:p>
        </p:txBody>
      </p:sp>
      <p:sp>
        <p:nvSpPr>
          <p:cNvPr id="398" name="Google Shape;398;p38"/>
          <p:cNvSpPr txBox="1"/>
          <p:nvPr>
            <p:ph idx="1" type="body"/>
          </p:nvPr>
        </p:nvSpPr>
        <p:spPr>
          <a:xfrm>
            <a:off x="474662" y="731838"/>
            <a:ext cx="8280057" cy="1741856"/>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600"/>
              <a:buFont typeface="Arial"/>
              <a:buChar char="•"/>
            </a:pPr>
            <a:r>
              <a:rPr lang="es-419" sz="1600">
                <a:solidFill>
                  <a:srgbClr val="000000"/>
                </a:solidFill>
              </a:rPr>
              <a:t>El siguiente es un ejemplo de salida de comando </a:t>
            </a:r>
            <a:r>
              <a:rPr b="1" lang="es-419" sz="1600">
                <a:solidFill>
                  <a:srgbClr val="000000"/>
                </a:solidFill>
              </a:rPr>
              <a:t>tracert</a:t>
            </a:r>
            <a:r>
              <a:rPr lang="es-419" sz="1600">
                <a:solidFill>
                  <a:srgbClr val="000000"/>
                </a:solidFill>
              </a:rPr>
              <a:t> en un host de Windows 10.</a:t>
            </a:r>
            <a:endParaRPr/>
          </a:p>
          <a:p>
            <a:pPr indent="0" lvl="0" marL="0" rtl="0" algn="l">
              <a:lnSpc>
                <a:spcPct val="100000"/>
              </a:lnSpc>
              <a:spcBef>
                <a:spcPts val="320"/>
              </a:spcBef>
              <a:spcAft>
                <a:spcPts val="0"/>
              </a:spcAft>
              <a:buSzPts val="1600"/>
              <a:buNone/>
            </a:pPr>
            <a:r>
              <a:rPr lang="es-419" sz="1600">
                <a:solidFill>
                  <a:srgbClr val="000000"/>
                </a:solidFill>
              </a:rPr>
              <a:t>		</a:t>
            </a:r>
            <a:r>
              <a:rPr b="1" lang="es-419" sz="1600">
                <a:solidFill>
                  <a:srgbClr val="000000"/>
                </a:solidFill>
              </a:rPr>
              <a:t>Nota:</a:t>
            </a:r>
            <a:r>
              <a:rPr lang="es-419" sz="1600">
                <a:solidFill>
                  <a:srgbClr val="000000"/>
                </a:solidFill>
              </a:rPr>
              <a:t> Utilice </a:t>
            </a:r>
            <a:r>
              <a:rPr b="1" lang="es-419" sz="1600">
                <a:solidFill>
                  <a:srgbClr val="000000"/>
                </a:solidFill>
              </a:rPr>
              <a:t>Ctrl-C</a:t>
            </a:r>
            <a:r>
              <a:rPr lang="es-419" sz="1600">
                <a:solidFill>
                  <a:srgbClr val="000000"/>
                </a:solidFill>
              </a:rPr>
              <a:t> para interrumpir un </a:t>
            </a:r>
            <a:r>
              <a:rPr b="1" lang="es-419" sz="1600">
                <a:solidFill>
                  <a:srgbClr val="000000"/>
                </a:solidFill>
              </a:rPr>
              <a:t>tracert</a:t>
            </a:r>
            <a:r>
              <a:rPr lang="es-419" sz="1600">
                <a:solidFill>
                  <a:srgbClr val="000000"/>
                </a:solidFill>
              </a:rPr>
              <a:t> en Windows.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 única respuesta exitosa fue desde el gateway de R1. Las solicitudes de seguimiento al siguiente salto se agotaron como indica el asterisco (*), lo que significa que el router de salto siguiente no respondió o que existe un error en la ruta de red. En este ejemplo parece haber un problema entre R1 y R2.</a:t>
            </a:r>
            <a:endParaRPr/>
          </a:p>
          <a:p>
            <a:pPr indent="-184150" lvl="0" marL="285750" rtl="0" algn="l">
              <a:lnSpc>
                <a:spcPct val="100000"/>
              </a:lnSpc>
              <a:spcBef>
                <a:spcPts val="320"/>
              </a:spcBef>
              <a:spcAft>
                <a:spcPts val="0"/>
              </a:spcAft>
              <a:buSzPts val="1600"/>
              <a:buFont typeface="Arial"/>
              <a:buNone/>
            </a:pPr>
            <a:r>
              <a:t/>
            </a:r>
            <a:endParaRPr sz="1600">
              <a:solidFill>
                <a:srgbClr val="000000"/>
              </a:solidFill>
            </a:endParaRPr>
          </a:p>
        </p:txBody>
      </p:sp>
      <p:pic>
        <p:nvPicPr>
          <p:cNvPr id="399" name="Google Shape;399;p38"/>
          <p:cNvPicPr preferRelativeResize="0"/>
          <p:nvPr/>
        </p:nvPicPr>
        <p:blipFill rotWithShape="1">
          <a:blip r:embed="rId3">
            <a:alphaModFix/>
          </a:blip>
          <a:srcRect b="0" l="0" r="0" t="0"/>
          <a:stretch/>
        </p:blipFill>
        <p:spPr>
          <a:xfrm>
            <a:off x="2274311" y="2576785"/>
            <a:ext cx="4143375" cy="1924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Verificar la conectividad </a:t>
            </a:r>
            <a:br>
              <a:rPr lang="es-419"/>
            </a:br>
            <a:r>
              <a:rPr lang="es-419" sz="2400"/>
              <a:t>Verificar la conectividad con Traceroute (Cont.)</a:t>
            </a:r>
            <a:endParaRPr/>
          </a:p>
        </p:txBody>
      </p:sp>
      <p:sp>
        <p:nvSpPr>
          <p:cNvPr id="406" name="Google Shape;406;p39"/>
          <p:cNvSpPr txBox="1"/>
          <p:nvPr>
            <p:ph idx="1" type="body"/>
          </p:nvPr>
        </p:nvSpPr>
        <p:spPr>
          <a:xfrm>
            <a:off x="389281" y="731837"/>
            <a:ext cx="8754719" cy="31418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Los siguientes son los resultados de ejemplo del comando traceroute de R1:</a:t>
            </a:r>
            <a:endParaRPr/>
          </a:p>
          <a:p>
            <a:pPr indent="-184150" lvl="0" marL="285750" rtl="0" algn="l">
              <a:lnSpc>
                <a:spcPct val="100000"/>
              </a:lnSpc>
              <a:spcBef>
                <a:spcPts val="320"/>
              </a:spcBef>
              <a:spcAft>
                <a:spcPts val="0"/>
              </a:spcAft>
              <a:buSzPts val="1600"/>
              <a:buFont typeface="Arial"/>
              <a:buNone/>
            </a:pPr>
            <a:r>
              <a:t/>
            </a:r>
            <a:endParaRPr sz="1600">
              <a:solidFill>
                <a:srgbClr val="000000"/>
              </a:solidFill>
            </a:endParaRPr>
          </a:p>
          <a:p>
            <a:pPr indent="-184150" lvl="0" marL="285750" rtl="0" algn="l">
              <a:lnSpc>
                <a:spcPct val="100000"/>
              </a:lnSpc>
              <a:spcBef>
                <a:spcPts val="320"/>
              </a:spcBef>
              <a:spcAft>
                <a:spcPts val="0"/>
              </a:spcAft>
              <a:buSzPts val="1600"/>
              <a:buFont typeface="Arial"/>
              <a:buNone/>
            </a:pPr>
            <a:r>
              <a:t/>
            </a:r>
            <a:endParaRPr sz="1600">
              <a:solidFill>
                <a:srgbClr val="000000"/>
              </a:solidFill>
            </a:endParaRPr>
          </a:p>
          <a:p>
            <a:pPr indent="-184150" lvl="0" marL="285750" rtl="0" algn="l">
              <a:lnSpc>
                <a:spcPct val="100000"/>
              </a:lnSpc>
              <a:spcBef>
                <a:spcPts val="320"/>
              </a:spcBef>
              <a:spcAft>
                <a:spcPts val="0"/>
              </a:spcAft>
              <a:buSzPts val="1600"/>
              <a:buFont typeface="Arial"/>
              <a:buNone/>
            </a:pPr>
            <a:r>
              <a:t/>
            </a:r>
            <a:endParaRPr sz="1600">
              <a:solidFill>
                <a:srgbClr val="000000"/>
              </a:solidFill>
            </a:endParaRPr>
          </a:p>
          <a:p>
            <a:pPr indent="-184150" lvl="0" marL="285750" rtl="0" algn="l">
              <a:lnSpc>
                <a:spcPct val="100000"/>
              </a:lnSpc>
              <a:spcBef>
                <a:spcPts val="320"/>
              </a:spcBef>
              <a:spcAft>
                <a:spcPts val="0"/>
              </a:spcAft>
              <a:buSzPts val="1600"/>
              <a:buFont typeface="Arial"/>
              <a:buNone/>
            </a:pPr>
            <a:r>
              <a:t/>
            </a:r>
            <a:endParaRPr sz="1600">
              <a:solidFill>
                <a:srgbClr val="000000"/>
              </a:solidFill>
            </a:endParaRPr>
          </a:p>
          <a:p>
            <a:pPr indent="-184150" lvl="0" marL="285750" rtl="0" algn="l">
              <a:lnSpc>
                <a:spcPct val="100000"/>
              </a:lnSpc>
              <a:spcBef>
                <a:spcPts val="32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t/>
            </a:r>
            <a:endParaRPr sz="1600">
              <a:solidFill>
                <a:srgbClr val="000000"/>
              </a:solidFill>
            </a:endParaRPr>
          </a:p>
        </p:txBody>
      </p:sp>
      <p:pic>
        <p:nvPicPr>
          <p:cNvPr id="407" name="Google Shape;407;p39"/>
          <p:cNvPicPr preferRelativeResize="0"/>
          <p:nvPr/>
        </p:nvPicPr>
        <p:blipFill rotWithShape="1">
          <a:blip r:embed="rId3">
            <a:alphaModFix/>
          </a:blip>
          <a:srcRect b="0" l="0" r="0" t="0"/>
          <a:stretch/>
        </p:blipFill>
        <p:spPr>
          <a:xfrm>
            <a:off x="1000124" y="1046018"/>
            <a:ext cx="2999221" cy="1671697"/>
          </a:xfrm>
          <a:prstGeom prst="rect">
            <a:avLst/>
          </a:prstGeom>
          <a:noFill/>
          <a:ln>
            <a:noFill/>
          </a:ln>
        </p:spPr>
      </p:pic>
      <p:pic>
        <p:nvPicPr>
          <p:cNvPr id="408" name="Google Shape;408;p39"/>
          <p:cNvPicPr preferRelativeResize="0"/>
          <p:nvPr/>
        </p:nvPicPr>
        <p:blipFill rotWithShape="1">
          <a:blip r:embed="rId4">
            <a:alphaModFix/>
          </a:blip>
          <a:srcRect b="0" l="0" r="0" t="0"/>
          <a:stretch/>
        </p:blipFill>
        <p:spPr>
          <a:xfrm>
            <a:off x="4386595" y="1046017"/>
            <a:ext cx="2745820" cy="1671697"/>
          </a:xfrm>
          <a:prstGeom prst="rect">
            <a:avLst/>
          </a:prstGeom>
          <a:noFill/>
          <a:ln>
            <a:noFill/>
          </a:ln>
        </p:spPr>
      </p:pic>
      <p:sp>
        <p:nvSpPr>
          <p:cNvPr id="409" name="Google Shape;409;p39"/>
          <p:cNvSpPr txBox="1"/>
          <p:nvPr/>
        </p:nvSpPr>
        <p:spPr>
          <a:xfrm>
            <a:off x="600364" y="2800349"/>
            <a:ext cx="8017163" cy="2215991"/>
          </a:xfrm>
          <a:prstGeom prst="rect">
            <a:avLst/>
          </a:prstGeom>
          <a:noFill/>
          <a:ln>
            <a:noFill/>
          </a:ln>
        </p:spPr>
        <p:txBody>
          <a:bodyPr anchorCtr="0" anchor="t" bIns="45700" lIns="91425" spcFirstLastPara="1" rIns="91425" wrap="square" tIns="45700">
            <a:spAutoFit/>
          </a:bodyPr>
          <a:lstStyle/>
          <a:p>
            <a:pPr indent="-285750" lvl="1" marL="358835" marR="0" rtl="0" algn="l">
              <a:spcBef>
                <a:spcPts val="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A la izquierda, el seguimiento validó que podía llegar con éxito al PC B.</a:t>
            </a:r>
            <a:endParaRPr/>
          </a:p>
          <a:p>
            <a:pPr indent="-285750" lvl="1" marL="358835" marR="0" rtl="0" algn="l">
              <a:spcBef>
                <a:spcPts val="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A la derecha, el host 10.1.1.10 no estaba disponible y el resultado muestra asteriscos donde se agotó el tiempo de espera de las respuestas. Los tiempos de espera indican un posible problema de red. </a:t>
            </a:r>
            <a:endParaRPr/>
          </a:p>
          <a:p>
            <a:pPr indent="-285750" lvl="1" marL="358835" marR="0" rtl="0" algn="l">
              <a:spcBef>
                <a:spcPts val="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Utilice </a:t>
            </a:r>
            <a:r>
              <a:rPr b="1" i="0" lang="es-419" sz="1600" u="none" cap="none" strike="noStrike">
                <a:solidFill>
                  <a:srgbClr val="000000"/>
                </a:solidFill>
                <a:latin typeface="Arial"/>
                <a:ea typeface="Arial"/>
                <a:cs typeface="Arial"/>
                <a:sym typeface="Arial"/>
              </a:rPr>
              <a:t>Ctrl-Shift-6</a:t>
            </a:r>
            <a:r>
              <a:rPr b="0" i="0" lang="es-419" sz="1600" u="none" cap="none" strike="noStrike">
                <a:solidFill>
                  <a:srgbClr val="000000"/>
                </a:solidFill>
                <a:latin typeface="Arial"/>
                <a:ea typeface="Arial"/>
                <a:cs typeface="Arial"/>
                <a:sym typeface="Arial"/>
              </a:rPr>
              <a:t> para interrumpir un </a:t>
            </a:r>
            <a:r>
              <a:rPr b="1" i="0" lang="es-419" sz="1600" u="none" cap="none" strike="noStrike">
                <a:solidFill>
                  <a:srgbClr val="000000"/>
                </a:solidFill>
                <a:latin typeface="Arial"/>
                <a:ea typeface="Arial"/>
                <a:cs typeface="Arial"/>
                <a:sym typeface="Arial"/>
              </a:rPr>
              <a:t>traceroute</a:t>
            </a:r>
            <a:r>
              <a:rPr b="0" i="0" lang="es-419" sz="1600" u="none" cap="none" strike="noStrike">
                <a:solidFill>
                  <a:srgbClr val="000000"/>
                </a:solidFill>
                <a:latin typeface="Arial"/>
                <a:ea typeface="Arial"/>
                <a:cs typeface="Arial"/>
                <a:sym typeface="Arial"/>
              </a:rPr>
              <a:t> en Cisco IOS.</a:t>
            </a:r>
            <a:endParaRPr/>
          </a:p>
          <a:p>
            <a:pPr indent="0" lvl="0" marL="0" marR="0" rtl="0" algn="l">
              <a:spcBef>
                <a:spcPts val="0"/>
              </a:spcBef>
              <a:spcAft>
                <a:spcPts val="0"/>
              </a:spcAft>
              <a:buNone/>
            </a:pPr>
            <a:r>
              <a:t/>
            </a:r>
            <a:endParaRPr b="1" sz="1400">
              <a:solidFill>
                <a:srgbClr val="000000"/>
              </a:solidFill>
              <a:latin typeface="Arial"/>
              <a:ea typeface="Arial"/>
              <a:cs typeface="Arial"/>
              <a:sym typeface="Arial"/>
            </a:endParaRPr>
          </a:p>
          <a:p>
            <a:pPr indent="0" lvl="0" marL="0" marR="0" rtl="0" algn="l">
              <a:spcBef>
                <a:spcPts val="0"/>
              </a:spcBef>
              <a:spcAft>
                <a:spcPts val="0"/>
              </a:spcAft>
              <a:buNone/>
            </a:pPr>
            <a:r>
              <a:rPr b="1" lang="es-419" sz="1400">
                <a:solidFill>
                  <a:srgbClr val="000000"/>
                </a:solidFill>
                <a:latin typeface="Arial"/>
                <a:ea typeface="Arial"/>
                <a:cs typeface="Arial"/>
                <a:sym typeface="Arial"/>
              </a:rPr>
              <a:t>Nota</a:t>
            </a:r>
            <a:r>
              <a:rPr lang="es-419" sz="1400">
                <a:solidFill>
                  <a:srgbClr val="000000"/>
                </a:solidFill>
                <a:latin typeface="Arial"/>
                <a:ea typeface="Arial"/>
                <a:cs typeface="Arial"/>
                <a:sym typeface="Arial"/>
              </a:rPr>
              <a:t>:La implementación de Windows de traceroute (tracert) envía solicitudes de eco ICMP. Cisco IOS y Linux utilizan UDP con un número de puerto no válido. El destino final devolverá un mensaje de puerto ICMP inalcanzable.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Verificar conectividad</a:t>
            </a:r>
            <a:br>
              <a:rPr lang="es-419"/>
            </a:br>
            <a:r>
              <a:rPr lang="es-419" sz="2400"/>
              <a:t>Traceroute extendido</a:t>
            </a:r>
            <a:endParaRPr/>
          </a:p>
        </p:txBody>
      </p:sp>
      <p:sp>
        <p:nvSpPr>
          <p:cNvPr id="416" name="Google Shape;416;p40"/>
          <p:cNvSpPr txBox="1"/>
          <p:nvPr>
            <p:ph idx="1" type="body"/>
          </p:nvPr>
        </p:nvSpPr>
        <p:spPr>
          <a:xfrm>
            <a:off x="443345" y="731838"/>
            <a:ext cx="8345488" cy="1839912"/>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Al igual que el comando </a:t>
            </a:r>
            <a:r>
              <a:rPr b="1" lang="es-419" sz="1600">
                <a:solidFill>
                  <a:srgbClr val="000000"/>
                </a:solidFill>
              </a:rPr>
              <a:t>ping extendido</a:t>
            </a:r>
            <a:r>
              <a:rPr lang="es-419" sz="1600">
                <a:solidFill>
                  <a:srgbClr val="000000"/>
                </a:solidFill>
              </a:rPr>
              <a:t> , también hay un comando </a:t>
            </a:r>
            <a:r>
              <a:rPr b="1" lang="es-419" sz="1600">
                <a:solidFill>
                  <a:srgbClr val="000000"/>
                </a:solidFill>
              </a:rPr>
              <a:t>traceroute</a:t>
            </a:r>
            <a:r>
              <a:rPr lang="es-419" sz="1600">
                <a:solidFill>
                  <a:srgbClr val="000000"/>
                </a:solidFill>
              </a:rPr>
              <a:t> extendido. Permite al administrador ajustar los parámetros relacionados con la operación de comando. </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El comando </a:t>
            </a:r>
            <a:r>
              <a:rPr b="1" lang="es-419" sz="1600">
                <a:solidFill>
                  <a:srgbClr val="000000"/>
                </a:solidFill>
              </a:rPr>
              <a:t>tracert</a:t>
            </a:r>
            <a:r>
              <a:rPr lang="es-419" sz="1600">
                <a:solidFill>
                  <a:srgbClr val="000000"/>
                </a:solidFill>
              </a:rPr>
              <a:t> de Windows permite la entrada de varios parámetros a través de opciones en la línea de comando. Sin embargo, no se guía como el comando extendido traceroute IOS. El siguiente resultado muestra las opciones disponibles para el comando </a:t>
            </a:r>
            <a:r>
              <a:rPr b="1" lang="es-419" sz="1600">
                <a:solidFill>
                  <a:srgbClr val="000000"/>
                </a:solidFill>
              </a:rPr>
              <a:t>tracert</a:t>
            </a:r>
            <a:r>
              <a:rPr lang="es-419" sz="1600">
                <a:solidFill>
                  <a:srgbClr val="000000"/>
                </a:solidFill>
              </a:rPr>
              <a:t> de Windows: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417" name="Google Shape;417;p40"/>
          <p:cNvPicPr preferRelativeResize="0"/>
          <p:nvPr/>
        </p:nvPicPr>
        <p:blipFill rotWithShape="1">
          <a:blip r:embed="rId3">
            <a:alphaModFix/>
          </a:blip>
          <a:srcRect b="0" l="0" r="0" t="0"/>
          <a:stretch/>
        </p:blipFill>
        <p:spPr>
          <a:xfrm>
            <a:off x="2306565" y="2566278"/>
            <a:ext cx="4530869" cy="23710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Verificar conectividad </a:t>
            </a:r>
            <a:br>
              <a:rPr lang="es-419"/>
            </a:br>
            <a:r>
              <a:rPr lang="es-419" sz="2400"/>
              <a:t>Traceroute extendido (Cont.) </a:t>
            </a:r>
            <a:endParaRPr/>
          </a:p>
        </p:txBody>
      </p:sp>
      <p:sp>
        <p:nvSpPr>
          <p:cNvPr id="424" name="Google Shape;424;p41"/>
          <p:cNvSpPr txBox="1"/>
          <p:nvPr>
            <p:ph idx="1" type="body"/>
          </p:nvPr>
        </p:nvSpPr>
        <p:spPr>
          <a:xfrm>
            <a:off x="474662" y="731837"/>
            <a:ext cx="5177993" cy="3689897"/>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600"/>
              <a:buFont typeface="Arial"/>
              <a:buChar char="•"/>
            </a:pPr>
            <a:r>
              <a:rPr lang="es-419" sz="1600">
                <a:solidFill>
                  <a:srgbClr val="000000"/>
                </a:solidFill>
              </a:rPr>
              <a:t>La opción </a:t>
            </a:r>
            <a:r>
              <a:rPr b="1" lang="es-419" sz="1600">
                <a:solidFill>
                  <a:srgbClr val="000000"/>
                </a:solidFill>
              </a:rPr>
              <a:t>traceroute</a:t>
            </a:r>
            <a:r>
              <a:rPr lang="es-419" sz="1600">
                <a:solidFill>
                  <a:srgbClr val="000000"/>
                </a:solidFill>
              </a:rPr>
              <a:t> extendido del IOS de Cisco permite al usuario crear un tipo especial de seguimiento ajustando los parámetros relacionados con la operación de comando. </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Traceroute extendido se ingresa en modo EXEC privilegiado escribiendo </a:t>
            </a:r>
            <a:r>
              <a:rPr b="1" lang="es-419" sz="1600">
                <a:solidFill>
                  <a:srgbClr val="000000"/>
                </a:solidFill>
              </a:rPr>
              <a:t>traceroute</a:t>
            </a:r>
            <a:r>
              <a:rPr lang="es-419" sz="1600">
                <a:solidFill>
                  <a:srgbClr val="000000"/>
                </a:solidFill>
              </a:rPr>
              <a:t> sin una dirección IP de destino. IOS lo guiará en las opciones de comando presentando varios indicadores relacionados con la configuración de todos los parámetros diferentes.</a:t>
            </a:r>
            <a:endParaRPr/>
          </a:p>
          <a:p>
            <a:pPr indent="-184150" lvl="0" marL="285750" rtl="0" algn="l">
              <a:lnSpc>
                <a:spcPct val="100000"/>
              </a:lnSpc>
              <a:spcBef>
                <a:spcPts val="320"/>
              </a:spcBef>
              <a:spcAft>
                <a:spcPts val="0"/>
              </a:spcAft>
              <a:buSzPts val="1600"/>
              <a:buFont typeface="Arial"/>
              <a:buNone/>
            </a:pPr>
            <a:r>
              <a:t/>
            </a:r>
            <a:endParaRPr sz="1600">
              <a:solidFill>
                <a:srgbClr val="000000"/>
              </a:solidFill>
            </a:endParaRPr>
          </a:p>
          <a:p>
            <a:pPr indent="-285750" lvl="0" marL="285750" rtl="0" algn="l">
              <a:lnSpc>
                <a:spcPct val="100000"/>
              </a:lnSpc>
              <a:spcBef>
                <a:spcPts val="320"/>
              </a:spcBef>
              <a:spcAft>
                <a:spcPts val="0"/>
              </a:spcAft>
              <a:buSzPts val="1600"/>
              <a:buFont typeface="Arial"/>
              <a:buChar char="•"/>
            </a:pPr>
            <a:r>
              <a:rPr b="1" lang="es-419" sz="1600">
                <a:solidFill>
                  <a:srgbClr val="000000"/>
                </a:solidFill>
              </a:rPr>
              <a:t>Nota</a:t>
            </a:r>
            <a:r>
              <a:rPr lang="es-419" sz="1600">
                <a:solidFill>
                  <a:srgbClr val="000000"/>
                </a:solidFill>
              </a:rPr>
              <a:t>: Al presionar </a:t>
            </a:r>
            <a:r>
              <a:rPr b="1" lang="es-419" sz="1600">
                <a:solidFill>
                  <a:srgbClr val="000000"/>
                </a:solidFill>
              </a:rPr>
              <a:t>Enter</a:t>
            </a:r>
            <a:r>
              <a:rPr lang="es-419" sz="1600">
                <a:solidFill>
                  <a:srgbClr val="000000"/>
                </a:solidFill>
              </a:rPr>
              <a:t> se aceptan los valores predeterminados indicados.</a:t>
            </a:r>
            <a:endParaRPr/>
          </a:p>
        </p:txBody>
      </p:sp>
      <p:pic>
        <p:nvPicPr>
          <p:cNvPr id="425" name="Google Shape;425;p41"/>
          <p:cNvPicPr preferRelativeResize="0"/>
          <p:nvPr/>
        </p:nvPicPr>
        <p:blipFill rotWithShape="1">
          <a:blip r:embed="rId3">
            <a:alphaModFix/>
          </a:blip>
          <a:srcRect b="0" l="0" r="0" t="0"/>
          <a:stretch/>
        </p:blipFill>
        <p:spPr>
          <a:xfrm>
            <a:off x="5797127" y="830023"/>
            <a:ext cx="3032259" cy="3493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Verifique la conectividad</a:t>
            </a:r>
            <a:br>
              <a:rPr lang="es-419"/>
            </a:br>
            <a:r>
              <a:rPr lang="es-419" sz="2400"/>
              <a:t>Línea base de red</a:t>
            </a:r>
            <a:endParaRPr/>
          </a:p>
        </p:txBody>
      </p:sp>
      <p:sp>
        <p:nvSpPr>
          <p:cNvPr id="432" name="Google Shape;432;p42"/>
          <p:cNvSpPr txBox="1"/>
          <p:nvPr>
            <p:ph idx="1" type="body"/>
          </p:nvPr>
        </p:nvSpPr>
        <p:spPr>
          <a:xfrm>
            <a:off x="257176" y="731837"/>
            <a:ext cx="8497544" cy="3689897"/>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600"/>
              <a:buFont typeface="Arial"/>
              <a:buChar char="•"/>
            </a:pPr>
            <a:r>
              <a:rPr lang="es-419" sz="1600">
                <a:solidFill>
                  <a:srgbClr val="000000"/>
                </a:solidFill>
              </a:rPr>
              <a:t>Una de las herramientas más efectivas para controlar y resolver problemas relacionados con el rendimiento de la red es establecer una línea de base de red. </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Un método para iniciar una línea de base es copiar y pegar en un archivo de texto los resultados de los comandos ping, trace u otros comandos relevantes. Estos archivos de texto se pueden marcar con la fecha y guardarse en un archivo para su posterior recuperación y comparación.</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Entre los elementos que se deben considerar se encuentran los mensajes de error y los tiempos de respuesta de host a host.</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Las redes corporativas deben tener líneas de base extensas; más extensas de lo que podemos describir en este curso. Existen herramientas de software a nivel profesional para almacenar y mantener información de línea de base.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Verificar la conectividad</a:t>
            </a:r>
            <a:br>
              <a:rPr lang="es-419" sz="1600"/>
            </a:br>
            <a:r>
              <a:rPr lang="es-419" sz="2400"/>
              <a:t>Lab – Probar la latencia de red con Ping y Traceroute</a:t>
            </a:r>
            <a:endParaRPr/>
          </a:p>
        </p:txBody>
      </p:sp>
      <p:sp>
        <p:nvSpPr>
          <p:cNvPr id="439" name="Google Shape;439;p43"/>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2000"/>
              <a:buNone/>
            </a:pPr>
            <a:r>
              <a:rPr lang="es-419">
                <a:solidFill>
                  <a:srgbClr val="000000"/>
                </a:solidFill>
              </a:rPr>
              <a:t>En esta práctica de laboratorio se cumplirán los siguientes objetivos:</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1: Utilice el comando ping para registrar la latencia de la red</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2: Utilice el comando traceroute para registrar la latencia de la red</a:t>
            </a:r>
            <a:endParaRPr/>
          </a:p>
          <a:p>
            <a:pPr indent="-215900" lvl="0" marL="342900" rtl="0" algn="l">
              <a:lnSpc>
                <a:spcPct val="100000"/>
              </a:lnSpc>
              <a:spcBef>
                <a:spcPts val="400"/>
              </a:spcBef>
              <a:spcAft>
                <a:spcPts val="0"/>
              </a:spcAft>
              <a:buSzPts val="2000"/>
              <a:buFont typeface="Arial"/>
              <a:buNone/>
            </a:pPr>
            <a:r>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4"/>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17.5 Comandos de Host y de IOS</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17.1 – Dispositivos de una red pequeña</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Comandos de host e IOS</a:t>
            </a:r>
            <a:r>
              <a:rPr lang="es-419" sz="2400"/>
              <a:t>Configuración IP en un host de Windows</a:t>
            </a:r>
            <a:endParaRPr/>
          </a:p>
        </p:txBody>
      </p:sp>
      <p:sp>
        <p:nvSpPr>
          <p:cNvPr id="452" name="Google Shape;452;p45"/>
          <p:cNvSpPr txBox="1"/>
          <p:nvPr>
            <p:ph idx="1" type="body"/>
          </p:nvPr>
        </p:nvSpPr>
        <p:spPr>
          <a:xfrm>
            <a:off x="266700" y="731838"/>
            <a:ext cx="8553450" cy="2771484"/>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500"/>
              <a:buNone/>
            </a:pPr>
            <a:r>
              <a:rPr lang="es-419" sz="1500">
                <a:solidFill>
                  <a:srgbClr val="000000"/>
                </a:solidFill>
              </a:rPr>
              <a:t>En Windows 10, puede acceder a los detalles de la dirección IP desde el </a:t>
            </a:r>
            <a:r>
              <a:rPr b="1" lang="es-419" sz="1500">
                <a:solidFill>
                  <a:srgbClr val="000000"/>
                </a:solidFill>
              </a:rPr>
              <a:t>Centro de redes y recursos compartidos</a:t>
            </a:r>
            <a:r>
              <a:rPr lang="es-419" sz="1500">
                <a:solidFill>
                  <a:srgbClr val="000000"/>
                </a:solidFill>
              </a:rPr>
              <a:t> para ver rápidamente las cuatro configuraciones importantes: dirección, máscara, router y DNS. O puede ejecutar el comando </a:t>
            </a:r>
            <a:r>
              <a:rPr b="1" lang="es-419" sz="1500">
                <a:solidFill>
                  <a:srgbClr val="000000"/>
                </a:solidFill>
              </a:rPr>
              <a:t>ipconfig</a:t>
            </a:r>
            <a:r>
              <a:rPr lang="es-419" sz="1500">
                <a:solidFill>
                  <a:srgbClr val="000000"/>
                </a:solidFill>
              </a:rPr>
              <a:t> en la línea de comandos de una computadora con Windows.</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Utilice el comando </a:t>
            </a:r>
            <a:r>
              <a:rPr b="1" lang="es-419" sz="1500">
                <a:solidFill>
                  <a:srgbClr val="000000"/>
                </a:solidFill>
              </a:rPr>
              <a:t>ipconfig /all</a:t>
            </a:r>
            <a:r>
              <a:rPr lang="es-419" sz="1500">
                <a:solidFill>
                  <a:srgbClr val="000000"/>
                </a:solidFill>
              </a:rPr>
              <a:t> para ver la dirección MAC junto con varios detalles relacionados con la asignación de direcciones de capa 3 del dispositivo.</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Si un host está configurado como cliente DHCP, la configuración de la dirección IP se puede renovar mediante los comandos </a:t>
            </a:r>
            <a:r>
              <a:rPr b="1" lang="es-419" sz="1500">
                <a:solidFill>
                  <a:srgbClr val="000000"/>
                </a:solidFill>
              </a:rPr>
              <a:t>ipconfig /release</a:t>
            </a:r>
            <a:r>
              <a:rPr lang="es-419" sz="1500">
                <a:solidFill>
                  <a:srgbClr val="000000"/>
                </a:solidFill>
              </a:rPr>
              <a:t> e </a:t>
            </a:r>
            <a:r>
              <a:rPr b="1" lang="es-419" sz="1500">
                <a:solidFill>
                  <a:srgbClr val="000000"/>
                </a:solidFill>
              </a:rPr>
              <a:t>ipconfig /renew</a:t>
            </a:r>
            <a:r>
              <a:rPr lang="es-419" sz="1500">
                <a:solidFill>
                  <a:srgbClr val="000000"/>
                </a:solidFill>
              </a:rPr>
              <a:t> .</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El servicio del cliente DNS en PC con Windows también optimiza el rendimiento de la resolución de nombres DNS al almacenar en la memoria los nombres resueltos previamente. El comando </a:t>
            </a:r>
            <a:r>
              <a:rPr b="1" lang="es-419" sz="1500">
                <a:solidFill>
                  <a:srgbClr val="000000"/>
                </a:solidFill>
              </a:rPr>
              <a:t>ipconfig /displaydns</a:t>
            </a:r>
            <a:r>
              <a:rPr lang="es-419" sz="1500">
                <a:solidFill>
                  <a:srgbClr val="000000"/>
                </a:solidFill>
              </a:rPr>
              <a:t> muestra todas las entradas DNS en caché en un sistema de computación Windows.</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pic>
        <p:nvPicPr>
          <p:cNvPr id="453" name="Google Shape;453;p45"/>
          <p:cNvPicPr preferRelativeResize="0"/>
          <p:nvPr/>
        </p:nvPicPr>
        <p:blipFill rotWithShape="1">
          <a:blip r:embed="rId3">
            <a:alphaModFix/>
          </a:blip>
          <a:srcRect b="0" l="0" r="0" t="0"/>
          <a:stretch/>
        </p:blipFill>
        <p:spPr>
          <a:xfrm>
            <a:off x="2532027" y="3503322"/>
            <a:ext cx="3281434" cy="141143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Comandos de host e IOS </a:t>
            </a:r>
            <a:br>
              <a:rPr lang="es-419"/>
            </a:br>
            <a:r>
              <a:rPr lang="es-419" sz="2400"/>
              <a:t>Configuración IP en un host Linux</a:t>
            </a:r>
            <a:endParaRPr/>
          </a:p>
        </p:txBody>
      </p:sp>
      <p:sp>
        <p:nvSpPr>
          <p:cNvPr id="460" name="Google Shape;460;p46"/>
          <p:cNvSpPr txBox="1"/>
          <p:nvPr>
            <p:ph idx="1" type="body"/>
          </p:nvPr>
        </p:nvSpPr>
        <p:spPr>
          <a:xfrm>
            <a:off x="200026" y="819151"/>
            <a:ext cx="4674322" cy="3602584"/>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La verificación de la configuración IP usando la GUI en una máquina Linux variará dependiendo de la distribución Linux y la interfaz de escritorio.</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En la línea de comandos, utilice el comando </a:t>
            </a:r>
            <a:r>
              <a:rPr b="1" lang="es-419" sz="1600">
                <a:solidFill>
                  <a:srgbClr val="000000"/>
                </a:solidFill>
              </a:rPr>
              <a:t>ifconfig</a:t>
            </a:r>
            <a:r>
              <a:rPr lang="es-419" sz="1600">
                <a:solidFill>
                  <a:srgbClr val="000000"/>
                </a:solidFill>
              </a:rPr>
              <a:t> para mostrar el estado de las interfaces activas actualmente y su configuración IP.</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El comando </a:t>
            </a:r>
            <a:r>
              <a:rPr b="1" lang="es-419" sz="1600">
                <a:solidFill>
                  <a:srgbClr val="000000"/>
                </a:solidFill>
              </a:rPr>
              <a:t>IP address de</a:t>
            </a:r>
            <a:r>
              <a:rPr lang="es-419" sz="1600">
                <a:solidFill>
                  <a:srgbClr val="000000"/>
                </a:solidFill>
              </a:rPr>
              <a:t> Linux se utiliza para mostrar direcciones y sus propiedades. También se puede usar para agregar o eliminar direcciones IP.</a:t>
            </a:r>
            <a:endParaRPr/>
          </a:p>
          <a:p>
            <a:pPr indent="0" lvl="0" marL="0" rtl="0" algn="l">
              <a:lnSpc>
                <a:spcPct val="100000"/>
              </a:lnSpc>
              <a:spcBef>
                <a:spcPts val="320"/>
              </a:spcBef>
              <a:spcAft>
                <a:spcPts val="0"/>
              </a:spcAft>
              <a:buSzPts val="1600"/>
              <a:buNone/>
            </a:pPr>
            <a:r>
              <a:t/>
            </a:r>
            <a:endParaRPr b="1" sz="1600">
              <a:solidFill>
                <a:srgbClr val="000000"/>
              </a:solidFill>
            </a:endParaRPr>
          </a:p>
          <a:p>
            <a:pPr indent="0" lvl="0" marL="0" rtl="0" algn="l">
              <a:lnSpc>
                <a:spcPct val="100000"/>
              </a:lnSpc>
              <a:spcBef>
                <a:spcPts val="320"/>
              </a:spcBef>
              <a:spcAft>
                <a:spcPts val="0"/>
              </a:spcAft>
              <a:buSzPts val="1600"/>
              <a:buNone/>
            </a:pPr>
            <a:r>
              <a:rPr b="1" lang="es-419" sz="1600">
                <a:solidFill>
                  <a:srgbClr val="000000"/>
                </a:solidFill>
              </a:rPr>
              <a:t>Nota:</a:t>
            </a:r>
            <a:r>
              <a:rPr lang="es-419" sz="1600">
                <a:solidFill>
                  <a:srgbClr val="000000"/>
                </a:solidFill>
              </a:rPr>
              <a:t> El resultado mostrado puede variar dependiendo de la distribución de Linux. </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pic>
        <p:nvPicPr>
          <p:cNvPr id="461" name="Google Shape;461;p46"/>
          <p:cNvPicPr preferRelativeResize="0"/>
          <p:nvPr/>
        </p:nvPicPr>
        <p:blipFill rotWithShape="1">
          <a:blip r:embed="rId3">
            <a:alphaModFix/>
          </a:blip>
          <a:srcRect b="0" l="0" r="0" t="0"/>
          <a:stretch/>
        </p:blipFill>
        <p:spPr>
          <a:xfrm>
            <a:off x="4874347" y="1131396"/>
            <a:ext cx="3794991" cy="25389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Comandos de host e IOS</a:t>
            </a:r>
            <a:br>
              <a:rPr lang="es-419"/>
            </a:br>
            <a:r>
              <a:rPr lang="es-419" sz="2400"/>
              <a:t>Configuración IP en un host macOS</a:t>
            </a:r>
            <a:endParaRPr/>
          </a:p>
        </p:txBody>
      </p:sp>
      <p:sp>
        <p:nvSpPr>
          <p:cNvPr id="468" name="Google Shape;468;p47"/>
          <p:cNvSpPr txBox="1"/>
          <p:nvPr>
            <p:ph idx="1" type="body"/>
          </p:nvPr>
        </p:nvSpPr>
        <p:spPr>
          <a:xfrm>
            <a:off x="474662" y="864899"/>
            <a:ext cx="4305605" cy="3556835"/>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600"/>
              <a:buFont typeface="Arial"/>
              <a:buChar char="•"/>
            </a:pPr>
            <a:r>
              <a:rPr lang="es-419" sz="1600">
                <a:solidFill>
                  <a:srgbClr val="000000"/>
                </a:solidFill>
              </a:rPr>
              <a:t>En la GUI de un host Mac, abra </a:t>
            </a:r>
            <a:r>
              <a:rPr b="1" lang="es-419" sz="1600">
                <a:solidFill>
                  <a:srgbClr val="000000"/>
                </a:solidFill>
              </a:rPr>
              <a:t>Preferencias de red &gt; Avanzadas</a:t>
            </a:r>
            <a:r>
              <a:rPr lang="es-419" sz="1600">
                <a:solidFill>
                  <a:srgbClr val="000000"/>
                </a:solidFill>
              </a:rPr>
              <a:t> para obtener la información de direcciones IP.</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El comando </a:t>
            </a:r>
            <a:r>
              <a:rPr b="1" lang="es-419" sz="1600">
                <a:solidFill>
                  <a:srgbClr val="000000"/>
                </a:solidFill>
              </a:rPr>
              <a:t>ifconfig</a:t>
            </a:r>
            <a:r>
              <a:rPr lang="es-419" sz="1600">
                <a:solidFill>
                  <a:srgbClr val="000000"/>
                </a:solidFill>
              </a:rPr>
              <a:t> también se puede utilizar para verificar la configuración IP de la interfaz en la línea de comandos.</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Otros comandos útiles de macOS para verificar la configuración de IP del host incluyen </a:t>
            </a:r>
            <a:r>
              <a:rPr b="1" lang="es-419" sz="1600">
                <a:solidFill>
                  <a:srgbClr val="000000"/>
                </a:solidFill>
              </a:rPr>
              <a:t>networksetup -listallnetworkservices</a:t>
            </a:r>
            <a:r>
              <a:rPr lang="es-419" sz="1600">
                <a:solidFill>
                  <a:srgbClr val="000000"/>
                </a:solidFill>
              </a:rPr>
              <a:t> y </a:t>
            </a:r>
            <a:r>
              <a:rPr b="1" lang="es-419" sz="1600">
                <a:solidFill>
                  <a:srgbClr val="000000"/>
                </a:solidFill>
              </a:rPr>
              <a:t>networksetup -getinfo &lt; network service &gt; </a:t>
            </a:r>
            <a:r>
              <a:rPr i="1" lang="es-419" sz="1600">
                <a:solidFill>
                  <a:srgbClr val="000000"/>
                </a:solidFill>
              </a:rPr>
              <a:t>.</a:t>
            </a:r>
            <a:endParaRPr/>
          </a:p>
        </p:txBody>
      </p:sp>
      <p:pic>
        <p:nvPicPr>
          <p:cNvPr id="469" name="Google Shape;469;p47"/>
          <p:cNvPicPr preferRelativeResize="0"/>
          <p:nvPr/>
        </p:nvPicPr>
        <p:blipFill rotWithShape="1">
          <a:blip r:embed="rId3">
            <a:alphaModFix/>
          </a:blip>
          <a:srcRect b="0" l="0" r="0" t="0"/>
          <a:stretch/>
        </p:blipFill>
        <p:spPr>
          <a:xfrm>
            <a:off x="4780267" y="864899"/>
            <a:ext cx="4090199" cy="31159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Comandos de host y de IOS</a:t>
            </a:r>
            <a:br>
              <a:rPr lang="es-419"/>
            </a:br>
            <a:r>
              <a:rPr lang="es-419" sz="2400"/>
              <a:t>El comando arp</a:t>
            </a:r>
            <a:endParaRPr/>
          </a:p>
        </p:txBody>
      </p:sp>
      <p:sp>
        <p:nvSpPr>
          <p:cNvPr id="476" name="Google Shape;476;p48"/>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El comando </a:t>
            </a:r>
            <a:r>
              <a:rPr b="1" lang="es-419" sz="1600">
                <a:solidFill>
                  <a:srgbClr val="000000"/>
                </a:solidFill>
              </a:rPr>
              <a:t>arp</a:t>
            </a:r>
            <a:r>
              <a:rPr lang="es-419" sz="1600">
                <a:solidFill>
                  <a:srgbClr val="000000"/>
                </a:solidFill>
              </a:rPr>
              <a:t> se ejecuta desde el símbolo del sistema de Windows, Linux o Mac. El comando enumera todos los dispositivos actualmente en la caché ARP del host.</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El comando </a:t>
            </a:r>
            <a:r>
              <a:rPr b="1" lang="es-419" sz="1600">
                <a:solidFill>
                  <a:srgbClr val="000000"/>
                </a:solidFill>
              </a:rPr>
              <a:t>arp -a</a:t>
            </a:r>
            <a:r>
              <a:rPr lang="es-419" sz="1600">
                <a:solidFill>
                  <a:srgbClr val="000000"/>
                </a:solidFill>
              </a:rPr>
              <a:t> muestra los vínculos entre la dirección IP y la dirección MAC El caché ARP solo muestra información de dispositivos a los que se ha accedido recientemente.</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Para asegurar que la caché ARP esté cargada, haga, </a:t>
            </a:r>
            <a:r>
              <a:rPr b="1" lang="es-419" sz="1600">
                <a:solidFill>
                  <a:srgbClr val="000000"/>
                </a:solidFill>
              </a:rPr>
              <a:t>ping</a:t>
            </a:r>
            <a:r>
              <a:rPr lang="es-419" sz="1600">
                <a:solidFill>
                  <a:srgbClr val="000000"/>
                </a:solidFill>
              </a:rPr>
              <a:t> a un dispositivo de manera tal que tenga una entrada en la tabla ARP.</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 memoria caché se puede borrar mediante el comando </a:t>
            </a:r>
            <a:r>
              <a:rPr b="1" lang="es-419" sz="1600">
                <a:solidFill>
                  <a:srgbClr val="000000"/>
                </a:solidFill>
              </a:rPr>
              <a:t>netsh interface ip delete arpcache</a:t>
            </a:r>
            <a:r>
              <a:rPr lang="es-419" sz="1600">
                <a:solidFill>
                  <a:srgbClr val="000000"/>
                </a:solidFill>
              </a:rPr>
              <a:t> en caso de que el administrador de la red quiera repoblar la memoria caché con información actualizada.</a:t>
            </a:r>
            <a:endParaRPr/>
          </a:p>
          <a:p>
            <a:pPr indent="0" lvl="1" marL="73085" rtl="0" algn="l">
              <a:lnSpc>
                <a:spcPct val="95000"/>
              </a:lnSpc>
              <a:spcBef>
                <a:spcPts val="600"/>
              </a:spcBef>
              <a:spcAft>
                <a:spcPts val="0"/>
              </a:spcAft>
              <a:buSzPts val="1600"/>
              <a:buNone/>
            </a:pPr>
            <a:r>
              <a:t/>
            </a:r>
            <a:endParaRPr b="1" sz="1600">
              <a:solidFill>
                <a:srgbClr val="000000"/>
              </a:solidFill>
            </a:endParaRPr>
          </a:p>
          <a:p>
            <a:pPr indent="0" lvl="1" marL="73085" rtl="0" algn="l">
              <a:lnSpc>
                <a:spcPct val="95000"/>
              </a:lnSpc>
              <a:spcBef>
                <a:spcPts val="600"/>
              </a:spcBef>
              <a:spcAft>
                <a:spcPts val="0"/>
              </a:spcAft>
              <a:buSzPts val="1600"/>
              <a:buNone/>
            </a:pPr>
            <a:r>
              <a:rPr b="1" lang="es-419" sz="1600">
                <a:solidFill>
                  <a:srgbClr val="000000"/>
                </a:solidFill>
              </a:rPr>
              <a:t>Nota</a:t>
            </a:r>
            <a:r>
              <a:rPr lang="es-419" sz="1600">
                <a:solidFill>
                  <a:srgbClr val="000000"/>
                </a:solidFill>
              </a:rPr>
              <a:t>: Es posible que necesite acceso de administrador en el host para poder utilizar el  comando netsh interface ip delete arpcache.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Comandos Host y de IOS </a:t>
            </a:r>
            <a:br>
              <a:rPr lang="es-419"/>
            </a:br>
            <a:r>
              <a:rPr lang="es-419" sz="2400"/>
              <a:t>Repaso de comandos show comunes</a:t>
            </a:r>
            <a:endParaRPr/>
          </a:p>
        </p:txBody>
      </p:sp>
      <p:graphicFrame>
        <p:nvGraphicFramePr>
          <p:cNvPr id="483" name="Google Shape;483;p49"/>
          <p:cNvGraphicFramePr/>
          <p:nvPr/>
        </p:nvGraphicFramePr>
        <p:xfrm>
          <a:off x="474663" y="1347788"/>
          <a:ext cx="3000000" cy="3000000"/>
        </p:xfrm>
        <a:graphic>
          <a:graphicData uri="http://schemas.openxmlformats.org/drawingml/2006/table">
            <a:tbl>
              <a:tblPr bandRow="1" firstRow="1">
                <a:noFill/>
                <a:tableStyleId>{0CAF387D-0EC2-446F-90E2-6EC0555F0E67}</a:tableStyleId>
              </a:tblPr>
              <a:tblGrid>
                <a:gridCol w="2970500"/>
                <a:gridCol w="5309900"/>
              </a:tblGrid>
              <a:tr h="370850">
                <a:tc>
                  <a:txBody>
                    <a:bodyPr/>
                    <a:lstStyle/>
                    <a:p>
                      <a:pPr indent="0" lvl="0" marL="0" marR="0" rtl="0" algn="l">
                        <a:spcBef>
                          <a:spcPts val="0"/>
                        </a:spcBef>
                        <a:spcAft>
                          <a:spcPts val="0"/>
                        </a:spcAft>
                        <a:buNone/>
                      </a:pPr>
                      <a:r>
                        <a:rPr lang="es-419" sz="1400" u="none" cap="none" strike="noStrike"/>
                        <a:t>Comando</a:t>
                      </a:r>
                      <a:endParaRPr/>
                    </a:p>
                  </a:txBody>
                  <a:tcPr marT="45725" marB="45725" marR="91450" marL="91450"/>
                </a:tc>
                <a:tc>
                  <a:txBody>
                    <a:bodyPr/>
                    <a:lstStyle/>
                    <a:p>
                      <a:pPr indent="0" lvl="0" marL="0" marR="0" rtl="0" algn="l">
                        <a:spcBef>
                          <a:spcPts val="0"/>
                        </a:spcBef>
                        <a:spcAft>
                          <a:spcPts val="0"/>
                        </a:spcAft>
                        <a:buNone/>
                      </a:pPr>
                      <a:r>
                        <a:rPr lang="es-419" sz="1400" u="none" cap="none" strike="noStrike"/>
                        <a:t>Descripción</a:t>
                      </a:r>
                      <a:endParaRPr/>
                    </a:p>
                  </a:txBody>
                  <a:tcPr marT="45725" marB="45725" marR="91450" marL="91450"/>
                </a:tc>
              </a:tr>
              <a:tr h="370850">
                <a:tc>
                  <a:txBody>
                    <a:bodyPr/>
                    <a:lstStyle/>
                    <a:p>
                      <a:pPr indent="0" lvl="0" marL="0" marR="0" rtl="0" algn="l">
                        <a:spcBef>
                          <a:spcPts val="0"/>
                        </a:spcBef>
                        <a:spcAft>
                          <a:spcPts val="0"/>
                        </a:spcAft>
                        <a:buNone/>
                      </a:pPr>
                      <a:r>
                        <a:rPr lang="es-419" sz="1400" u="none" cap="none" strike="noStrike"/>
                        <a:t>show running-config</a:t>
                      </a:r>
                      <a:endParaRPr/>
                    </a:p>
                  </a:txBody>
                  <a:tcPr marT="45725" marB="45725" marR="91450" marL="91450"/>
                </a:tc>
                <a:tc>
                  <a:txBody>
                    <a:bodyPr/>
                    <a:lstStyle/>
                    <a:p>
                      <a:pPr indent="0" lvl="0" marL="0" marR="0" rtl="0" algn="l">
                        <a:spcBef>
                          <a:spcPts val="0"/>
                        </a:spcBef>
                        <a:spcAft>
                          <a:spcPts val="0"/>
                        </a:spcAft>
                        <a:buNone/>
                      </a:pPr>
                      <a:r>
                        <a:rPr lang="es-419" sz="1400" u="none" cap="none" strike="noStrike"/>
                        <a:t>Verifica la configuración actual</a:t>
                      </a:r>
                      <a:endParaRPr/>
                    </a:p>
                  </a:txBody>
                  <a:tcPr marT="45725" marB="45725" marR="91450" marL="91450"/>
                </a:tc>
              </a:tr>
              <a:tr h="370850">
                <a:tc>
                  <a:txBody>
                    <a:bodyPr/>
                    <a:lstStyle/>
                    <a:p>
                      <a:pPr indent="0" lvl="0" marL="0" marR="0" rtl="0" algn="l">
                        <a:spcBef>
                          <a:spcPts val="0"/>
                        </a:spcBef>
                        <a:spcAft>
                          <a:spcPts val="0"/>
                        </a:spcAft>
                        <a:buNone/>
                      </a:pPr>
                      <a:r>
                        <a:rPr lang="es-419" sz="1400" u="none" cap="none" strike="noStrike"/>
                        <a:t>show interfaces</a:t>
                      </a:r>
                      <a:endParaRPr/>
                    </a:p>
                  </a:txBody>
                  <a:tcPr marT="45725" marB="45725" marR="91450" marL="91450"/>
                </a:tc>
                <a:tc>
                  <a:txBody>
                    <a:bodyPr/>
                    <a:lstStyle/>
                    <a:p>
                      <a:pPr indent="0" lvl="0" marL="0" marR="0" rtl="0" algn="l">
                        <a:spcBef>
                          <a:spcPts val="0"/>
                        </a:spcBef>
                        <a:spcAft>
                          <a:spcPts val="0"/>
                        </a:spcAft>
                        <a:buNone/>
                      </a:pPr>
                      <a:r>
                        <a:rPr lang="es-419" sz="1400" u="none" cap="none" strike="noStrike"/>
                        <a:t>Verifica el estado de la interfaz y muestra cualquier mensaje de error</a:t>
                      </a:r>
                      <a:endParaRPr/>
                    </a:p>
                  </a:txBody>
                  <a:tcPr marT="45725" marB="45725" marR="91450" marL="91450"/>
                </a:tc>
              </a:tr>
              <a:tr h="370850">
                <a:tc>
                  <a:txBody>
                    <a:bodyPr/>
                    <a:lstStyle/>
                    <a:p>
                      <a:pPr indent="0" lvl="0" marL="0" marR="0" rtl="0" algn="l">
                        <a:spcBef>
                          <a:spcPts val="0"/>
                        </a:spcBef>
                        <a:spcAft>
                          <a:spcPts val="0"/>
                        </a:spcAft>
                        <a:buNone/>
                      </a:pPr>
                      <a:r>
                        <a:rPr lang="es-419" sz="1400" u="none" cap="none" strike="noStrike"/>
                        <a:t>show ip interface</a:t>
                      </a:r>
                      <a:endParaRPr/>
                    </a:p>
                  </a:txBody>
                  <a:tcPr marT="45725" marB="45725" marR="91450" marL="91450"/>
                </a:tc>
                <a:tc>
                  <a:txBody>
                    <a:bodyPr/>
                    <a:lstStyle/>
                    <a:p>
                      <a:pPr indent="0" lvl="0" marL="0" marR="0" rtl="0" algn="l">
                        <a:spcBef>
                          <a:spcPts val="0"/>
                        </a:spcBef>
                        <a:spcAft>
                          <a:spcPts val="0"/>
                        </a:spcAft>
                        <a:buNone/>
                      </a:pPr>
                      <a:r>
                        <a:rPr lang="es-419" sz="1400" u="none" cap="none" strike="noStrike"/>
                        <a:t>Verifica la información de la capa 3 de una interfaz</a:t>
                      </a:r>
                      <a:endParaRPr/>
                    </a:p>
                  </a:txBody>
                  <a:tcPr marT="45725" marB="45725" marR="91450" marL="91450"/>
                </a:tc>
              </a:tr>
              <a:tr h="370850">
                <a:tc>
                  <a:txBody>
                    <a:bodyPr/>
                    <a:lstStyle/>
                    <a:p>
                      <a:pPr indent="0" lvl="0" marL="0" marR="0" rtl="0" algn="l">
                        <a:spcBef>
                          <a:spcPts val="0"/>
                        </a:spcBef>
                        <a:spcAft>
                          <a:spcPts val="0"/>
                        </a:spcAft>
                        <a:buNone/>
                      </a:pPr>
                      <a:r>
                        <a:rPr lang="es-419" sz="1400" u="none" cap="none" strike="noStrike"/>
                        <a:t>show arp</a:t>
                      </a:r>
                      <a:endParaRPr/>
                    </a:p>
                  </a:txBody>
                  <a:tcPr marT="45725" marB="45725" marR="91450" marL="91450"/>
                </a:tc>
                <a:tc>
                  <a:txBody>
                    <a:bodyPr/>
                    <a:lstStyle/>
                    <a:p>
                      <a:pPr indent="0" lvl="0" marL="0" marR="0" rtl="0" algn="l">
                        <a:spcBef>
                          <a:spcPts val="0"/>
                        </a:spcBef>
                        <a:spcAft>
                          <a:spcPts val="0"/>
                        </a:spcAft>
                        <a:buNone/>
                      </a:pPr>
                      <a:r>
                        <a:rPr lang="es-419" sz="1400" u="none" cap="none" strike="noStrike"/>
                        <a:t>Verifica la lista de hosts conocidos en las LAN Ethernet locales</a:t>
                      </a:r>
                      <a:endParaRPr/>
                    </a:p>
                  </a:txBody>
                  <a:tcPr marT="45725" marB="45725" marR="91450" marL="91450"/>
                </a:tc>
              </a:tr>
              <a:tr h="370850">
                <a:tc>
                  <a:txBody>
                    <a:bodyPr/>
                    <a:lstStyle/>
                    <a:p>
                      <a:pPr indent="0" lvl="0" marL="0" marR="0" rtl="0" algn="l">
                        <a:spcBef>
                          <a:spcPts val="0"/>
                        </a:spcBef>
                        <a:spcAft>
                          <a:spcPts val="0"/>
                        </a:spcAft>
                        <a:buNone/>
                      </a:pPr>
                      <a:r>
                        <a:rPr lang="es-419" sz="1400" u="none" cap="none" strike="noStrike"/>
                        <a:t>show ip route</a:t>
                      </a:r>
                      <a:endParaRPr/>
                    </a:p>
                  </a:txBody>
                  <a:tcPr marT="45725" marB="45725" marR="91450" marL="91450"/>
                </a:tc>
                <a:tc>
                  <a:txBody>
                    <a:bodyPr/>
                    <a:lstStyle/>
                    <a:p>
                      <a:pPr indent="0" lvl="0" marL="0" marR="0" rtl="0" algn="l">
                        <a:spcBef>
                          <a:spcPts val="0"/>
                        </a:spcBef>
                        <a:spcAft>
                          <a:spcPts val="0"/>
                        </a:spcAft>
                        <a:buNone/>
                      </a:pPr>
                      <a:r>
                        <a:rPr lang="es-419" sz="1400" u="none" cap="none" strike="noStrike"/>
                        <a:t>Verifica la información de enrutamiento de la capa 3</a:t>
                      </a:r>
                      <a:endParaRPr/>
                    </a:p>
                  </a:txBody>
                  <a:tcPr marT="45725" marB="45725" marR="91450" marL="91450"/>
                </a:tc>
              </a:tr>
              <a:tr h="370850">
                <a:tc>
                  <a:txBody>
                    <a:bodyPr/>
                    <a:lstStyle/>
                    <a:p>
                      <a:pPr indent="0" lvl="0" marL="0" marR="0" rtl="0" algn="l">
                        <a:spcBef>
                          <a:spcPts val="0"/>
                        </a:spcBef>
                        <a:spcAft>
                          <a:spcPts val="0"/>
                        </a:spcAft>
                        <a:buNone/>
                      </a:pPr>
                      <a:r>
                        <a:rPr lang="es-419" sz="1400" u="none" cap="none" strike="noStrike"/>
                        <a:t>show protocols</a:t>
                      </a:r>
                      <a:endParaRPr/>
                    </a:p>
                  </a:txBody>
                  <a:tcPr marT="45725" marB="45725" marR="91450" marL="91450"/>
                </a:tc>
                <a:tc>
                  <a:txBody>
                    <a:bodyPr/>
                    <a:lstStyle/>
                    <a:p>
                      <a:pPr indent="0" lvl="0" marL="0" marR="0" rtl="0" algn="l">
                        <a:spcBef>
                          <a:spcPts val="0"/>
                        </a:spcBef>
                        <a:spcAft>
                          <a:spcPts val="0"/>
                        </a:spcAft>
                        <a:buNone/>
                      </a:pPr>
                      <a:r>
                        <a:rPr lang="es-419" sz="1400" u="none" cap="none" strike="noStrike"/>
                        <a:t>Verifica qué protocolos están operativos</a:t>
                      </a:r>
                      <a:endParaRPr/>
                    </a:p>
                  </a:txBody>
                  <a:tcPr marT="45725" marB="45725" marR="91450" marL="91450"/>
                </a:tc>
              </a:tr>
              <a:tr h="370850">
                <a:tc>
                  <a:txBody>
                    <a:bodyPr/>
                    <a:lstStyle/>
                    <a:p>
                      <a:pPr indent="0" lvl="0" marL="0" marR="0" rtl="0" algn="l">
                        <a:spcBef>
                          <a:spcPts val="0"/>
                        </a:spcBef>
                        <a:spcAft>
                          <a:spcPts val="0"/>
                        </a:spcAft>
                        <a:buNone/>
                      </a:pPr>
                      <a:r>
                        <a:rPr lang="es-419" sz="1400" u="none" cap="none" strike="noStrike"/>
                        <a:t>show version</a:t>
                      </a:r>
                      <a:endParaRPr/>
                    </a:p>
                  </a:txBody>
                  <a:tcPr marT="45725" marB="45725" marR="91450" marL="91450"/>
                </a:tc>
                <a:tc>
                  <a:txBody>
                    <a:bodyPr/>
                    <a:lstStyle/>
                    <a:p>
                      <a:pPr indent="0" lvl="0" marL="0" marR="0" rtl="0" algn="l">
                        <a:spcBef>
                          <a:spcPts val="0"/>
                        </a:spcBef>
                        <a:spcAft>
                          <a:spcPts val="0"/>
                        </a:spcAft>
                        <a:buNone/>
                      </a:pPr>
                      <a:r>
                        <a:rPr lang="es-419" sz="1400" u="none" cap="none" strike="noStrike"/>
                        <a:t>Verifica la memoria, las interfaces y las licencias del dispositivo</a:t>
                      </a:r>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Comandos de host y de IOS</a:t>
            </a:r>
            <a:br>
              <a:rPr lang="es-419"/>
            </a:br>
            <a:r>
              <a:rPr lang="es-419" sz="2400"/>
              <a:t>El comando show cdp neighbors</a:t>
            </a:r>
            <a:endParaRPr/>
          </a:p>
        </p:txBody>
      </p:sp>
      <p:sp>
        <p:nvSpPr>
          <p:cNvPr id="490" name="Google Shape;490;p50"/>
          <p:cNvSpPr txBox="1"/>
          <p:nvPr>
            <p:ph idx="1" type="body"/>
          </p:nvPr>
        </p:nvSpPr>
        <p:spPr>
          <a:xfrm>
            <a:off x="152400" y="731837"/>
            <a:ext cx="8602319" cy="278288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El CDP brinda la siguiente información acerca de cada dispositivo vecino de CDP:</a:t>
            </a:r>
            <a:endParaRPr/>
          </a:p>
          <a:p>
            <a:pPr indent="-342899" lvl="1" marL="415984" rtl="0" algn="l">
              <a:lnSpc>
                <a:spcPct val="95000"/>
              </a:lnSpc>
              <a:spcBef>
                <a:spcPts val="600"/>
              </a:spcBef>
              <a:spcAft>
                <a:spcPts val="0"/>
              </a:spcAft>
              <a:buSzPts val="1600"/>
              <a:buFont typeface="Arial"/>
              <a:buChar char="•"/>
            </a:pPr>
            <a:r>
              <a:rPr b="1" lang="es-419" sz="1600">
                <a:solidFill>
                  <a:srgbClr val="000000"/>
                </a:solidFill>
              </a:rPr>
              <a:t>Identificadores de dispositivos</a:t>
            </a:r>
            <a:r>
              <a:rPr lang="es-419" sz="1600">
                <a:solidFill>
                  <a:srgbClr val="000000"/>
                </a:solidFill>
              </a:rPr>
              <a:t> - El nombre de host configurado de un switch, router u otro dispositivo</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Lista de direcciones</a:t>
            </a:r>
            <a:r>
              <a:rPr b="1" lang="es-419" sz="1600">
                <a:solidFill>
                  <a:srgbClr val="000000"/>
                </a:solidFill>
              </a:rPr>
              <a:t>: hasta una dirección de capa de red para cada protocolo admitido.</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Identificador de puerto</a:t>
            </a:r>
            <a:r>
              <a:rPr b="1" lang="es-419" sz="1600">
                <a:solidFill>
                  <a:srgbClr val="000000"/>
                </a:solidFill>
              </a:rPr>
              <a:t>: el nombre del puerto local y remoto en forma de una cadena de caracteres ASCII, como por ejemplo, FastEthernet 0/0.</a:t>
            </a:r>
            <a:endParaRPr/>
          </a:p>
          <a:p>
            <a:pPr indent="-342899" lvl="1" marL="415984" rtl="0" algn="l">
              <a:lnSpc>
                <a:spcPct val="95000"/>
              </a:lnSpc>
              <a:spcBef>
                <a:spcPts val="600"/>
              </a:spcBef>
              <a:spcAft>
                <a:spcPts val="0"/>
              </a:spcAft>
              <a:buSzPts val="1600"/>
              <a:buFont typeface="Arial"/>
              <a:buChar char="•"/>
            </a:pPr>
            <a:r>
              <a:rPr b="1" lang="es-419" sz="1600">
                <a:solidFill>
                  <a:srgbClr val="000000"/>
                </a:solidFill>
              </a:rPr>
              <a:t>Lista de capacidades</a:t>
            </a:r>
            <a:r>
              <a:rPr lang="es-419" sz="1600">
                <a:solidFill>
                  <a:srgbClr val="000000"/>
                </a:solidFill>
              </a:rPr>
              <a:t>si un dispositivo específico es un switch de capa 2 o un switch de capa 3</a:t>
            </a:r>
            <a:endParaRPr/>
          </a:p>
          <a:p>
            <a:pPr indent="-342899" lvl="1" marL="415984" rtl="0" algn="l">
              <a:lnSpc>
                <a:spcPct val="95000"/>
              </a:lnSpc>
              <a:spcBef>
                <a:spcPts val="600"/>
              </a:spcBef>
              <a:spcAft>
                <a:spcPts val="0"/>
              </a:spcAft>
              <a:buSzPts val="1600"/>
              <a:buFont typeface="Arial"/>
              <a:buChar char="•"/>
            </a:pPr>
            <a:r>
              <a:rPr b="1" lang="es-419" sz="1600">
                <a:solidFill>
                  <a:srgbClr val="000000"/>
                </a:solidFill>
              </a:rPr>
              <a:t>Plataforma</a:t>
            </a:r>
            <a:r>
              <a:rPr lang="es-419" sz="1600">
                <a:solidFill>
                  <a:srgbClr val="000000"/>
                </a:solidFill>
              </a:rPr>
              <a:t> - La plataforma de hardware del dispositivo.</a:t>
            </a:r>
            <a:endParaRPr/>
          </a:p>
          <a:p>
            <a:pPr indent="0" lvl="1" marL="73085" rtl="0" algn="l">
              <a:lnSpc>
                <a:spcPct val="95000"/>
              </a:lnSpc>
              <a:spcBef>
                <a:spcPts val="600"/>
              </a:spcBef>
              <a:spcAft>
                <a:spcPts val="0"/>
              </a:spcAft>
              <a:buSzPts val="1600"/>
              <a:buNone/>
            </a:pPr>
            <a:r>
              <a:rPr lang="es-419" sz="1600">
                <a:solidFill>
                  <a:srgbClr val="000000"/>
                </a:solidFill>
              </a:rPr>
              <a:t>El comando </a:t>
            </a:r>
            <a:r>
              <a:rPr b="1" lang="es-419" sz="1600">
                <a:solidFill>
                  <a:srgbClr val="000000"/>
                </a:solidFill>
              </a:rPr>
              <a:t>show cdp neighbors detail</a:t>
            </a:r>
            <a:r>
              <a:rPr lang="es-419" sz="1600">
                <a:solidFill>
                  <a:srgbClr val="000000"/>
                </a:solidFill>
              </a:rPr>
              <a:t> muestra las direcciones IP de los dispositivos vecinos.</a:t>
            </a:r>
            <a:endParaRPr/>
          </a:p>
        </p:txBody>
      </p:sp>
      <p:pic>
        <p:nvPicPr>
          <p:cNvPr id="491" name="Google Shape;491;p50"/>
          <p:cNvPicPr preferRelativeResize="0"/>
          <p:nvPr/>
        </p:nvPicPr>
        <p:blipFill rotWithShape="1">
          <a:blip r:embed="rId3">
            <a:alphaModFix/>
          </a:blip>
          <a:srcRect b="0" l="0" r="0" t="0"/>
          <a:stretch/>
        </p:blipFill>
        <p:spPr>
          <a:xfrm>
            <a:off x="1816394" y="3328959"/>
            <a:ext cx="4712700" cy="147135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Comandos de host y de IOS</a:t>
            </a:r>
            <a:br>
              <a:rPr lang="es-419"/>
            </a:br>
            <a:r>
              <a:rPr lang="es-419" sz="2400"/>
              <a:t>El comando show ip interface brief</a:t>
            </a:r>
            <a:endParaRPr/>
          </a:p>
        </p:txBody>
      </p:sp>
      <p:sp>
        <p:nvSpPr>
          <p:cNvPr id="498" name="Google Shape;498;p51"/>
          <p:cNvSpPr txBox="1"/>
          <p:nvPr>
            <p:ph idx="1" type="body"/>
          </p:nvPr>
        </p:nvSpPr>
        <p:spPr>
          <a:xfrm>
            <a:off x="474662" y="731838"/>
            <a:ext cx="8280057" cy="1030962"/>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Uno de los comandos más utilizados es el comando </a:t>
            </a:r>
            <a:r>
              <a:rPr b="1" lang="es-419" sz="1600">
                <a:solidFill>
                  <a:srgbClr val="000000"/>
                </a:solidFill>
              </a:rPr>
              <a:t>show ip interface brief</a:t>
            </a:r>
            <a:r>
              <a:rPr lang="es-419" sz="1600">
                <a:solidFill>
                  <a:srgbClr val="000000"/>
                </a:solidFill>
              </a:rPr>
              <a:t>. Este comando proporciona un resultado más abreviado que el comando </a:t>
            </a:r>
            <a:r>
              <a:rPr b="1" lang="es-419" sz="1600">
                <a:solidFill>
                  <a:srgbClr val="000000"/>
                </a:solidFill>
              </a:rPr>
              <a:t>show ip interface</a:t>
            </a:r>
            <a:r>
              <a:rPr lang="es-419" sz="1600">
                <a:solidFill>
                  <a:srgbClr val="000000"/>
                </a:solidFill>
              </a:rPr>
              <a:t>. Proporciona un resumen de la información clave para todas las interfaces de red de un router.</a:t>
            </a:r>
            <a:endParaRPr/>
          </a:p>
        </p:txBody>
      </p:sp>
      <p:pic>
        <p:nvPicPr>
          <p:cNvPr id="499" name="Google Shape;499;p51"/>
          <p:cNvPicPr preferRelativeResize="0"/>
          <p:nvPr/>
        </p:nvPicPr>
        <p:blipFill rotWithShape="1">
          <a:blip r:embed="rId3">
            <a:alphaModFix/>
          </a:blip>
          <a:srcRect b="0" l="0" r="0" t="0"/>
          <a:stretch/>
        </p:blipFill>
        <p:spPr>
          <a:xfrm>
            <a:off x="474662" y="1762799"/>
            <a:ext cx="5019387" cy="1495296"/>
          </a:xfrm>
          <a:prstGeom prst="rect">
            <a:avLst/>
          </a:prstGeom>
          <a:noFill/>
          <a:ln>
            <a:noFill/>
          </a:ln>
        </p:spPr>
      </p:pic>
      <p:pic>
        <p:nvPicPr>
          <p:cNvPr id="500" name="Google Shape;500;p51"/>
          <p:cNvPicPr preferRelativeResize="0"/>
          <p:nvPr/>
        </p:nvPicPr>
        <p:blipFill rotWithShape="1">
          <a:blip r:embed="rId4">
            <a:alphaModFix/>
          </a:blip>
          <a:srcRect b="0" l="0" r="0" t="0"/>
          <a:stretch/>
        </p:blipFill>
        <p:spPr>
          <a:xfrm>
            <a:off x="3367520" y="3258095"/>
            <a:ext cx="5202382" cy="12609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Vídeo de comandos de host y de IOS — </a:t>
            </a:r>
            <a:br>
              <a:rPr lang="es-419"/>
            </a:br>
            <a:r>
              <a:rPr lang="es-419" sz="2400"/>
              <a:t>El comando show version</a:t>
            </a:r>
            <a:endParaRPr/>
          </a:p>
        </p:txBody>
      </p:sp>
      <p:sp>
        <p:nvSpPr>
          <p:cNvPr id="507" name="Google Shape;507;p52"/>
          <p:cNvSpPr txBox="1"/>
          <p:nvPr>
            <p:ph idx="1" type="body"/>
          </p:nvPr>
        </p:nvSpPr>
        <p:spPr>
          <a:xfrm>
            <a:off x="474662" y="895927"/>
            <a:ext cx="8280057" cy="352580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Este vídeo mostrará el uso del comando show version para ver información sobre el router.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Comandos de host y de IOS</a:t>
            </a:r>
            <a:br>
              <a:rPr lang="es-419"/>
            </a:br>
            <a:r>
              <a:rPr lang="es-419" sz="2400"/>
              <a:t>Packet Tracer — Interpretar el resultado del comando show</a:t>
            </a:r>
            <a:endParaRPr/>
          </a:p>
        </p:txBody>
      </p:sp>
      <p:sp>
        <p:nvSpPr>
          <p:cNvPr id="514" name="Google Shape;514;p53"/>
          <p:cNvSpPr txBox="1"/>
          <p:nvPr>
            <p:ph idx="1" type="body"/>
          </p:nvPr>
        </p:nvSpPr>
        <p:spPr>
          <a:xfrm>
            <a:off x="474662" y="895927"/>
            <a:ext cx="8280057" cy="352580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Esta actividad está diseñada para reforzar el uso de los comandos </a:t>
            </a:r>
            <a:r>
              <a:rPr b="1" lang="es-419" sz="1600">
                <a:solidFill>
                  <a:srgbClr val="000000"/>
                </a:solidFill>
              </a:rPr>
              <a:t>show</a:t>
            </a:r>
            <a:r>
              <a:rPr lang="es-419" sz="1600">
                <a:solidFill>
                  <a:srgbClr val="000000"/>
                </a:solidFill>
              </a:rPr>
              <a:t> del router. No es necesario configurar, sino analizar los resultados de varios comandos show.</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4"/>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17.6 Metodologías para la solución de problemas</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Dispositivos de una red pequeña</a:t>
            </a:r>
            <a:br>
              <a:rPr lang="es-419"/>
            </a:br>
            <a:r>
              <a:rPr lang="es-419" sz="2400"/>
              <a:t>Topologías de redes pequeñas</a:t>
            </a:r>
            <a:endParaRPr/>
          </a:p>
        </p:txBody>
      </p:sp>
      <p:sp>
        <p:nvSpPr>
          <p:cNvPr id="260" name="Google Shape;260;p19"/>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800"/>
              <a:buFont typeface="Arial"/>
              <a:buChar char="•"/>
            </a:pPr>
            <a:r>
              <a:rPr lang="es-419" sz="1800">
                <a:solidFill>
                  <a:srgbClr val="000000"/>
                </a:solidFill>
              </a:rPr>
              <a:t>La mayoría de las empresas son pequeñas, la mayoría de las redes comerciales también son pequeñas.</a:t>
            </a:r>
            <a:endParaRPr/>
          </a:p>
          <a:p>
            <a:pPr indent="-285750" lvl="0" marL="285750" rtl="0" algn="l">
              <a:lnSpc>
                <a:spcPct val="100000"/>
              </a:lnSpc>
              <a:spcBef>
                <a:spcPts val="360"/>
              </a:spcBef>
              <a:spcAft>
                <a:spcPts val="0"/>
              </a:spcAft>
              <a:buSzPts val="1800"/>
              <a:buFont typeface="Arial"/>
              <a:buChar char="•"/>
            </a:pPr>
            <a:r>
              <a:rPr lang="es-419" sz="1800">
                <a:solidFill>
                  <a:srgbClr val="000000"/>
                </a:solidFill>
              </a:rPr>
              <a:t>Un diseño de red pequeño suele ser simple.</a:t>
            </a:r>
            <a:endParaRPr/>
          </a:p>
          <a:p>
            <a:pPr indent="-285750" lvl="0" marL="285750" rtl="0" algn="l">
              <a:lnSpc>
                <a:spcPct val="100000"/>
              </a:lnSpc>
              <a:spcBef>
                <a:spcPts val="360"/>
              </a:spcBef>
              <a:spcAft>
                <a:spcPts val="0"/>
              </a:spcAft>
              <a:buSzPts val="1800"/>
              <a:buFont typeface="Arial"/>
              <a:buChar char="•"/>
            </a:pPr>
            <a:r>
              <a:rPr lang="es-419" sz="1800">
                <a:solidFill>
                  <a:srgbClr val="000000"/>
                </a:solidFill>
              </a:rPr>
              <a:t>En cuanto a la conexión a Internet, las redes pequeñas normalmente tienen una única conexión WAN proporcionada por una conexión DSL, por cable o Ethernet.</a:t>
            </a:r>
            <a:endParaRPr/>
          </a:p>
          <a:p>
            <a:pPr indent="-285750" lvl="0" marL="285750" rtl="0" algn="l">
              <a:lnSpc>
                <a:spcPct val="100000"/>
              </a:lnSpc>
              <a:spcBef>
                <a:spcPts val="360"/>
              </a:spcBef>
              <a:spcAft>
                <a:spcPts val="0"/>
              </a:spcAft>
              <a:buSzPts val="1800"/>
              <a:buFont typeface="Arial"/>
              <a:buChar char="•"/>
            </a:pPr>
            <a:r>
              <a:rPr lang="es-419" sz="1800">
                <a:solidFill>
                  <a:srgbClr val="000000"/>
                </a:solidFill>
              </a:rPr>
              <a:t>Las redes grandes requieren un departamento de TI para mantener, proteger y solucionar problemas de dispositivos de red y proteger los datos de la organización. Las redes pequeñas son administradas por un técnico local de TI o por un profesional contratado.</a:t>
            </a:r>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Metodologías de solución de problemas </a:t>
            </a:r>
            <a:br>
              <a:rPr lang="es-419"/>
            </a:br>
            <a:r>
              <a:rPr lang="es-419" sz="2400"/>
              <a:t>Enfoques para la solución de problemas básicos</a:t>
            </a:r>
            <a:endParaRPr/>
          </a:p>
        </p:txBody>
      </p:sp>
      <p:graphicFrame>
        <p:nvGraphicFramePr>
          <p:cNvPr id="527" name="Google Shape;527;p55"/>
          <p:cNvGraphicFramePr/>
          <p:nvPr/>
        </p:nvGraphicFramePr>
        <p:xfrm>
          <a:off x="332510" y="637310"/>
          <a:ext cx="3000000" cy="3000000"/>
        </p:xfrm>
        <a:graphic>
          <a:graphicData uri="http://schemas.openxmlformats.org/drawingml/2006/table">
            <a:tbl>
              <a:tblPr bandRow="1" firstRow="1">
                <a:noFill/>
                <a:tableStyleId>{0CAF387D-0EC2-446F-90E2-6EC0555F0E67}</a:tableStyleId>
              </a:tblPr>
              <a:tblGrid>
                <a:gridCol w="3038775"/>
                <a:gridCol w="5467925"/>
              </a:tblGrid>
              <a:tr h="338950">
                <a:tc>
                  <a:txBody>
                    <a:bodyPr/>
                    <a:lstStyle/>
                    <a:p>
                      <a:pPr indent="0" lvl="0" marL="0" marR="0" rtl="0" algn="l">
                        <a:spcBef>
                          <a:spcPts val="0"/>
                        </a:spcBef>
                        <a:spcAft>
                          <a:spcPts val="0"/>
                        </a:spcAft>
                        <a:buNone/>
                      </a:pPr>
                      <a:r>
                        <a:rPr lang="es-419" sz="1200" u="none" cap="none" strike="noStrike"/>
                        <a:t>Paso</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Descripción</a:t>
                      </a:r>
                      <a:endParaRPr/>
                    </a:p>
                  </a:txBody>
                  <a:tcPr marT="47625" marB="47625" marR="47625" marL="47625" anchor="ctr"/>
                </a:tc>
              </a:tr>
              <a:tr h="588525">
                <a:tc>
                  <a:txBody>
                    <a:bodyPr/>
                    <a:lstStyle/>
                    <a:p>
                      <a:pPr indent="0" lvl="0" marL="0" marR="0" rtl="0" algn="l">
                        <a:spcBef>
                          <a:spcPts val="0"/>
                        </a:spcBef>
                        <a:spcAft>
                          <a:spcPts val="0"/>
                        </a:spcAft>
                        <a:buNone/>
                      </a:pPr>
                      <a:r>
                        <a:rPr b="1" lang="es-419" sz="1200" u="none" cap="none" strike="noStrike"/>
                        <a:t>Paso 1. Identificar del problema</a:t>
                      </a:r>
                      <a:endParaRPr/>
                    </a:p>
                  </a:txBody>
                  <a:tcPr marT="47625" marB="47625" marR="47625" marL="47625" anchor="ctr"/>
                </a:tc>
                <a:tc>
                  <a:txBody>
                    <a:bodyPr/>
                    <a:lstStyle/>
                    <a:p>
                      <a:pPr indent="-76200" lvl="0" marL="0" marR="0" rtl="0" algn="l">
                        <a:spcBef>
                          <a:spcPts val="0"/>
                        </a:spcBef>
                        <a:spcAft>
                          <a:spcPts val="0"/>
                        </a:spcAft>
                        <a:buClr>
                          <a:schemeClr val="dk1"/>
                        </a:buClr>
                        <a:buSzPts val="1200"/>
                        <a:buFont typeface="Arial"/>
                        <a:buChar char="•"/>
                      </a:pPr>
                      <a:r>
                        <a:rPr b="0" lang="es-419" sz="1200" u="none" cap="none" strike="noStrike"/>
                        <a:t>Este es el primer paso en el proceso de solución de problemas.</a:t>
                      </a:r>
                      <a:endParaRPr/>
                    </a:p>
                    <a:p>
                      <a:pPr indent="-76200" lvl="0" marL="0" marR="0" rtl="0" algn="l">
                        <a:spcBef>
                          <a:spcPts val="0"/>
                        </a:spcBef>
                        <a:spcAft>
                          <a:spcPts val="0"/>
                        </a:spcAft>
                        <a:buClr>
                          <a:schemeClr val="dk1"/>
                        </a:buClr>
                        <a:buSzPts val="1200"/>
                        <a:buFont typeface="Arial"/>
                        <a:buChar char="•"/>
                      </a:pPr>
                      <a:r>
                        <a:rPr b="0" lang="es-419" sz="1200" u="none" cap="none" strike="noStrike"/>
                        <a:t>Aunque las herramientas se pueden utilizar en este paso, una conversación con el usuario a menudo es muy útil.</a:t>
                      </a:r>
                      <a:endParaRPr/>
                    </a:p>
                  </a:txBody>
                  <a:tcPr marT="47625" marB="47625" marR="47625" marL="47625" anchor="ctr"/>
                </a:tc>
              </a:tr>
              <a:tr h="421375">
                <a:tc>
                  <a:txBody>
                    <a:bodyPr/>
                    <a:lstStyle/>
                    <a:p>
                      <a:pPr indent="0" lvl="0" marL="0" marR="0" rtl="0" algn="l">
                        <a:spcBef>
                          <a:spcPts val="0"/>
                        </a:spcBef>
                        <a:spcAft>
                          <a:spcPts val="0"/>
                        </a:spcAft>
                        <a:buNone/>
                      </a:pPr>
                      <a:r>
                        <a:rPr b="1" lang="es-419" sz="1200" u="none" cap="none" strike="noStrike"/>
                        <a:t>Paso 2. Establecer una teoría de causas probables</a:t>
                      </a:r>
                      <a:endParaRPr/>
                    </a:p>
                  </a:txBody>
                  <a:tcPr marT="47625" marB="47625" marR="47625" marL="47625" anchor="ctr"/>
                </a:tc>
                <a:tc>
                  <a:txBody>
                    <a:bodyPr/>
                    <a:lstStyle/>
                    <a:p>
                      <a:pPr indent="-76200" lvl="0" marL="0" marR="0" rtl="0" algn="l">
                        <a:spcBef>
                          <a:spcPts val="0"/>
                        </a:spcBef>
                        <a:spcAft>
                          <a:spcPts val="0"/>
                        </a:spcAft>
                        <a:buClr>
                          <a:schemeClr val="dk1"/>
                        </a:buClr>
                        <a:buSzPts val="1200"/>
                        <a:buFont typeface="Arial"/>
                        <a:buChar char="•"/>
                      </a:pPr>
                      <a:r>
                        <a:rPr b="0" lang="es-419" sz="1200" u="none" cap="none" strike="noStrike"/>
                        <a:t>Después de identificar el problema, intente establecer una teoría de causas probables.</a:t>
                      </a:r>
                      <a:endParaRPr/>
                    </a:p>
                    <a:p>
                      <a:pPr indent="-76200" lvl="0" marL="0" marR="0" rtl="0" algn="l">
                        <a:spcBef>
                          <a:spcPts val="0"/>
                        </a:spcBef>
                        <a:spcAft>
                          <a:spcPts val="0"/>
                        </a:spcAft>
                        <a:buClr>
                          <a:schemeClr val="dk1"/>
                        </a:buClr>
                        <a:buSzPts val="1200"/>
                        <a:buFont typeface="Arial"/>
                        <a:buChar char="•"/>
                      </a:pPr>
                      <a:r>
                        <a:rPr b="0" lang="es-419" sz="1200" u="none" cap="none" strike="noStrike"/>
                        <a:t>Este paso generalmente permite ver más causas probables del problema.</a:t>
                      </a:r>
                      <a:endParaRPr/>
                    </a:p>
                  </a:txBody>
                  <a:tcPr marT="47625" marB="47625" marR="47625" marL="47625" anchor="ctr"/>
                </a:tc>
              </a:tr>
              <a:tr h="1089975">
                <a:tc>
                  <a:txBody>
                    <a:bodyPr/>
                    <a:lstStyle/>
                    <a:p>
                      <a:pPr indent="0" lvl="0" marL="0" marR="0" rtl="0" algn="l">
                        <a:spcBef>
                          <a:spcPts val="0"/>
                        </a:spcBef>
                        <a:spcAft>
                          <a:spcPts val="0"/>
                        </a:spcAft>
                        <a:buNone/>
                      </a:pPr>
                      <a:r>
                        <a:rPr b="1" lang="es-419" sz="1200" u="none" cap="none" strike="noStrike"/>
                        <a:t>Paso 3: Poner a prueba la teoría para determinar la causa</a:t>
                      </a:r>
                      <a:endParaRPr/>
                    </a:p>
                  </a:txBody>
                  <a:tcPr marT="47625" marB="47625" marR="47625" marL="47625" anchor="ctr"/>
                </a:tc>
                <a:tc>
                  <a:txBody>
                    <a:bodyPr/>
                    <a:lstStyle/>
                    <a:p>
                      <a:pPr indent="-76200" lvl="0" marL="0" marR="0" rtl="0" algn="l">
                        <a:spcBef>
                          <a:spcPts val="0"/>
                        </a:spcBef>
                        <a:spcAft>
                          <a:spcPts val="0"/>
                        </a:spcAft>
                        <a:buClr>
                          <a:schemeClr val="dk1"/>
                        </a:buClr>
                        <a:buSzPts val="1200"/>
                        <a:buFont typeface="Arial"/>
                        <a:buChar char="•"/>
                      </a:pPr>
                      <a:r>
                        <a:rPr b="0" lang="es-419" sz="1200" u="none" cap="none" strike="noStrike"/>
                        <a:t>Según las causas probables, pruebe sus teorías para determinar cuál es la causa del problema.</a:t>
                      </a:r>
                      <a:endParaRPr/>
                    </a:p>
                    <a:p>
                      <a:pPr indent="-76200" lvl="0" marL="0" marR="0" rtl="0" algn="l">
                        <a:spcBef>
                          <a:spcPts val="0"/>
                        </a:spcBef>
                        <a:spcAft>
                          <a:spcPts val="0"/>
                        </a:spcAft>
                        <a:buClr>
                          <a:schemeClr val="dk1"/>
                        </a:buClr>
                        <a:buSzPts val="1200"/>
                        <a:buFont typeface="Arial"/>
                        <a:buChar char="•"/>
                      </a:pPr>
                      <a:r>
                        <a:rPr b="0" lang="es-419" sz="1200" u="none" cap="none" strike="noStrike"/>
                        <a:t>Un técnico puede aplicar una solución rápida para probar y ver si resuelve el problema.</a:t>
                      </a:r>
                      <a:endParaRPr/>
                    </a:p>
                    <a:p>
                      <a:pPr indent="-76200" lvl="0" marL="0" marR="0" rtl="0" algn="l">
                        <a:spcBef>
                          <a:spcPts val="0"/>
                        </a:spcBef>
                        <a:spcAft>
                          <a:spcPts val="0"/>
                        </a:spcAft>
                        <a:buClr>
                          <a:schemeClr val="dk1"/>
                        </a:buClr>
                        <a:buSzPts val="1200"/>
                        <a:buFont typeface="Arial"/>
                        <a:buChar char="•"/>
                      </a:pPr>
                      <a:r>
                        <a:rPr b="0" lang="es-419" sz="1200" u="none" cap="none" strike="noStrike"/>
                        <a:t>Si una solución rápida no corrige el problema, es posible que deba investigar el problema más a fondo para establecer la causa exacta.</a:t>
                      </a:r>
                      <a:endParaRPr/>
                    </a:p>
                  </a:txBody>
                  <a:tcPr marT="47625" marB="47625" marR="47625" marL="47625" anchor="ctr"/>
                </a:tc>
              </a:tr>
              <a:tr h="421375">
                <a:tc>
                  <a:txBody>
                    <a:bodyPr/>
                    <a:lstStyle/>
                    <a:p>
                      <a:pPr indent="0" lvl="0" marL="0" marR="0" rtl="0" algn="l">
                        <a:spcBef>
                          <a:spcPts val="0"/>
                        </a:spcBef>
                        <a:spcAft>
                          <a:spcPts val="0"/>
                        </a:spcAft>
                        <a:buNone/>
                      </a:pPr>
                      <a:r>
                        <a:rPr b="1" lang="es-419" sz="1200" u="none" cap="none" strike="noStrike"/>
                        <a:t>Paso 4. Establecer un plan de acción e implementar la solución</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Una vez que haya determinado la causa exacta del problema, establezca un plan de acción para solucionar el problema e implementar la solución.</a:t>
                      </a:r>
                      <a:endParaRPr/>
                    </a:p>
                  </a:txBody>
                  <a:tcPr marT="47625" marB="47625" marR="47625" marL="47625" anchor="ctr"/>
                </a:tc>
              </a:tr>
              <a:tr h="421375">
                <a:tc>
                  <a:txBody>
                    <a:bodyPr/>
                    <a:lstStyle/>
                    <a:p>
                      <a:pPr indent="0" lvl="0" marL="0" marR="0" rtl="0" algn="l">
                        <a:spcBef>
                          <a:spcPts val="0"/>
                        </a:spcBef>
                        <a:spcAft>
                          <a:spcPts val="0"/>
                        </a:spcAft>
                        <a:buNone/>
                      </a:pPr>
                      <a:r>
                        <a:rPr b="1" lang="es-419" sz="1200" u="none" cap="none" strike="noStrike"/>
                        <a:t>Paso 5. Verificar la solución e implementar medidas preventivas.</a:t>
                      </a:r>
                      <a:endParaRPr/>
                    </a:p>
                  </a:txBody>
                  <a:tcPr marT="47625" marB="47625" marR="47625" marL="47625" anchor="ctr"/>
                </a:tc>
                <a:tc>
                  <a:txBody>
                    <a:bodyPr/>
                    <a:lstStyle/>
                    <a:p>
                      <a:pPr indent="-76200" lvl="0" marL="0" marR="0" rtl="0" algn="l">
                        <a:spcBef>
                          <a:spcPts val="0"/>
                        </a:spcBef>
                        <a:spcAft>
                          <a:spcPts val="0"/>
                        </a:spcAft>
                        <a:buClr>
                          <a:schemeClr val="dk1"/>
                        </a:buClr>
                        <a:buSzPts val="1200"/>
                        <a:buFont typeface="Arial"/>
                        <a:buChar char="•"/>
                      </a:pPr>
                      <a:r>
                        <a:rPr b="0" lang="es-419" sz="1200" u="none" cap="none" strike="noStrike"/>
                        <a:t>Una vez que haya corregido el problema, verifique la funcionalidad total.</a:t>
                      </a:r>
                      <a:endParaRPr/>
                    </a:p>
                    <a:p>
                      <a:pPr indent="-76200" lvl="0" marL="0" marR="0" rtl="0" algn="l">
                        <a:spcBef>
                          <a:spcPts val="0"/>
                        </a:spcBef>
                        <a:spcAft>
                          <a:spcPts val="0"/>
                        </a:spcAft>
                        <a:buClr>
                          <a:schemeClr val="dk1"/>
                        </a:buClr>
                        <a:buSzPts val="1200"/>
                        <a:buFont typeface="Arial"/>
                        <a:buChar char="•"/>
                      </a:pPr>
                      <a:r>
                        <a:rPr b="0" lang="es-419" sz="1200" u="none" cap="none" strike="noStrike"/>
                        <a:t>Si es necesario, implemente medidas preventivas.</a:t>
                      </a:r>
                      <a:endParaRPr/>
                    </a:p>
                  </a:txBody>
                  <a:tcPr marT="47625" marB="47625" marR="47625" marL="47625" anchor="ctr"/>
                </a:tc>
              </a:tr>
              <a:tr h="588525">
                <a:tc>
                  <a:txBody>
                    <a:bodyPr/>
                    <a:lstStyle/>
                    <a:p>
                      <a:pPr indent="0" lvl="0" marL="0" marR="0" rtl="0" algn="l">
                        <a:spcBef>
                          <a:spcPts val="0"/>
                        </a:spcBef>
                        <a:spcAft>
                          <a:spcPts val="0"/>
                        </a:spcAft>
                        <a:buNone/>
                      </a:pPr>
                      <a:r>
                        <a:rPr b="1" lang="es-419" sz="1200" u="none" cap="none" strike="noStrike"/>
                        <a:t>Paso 6. Registrar hallazgos, acciones y resultados</a:t>
                      </a:r>
                      <a:endParaRPr/>
                    </a:p>
                  </a:txBody>
                  <a:tcPr marT="47625" marB="47625" marR="47625" marL="47625" anchor="ctr"/>
                </a:tc>
                <a:tc>
                  <a:txBody>
                    <a:bodyPr/>
                    <a:lstStyle/>
                    <a:p>
                      <a:pPr indent="-76200" lvl="0" marL="0" marR="0" rtl="0" algn="l">
                        <a:spcBef>
                          <a:spcPts val="0"/>
                        </a:spcBef>
                        <a:spcAft>
                          <a:spcPts val="0"/>
                        </a:spcAft>
                        <a:buClr>
                          <a:schemeClr val="dk1"/>
                        </a:buClr>
                        <a:buSzPts val="1200"/>
                        <a:buFont typeface="Arial"/>
                        <a:buChar char="•"/>
                      </a:pPr>
                      <a:r>
                        <a:rPr b="0" lang="es-419" sz="1200" u="none" cap="none" strike="noStrike"/>
                        <a:t>El último paso del proceso de solución de problemas consiste en registrar los hallazgos, las acciones y los resultados.</a:t>
                      </a:r>
                      <a:endParaRPr/>
                    </a:p>
                    <a:p>
                      <a:pPr indent="-76200" lvl="0" marL="0" marR="0" rtl="0" algn="l">
                        <a:spcBef>
                          <a:spcPts val="0"/>
                        </a:spcBef>
                        <a:spcAft>
                          <a:spcPts val="0"/>
                        </a:spcAft>
                        <a:buClr>
                          <a:schemeClr val="dk1"/>
                        </a:buClr>
                        <a:buSzPts val="1200"/>
                        <a:buFont typeface="Arial"/>
                        <a:buChar char="•"/>
                      </a:pPr>
                      <a:r>
                        <a:rPr b="0" lang="es-419" sz="1200" u="none" cap="none" strike="noStrike"/>
                        <a:t>Esto es muy importante para referencia futura.</a:t>
                      </a:r>
                      <a:endParaRPr/>
                    </a:p>
                  </a:txBody>
                  <a:tcPr marT="47625" marB="47625" marR="47625" marL="47625"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Metodologías de solución de problemas </a:t>
            </a:r>
            <a:br>
              <a:rPr lang="es-419"/>
            </a:br>
            <a:r>
              <a:rPr lang="es-419" sz="2400"/>
              <a:t>¿Solucionar o escalar?</a:t>
            </a:r>
            <a:endParaRPr/>
          </a:p>
        </p:txBody>
      </p:sp>
      <p:sp>
        <p:nvSpPr>
          <p:cNvPr id="534" name="Google Shape;534;p56"/>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En algunas situaciones, quizás no sea posible solucionar el problema de inmediato. Un problema debería escalarse cuando requiere la decisión del gerente, cierta experiencia específica, o el nivel de acceso a la red no está disponible para el técnico que debe solucionar el problema.</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Una política de la empresa debe indicar claramente cuándo y cómo un técnico debe escalar un problema.</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Solución de problemas Metodologías </a:t>
            </a:r>
            <a:br>
              <a:rPr lang="es-419"/>
            </a:br>
            <a:r>
              <a:rPr lang="es-419" sz="2400"/>
              <a:t>El comando debug</a:t>
            </a:r>
            <a:endParaRPr/>
          </a:p>
        </p:txBody>
      </p:sp>
      <p:sp>
        <p:nvSpPr>
          <p:cNvPr id="541" name="Google Shape;541;p57"/>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400"/>
              <a:buFont typeface="Arial"/>
              <a:buChar char="•"/>
            </a:pPr>
            <a:r>
              <a:rPr lang="es-419" sz="1400">
                <a:solidFill>
                  <a:srgbClr val="000000"/>
                </a:solidFill>
              </a:rPr>
              <a:t>El comando de IOS </a:t>
            </a:r>
            <a:r>
              <a:rPr b="1" lang="es-419" sz="1400">
                <a:solidFill>
                  <a:srgbClr val="000000"/>
                </a:solidFill>
              </a:rPr>
              <a:t>debug</a:t>
            </a:r>
            <a:r>
              <a:rPr lang="es-419" sz="1400">
                <a:solidFill>
                  <a:srgbClr val="000000"/>
                </a:solidFill>
              </a:rPr>
              <a:t> le permite al administrador mostrar el proceso del SO, el protocolo, el mecanismo y los mensajes de eventos en tiempo real para su análisis. </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Todos los comandos </a:t>
            </a:r>
            <a:r>
              <a:rPr b="1" lang="es-419" sz="1400">
                <a:solidFill>
                  <a:srgbClr val="000000"/>
                </a:solidFill>
              </a:rPr>
              <a:t>debug</a:t>
            </a:r>
            <a:r>
              <a:rPr lang="es-419" sz="1400">
                <a:solidFill>
                  <a:srgbClr val="000000"/>
                </a:solidFill>
              </a:rPr>
              <a:t> se introducen en el modo EXEC privilegiado. Cisco IOS permite limitar el resultado de </a:t>
            </a:r>
            <a:r>
              <a:rPr b="1" lang="es-419" sz="1400">
                <a:solidFill>
                  <a:srgbClr val="000000"/>
                </a:solidFill>
              </a:rPr>
              <a:t>debug</a:t>
            </a:r>
            <a:r>
              <a:rPr lang="es-419" sz="1400">
                <a:solidFill>
                  <a:srgbClr val="000000"/>
                </a:solidFill>
              </a:rPr>
              <a:t> para incluir solo la característica o la subcaracterística relevante. Use los comandos </a:t>
            </a:r>
            <a:r>
              <a:rPr b="1" lang="es-419" sz="1400">
                <a:solidFill>
                  <a:srgbClr val="000000"/>
                </a:solidFill>
              </a:rPr>
              <a:t>debug</a:t>
            </a:r>
            <a:r>
              <a:rPr lang="es-419" sz="1400">
                <a:solidFill>
                  <a:srgbClr val="000000"/>
                </a:solidFill>
              </a:rPr>
              <a:t> solo para solucionar problemas específicos.</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Para acceder a una breve descripción de todas las opciones del comando de depuración, utilice el comando </a:t>
            </a:r>
            <a:r>
              <a:rPr b="1" lang="es-419">
                <a:solidFill>
                  <a:srgbClr val="000000"/>
                </a:solidFill>
              </a:rPr>
              <a:t>debug ?</a:t>
            </a:r>
            <a:r>
              <a:rPr lang="es-419">
                <a:solidFill>
                  <a:srgbClr val="000000"/>
                </a:solidFill>
              </a:rPr>
              <a:t> en modo EXEC con privilegios, en la línea de comandos.</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Para desactivar una característica de depuración específica, agregue la palabra clave </a:t>
            </a:r>
            <a:r>
              <a:rPr b="1" lang="es-419">
                <a:solidFill>
                  <a:srgbClr val="000000"/>
                </a:solidFill>
              </a:rPr>
              <a:t>no</a:t>
            </a:r>
            <a:r>
              <a:rPr lang="es-419">
                <a:solidFill>
                  <a:srgbClr val="000000"/>
                </a:solidFill>
              </a:rPr>
              <a:t> delante del comando </a:t>
            </a:r>
            <a:r>
              <a:rPr b="1" lang="es-419">
                <a:solidFill>
                  <a:srgbClr val="000000"/>
                </a:solidFill>
              </a:rPr>
              <a:t>debug</a:t>
            </a:r>
            <a:r>
              <a:rPr lang="es-419">
                <a:solidFill>
                  <a:srgbClr val="000000"/>
                </a:solidFill>
              </a:rPr>
              <a:t>:</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Alternativamente, puede ingresar la forma </a:t>
            </a:r>
            <a:r>
              <a:rPr b="1" lang="es-419">
                <a:solidFill>
                  <a:srgbClr val="000000"/>
                </a:solidFill>
              </a:rPr>
              <a:t>undebug</a:t>
            </a:r>
            <a:r>
              <a:rPr lang="es-419">
                <a:solidFill>
                  <a:srgbClr val="000000"/>
                </a:solidFill>
              </a:rPr>
              <a:t> del comando en modo EXEC privilegiado:</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Para desactivar todos los comandos debug activos de inmediato, utilice el comando </a:t>
            </a:r>
            <a:r>
              <a:rPr b="1" lang="es-419">
                <a:solidFill>
                  <a:srgbClr val="000000"/>
                </a:solidFill>
              </a:rPr>
              <a:t>undebug all</a:t>
            </a:r>
            <a:r>
              <a:rPr lang="es-419">
                <a:solidFill>
                  <a:srgbClr val="000000"/>
                </a:solidFill>
              </a:rPr>
              <a:t>:</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Tenga cuidado al usar algunos comandos de </a:t>
            </a:r>
            <a:r>
              <a:rPr b="1" lang="es-419" sz="1400">
                <a:solidFill>
                  <a:srgbClr val="000000"/>
                </a:solidFill>
              </a:rPr>
              <a:t>debug</a:t>
            </a:r>
            <a:r>
              <a:rPr lang="es-419" sz="1400">
                <a:solidFill>
                  <a:srgbClr val="000000"/>
                </a:solidFill>
              </a:rPr>
              <a:t> ya que pueden generar una cantidad sustancial de salida y utilizar una gran parte de los recursos del sistema. El router podría estar tan ocupado mostrando mensajes de </a:t>
            </a:r>
            <a:r>
              <a:rPr b="1" lang="es-419" sz="1400">
                <a:solidFill>
                  <a:srgbClr val="000000"/>
                </a:solidFill>
              </a:rPr>
              <a:t>debug</a:t>
            </a:r>
            <a:r>
              <a:rPr lang="es-419" sz="1400">
                <a:solidFill>
                  <a:srgbClr val="000000"/>
                </a:solidFill>
              </a:rPr>
              <a:t> que no tendría suficiente potencia de procesamiento para realizar sus funciones de red, o incluso escuchar comandos para desactivar la depuración.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Métodos de solución de problemas</a:t>
            </a:r>
            <a:br>
              <a:rPr lang="es-419"/>
            </a:br>
            <a:r>
              <a:rPr lang="es-419" sz="2400"/>
              <a:t>El comando terminal monitor</a:t>
            </a:r>
            <a:endParaRPr/>
          </a:p>
        </p:txBody>
      </p:sp>
      <p:sp>
        <p:nvSpPr>
          <p:cNvPr id="548" name="Google Shape;548;p58"/>
          <p:cNvSpPr txBox="1"/>
          <p:nvPr>
            <p:ph idx="1" type="body"/>
          </p:nvPr>
        </p:nvSpPr>
        <p:spPr>
          <a:xfrm>
            <a:off x="474662" y="731837"/>
            <a:ext cx="3857193" cy="36898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b="1" lang="es-419" sz="1600">
                <a:solidFill>
                  <a:srgbClr val="000000"/>
                </a:solidFill>
              </a:rPr>
              <a:t>debug</a:t>
            </a:r>
            <a:r>
              <a:rPr lang="es-419" sz="1600">
                <a:solidFill>
                  <a:srgbClr val="000000"/>
                </a:solidFill>
              </a:rPr>
              <a:t> y algunos otros mensajes de salida de IOS no se muestran automáticamente en las conexiones remotas. Esto se debe a que se impide que los mensajes de registro se muestren en líneas vty. </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Para mostrar los mensajes de registro en una terminal (consola virtual), utilice el comando modo EXEC privilegiado </a:t>
            </a:r>
            <a:r>
              <a:rPr b="1" lang="es-419" sz="1600">
                <a:solidFill>
                  <a:srgbClr val="000000"/>
                </a:solidFill>
              </a:rPr>
              <a:t>terminal monitor</a:t>
            </a:r>
            <a:r>
              <a:rPr lang="es-419" sz="1600">
                <a:solidFill>
                  <a:srgbClr val="000000"/>
                </a:solidFill>
              </a:rPr>
              <a:t>. Para detener los mensajes de registro en una terminal, utilice el comando modo EXEC privilegiado </a:t>
            </a:r>
            <a:r>
              <a:rPr b="1" lang="es-419" sz="1600">
                <a:solidFill>
                  <a:srgbClr val="000000"/>
                </a:solidFill>
              </a:rPr>
              <a:t>terminal no monitor</a:t>
            </a:r>
            <a:r>
              <a:rPr lang="es-419" sz="1600">
                <a:solidFill>
                  <a:srgbClr val="000000"/>
                </a:solidFill>
              </a:rPr>
              <a:t>.</a:t>
            </a:r>
            <a:endParaRPr/>
          </a:p>
        </p:txBody>
      </p:sp>
      <p:pic>
        <p:nvPicPr>
          <p:cNvPr id="549" name="Google Shape;549;p58"/>
          <p:cNvPicPr preferRelativeResize="0"/>
          <p:nvPr/>
        </p:nvPicPr>
        <p:blipFill rotWithShape="1">
          <a:blip r:embed="rId3">
            <a:alphaModFix/>
          </a:blip>
          <a:srcRect b="0" l="0" r="0" t="0"/>
          <a:stretch/>
        </p:blipFill>
        <p:spPr>
          <a:xfrm>
            <a:off x="4465061" y="715869"/>
            <a:ext cx="4204277" cy="1693666"/>
          </a:xfrm>
          <a:prstGeom prst="rect">
            <a:avLst/>
          </a:prstGeom>
          <a:noFill/>
          <a:ln>
            <a:noFill/>
          </a:ln>
        </p:spPr>
      </p:pic>
      <p:pic>
        <p:nvPicPr>
          <p:cNvPr id="550" name="Google Shape;550;p58"/>
          <p:cNvPicPr preferRelativeResize="0"/>
          <p:nvPr/>
        </p:nvPicPr>
        <p:blipFill rotWithShape="1">
          <a:blip r:embed="rId4">
            <a:alphaModFix/>
          </a:blip>
          <a:srcRect b="0" l="0" r="0" t="0"/>
          <a:stretch/>
        </p:blipFill>
        <p:spPr>
          <a:xfrm>
            <a:off x="4465061" y="2428902"/>
            <a:ext cx="4204277" cy="219678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9"/>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17.7 Escenarios para la solución de problemas</a:t>
            </a:r>
            <a:endParaRPr/>
          </a:p>
        </p:txBody>
      </p:sp>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Escenarios para la solución de problemas </a:t>
            </a:r>
            <a:br>
              <a:rPr lang="es-419" sz="1600"/>
            </a:br>
            <a:r>
              <a:rPr lang="es-419" sz="2400"/>
              <a:t>Funcionamiento dúplex y problemas de desajuste</a:t>
            </a:r>
            <a:endParaRPr/>
          </a:p>
        </p:txBody>
      </p:sp>
      <p:sp>
        <p:nvSpPr>
          <p:cNvPr id="563" name="Google Shape;563;p60"/>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600"/>
              <a:buFont typeface="Arial"/>
              <a:buChar char="•"/>
            </a:pPr>
            <a:r>
              <a:rPr lang="es-419" sz="1600">
                <a:solidFill>
                  <a:srgbClr val="000000"/>
                </a:solidFill>
              </a:rPr>
              <a:t>Las interfaces de interconexión de Ethernet deben funcionar en el mismo modo dúplex para un mejor rendimiento de comunicación y para evitar la ineficiencia y la latencia en el enlace.</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La función de negociación automática Ethernet facilita la configuración, minimiza los problemas y maximiza el rendimiento de los enlaces Ethernet. Los dispositivos conectados primero anuncian sus capacidades utilizadas y luego eligen el modo de mayor rendimiento soportado por ambos extremos.</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Surge una incongruencia si uno de los dos dispositivos conectados funciona en modo Full-Duplex y el otro funciona en modo Half-Duplex. Si bien la comunicación de datos se realizará a través de un enlace con una incongruencia de dúplex, el rendimiento del enlace será muy deficiente.</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La incongruencia de dúplex suele deberse a una interfaz mal configurada o, en raras ocasiones, a una negociación automática fallida. Las incongruencias de dúplex pueden ser difíciles de resolver mientras los dispositivos se comunican entre si.</a:t>
            </a:r>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br>
              <a:rPr lang="es-419" sz="1600"/>
            </a:br>
            <a:r>
              <a:rPr lang="es-419" sz="2400"/>
              <a:t>Situaciones posibles para la solución de problemas </a:t>
            </a:r>
            <a:r>
              <a:rPr lang="es-419" sz="1600"/>
              <a:t>Problemas de asignación de direcciones IP en dispositivos IOS</a:t>
            </a:r>
            <a:endParaRPr/>
          </a:p>
        </p:txBody>
      </p:sp>
      <p:sp>
        <p:nvSpPr>
          <p:cNvPr id="570" name="Google Shape;570;p61"/>
          <p:cNvSpPr txBox="1"/>
          <p:nvPr>
            <p:ph idx="1" type="body"/>
          </p:nvPr>
        </p:nvSpPr>
        <p:spPr>
          <a:xfrm>
            <a:off x="474662" y="731838"/>
            <a:ext cx="8280057" cy="1907598"/>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400"/>
              <a:buFont typeface="Arial"/>
              <a:buChar char="•"/>
            </a:pPr>
            <a:r>
              <a:rPr lang="es-419" sz="1400">
                <a:solidFill>
                  <a:srgbClr val="000000"/>
                </a:solidFill>
              </a:rPr>
              <a:t>Dos causas comunes de asignación incorrecta de IPv4 son los errores de asignación manuales o los problemas relacionados con DHCP.</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Los administradores de redes tienen que asignar a menudo las direcciones IP manualmente a los dispositivos como servidores y routers. Si se genera un error durante la asignación, es muy probable que ocurran problemas de comunicación con el dispositivo.</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En un dispositivo IOS, utilice los comandos </a:t>
            </a:r>
            <a:r>
              <a:rPr b="1" lang="es-419" sz="1400">
                <a:solidFill>
                  <a:srgbClr val="000000"/>
                </a:solidFill>
              </a:rPr>
              <a:t>show ip interface</a:t>
            </a:r>
            <a:r>
              <a:rPr lang="es-419" sz="1400">
                <a:solidFill>
                  <a:srgbClr val="000000"/>
                </a:solidFill>
              </a:rPr>
              <a:t> o </a:t>
            </a:r>
            <a:r>
              <a:rPr b="1" lang="es-419" sz="1400">
                <a:solidFill>
                  <a:srgbClr val="000000"/>
                </a:solidFill>
              </a:rPr>
              <a:t>show ip interface brief</a:t>
            </a:r>
            <a:r>
              <a:rPr lang="es-419" sz="1400">
                <a:solidFill>
                  <a:srgbClr val="000000"/>
                </a:solidFill>
              </a:rPr>
              <a:t> para comprobar qué direcciones IPv4 se asignan a las interfaces de red. Por ejemplo, ejecutar el comando </a:t>
            </a:r>
            <a:r>
              <a:rPr b="1" lang="es-419" sz="1400">
                <a:solidFill>
                  <a:srgbClr val="000000"/>
                </a:solidFill>
              </a:rPr>
              <a:t>show ip interfacebrief</a:t>
            </a:r>
            <a:r>
              <a:rPr lang="es-419" sz="1400">
                <a:solidFill>
                  <a:srgbClr val="000000"/>
                </a:solidFill>
              </a:rPr>
              <a:t> como se muestra validaría el estado de la interfaz en R1.</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pic>
        <p:nvPicPr>
          <p:cNvPr id="571" name="Google Shape;571;p61"/>
          <p:cNvPicPr preferRelativeResize="0"/>
          <p:nvPr/>
        </p:nvPicPr>
        <p:blipFill rotWithShape="1">
          <a:blip r:embed="rId3">
            <a:alphaModFix/>
          </a:blip>
          <a:srcRect b="0" l="0" r="0" t="0"/>
          <a:stretch/>
        </p:blipFill>
        <p:spPr>
          <a:xfrm>
            <a:off x="1485727" y="2639435"/>
            <a:ext cx="6257925" cy="1933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Escenarios para la solución de problemas </a:t>
            </a:r>
            <a:br>
              <a:rPr lang="es-419" sz="1600"/>
            </a:br>
            <a:r>
              <a:rPr lang="es-419" sz="2400"/>
              <a:t>Problemas de asignación de direcciones IP en dispositivos finales</a:t>
            </a:r>
            <a:endParaRPr/>
          </a:p>
        </p:txBody>
      </p:sp>
      <p:sp>
        <p:nvSpPr>
          <p:cNvPr id="578" name="Google Shape;578;p62"/>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500"/>
              <a:buFont typeface="Arial"/>
              <a:buChar char="•"/>
            </a:pPr>
            <a:r>
              <a:rPr lang="es-419" sz="1500">
                <a:solidFill>
                  <a:srgbClr val="000000"/>
                </a:solidFill>
              </a:rPr>
              <a:t>En las máquinas con Windows, cuando el dispositivo no puede comunicarse con un servidor DHCP, Windows asigna automáticamente una dirección que pertenezca al rango 169.254.0.0/16. Esta función se denomina direccionamiento IP privado automático (APIPA). </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Una computadora con una dirección APIPA no podrá comunicarse con otros dispositivos en la red porque esos dispositivos probablemente no pertenecerán a la red 169.254.0.0/16. </a:t>
            </a:r>
            <a:endParaRPr/>
          </a:p>
          <a:p>
            <a:pPr indent="-342899" lvl="1" marL="415984" rtl="0" algn="l">
              <a:lnSpc>
                <a:spcPct val="95000"/>
              </a:lnSpc>
              <a:spcBef>
                <a:spcPts val="600"/>
              </a:spcBef>
              <a:spcAft>
                <a:spcPts val="0"/>
              </a:spcAft>
              <a:buSzPts val="1400"/>
              <a:buFont typeface="Arial"/>
              <a:buChar char="•"/>
            </a:pPr>
            <a:r>
              <a:rPr b="1" lang="es-419">
                <a:solidFill>
                  <a:srgbClr val="000000"/>
                </a:solidFill>
              </a:rPr>
              <a:t>Nota</a:t>
            </a:r>
            <a:r>
              <a:rPr lang="es-419">
                <a:solidFill>
                  <a:srgbClr val="000000"/>
                </a:solidFill>
              </a:rPr>
              <a:t>: Otros sistemas operativos, como Linux y OS X, no utilizan APIPA. </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Si el dispositivo no puede comunicarse con el servidor DHCP, el servidor no puede asignar una dirección IPv4 para la red específica y el dispositivo no podrá comunicarse.</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Para verificar las direcciones IP asignadas a una computadora con Windows, use el comando </a:t>
            </a:r>
            <a:r>
              <a:rPr b="1" lang="es-419" sz="1500">
                <a:solidFill>
                  <a:srgbClr val="000000"/>
                </a:solidFill>
              </a:rPr>
              <a:t>ipconfig</a:t>
            </a:r>
            <a:r>
              <a:rPr lang="es-419" sz="1500">
                <a:solidFill>
                  <a:srgbClr val="000000"/>
                </a:solidFill>
              </a:rPr>
              <a:t>.</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Situaciones posibles para la solución de problemas </a:t>
            </a:r>
            <a:br>
              <a:rPr lang="es-419" sz="1600"/>
            </a:br>
            <a:r>
              <a:rPr lang="es-419" sz="2400"/>
              <a:t>Problemas con el gateway predeterminado</a:t>
            </a:r>
            <a:endParaRPr/>
          </a:p>
        </p:txBody>
      </p:sp>
      <p:sp>
        <p:nvSpPr>
          <p:cNvPr id="585" name="Google Shape;585;p63"/>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500"/>
              <a:buFont typeface="Arial"/>
              <a:buChar char="•"/>
            </a:pPr>
            <a:r>
              <a:rPr lang="es-419" sz="1500">
                <a:solidFill>
                  <a:srgbClr val="000000"/>
                </a:solidFill>
              </a:rPr>
              <a:t>El gateway predeterminado para un dispositivo final es el dispositivo de red más cercano, que pertenece a la misma red que el dispositivo final, que puede reenviar el tráfico a otras redes. Si un dispositivo tiene una dirección de gateway predeterminado incorrecta o inexistente, no podrá comunicarse con los dispositivos de las redes remotas. </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Como sucede con los problemas de asignación de direcciones IPv4, los problemas del gateway predeterminado pueden estar relacionados con la configuración incorrecta (en el caso de la asignación manual) o problemas de DHCP (si está en uso la asignación automática).</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Utilice el comando</a:t>
            </a:r>
            <a:r>
              <a:rPr b="1" lang="es-419" sz="1500">
                <a:solidFill>
                  <a:srgbClr val="000000"/>
                </a:solidFill>
              </a:rPr>
              <a:t> ipconfig </a:t>
            </a:r>
            <a:r>
              <a:rPr lang="es-419" sz="1500">
                <a:solidFill>
                  <a:srgbClr val="000000"/>
                </a:solidFill>
              </a:rPr>
              <a:t>para verificar el gateway predeterminado en una computadora basada en Windows.</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En un router, utilice el comando </a:t>
            </a:r>
            <a:r>
              <a:rPr b="1" lang="es-419" sz="1500">
                <a:solidFill>
                  <a:srgbClr val="000000"/>
                </a:solidFill>
              </a:rPr>
              <a:t>show ip route</a:t>
            </a:r>
            <a:r>
              <a:rPr lang="es-419" sz="1500">
                <a:solidFill>
                  <a:srgbClr val="000000"/>
                </a:solidFill>
              </a:rPr>
              <a:t> para mostrar la tabla de enrutamiento y verificar que se ha establecido el gateway predeterminado, conocido como ruta predeterminada. Se usa esta ruta cuando la dirección de destino del paquete no coincide con ninguna otra ruta en la tabla de enrutamiento.</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Escenarios para la solución de problemas </a:t>
            </a:r>
            <a:br>
              <a:rPr lang="es-419" sz="1600"/>
            </a:br>
            <a:r>
              <a:rPr lang="es-419" sz="2400"/>
              <a:t>Solución de problemas de DNS</a:t>
            </a:r>
            <a:endParaRPr/>
          </a:p>
        </p:txBody>
      </p:sp>
      <p:sp>
        <p:nvSpPr>
          <p:cNvPr id="592" name="Google Shape;592;p64"/>
          <p:cNvSpPr txBox="1"/>
          <p:nvPr>
            <p:ph idx="1" type="body"/>
          </p:nvPr>
        </p:nvSpPr>
        <p:spPr>
          <a:xfrm>
            <a:off x="474662" y="731836"/>
            <a:ext cx="8280057" cy="36898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400"/>
              <a:buFont typeface="Arial"/>
              <a:buChar char="•"/>
            </a:pPr>
            <a:r>
              <a:rPr lang="es-419" sz="1400">
                <a:solidFill>
                  <a:srgbClr val="000000"/>
                </a:solidFill>
              </a:rPr>
              <a:t>Es común que los usuarios relacionen erróneamente el funcionamiento de un enlace de Internet con la disponibilidad del servicio DNS. </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Las direcciones del servidor DNS pueden asignarse manual o automáticamente a través de DHCP.</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Si bien es común que las empresas y las organizaciones administren sus propios servidores DNS, cualquier servidor DNS accesible puede utilizarse para solucionar nombres. </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Cisco ofrece OpenDNS que proporciona un servicio DNS seguro mediante el filtrado de phishing y algunos sitios de malware. Las direcciones OpenDNS son 208.67.222.222 y 208.67.220.220. Las funciones avanzadas, como el filtrado y la seguridad de contenido web, están disponibles para familias y empresas.</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Use el comando</a:t>
            </a:r>
            <a:r>
              <a:rPr b="1" lang="es-419" sz="1400">
                <a:solidFill>
                  <a:srgbClr val="000000"/>
                </a:solidFill>
              </a:rPr>
              <a:t>ipconfig /all </a:t>
            </a:r>
            <a:r>
              <a:rPr lang="es-419" sz="1400">
                <a:solidFill>
                  <a:srgbClr val="000000"/>
                </a:solidFill>
              </a:rPr>
              <a:t>como se muestra para verificar qué servidor DNS está usando la computadora con Windows.</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El comando </a:t>
            </a:r>
            <a:r>
              <a:rPr b="1" lang="es-419" sz="1400">
                <a:solidFill>
                  <a:srgbClr val="000000"/>
                </a:solidFill>
              </a:rPr>
              <a:t>nslookup</a:t>
            </a:r>
            <a:r>
              <a:rPr lang="es-419" sz="1400">
                <a:solidFill>
                  <a:srgbClr val="000000"/>
                </a:solidFill>
              </a:rPr>
              <a:t> es otra herramienta útil para la solución de problemas de DNS para PC. Con </a:t>
            </a:r>
            <a:r>
              <a:rPr b="1" lang="es-419" sz="1400">
                <a:solidFill>
                  <a:srgbClr val="000000"/>
                </a:solidFill>
              </a:rPr>
              <a:t>nslookup</a:t>
            </a:r>
            <a:r>
              <a:rPr lang="es-419" sz="1400">
                <a:solidFill>
                  <a:srgbClr val="000000"/>
                </a:solidFill>
              </a:rPr>
              <a:t> un usuario puede configurar manualmente las consultas de DNS y analizar la respuesta de DNS.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Dispositivos de una red pequeña</a:t>
            </a:r>
            <a:br>
              <a:rPr lang="es-419"/>
            </a:br>
            <a:r>
              <a:rPr lang="es-419" sz="2400"/>
              <a:t>Selección de dispositivos para redes pequeñas</a:t>
            </a:r>
            <a:endParaRPr/>
          </a:p>
        </p:txBody>
      </p:sp>
      <p:sp>
        <p:nvSpPr>
          <p:cNvPr id="267" name="Google Shape;267;p20"/>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Al igual que las redes grandes, las redes pequeñas requieren planificación y diseño para cumplir con los requisitos del usuario. La planificación asegura que se consideren debidamente todos los requisitos, factores de costo y opciones de implementación. Una de las primeras consideraciones de diseño es el tipo de dispositivos intermediarios que se utilizarán para dar soporte a la red.</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Los factores que deben tenerse en cuenta al seleccionar dispositivos de red incluyen:</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Costo</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Velocidad y tipos de puertos e interfaces</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Capacidad de expansión</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Características y servicios de los sistemas operativos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Escenarios para la solución de problemas </a:t>
            </a:r>
            <a:br>
              <a:rPr lang="es-419" sz="1600"/>
            </a:br>
            <a:r>
              <a:rPr lang="es-419" sz="2400"/>
              <a:t>Packet Tracer: Solución de problemas de conectividad</a:t>
            </a:r>
            <a:endParaRPr/>
          </a:p>
        </p:txBody>
      </p:sp>
      <p:sp>
        <p:nvSpPr>
          <p:cNvPr id="599" name="Google Shape;599;p65"/>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s-419" sz="1800">
                <a:solidFill>
                  <a:srgbClr val="000000"/>
                </a:solidFill>
              </a:rPr>
              <a:t>El objetivo de esta actividad de Packet Tracer es solucionar problemas de conectividad, si es posible. De lo contrario, los problemas se deben documentar claramente para que puedan escalarse.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6"/>
          <p:cNvSpPr txBox="1"/>
          <p:nvPr>
            <p:ph type="title"/>
          </p:nvPr>
        </p:nvSpPr>
        <p:spPr>
          <a:xfrm>
            <a:off x="0" y="0"/>
            <a:ext cx="8345488" cy="1301675"/>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Escenarios para la solución de problemas</a:t>
            </a:r>
            <a:br>
              <a:rPr lang="es-419" sz="1600"/>
            </a:br>
            <a:r>
              <a:rPr lang="es-419" sz="2400"/>
              <a:t>Packet Tracer – Solución de problemas de conectividad – Modo Físico</a:t>
            </a:r>
            <a:br>
              <a:rPr lang="es-419" sz="2400"/>
            </a:br>
            <a:r>
              <a:rPr lang="es-419" sz="2400"/>
              <a:t>Lab - Solución de problemas de conectividad </a:t>
            </a:r>
            <a:endParaRPr/>
          </a:p>
        </p:txBody>
      </p:sp>
      <p:sp>
        <p:nvSpPr>
          <p:cNvPr id="606" name="Google Shape;606;p66"/>
          <p:cNvSpPr txBox="1"/>
          <p:nvPr>
            <p:ph idx="1" type="body"/>
          </p:nvPr>
        </p:nvSpPr>
        <p:spPr>
          <a:xfrm>
            <a:off x="431971" y="1596924"/>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s-419" sz="1800">
                <a:solidFill>
                  <a:srgbClr val="000000"/>
                </a:solidFill>
              </a:rPr>
              <a:t>En esta actividad de Packet Tracer Modo Físico y en el laboratorio, completará los siguientes objetivos:</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Identificar del problema</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Implementación de cambios de la red</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Verificación de la funcionalidad total.</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Hallazgos y cambios de configuración</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7"/>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17.8 Módulo de Práctica y Prueba</a:t>
            </a:r>
            <a:endParaRPr/>
          </a:p>
        </p:txBody>
      </p: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8"/>
          <p:cNvSpPr txBox="1"/>
          <p:nvPr>
            <p:ph type="title"/>
          </p:nvPr>
        </p:nvSpPr>
        <p:spPr>
          <a:xfrm>
            <a:off x="0" y="0"/>
            <a:ext cx="8345488" cy="1129870"/>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Escenarios para la solución de problemas</a:t>
            </a:r>
            <a:r>
              <a:rPr lang="es-419" sz="2400"/>
              <a:t> </a:t>
            </a:r>
            <a:br>
              <a:rPr lang="es-419" sz="1600"/>
            </a:br>
            <a:r>
              <a:rPr lang="es-419" sz="2400"/>
              <a:t>Packet Tracer — Diseñar y construir una red de pequeña empresa — Modo Físico</a:t>
            </a:r>
            <a:br>
              <a:rPr lang="es-419" sz="2400"/>
            </a:br>
            <a:r>
              <a:rPr lang="es-419" sz="2400"/>
              <a:t> Lab — Diseñar y construir una red de pequeña empresa</a:t>
            </a:r>
            <a:endParaRPr/>
          </a:p>
        </p:txBody>
      </p:sp>
      <p:sp>
        <p:nvSpPr>
          <p:cNvPr id="619" name="Google Shape;619;p68"/>
          <p:cNvSpPr txBox="1"/>
          <p:nvPr>
            <p:ph idx="1" type="body"/>
          </p:nvPr>
        </p:nvSpPr>
        <p:spPr>
          <a:xfrm>
            <a:off x="431971" y="1291236"/>
            <a:ext cx="8280057" cy="259227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En esta actividad de Packet Tracer Modo Físico y en el laboratorio, completará los siguientes objetivos:</a:t>
            </a:r>
            <a:endParaRPr/>
          </a:p>
          <a:p>
            <a:pPr indent="0" lvl="0" marL="0" rtl="0" algn="l">
              <a:lnSpc>
                <a:spcPct val="100000"/>
              </a:lnSpc>
              <a:spcBef>
                <a:spcPts val="320"/>
              </a:spcBef>
              <a:spcAft>
                <a:spcPts val="0"/>
              </a:spcAft>
              <a:buSzPts val="1600"/>
              <a:buNone/>
            </a:pPr>
            <a:r>
              <a:t/>
            </a:r>
            <a:endParaRPr sz="1600">
              <a:solidFill>
                <a:srgbClr val="000000"/>
              </a:solidFill>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Diseñar y construir una red pequeña</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Explicar la forma en que se crea, se configura y se verifica una red pequeña de segmentos conectados directamente.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Escenarios para la solución de problemas </a:t>
            </a:r>
            <a:br>
              <a:rPr lang="es-419" sz="1600"/>
            </a:br>
            <a:r>
              <a:rPr lang="es-419" sz="2400"/>
              <a:t>Packet Tracer – Desafío de integración de habilidades</a:t>
            </a:r>
            <a:endParaRPr/>
          </a:p>
        </p:txBody>
      </p:sp>
      <p:sp>
        <p:nvSpPr>
          <p:cNvPr id="626" name="Google Shape;626;p69"/>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En esta actividad de Packet Tracer, usará todas las habilidades que haya adquirido a lo largo de este curso.</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Escenario:</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El router central, el clúster ISP y el servidor web están completamente configurados. Debe crear un nuevo esquema de direccionamiento IPv4 que acomode 4 subredes utilizando la red 192.168.0.0/24. El departamento de TI requiere 25 hosts. El departamento de Ventas requiere 50 hosts. La subred para el resto del personal requiere 100 hosts. En el futuro se agregará una subred para usuarios temporales, que alojará 25 hosts. También debe finalizar la configuración de seguridad básica y las configuraciones de interfaz en R1. Luego, configurará la interfaz SVI y la configuración de seguridad básica en los switchesS1, S2 y S3.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Escenarios de solución de problemas</a:t>
            </a:r>
            <a:br>
              <a:rPr lang="es-419" sz="1600"/>
            </a:br>
            <a:r>
              <a:rPr lang="es-419" sz="2400"/>
              <a:t>Packet Tracer - Desafío de resolución de problemas</a:t>
            </a:r>
            <a:endParaRPr/>
          </a:p>
        </p:txBody>
      </p:sp>
      <p:sp>
        <p:nvSpPr>
          <p:cNvPr id="633" name="Google Shape;633;p70"/>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En esta actividad Packet Tracer, solucionará y resolverá una serie de problemas en una LAN existente.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de Práctica y Cuestionario</a:t>
            </a:r>
            <a:br>
              <a:rPr lang="es-419">
                <a:latin typeface="Arial"/>
                <a:ea typeface="Arial"/>
                <a:cs typeface="Arial"/>
                <a:sym typeface="Arial"/>
              </a:rPr>
            </a:br>
            <a:r>
              <a:rPr lang="es-419">
                <a:latin typeface="Arial"/>
                <a:ea typeface="Arial"/>
                <a:cs typeface="Arial"/>
                <a:sym typeface="Arial"/>
              </a:rPr>
              <a:t>¿Qué aprendió en este módulo?</a:t>
            </a:r>
            <a:endParaRPr/>
          </a:p>
        </p:txBody>
      </p:sp>
      <p:sp>
        <p:nvSpPr>
          <p:cNvPr id="640" name="Google Shape;640;p71"/>
          <p:cNvSpPr txBox="1"/>
          <p:nvPr>
            <p:ph idx="1" type="body"/>
          </p:nvPr>
        </p:nvSpPr>
        <p:spPr>
          <a:xfrm>
            <a:off x="145357" y="68772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Los factores que se deben tener en cuenta al seleccionar dispositivos de red para una red pequeña son el costo, la velocidad y los tipos de puertos/interfaces, la capacidad de ampliación y las características y servicios del sistema operativo. </a:t>
            </a:r>
            <a:endParaRPr/>
          </a:p>
          <a:p>
            <a:pPr indent="-169863" lvl="0" marL="169863" rtl="0" algn="l">
              <a:lnSpc>
                <a:spcPct val="100000"/>
              </a:lnSpc>
              <a:spcBef>
                <a:spcPts val="0"/>
              </a:spcBef>
              <a:spcAft>
                <a:spcPts val="0"/>
              </a:spcAft>
              <a:buSzPts val="1440"/>
              <a:buFont typeface="Arial"/>
              <a:buChar char="•"/>
            </a:pPr>
            <a:r>
              <a:rPr lang="es-419" sz="1600"/>
              <a:t>Al implementar una red, cree un esquema de direccionamiento IP y úselo en dispositivos finales, servidores y periféricos, y dispositivos intermediarios. </a:t>
            </a:r>
            <a:endParaRPr/>
          </a:p>
          <a:p>
            <a:pPr indent="-169863" lvl="0" marL="169863" rtl="0" algn="l">
              <a:lnSpc>
                <a:spcPct val="100000"/>
              </a:lnSpc>
              <a:spcBef>
                <a:spcPts val="0"/>
              </a:spcBef>
              <a:spcAft>
                <a:spcPts val="0"/>
              </a:spcAft>
              <a:buSzPts val="1440"/>
              <a:buFont typeface="Arial"/>
              <a:buChar char="•"/>
            </a:pPr>
            <a:r>
              <a:rPr lang="es-419" sz="1600"/>
              <a:t>La redundancia se puede lograr mediante la instalación de equipos duplicados, pero también se puede lograr mediante el suministro de enlaces de red duplicados para áreas críticas. </a:t>
            </a:r>
            <a:endParaRPr/>
          </a:p>
          <a:p>
            <a:pPr indent="-169863" lvl="0" marL="169863" rtl="0" algn="l">
              <a:lnSpc>
                <a:spcPct val="100000"/>
              </a:lnSpc>
              <a:spcBef>
                <a:spcPts val="0"/>
              </a:spcBef>
              <a:spcAft>
                <a:spcPts val="0"/>
              </a:spcAft>
              <a:buSzPts val="1440"/>
              <a:buFont typeface="Arial"/>
              <a:buChar char="•"/>
            </a:pPr>
            <a:r>
              <a:rPr lang="es-419" sz="1600"/>
              <a:t>Los routers y switches en una red pequeña se deben configurar para admitir el tráfico en tiempo real, como voz y vídeo, de forma independiente del tráfico de otros datos. </a:t>
            </a:r>
            <a:endParaRPr/>
          </a:p>
          <a:p>
            <a:pPr indent="-169863" lvl="0" marL="169863" rtl="0" algn="l">
              <a:lnSpc>
                <a:spcPct val="100000"/>
              </a:lnSpc>
              <a:spcBef>
                <a:spcPts val="0"/>
              </a:spcBef>
              <a:spcAft>
                <a:spcPts val="0"/>
              </a:spcAft>
              <a:buSzPts val="1440"/>
              <a:buFont typeface="Arial"/>
              <a:buChar char="•"/>
            </a:pPr>
            <a:r>
              <a:rPr lang="es-419" sz="1600"/>
              <a:t>Hay dos formas de procesos o programas de software que proporcionan acceso a la red: las aplicaciones de red y los servicios de la capa de aplicación.</a:t>
            </a:r>
            <a:endParaRPr/>
          </a:p>
          <a:p>
            <a:pPr indent="-169863" lvl="0" marL="169863" rtl="0" algn="l">
              <a:lnSpc>
                <a:spcPct val="100000"/>
              </a:lnSpc>
              <a:spcBef>
                <a:spcPts val="0"/>
              </a:spcBef>
              <a:spcAft>
                <a:spcPts val="0"/>
              </a:spcAft>
              <a:buSzPts val="1440"/>
              <a:buFont typeface="Arial"/>
              <a:buChar char="•"/>
            </a:pPr>
            <a:r>
              <a:rPr lang="es-419" sz="1600"/>
              <a:t>Para escalar una red, se requieren varios elementos: documentación de red, inventario de dispositivos, presupuesto y análisis de tráfico. </a:t>
            </a:r>
            <a:endParaRPr/>
          </a:p>
          <a:p>
            <a:pPr indent="-169863" lvl="0" marL="169863" rtl="0" algn="l">
              <a:lnSpc>
                <a:spcPct val="100000"/>
              </a:lnSpc>
              <a:spcBef>
                <a:spcPts val="0"/>
              </a:spcBef>
              <a:spcAft>
                <a:spcPts val="0"/>
              </a:spcAft>
              <a:buSzPts val="1440"/>
              <a:buFont typeface="Arial"/>
              <a:buChar char="•"/>
            </a:pPr>
            <a:r>
              <a:rPr lang="es-419" sz="1600"/>
              <a:t>El comando ping es la forma más eficaz de probar rápidamente la conectividad de Capa 3 entre una dirección IP de origen y destino. </a:t>
            </a:r>
            <a:endParaRPr/>
          </a:p>
          <a:p>
            <a:pPr indent="-169863" lvl="0" marL="169863" rtl="0" algn="l">
              <a:lnSpc>
                <a:spcPct val="100000"/>
              </a:lnSpc>
              <a:spcBef>
                <a:spcPts val="0"/>
              </a:spcBef>
              <a:spcAft>
                <a:spcPts val="0"/>
              </a:spcAft>
              <a:buSzPts val="1440"/>
              <a:buFont typeface="Arial"/>
              <a:buChar char="•"/>
            </a:pPr>
            <a:r>
              <a:rPr lang="es-419" sz="1600"/>
              <a:t>El IOS de Cisco ofrece un modo «extendido» del comando ping que permite al usuario crear tipos especiales de pings ajustando parámetros relacionados con la operación del comando. </a:t>
            </a:r>
            <a:endParaRPr/>
          </a:p>
          <a:p>
            <a:pPr indent="-89852" lvl="0" marL="169863" rtl="0" algn="l">
              <a:lnSpc>
                <a:spcPct val="100000"/>
              </a:lnSpc>
              <a:spcBef>
                <a:spcPts val="0"/>
              </a:spcBef>
              <a:spcAft>
                <a:spcPts val="0"/>
              </a:spcAft>
              <a:buSzPts val="1260"/>
              <a:buNone/>
            </a:pPr>
            <a:r>
              <a:t/>
            </a:r>
            <a:endParaRPr sz="1400"/>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de Práctica y Cuestionario</a:t>
            </a:r>
            <a:br>
              <a:rPr lang="es-419">
                <a:latin typeface="Arial"/>
                <a:ea typeface="Arial"/>
                <a:cs typeface="Arial"/>
                <a:sym typeface="Arial"/>
              </a:rPr>
            </a:br>
            <a:r>
              <a:rPr lang="es-419">
                <a:latin typeface="Arial"/>
                <a:ea typeface="Arial"/>
                <a:cs typeface="Arial"/>
                <a:sym typeface="Arial"/>
              </a:rPr>
              <a:t>¿Qué aprendió en este módulo (Cont.)?</a:t>
            </a:r>
            <a:endParaRPr/>
          </a:p>
        </p:txBody>
      </p:sp>
      <p:sp>
        <p:nvSpPr>
          <p:cNvPr id="647" name="Google Shape;647;p72"/>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Un rastreo proporciona una lista de saltos cuando un paquete se enruta a través de una red. </a:t>
            </a:r>
            <a:endParaRPr/>
          </a:p>
          <a:p>
            <a:pPr indent="-169863" lvl="0" marL="169863" rtl="0" algn="l">
              <a:lnSpc>
                <a:spcPct val="100000"/>
              </a:lnSpc>
              <a:spcBef>
                <a:spcPts val="0"/>
              </a:spcBef>
              <a:spcAft>
                <a:spcPts val="0"/>
              </a:spcAft>
              <a:buSzPts val="1440"/>
              <a:buFont typeface="Arial"/>
              <a:buChar char="•"/>
            </a:pPr>
            <a:r>
              <a:rPr lang="es-419" sz="1600"/>
              <a:t>También hay un comando de traceroute extendido. Permite al administrador ajustar los parámetros relacionados con la operación de comando . </a:t>
            </a:r>
            <a:endParaRPr/>
          </a:p>
          <a:p>
            <a:pPr indent="-169863" lvl="0" marL="169863" rtl="0" algn="l">
              <a:lnSpc>
                <a:spcPct val="100000"/>
              </a:lnSpc>
              <a:spcBef>
                <a:spcPts val="0"/>
              </a:spcBef>
              <a:spcAft>
                <a:spcPts val="0"/>
              </a:spcAft>
              <a:buSzPts val="1440"/>
              <a:buFont typeface="Arial"/>
              <a:buChar char="•"/>
            </a:pPr>
            <a:r>
              <a:rPr lang="es-419" sz="1600"/>
              <a:t>Los administradores de red ven la información de direcciones IP (dirección, máscara, router y DNS) en un host de Windows ejecutando el comando ipconfig. Otros comandos necesarios son </a:t>
            </a:r>
            <a:r>
              <a:rPr b="1" lang="es-419" sz="1600"/>
              <a:t>ipconfig /all</a:t>
            </a:r>
            <a:r>
              <a:rPr lang="es-419" sz="1600"/>
              <a:t>, </a:t>
            </a:r>
            <a:r>
              <a:rPr b="1" lang="es-419" sz="1600"/>
              <a:t>ipconfig /release</a:t>
            </a:r>
            <a:r>
              <a:rPr lang="es-419" sz="1600"/>
              <a:t> e </a:t>
            </a:r>
            <a:r>
              <a:rPr b="1" lang="es-419" sz="1600"/>
              <a:t>ipconfig /renew</a:t>
            </a:r>
            <a:r>
              <a:rPr lang="es-419" sz="1600"/>
              <a:t> y </a:t>
            </a:r>
            <a:r>
              <a:rPr b="1" lang="es-419" sz="1600"/>
              <a:t>ipconfig /displaydns</a:t>
            </a:r>
            <a:r>
              <a:rPr lang="es-419" sz="1600"/>
              <a:t>. </a:t>
            </a:r>
            <a:endParaRPr/>
          </a:p>
          <a:p>
            <a:pPr indent="-169863" lvl="0" marL="169863" rtl="0" algn="l">
              <a:lnSpc>
                <a:spcPct val="100000"/>
              </a:lnSpc>
              <a:spcBef>
                <a:spcPts val="0"/>
              </a:spcBef>
              <a:spcAft>
                <a:spcPts val="0"/>
              </a:spcAft>
              <a:buSzPts val="1440"/>
              <a:buFont typeface="Arial"/>
              <a:buChar char="•"/>
            </a:pPr>
            <a:r>
              <a:rPr lang="es-419" sz="1600"/>
              <a:t>La verificación de la configuración IP mediante el uso de la GUI en una máquina Linux variará dependiendo de la distribución Linux (distribución) y de la interfaz de escritorio. Los comandos necesarios son ifconfig y ip address. </a:t>
            </a:r>
            <a:endParaRPr/>
          </a:p>
          <a:p>
            <a:pPr indent="-169863" lvl="0" marL="169863" rtl="0" algn="l">
              <a:lnSpc>
                <a:spcPct val="100000"/>
              </a:lnSpc>
              <a:spcBef>
                <a:spcPts val="0"/>
              </a:spcBef>
              <a:spcAft>
                <a:spcPts val="0"/>
              </a:spcAft>
              <a:buSzPts val="1440"/>
              <a:buFont typeface="Arial"/>
              <a:buChar char="•"/>
            </a:pPr>
            <a:r>
              <a:rPr lang="es-419" sz="1600"/>
              <a:t>En la GUI de un host Mac, abra Preferencias de red &gt; Avanzadas para obtener la información de direcciones IP. Otros comandos de direccionamiento IP para Mac son ifconfig y networksetup -listallnetworkservices y networksetup -getinfo &lt;network service&gt;. </a:t>
            </a:r>
            <a:endParaRPr/>
          </a:p>
          <a:p>
            <a:pPr indent="-169863" lvl="0" marL="169863" rtl="0" algn="l">
              <a:lnSpc>
                <a:spcPct val="100000"/>
              </a:lnSpc>
              <a:spcBef>
                <a:spcPts val="0"/>
              </a:spcBef>
              <a:spcAft>
                <a:spcPts val="0"/>
              </a:spcAft>
              <a:buSzPts val="1440"/>
              <a:buFont typeface="Arial"/>
              <a:buChar char="•"/>
            </a:pPr>
            <a:r>
              <a:rPr lang="es-419" sz="1600"/>
              <a:t>El comando </a:t>
            </a:r>
            <a:r>
              <a:rPr b="1" lang="es-419" sz="1600"/>
              <a:t>arp</a:t>
            </a:r>
            <a:r>
              <a:rPr lang="es-419" sz="1600"/>
              <a:t> se ejecuta desde el símbolo del sistema de Windows, Linux o Mac. El comando enumera todos los dispositivos actualmente en la caché ARP del host, que incluye la dirección IPv4, la dirección física y el tipo de direccionamiento (estático / dinámico) para cada dispositivo. </a:t>
            </a:r>
            <a:endParaRPr/>
          </a:p>
          <a:p>
            <a:pPr indent="-169863" lvl="0" marL="169863" rtl="0" algn="l">
              <a:lnSpc>
                <a:spcPct val="100000"/>
              </a:lnSpc>
              <a:spcBef>
                <a:spcPts val="0"/>
              </a:spcBef>
              <a:spcAft>
                <a:spcPts val="0"/>
              </a:spcAft>
              <a:buSzPts val="1440"/>
              <a:buFont typeface="Arial"/>
              <a:buChar char="•"/>
            </a:pPr>
            <a:r>
              <a:rPr lang="es-419" sz="1600"/>
              <a:t>El comando </a:t>
            </a:r>
            <a:r>
              <a:rPr b="1" lang="es-419" sz="1600"/>
              <a:t>arp -a</a:t>
            </a:r>
            <a:r>
              <a:rPr lang="es-419" sz="1600"/>
              <a:t> muestra los vínculos entre la dirección IP y la dirección MAC </a:t>
            </a:r>
            <a:endParaRPr/>
          </a:p>
          <a:p>
            <a:pPr indent="-89852" lvl="0" marL="169863" rtl="0" algn="l">
              <a:lnSpc>
                <a:spcPct val="100000"/>
              </a:lnSpc>
              <a:spcBef>
                <a:spcPts val="0"/>
              </a:spcBef>
              <a:spcAft>
                <a:spcPts val="0"/>
              </a:spcAft>
              <a:buSzPts val="1260"/>
              <a:buNone/>
            </a:pPr>
            <a:r>
              <a:t/>
            </a:r>
            <a:endParaRPr sz="1400"/>
          </a:p>
        </p:txBody>
      </p: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de Práctica y Prueba</a:t>
            </a:r>
            <a:br>
              <a:rPr lang="es-419">
                <a:latin typeface="Arial"/>
                <a:ea typeface="Arial"/>
                <a:cs typeface="Arial"/>
                <a:sym typeface="Arial"/>
              </a:rPr>
            </a:br>
            <a:r>
              <a:rPr lang="es-419">
                <a:latin typeface="Arial"/>
                <a:ea typeface="Arial"/>
                <a:cs typeface="Arial"/>
                <a:sym typeface="Arial"/>
              </a:rPr>
              <a:t>¿Qué aprendió en este módulo (Cont.)?</a:t>
            </a:r>
            <a:endParaRPr/>
          </a:p>
        </p:txBody>
      </p:sp>
      <p:sp>
        <p:nvSpPr>
          <p:cNvPr id="654" name="Google Shape;654;p73"/>
          <p:cNvSpPr txBox="1"/>
          <p:nvPr>
            <p:ph idx="1" type="body"/>
          </p:nvPr>
        </p:nvSpPr>
        <p:spPr>
          <a:xfrm>
            <a:off x="144065" y="687724"/>
            <a:ext cx="9066610"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05"/>
              <a:buFont typeface="Arial"/>
              <a:buChar char="•"/>
            </a:pPr>
            <a:r>
              <a:rPr lang="es-419" sz="1450"/>
              <a:t>Los comandos show comunes son </a:t>
            </a:r>
            <a:r>
              <a:rPr b="1" lang="es-419" sz="1450"/>
              <a:t>show running-config</a:t>
            </a:r>
            <a:r>
              <a:rPr lang="es-419" sz="1450"/>
              <a:t>, </a:t>
            </a:r>
            <a:r>
              <a:rPr b="1" lang="es-419" sz="1450"/>
              <a:t>show interfaces</a:t>
            </a:r>
            <a:r>
              <a:rPr lang="es-419" sz="1450"/>
              <a:t>, </a:t>
            </a:r>
            <a:r>
              <a:rPr b="1" lang="es-419" sz="1450"/>
              <a:t>show ip address</a:t>
            </a:r>
            <a:r>
              <a:rPr lang="es-419" sz="1450"/>
              <a:t>, </a:t>
            </a:r>
            <a:r>
              <a:rPr b="1" lang="es-419" sz="1450"/>
              <a:t>show arp</a:t>
            </a:r>
            <a:r>
              <a:rPr lang="es-419" sz="1450"/>
              <a:t>, </a:t>
            </a:r>
            <a:r>
              <a:rPr b="1" lang="es-419" sz="1450"/>
              <a:t>show ip route</a:t>
            </a:r>
            <a:r>
              <a:rPr lang="es-419" sz="1450"/>
              <a:t>, </a:t>
            </a:r>
            <a:r>
              <a:rPr b="1" lang="es-419" sz="1450"/>
              <a:t>show protocols</a:t>
            </a:r>
            <a:r>
              <a:rPr lang="es-419" sz="1450"/>
              <a:t> y </a:t>
            </a:r>
            <a:r>
              <a:rPr b="1" lang="es-419" sz="1450"/>
              <a:t>show version</a:t>
            </a:r>
            <a:r>
              <a:rPr lang="es-419" sz="1450"/>
              <a:t>. El comando </a:t>
            </a:r>
            <a:r>
              <a:rPr b="1" lang="es-419" sz="1450"/>
              <a:t>show cdp neighbor </a:t>
            </a:r>
            <a:r>
              <a:rPr lang="es-419" sz="1450"/>
              <a:t>proporciona la siguiente información sobre cada dispositivo vecino CDP: identificadores, lista de direcciones, identificador de puerto, lista de capacidades y plataforma. </a:t>
            </a:r>
            <a:endParaRPr/>
          </a:p>
          <a:p>
            <a:pPr indent="-169863" lvl="0" marL="169863" rtl="0" algn="l">
              <a:lnSpc>
                <a:spcPct val="100000"/>
              </a:lnSpc>
              <a:spcBef>
                <a:spcPts val="0"/>
              </a:spcBef>
              <a:spcAft>
                <a:spcPts val="0"/>
              </a:spcAft>
              <a:buSzPts val="1305"/>
              <a:buFont typeface="Arial"/>
              <a:buChar char="•"/>
            </a:pPr>
            <a:r>
              <a:rPr lang="es-419" sz="1450"/>
              <a:t>El comando </a:t>
            </a:r>
            <a:r>
              <a:rPr b="1" lang="es-419" sz="1450"/>
              <a:t>show cdp neighbors detail</a:t>
            </a:r>
            <a:r>
              <a:rPr lang="es-419" sz="1450"/>
              <a:t> contribuye a determinar si uno de los vecinos CDP tiene un error de configuración IP. </a:t>
            </a:r>
            <a:endParaRPr/>
          </a:p>
          <a:p>
            <a:pPr indent="-169863" lvl="0" marL="169863" rtl="0" algn="l">
              <a:lnSpc>
                <a:spcPct val="100000"/>
              </a:lnSpc>
              <a:spcBef>
                <a:spcPts val="0"/>
              </a:spcBef>
              <a:spcAft>
                <a:spcPts val="0"/>
              </a:spcAft>
              <a:buSzPts val="1305"/>
              <a:buFont typeface="Arial"/>
              <a:buChar char="•"/>
            </a:pPr>
            <a:r>
              <a:rPr lang="es-419" sz="1450"/>
              <a:t>El resultado de </a:t>
            </a:r>
            <a:r>
              <a:rPr b="1" lang="es-419" sz="1450"/>
              <a:t>show ip interface brief</a:t>
            </a:r>
            <a:r>
              <a:rPr lang="es-419" sz="1450"/>
              <a:t> muestra todas las interfaces del router, la dirección IP asignada a cada interfaz (si las hubiera) y el estado de funcionamiento de la interfaz.</a:t>
            </a:r>
            <a:endParaRPr/>
          </a:p>
          <a:p>
            <a:pPr indent="-169863" lvl="0" marL="169863" rtl="0" algn="l">
              <a:lnSpc>
                <a:spcPct val="100000"/>
              </a:lnSpc>
              <a:spcBef>
                <a:spcPts val="0"/>
              </a:spcBef>
              <a:spcAft>
                <a:spcPts val="0"/>
              </a:spcAft>
              <a:buSzPts val="1305"/>
              <a:buFont typeface="Arial"/>
              <a:buChar char="•"/>
            </a:pPr>
            <a:r>
              <a:rPr lang="es-419" sz="1450"/>
              <a:t>Los seis pasos básicos para solucionar problemas: Paso 1. Identificar el problema Paso 2. Establecer una teoría de causas probables. Paso 3. Poner a prueba la teoría para determinar la causa. Paso 4. Establecer un plan de acción e implementar la solución Paso 5. Verificar la solución e implementar medidas preventivas. Paso 6. Registrar hallazgos, acciones y resultados.</a:t>
            </a:r>
            <a:endParaRPr/>
          </a:p>
          <a:p>
            <a:pPr indent="-169863" lvl="0" marL="169863" rtl="0" algn="l">
              <a:lnSpc>
                <a:spcPct val="100000"/>
              </a:lnSpc>
              <a:spcBef>
                <a:spcPts val="0"/>
              </a:spcBef>
              <a:spcAft>
                <a:spcPts val="0"/>
              </a:spcAft>
              <a:buSzPts val="1305"/>
              <a:buFont typeface="Arial"/>
              <a:buChar char="•"/>
            </a:pPr>
            <a:r>
              <a:rPr lang="es-419" sz="1450"/>
              <a:t>Se debe escalar un problema cuando requiere una decisión de un gerente, cierta experiencia específica o un nivel de acceso a la red no disponible para el técnico de resolución de problemas. </a:t>
            </a:r>
            <a:endParaRPr/>
          </a:p>
          <a:p>
            <a:pPr indent="-169863" lvl="0" marL="169863" rtl="0" algn="l">
              <a:lnSpc>
                <a:spcPct val="100000"/>
              </a:lnSpc>
              <a:spcBef>
                <a:spcPts val="0"/>
              </a:spcBef>
              <a:spcAft>
                <a:spcPts val="0"/>
              </a:spcAft>
              <a:buSzPts val="1305"/>
              <a:buFont typeface="Arial"/>
              <a:buChar char="•"/>
            </a:pPr>
            <a:r>
              <a:rPr lang="es-419" sz="1450"/>
              <a:t>Los procesos, protocolos, mecanismos y eventos del sistema operativo generan mensajes para comunicar su estado. El comando debug de IOS permite que el administrador muestre estos mensajes en tiempo real para su análisis. </a:t>
            </a:r>
            <a:endParaRPr/>
          </a:p>
          <a:p>
            <a:pPr indent="-169863" lvl="0" marL="169863" rtl="0" algn="l">
              <a:lnSpc>
                <a:spcPct val="100000"/>
              </a:lnSpc>
              <a:spcBef>
                <a:spcPts val="0"/>
              </a:spcBef>
              <a:spcAft>
                <a:spcPts val="0"/>
              </a:spcAft>
              <a:buSzPts val="1305"/>
              <a:buFont typeface="Arial"/>
              <a:buChar char="•"/>
            </a:pPr>
            <a:r>
              <a:rPr lang="es-419" sz="1450"/>
              <a:t>Para mostrar los mensajes de registro en una terminal (consola virtual), utilice el comando modo EXEC privilegiado terminal monitor.</a:t>
            </a:r>
            <a:endParaRPr/>
          </a:p>
          <a:p>
            <a:pPr indent="-89852" lvl="0" marL="169863" rtl="0" algn="l">
              <a:lnSpc>
                <a:spcPct val="100000"/>
              </a:lnSpc>
              <a:spcBef>
                <a:spcPts val="0"/>
              </a:spcBef>
              <a:spcAft>
                <a:spcPts val="0"/>
              </a:spcAft>
              <a:buSzPts val="1260"/>
              <a:buNone/>
            </a:pPr>
            <a:r>
              <a:t/>
            </a:r>
            <a:endParaRPr sz="1400"/>
          </a:p>
        </p:txBody>
      </p:sp>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4"/>
          <p:cNvSpPr txBox="1"/>
          <p:nvPr>
            <p:ph type="title"/>
          </p:nvPr>
        </p:nvSpPr>
        <p:spPr>
          <a:xfrm>
            <a:off x="1" y="41394"/>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17: Construir una red pequeña</a:t>
            </a:r>
            <a:br>
              <a:rPr lang="es-419">
                <a:latin typeface="Arial"/>
                <a:ea typeface="Arial"/>
                <a:cs typeface="Arial"/>
                <a:sym typeface="Arial"/>
              </a:rPr>
            </a:br>
            <a:r>
              <a:rPr lang="es-419">
                <a:latin typeface="Arial"/>
                <a:ea typeface="Arial"/>
                <a:cs typeface="Arial"/>
                <a:sym typeface="Arial"/>
              </a:rPr>
              <a:t> Nuevos Términos y Comandos</a:t>
            </a:r>
            <a:endParaRPr/>
          </a:p>
        </p:txBody>
      </p:sp>
      <p:sp>
        <p:nvSpPr>
          <p:cNvPr id="661" name="Google Shape;661;p74"/>
          <p:cNvSpPr txBox="1"/>
          <p:nvPr>
            <p:ph idx="1" type="body"/>
          </p:nvPr>
        </p:nvSpPr>
        <p:spPr>
          <a:xfrm>
            <a:off x="144065" y="798944"/>
            <a:ext cx="4427935"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260"/>
              <a:buFont typeface="Arial"/>
              <a:buChar char="•"/>
            </a:pPr>
            <a:r>
              <a:rPr lang="es-419" sz="1400"/>
              <a:t>Aplicaciones de red</a:t>
            </a:r>
            <a:endParaRPr/>
          </a:p>
          <a:p>
            <a:pPr indent="-169863" lvl="0" marL="169863" rtl="0" algn="l">
              <a:lnSpc>
                <a:spcPct val="100000"/>
              </a:lnSpc>
              <a:spcBef>
                <a:spcPts val="1200"/>
              </a:spcBef>
              <a:spcAft>
                <a:spcPts val="0"/>
              </a:spcAft>
              <a:buSzPts val="1260"/>
              <a:buFont typeface="Arial"/>
              <a:buChar char="•"/>
            </a:pPr>
            <a:r>
              <a:rPr lang="es-419" sz="1400"/>
              <a:t>Servicios de la capa de aplicación</a:t>
            </a:r>
            <a:endParaRPr/>
          </a:p>
          <a:p>
            <a:pPr indent="-169863" lvl="0" marL="169863" rtl="0" algn="l">
              <a:lnSpc>
                <a:spcPct val="100000"/>
              </a:lnSpc>
              <a:spcBef>
                <a:spcPts val="1200"/>
              </a:spcBef>
              <a:spcAft>
                <a:spcPts val="0"/>
              </a:spcAft>
              <a:buSzPts val="1260"/>
              <a:buFont typeface="Arial"/>
              <a:buChar char="•"/>
            </a:pPr>
            <a:r>
              <a:rPr lang="es-419" sz="1400"/>
              <a:t>extended ping (ping extendido)</a:t>
            </a:r>
            <a:endParaRPr/>
          </a:p>
          <a:p>
            <a:pPr indent="-169863" lvl="0" marL="169863" rtl="0" algn="l">
              <a:lnSpc>
                <a:spcPct val="100000"/>
              </a:lnSpc>
              <a:spcBef>
                <a:spcPts val="1200"/>
              </a:spcBef>
              <a:spcAft>
                <a:spcPts val="0"/>
              </a:spcAft>
              <a:buSzPts val="1260"/>
              <a:buFont typeface="Arial"/>
              <a:buChar char="•"/>
            </a:pPr>
            <a:r>
              <a:rPr lang="es-419" sz="1400"/>
              <a:t>extended traceroute (traceroute extendido)</a:t>
            </a:r>
            <a:endParaRPr/>
          </a:p>
          <a:p>
            <a:pPr indent="-169863" lvl="0" marL="169863" rtl="0" algn="l">
              <a:lnSpc>
                <a:spcPct val="100000"/>
              </a:lnSpc>
              <a:spcBef>
                <a:spcPts val="1200"/>
              </a:spcBef>
              <a:spcAft>
                <a:spcPts val="0"/>
              </a:spcAft>
              <a:buSzPts val="1260"/>
              <a:buFont typeface="Arial"/>
              <a:buChar char="•"/>
            </a:pPr>
            <a:r>
              <a:rPr lang="es-419" sz="1400"/>
              <a:t>network Baseline (Línea base de red)</a:t>
            </a:r>
            <a:endParaRPr/>
          </a:p>
          <a:p>
            <a:pPr indent="-169863" lvl="0" marL="169863" rtl="0" algn="l">
              <a:lnSpc>
                <a:spcPct val="100000"/>
              </a:lnSpc>
              <a:spcBef>
                <a:spcPts val="1200"/>
              </a:spcBef>
              <a:spcAft>
                <a:spcPts val="0"/>
              </a:spcAft>
              <a:buSzPts val="1260"/>
              <a:buFont typeface="Arial"/>
              <a:buChar char="•"/>
            </a:pPr>
            <a:r>
              <a:rPr b="1" lang="es-419" sz="1400"/>
              <a:t>ifconfig</a:t>
            </a:r>
            <a:endParaRPr/>
          </a:p>
          <a:p>
            <a:pPr indent="-169863" lvl="0" marL="169863" rtl="0" algn="l">
              <a:lnSpc>
                <a:spcPct val="100000"/>
              </a:lnSpc>
              <a:spcBef>
                <a:spcPts val="1200"/>
              </a:spcBef>
              <a:spcAft>
                <a:spcPts val="0"/>
              </a:spcAft>
              <a:buSzPts val="1260"/>
              <a:buFont typeface="Arial"/>
              <a:buChar char="•"/>
            </a:pPr>
            <a:r>
              <a:rPr b="1" lang="es-419" sz="1400"/>
              <a:t>interfaz netsh ip delete arpcache</a:t>
            </a:r>
            <a:endParaRPr/>
          </a:p>
          <a:p>
            <a:pPr indent="-169863" lvl="0" marL="169863" rtl="0" algn="l">
              <a:lnSpc>
                <a:spcPct val="100000"/>
              </a:lnSpc>
              <a:spcBef>
                <a:spcPts val="1200"/>
              </a:spcBef>
              <a:spcAft>
                <a:spcPts val="0"/>
              </a:spcAft>
              <a:buSzPts val="1260"/>
              <a:buFont typeface="Arial"/>
              <a:buChar char="•"/>
            </a:pPr>
            <a:r>
              <a:rPr lang="es-419" sz="1400"/>
              <a:t>scientific method (método científico)</a:t>
            </a:r>
            <a:endParaRPr/>
          </a:p>
          <a:p>
            <a:pPr indent="-169863" lvl="0" marL="169863" rtl="0" algn="l">
              <a:lnSpc>
                <a:spcPct val="100000"/>
              </a:lnSpc>
              <a:spcBef>
                <a:spcPts val="1200"/>
              </a:spcBef>
              <a:spcAft>
                <a:spcPts val="0"/>
              </a:spcAft>
              <a:buSzPts val="1260"/>
              <a:buFont typeface="Arial"/>
              <a:buChar char="•"/>
            </a:pPr>
            <a:r>
              <a:rPr b="1" lang="es-419" sz="1400"/>
              <a:t>depurar</a:t>
            </a:r>
            <a:endParaRPr/>
          </a:p>
          <a:p>
            <a:pPr indent="-169863" lvl="0" marL="169863" rtl="0" algn="l">
              <a:lnSpc>
                <a:spcPct val="100000"/>
              </a:lnSpc>
              <a:spcBef>
                <a:spcPts val="1200"/>
              </a:spcBef>
              <a:spcAft>
                <a:spcPts val="0"/>
              </a:spcAft>
              <a:buSzPts val="1260"/>
              <a:buFont typeface="Arial"/>
              <a:buChar char="•"/>
            </a:pPr>
            <a:r>
              <a:rPr b="1" lang="es-419" sz="1400"/>
              <a:t>terminal monitor</a:t>
            </a:r>
            <a:endParaRPr/>
          </a:p>
          <a:p>
            <a:pPr indent="-89852" lvl="0" marL="169863" rtl="0" algn="l">
              <a:lnSpc>
                <a:spcPct val="100000"/>
              </a:lnSpc>
              <a:spcBef>
                <a:spcPts val="1200"/>
              </a:spcBef>
              <a:spcAft>
                <a:spcPts val="0"/>
              </a:spcAft>
              <a:buSzPts val="1260"/>
              <a:buFont typeface="Noto Sans Symbols"/>
              <a:buNone/>
            </a:pPr>
            <a:r>
              <a:t/>
            </a:r>
            <a:endParaRPr sz="1400"/>
          </a:p>
          <a:p>
            <a:pPr indent="-89852" lvl="0" marL="169863" rtl="0" algn="l">
              <a:lnSpc>
                <a:spcPct val="100000"/>
              </a:lnSpc>
              <a:spcBef>
                <a:spcPts val="1200"/>
              </a:spcBef>
              <a:spcAft>
                <a:spcPts val="0"/>
              </a:spcAft>
              <a:buSzPts val="1260"/>
              <a:buFont typeface="Noto Sans Symbols"/>
              <a:buNone/>
            </a:pPr>
            <a:r>
              <a:t/>
            </a:r>
            <a:endParaRPr sz="1400"/>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Dispositivos de una red pequeña</a:t>
            </a:r>
            <a:br>
              <a:rPr lang="es-419"/>
            </a:br>
            <a:r>
              <a:rPr lang="es-419" sz="2400"/>
              <a:t>Asignación de direcciones IP para redes pequeñas</a:t>
            </a:r>
            <a:endParaRPr/>
          </a:p>
        </p:txBody>
      </p:sp>
      <p:sp>
        <p:nvSpPr>
          <p:cNvPr id="274" name="Google Shape;274;p21"/>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Al implementar una red, cree un esquema de direccionamiento IP y úselo. Todos los hosts dentro de una red interna deben tener una dirección exclusiva. Entre los dispositivos que se incluirán en el esquema de direccionamiento IP se incluyen los siguientes:</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Dispositivos de usuario final: número y tipo de conexiones (es decir, por cable, inalámbrico, acceso remoto)</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Servidores y dispositivos periféricos (por ejemplo, impresoras y cámaras de seguridad)</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Dispositivos intermedios, incluidos switches y puntos de acceso.</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Se recomienda planificar, documentar y mantener un esquema de direccionamiento IP basado en el tipo de dispositivo. El uso de un esquema de direccionamiento IP planificado facilita la identificación de un tipo de dispositivo y la solución de problemas.</a:t>
            </a:r>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Dispositivos de una red pequeña</a:t>
            </a:r>
            <a:br>
              <a:rPr lang="es-419"/>
            </a:br>
            <a:r>
              <a:rPr lang="es-419" sz="2400"/>
              <a:t>Redundancia en redes pequeñas</a:t>
            </a:r>
            <a:endParaRPr/>
          </a:p>
        </p:txBody>
      </p:sp>
      <p:sp>
        <p:nvSpPr>
          <p:cNvPr id="281" name="Google Shape;281;p22"/>
          <p:cNvSpPr txBox="1"/>
          <p:nvPr>
            <p:ph idx="1" type="body"/>
          </p:nvPr>
        </p:nvSpPr>
        <p:spPr>
          <a:xfrm>
            <a:off x="66676" y="731837"/>
            <a:ext cx="3692526"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Para mantener un alto grado de confiabilidad, se requiere, </a:t>
            </a:r>
            <a:r>
              <a:rPr i="1" lang="es-419" sz="1600">
                <a:solidFill>
                  <a:srgbClr val="000000"/>
                </a:solidFill>
              </a:rPr>
              <a:t>redundancia</a:t>
            </a:r>
            <a:r>
              <a:rPr lang="es-419" sz="1600">
                <a:solidFill>
                  <a:srgbClr val="000000"/>
                </a:solidFill>
              </a:rPr>
              <a:t> en el diseño de red. La redundancia ayuda a eliminar puntos de error únicos.</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La redundancia se puede lograr instalando equipos duplicados. También se puede lograr mediante el suministro de enlaces de red duplicados para áreas críticas.</a:t>
            </a:r>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p:txBody>
      </p:sp>
      <p:pic>
        <p:nvPicPr>
          <p:cNvPr id="282" name="Google Shape;282;p22"/>
          <p:cNvPicPr preferRelativeResize="0"/>
          <p:nvPr/>
        </p:nvPicPr>
        <p:blipFill rotWithShape="1">
          <a:blip r:embed="rId3">
            <a:alphaModFix/>
          </a:blip>
          <a:srcRect b="0" l="0" r="0" t="0"/>
          <a:stretch/>
        </p:blipFill>
        <p:spPr>
          <a:xfrm>
            <a:off x="4059281" y="800714"/>
            <a:ext cx="4459563" cy="35420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Dispositivos de una red pequeña</a:t>
            </a:r>
            <a:br>
              <a:rPr lang="es-419"/>
            </a:br>
            <a:r>
              <a:rPr lang="es-419" sz="2400"/>
              <a:t>Administración de tráfico</a:t>
            </a:r>
            <a:endParaRPr/>
          </a:p>
        </p:txBody>
      </p:sp>
      <p:sp>
        <p:nvSpPr>
          <p:cNvPr id="289" name="Google Shape;289;p23"/>
          <p:cNvSpPr txBox="1"/>
          <p:nvPr>
            <p:ph idx="1" type="body"/>
          </p:nvPr>
        </p:nvSpPr>
        <p:spPr>
          <a:xfrm>
            <a:off x="161926" y="731837"/>
            <a:ext cx="4572000" cy="3859213"/>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El objetivo de un buen diseño de red es mejorar la productividad de los empleados y minimizar el tiempo de inactividad de la red.</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Los routers y switches en una red pequeña se deben configurar para admitir el tráfico en tiempo real, como voz y vídeo, de forma independiente del tráfico de otros datos. Un buen diseño de red implementará la calidad de servicio (QoS).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Hay cuatro colas de prioridad. La cola de alta prioridad alta siempre se vacía primero.</a:t>
            </a:r>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p:txBody>
      </p:sp>
      <p:pic>
        <p:nvPicPr>
          <p:cNvPr id="290" name="Google Shape;290;p23"/>
          <p:cNvPicPr preferRelativeResize="0"/>
          <p:nvPr/>
        </p:nvPicPr>
        <p:blipFill rotWithShape="1">
          <a:blip r:embed="rId3">
            <a:alphaModFix/>
          </a:blip>
          <a:srcRect b="0" l="0" r="0" t="0"/>
          <a:stretch/>
        </p:blipFill>
        <p:spPr>
          <a:xfrm>
            <a:off x="4895852" y="1269054"/>
            <a:ext cx="4175932" cy="26053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17.2 – Aplicaciones y protocolos de redes pequeñas</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