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3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E296EA-0DFF-440E-B72F-1038DDFE682F}">
  <a:tblStyle styleId="{1FE296EA-0DFF-440E-B72F-1038DDFE682F}"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A"/>
          </a:solidFill>
        </a:fill>
      </a:tcStyle>
    </a:wholeTbl>
    <a:band1H>
      <a:tcTxStyle/>
      <a:tcStyle>
        <a:fill>
          <a:solidFill>
            <a:srgbClr val="CACED3"/>
          </a:solidFill>
        </a:fill>
      </a:tcStyle>
    </a:band1H>
    <a:band2H>
      <a:tcTxStyle/>
    </a:band2H>
    <a:band1V>
      <a:tcTxStyle/>
      <a:tcStyle>
        <a:fill>
          <a:solidFill>
            <a:srgbClr val="CACED3"/>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8FD46FF7-8AF0-4554-941D-DCDF99DAD29E}"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chemeClr val="accent3"/>
          </a:solidFill>
        </a:fill>
      </a:tcStyle>
    </a:wholeTbl>
    <a:band1H>
      <a:tcTxStyle/>
      <a:tcStyle>
        <a:fill>
          <a:solidFill>
            <a:schemeClr val="accent3"/>
          </a:solidFill>
        </a:fill>
      </a:tcStyle>
    </a:band1H>
    <a:band2H>
      <a:tcTxStyle/>
    </a:band2H>
    <a:band1V>
      <a:tcTxStyle/>
      <a:tcStyle>
        <a:fill>
          <a:solidFill>
            <a:schemeClr val="accent3"/>
          </a:solidFill>
        </a:fill>
      </a:tcStyle>
    </a:band1V>
    <a:band2V>
      <a:tcTxStyle/>
    </a:band2V>
    <a:lastCol>
      <a:tcTxStyle b="on" i="off">
        <a:font>
          <a:latin typeface="Arial"/>
          <a:ea typeface="Arial"/>
          <a:cs typeface="Arial"/>
        </a:font>
        <a:schemeClr val="lt1"/>
      </a:tcTxStyle>
      <a:tcStyle>
        <a:fill>
          <a:solidFill>
            <a:schemeClr val="accent3"/>
          </a:solidFill>
        </a:fill>
      </a:tcStyle>
    </a:lastCol>
    <a:firstCol>
      <a:tcTxStyle b="on" i="off">
        <a:font>
          <a:latin typeface="Arial"/>
          <a:ea typeface="Arial"/>
          <a:cs typeface="Arial"/>
        </a:font>
        <a:schemeClr val="lt1"/>
      </a:tcTxStyle>
      <a:tcStyle>
        <a:fill>
          <a:solidFill>
            <a:schemeClr val="accent3"/>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3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419"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419"/>
              <a:t>Programa de Cisco Networking Academy</a:t>
            </a:r>
            <a:endParaRPr/>
          </a:p>
          <a:p>
            <a:pPr indent="0" lvl="0" marL="0" rtl="0" algn="l">
              <a:spcBef>
                <a:spcPts val="0"/>
              </a:spcBef>
              <a:spcAft>
                <a:spcPts val="0"/>
              </a:spcAft>
              <a:buNone/>
            </a:pPr>
            <a:r>
              <a:rPr lang="es-419"/>
              <a:t>Introducción a Redes v7.0</a:t>
            </a:r>
            <a:endParaRPr/>
          </a:p>
          <a:p>
            <a:pPr indent="0" lvl="0" marL="0" rtl="0" algn="l">
              <a:spcBef>
                <a:spcPts val="0"/>
              </a:spcBef>
              <a:spcAft>
                <a:spcPts val="0"/>
              </a:spcAft>
              <a:buNone/>
            </a:pPr>
            <a:r>
              <a:rPr lang="es-419"/>
              <a:t>Módulo 2: Configuración básica del Switch y dispositivo final</a:t>
            </a:r>
            <a:endParaRPr/>
          </a:p>
          <a:p>
            <a:pPr indent="0" lvl="0" marL="0" rtl="0" algn="l">
              <a:spcBef>
                <a:spcPts val="0"/>
              </a:spcBef>
              <a:spcAft>
                <a:spcPts val="0"/>
              </a:spcAft>
              <a:buNone/>
            </a:pPr>
            <a:r>
              <a:t/>
            </a:r>
            <a:endParaRPr/>
          </a:p>
        </p:txBody>
      </p:sp>
      <p:sp>
        <p:nvSpPr>
          <p:cNvPr id="236" name="Google Shape;23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306" name="Google Shape;30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2.2 – </a:t>
            </a:r>
            <a:r>
              <a:rPr lang="es-419" sz="1200">
                <a:solidFill>
                  <a:srgbClr val="B6DDE7"/>
                </a:solidFill>
                <a:latin typeface="Arial"/>
                <a:ea typeface="Arial"/>
                <a:cs typeface="Arial"/>
                <a:sym typeface="Arial"/>
              </a:rPr>
              <a:t>Navegación del IOS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2.2.1 – Modos de comando principales</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318" name="Google Shape;31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2.2 – </a:t>
            </a:r>
            <a:r>
              <a:rPr lang="es-419" sz="1200">
                <a:solidFill>
                  <a:srgbClr val="B6DDE7"/>
                </a:solidFill>
                <a:latin typeface="Arial"/>
                <a:ea typeface="Arial"/>
                <a:cs typeface="Arial"/>
                <a:sym typeface="Arial"/>
              </a:rPr>
              <a:t>Navegación del IOS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2.2.2 — Modo de configuración y modos de subconfiguración</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328" name="Google Shape;32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2.2 – </a:t>
            </a:r>
            <a:r>
              <a:rPr lang="es-419" sz="1200">
                <a:solidFill>
                  <a:srgbClr val="B6DDE7"/>
                </a:solidFill>
                <a:latin typeface="Arial"/>
                <a:ea typeface="Arial"/>
                <a:cs typeface="Arial"/>
                <a:sym typeface="Arial"/>
              </a:rPr>
              <a:t>Navegación del IOS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2.2.3 – Video - Modos de comando primario de la CLI de IOS</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2.2 – </a:t>
            </a:r>
            <a:r>
              <a:rPr lang="es-419" sz="1200">
                <a:solidFill>
                  <a:srgbClr val="B6DDE7"/>
                </a:solidFill>
                <a:latin typeface="Arial"/>
                <a:ea typeface="Arial"/>
                <a:cs typeface="Arial"/>
                <a:sym typeface="Arial"/>
              </a:rPr>
              <a:t>Navegación del IOS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2.2.4 – Navegación entre los modos de IOS</a:t>
            </a:r>
            <a:endParaRPr/>
          </a:p>
          <a:p>
            <a:pPr indent="0" lvl="0" marL="0" rtl="0" algn="l">
              <a:spcBef>
                <a:spcPts val="0"/>
              </a:spcBef>
              <a:spcAft>
                <a:spcPts val="0"/>
              </a:spcAft>
              <a:buNone/>
            </a:pPr>
            <a:r>
              <a:t/>
            </a:r>
            <a:endParaRPr/>
          </a:p>
        </p:txBody>
      </p:sp>
      <p:sp>
        <p:nvSpPr>
          <p:cNvPr id="336" name="Google Shape;336;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2.2 – </a:t>
            </a:r>
            <a:r>
              <a:rPr lang="es-419" sz="1200">
                <a:solidFill>
                  <a:srgbClr val="B6DDE7"/>
                </a:solidFill>
                <a:latin typeface="Arial"/>
                <a:ea typeface="Arial"/>
                <a:cs typeface="Arial"/>
                <a:sym typeface="Arial"/>
              </a:rPr>
              <a:t>Navegación del IOS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2.2.4 – Navegación entre los modos de IOS</a:t>
            </a:r>
            <a:endParaRPr/>
          </a:p>
          <a:p>
            <a:pPr indent="0" lvl="0" marL="0" rtl="0" algn="l">
              <a:spcBef>
                <a:spcPts val="0"/>
              </a:spcBef>
              <a:spcAft>
                <a:spcPts val="0"/>
              </a:spcAft>
              <a:buNone/>
            </a:pPr>
            <a:r>
              <a:t/>
            </a:r>
            <a:endParaRPr/>
          </a:p>
        </p:txBody>
      </p:sp>
      <p:sp>
        <p:nvSpPr>
          <p:cNvPr id="346" name="Google Shape;34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354" name="Google Shape;35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5" name="Google Shape;35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2.2 – </a:t>
            </a:r>
            <a:r>
              <a:rPr lang="es-419" sz="1200">
                <a:solidFill>
                  <a:srgbClr val="B6DDE7"/>
                </a:solidFill>
                <a:latin typeface="Arial"/>
                <a:ea typeface="Arial"/>
                <a:cs typeface="Arial"/>
                <a:sym typeface="Arial"/>
              </a:rPr>
              <a:t>Navegación del IOS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2.2.5 – Video - Navegación entre los modos de IOS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2.2.6 — Una nota sobre el corrector de sintaxis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2.2.7 — Comprobador de sintaxis — Navegar entre los modos IOS</a:t>
            </a:r>
            <a:endParaRPr/>
          </a:p>
          <a:p>
            <a:pPr indent="0" lvl="0" marL="0" rtl="0" algn="l">
              <a:lnSpc>
                <a:spcPct val="80000"/>
              </a:lnSpc>
              <a:spcBef>
                <a:spcPts val="0"/>
              </a:spcBef>
              <a:spcAft>
                <a:spcPts val="0"/>
              </a:spcAft>
              <a:buClr>
                <a:schemeClr val="dk1"/>
              </a:buClr>
              <a:buSzPts val="1200"/>
              <a:buFont typeface="Calibri"/>
              <a:buNone/>
            </a:pPr>
            <a:r>
              <a:rPr lang="es-419"/>
              <a:t>2.2.8 — Verifique su conocimiento - Navegación del IOS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2.3 – Estructura de los comandos</a:t>
            </a:r>
            <a:endParaRPr/>
          </a:p>
        </p:txBody>
      </p:sp>
      <p:sp>
        <p:nvSpPr>
          <p:cNvPr id="362" name="Google Shape;362;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2.3 – Estructura de los comandos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2.3.1 – Estructura básica de los comandos IOS</a:t>
            </a:r>
            <a:endParaRPr/>
          </a:p>
          <a:p>
            <a:pPr indent="0" lvl="0" marL="0" rtl="0" algn="l">
              <a:spcBef>
                <a:spcPts val="0"/>
              </a:spcBef>
              <a:spcAft>
                <a:spcPts val="0"/>
              </a:spcAft>
              <a:buNone/>
            </a:pPr>
            <a:r>
              <a:t/>
            </a:r>
            <a:endParaRPr/>
          </a:p>
        </p:txBody>
      </p:sp>
      <p:sp>
        <p:nvSpPr>
          <p:cNvPr id="368" name="Google Shape;368;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2.3 – Estructura de los comandos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2.3.2 – Verificación de la sintaxis de los comandos IOS</a:t>
            </a:r>
            <a:endParaRPr/>
          </a:p>
          <a:p>
            <a:pPr indent="0" lvl="0" marL="0" rtl="0" algn="l">
              <a:spcBef>
                <a:spcPts val="0"/>
              </a:spcBef>
              <a:spcAft>
                <a:spcPts val="0"/>
              </a:spcAft>
              <a:buNone/>
            </a:pPr>
            <a:r>
              <a:t/>
            </a:r>
            <a:endParaRPr/>
          </a:p>
        </p:txBody>
      </p:sp>
      <p:sp>
        <p:nvSpPr>
          <p:cNvPr id="376" name="Google Shape;376;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2.3 – Estructura de los comandos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2.3.2 – Verificación de la sintaxis de los comandos IOS </a:t>
            </a:r>
            <a:endParaRPr/>
          </a:p>
          <a:p>
            <a:pPr indent="0" lvl="0" marL="0" rtl="0" algn="l">
              <a:spcBef>
                <a:spcPts val="0"/>
              </a:spcBef>
              <a:spcAft>
                <a:spcPts val="0"/>
              </a:spcAft>
              <a:buNone/>
            </a:pPr>
            <a:r>
              <a:t/>
            </a:r>
            <a:endParaRPr/>
          </a:p>
        </p:txBody>
      </p:sp>
      <p:sp>
        <p:nvSpPr>
          <p:cNvPr id="384" name="Google Shape;384;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txBox="1"/>
          <p:nvPr/>
        </p:nvSpPr>
        <p:spPr>
          <a:xfrm>
            <a:off x="5929313" y="8680450"/>
            <a:ext cx="812800" cy="287338"/>
          </a:xfrm>
          <a:prstGeom prst="rect">
            <a:avLst/>
          </a:prstGeom>
          <a:noFill/>
          <a:ln>
            <a:noFill/>
          </a:ln>
        </p:spPr>
        <p:txBody>
          <a:bodyPr anchorCtr="0" anchor="b" bIns="0" lIns="18800" spcFirstLastPara="1" rIns="18800" wrap="square" tIns="0">
            <a:noAutofit/>
          </a:bodyPr>
          <a:lstStyle/>
          <a:p>
            <a:pPr indent="0" lvl="0" marL="0" marR="0" rtl="0" algn="r">
              <a:spcBef>
                <a:spcPts val="0"/>
              </a:spcBef>
              <a:spcAft>
                <a:spcPts val="0"/>
              </a:spcAft>
              <a:buNone/>
            </a:pPr>
            <a:fld id="{00000000-1234-1234-1234-123412341234}" type="slidenum">
              <a:rPr b="0" lang="es-419" sz="800">
                <a:solidFill>
                  <a:srgbClr val="000000"/>
                </a:solidFill>
                <a:latin typeface="Arial"/>
                <a:ea typeface="Arial"/>
                <a:cs typeface="Arial"/>
                <a:sym typeface="Arial"/>
              </a:rPr>
              <a:t>‹#›</a:t>
            </a:fld>
            <a:endParaRPr b="0" sz="800">
              <a:solidFill>
                <a:srgbClr val="000000"/>
              </a:solidFill>
              <a:latin typeface="Arial"/>
              <a:ea typeface="Arial"/>
              <a:cs typeface="Arial"/>
              <a:sym typeface="Arial"/>
            </a:endParaRPr>
          </a:p>
        </p:txBody>
      </p:sp>
      <p:sp>
        <p:nvSpPr>
          <p:cNvPr id="242" name="Google Shape;24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2.0.2 – ¿Qué aprenderá en este módulo?</a:t>
            </a:r>
            <a:endParaRPr/>
          </a:p>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2.3 – Estructura de los comandos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2.3.3 – Funciones de ayuda de IOS</a:t>
            </a:r>
            <a:endParaRPr/>
          </a:p>
          <a:p>
            <a:pPr indent="0" lvl="0" marL="0" rtl="0" algn="l">
              <a:spcBef>
                <a:spcPts val="0"/>
              </a:spcBef>
              <a:spcAft>
                <a:spcPts val="0"/>
              </a:spcAft>
              <a:buNone/>
            </a:pPr>
            <a:r>
              <a:t/>
            </a:r>
            <a:endParaRPr/>
          </a:p>
        </p:txBody>
      </p:sp>
      <p:sp>
        <p:nvSpPr>
          <p:cNvPr id="397" name="Google Shape;397;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407" name="Google Shape;40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8" name="Google Shape;40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2.3 – Estructura de los comandos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2.3.4 — Vídeo - Ayuda sensible al contexto y Comprobador de sintaxis de comandos</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2.3 – Estructura de los comandos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2.3.5 – Teclas de acceso rápido y métodos abreviados</a:t>
            </a:r>
            <a:endParaRPr/>
          </a:p>
          <a:p>
            <a:pPr indent="0" lvl="0" marL="0" rtl="0" algn="l">
              <a:spcBef>
                <a:spcPts val="0"/>
              </a:spcBef>
              <a:spcAft>
                <a:spcPts val="0"/>
              </a:spcAft>
              <a:buNone/>
            </a:pPr>
            <a:r>
              <a:t/>
            </a:r>
            <a:endParaRPr/>
          </a:p>
        </p:txBody>
      </p:sp>
      <p:sp>
        <p:nvSpPr>
          <p:cNvPr id="415" name="Google Shape;415;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2.3 – Estructura de los comandos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2.3.5 – Teclas de acceso rápido y métodos abreviados</a:t>
            </a:r>
            <a:endParaRPr/>
          </a:p>
          <a:p>
            <a:pPr indent="0" lvl="0" marL="0" rtl="0" algn="l">
              <a:spcBef>
                <a:spcPts val="0"/>
              </a:spcBef>
              <a:spcAft>
                <a:spcPts val="0"/>
              </a:spcAft>
              <a:buNone/>
            </a:pPr>
            <a:r>
              <a:t/>
            </a:r>
            <a:endParaRPr/>
          </a:p>
        </p:txBody>
      </p:sp>
      <p:sp>
        <p:nvSpPr>
          <p:cNvPr id="424" name="Google Shape;424;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2.3 – Estructura de los comandos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2.3.5 – Teclas de acceso rápido y métodos abreviados</a:t>
            </a:r>
            <a:endParaRPr/>
          </a:p>
          <a:p>
            <a:pPr indent="0" lvl="0" marL="0" rtl="0" algn="l">
              <a:spcBef>
                <a:spcPts val="0"/>
              </a:spcBef>
              <a:spcAft>
                <a:spcPts val="0"/>
              </a:spcAft>
              <a:buNone/>
            </a:pPr>
            <a:r>
              <a:t/>
            </a:r>
            <a:endParaRPr/>
          </a:p>
        </p:txBody>
      </p:sp>
      <p:sp>
        <p:nvSpPr>
          <p:cNvPr id="432" name="Google Shape;432;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442" name="Google Shape;44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3" name="Google Shape;44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2.3 – Estructura de los comandos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2.3.6 – Video - Teclas de acceso rápido y métodos abreviados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449" name="Google Shape;44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0" name="Google Shape;45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2.3 – Estructura de los comandos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2.3.7 – Packet Tracer – Navegación de IOS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456" name="Google Shape;45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7" name="Google Shape;45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2.3 – Estructura de los comandos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2.3.8 – PTPM y Laboratorio – Navegar por el IOS utilizando el Tera Term para conectividad por consola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2.4 – Configuración básica de dispositivos</a:t>
            </a:r>
            <a:endParaRPr/>
          </a:p>
          <a:p>
            <a:pPr indent="0" lvl="0" marL="0" rtl="0" algn="l">
              <a:spcBef>
                <a:spcPts val="0"/>
              </a:spcBef>
              <a:spcAft>
                <a:spcPts val="0"/>
              </a:spcAft>
              <a:buClr>
                <a:schemeClr val="dk1"/>
              </a:buClr>
              <a:buSzPts val="1200"/>
              <a:buFont typeface="Calibri"/>
              <a:buNone/>
            </a:pPr>
            <a:r>
              <a:t/>
            </a:r>
            <a:endParaRPr/>
          </a:p>
        </p:txBody>
      </p:sp>
      <p:sp>
        <p:nvSpPr>
          <p:cNvPr id="464" name="Google Shape;464;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469" name="Google Shape;46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0" name="Google Shape;47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2.4 – Configuración básica de dispositivos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2.4.1 — Nombres de dispositivos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2.1 – Acceso a Cisco IOS</a:t>
            </a:r>
            <a:endParaRPr/>
          </a:p>
          <a:p>
            <a:pPr indent="0" lvl="0" marL="0" rtl="0" algn="l">
              <a:spcBef>
                <a:spcPts val="0"/>
              </a:spcBef>
              <a:spcAft>
                <a:spcPts val="0"/>
              </a:spcAft>
              <a:buNone/>
            </a:pPr>
            <a:r>
              <a:t/>
            </a:r>
            <a:endParaRPr/>
          </a:p>
        </p:txBody>
      </p:sp>
      <p:sp>
        <p:nvSpPr>
          <p:cNvPr id="251" name="Google Shape;25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479" name="Google Shape;47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0" name="Google Shape;480;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2.4 – Configuración básica de dispositivos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2.4.2 – Guías para las contraseñas</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489" name="Google Shape;48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0" name="Google Shape;490;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2.4 – Configuración básica de dispositivos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2.4.3 – Configuración de contraseñas</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499" name="Google Shape;49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0" name="Google Shape;50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2.4 – Configuración básica de dispositivos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2.4.3 – Configuración de contraseñas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508" name="Google Shape;50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9" name="Google Shape;509;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2.4 – Configuración básica de dispositivos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2.4.4 – Encriptar las contraseñas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518" name="Google Shape;518;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9" name="Google Shape;519;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2.4 – Configuración básica de dispositivos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2.4.5 – Mensajes de banner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530" name="Google Shape;530;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1" name="Google Shape;531;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2.4 – Configuración básica de dispositivos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2.4.6 – Video - Asegurar el acceso administrativo a un switch</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2.4.7 — Comprobador de sintaxis - Configuración básica del dispositivo</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2.4.8 — Compruebe su comprensión - Configuración básica del dispositivo</a:t>
            </a:r>
            <a:endParaRPr/>
          </a:p>
          <a:p>
            <a:pPr indent="0" lvl="0" marL="0" rtl="0" algn="l">
              <a:spcBef>
                <a:spcPts val="0"/>
              </a:spcBef>
              <a:spcAft>
                <a:spcPts val="0"/>
              </a:spcAft>
              <a:buNone/>
            </a:pPr>
            <a:r>
              <a:t/>
            </a:r>
            <a:endParaRPr/>
          </a:p>
          <a:p>
            <a:pPr indent="0" lvl="0" marL="0" rtl="0" algn="l">
              <a:lnSpc>
                <a:spcPct val="80000"/>
              </a:lnSpc>
              <a:spcBef>
                <a:spcPts val="0"/>
              </a:spcBef>
              <a:spcAft>
                <a:spcPts val="0"/>
              </a:spcAft>
              <a:buClr>
                <a:schemeClr val="dk1"/>
              </a:buClr>
              <a:buSzPts val="1200"/>
              <a:buFont typeface="Calibri"/>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7" name="Google Shape;537;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2.5 – Guardar las configuraciones</a:t>
            </a:r>
            <a:endParaRPr/>
          </a:p>
          <a:p>
            <a:pPr indent="0" lvl="0" marL="0" rtl="0" algn="l">
              <a:spcBef>
                <a:spcPts val="0"/>
              </a:spcBef>
              <a:spcAft>
                <a:spcPts val="0"/>
              </a:spcAft>
              <a:buClr>
                <a:schemeClr val="dk1"/>
              </a:buClr>
              <a:buSzPts val="1200"/>
              <a:buFont typeface="Calibri"/>
              <a:buNone/>
            </a:pPr>
            <a:r>
              <a:t/>
            </a:r>
            <a:endParaRPr/>
          </a:p>
        </p:txBody>
      </p:sp>
      <p:sp>
        <p:nvSpPr>
          <p:cNvPr id="538" name="Google Shape;538;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543" name="Google Shape;543;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4" name="Google Shape;544;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2.5 – Guardar las configuraciones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2.5.1 – Archivos de configuración</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552" name="Google Shape;552;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3" name="Google Shape;553;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2.5 – Guardar las configuraciones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2.5.2 – Modificación de la configuración en ejecución</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561" name="Google Shape;56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2" name="Google Shape;56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2.5 – Guardar las configuraciones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2.5.3 – Video - Modificación de la configuración en ejecución</a:t>
            </a:r>
            <a:endParaRPr/>
          </a:p>
          <a:p>
            <a:pPr indent="0" lvl="0" marL="0" rtl="0" algn="l">
              <a:lnSpc>
                <a:spcPct val="80000"/>
              </a:lnSpc>
              <a:spcBef>
                <a:spcPts val="0"/>
              </a:spcBef>
              <a:spcAft>
                <a:spcPts val="0"/>
              </a:spcAft>
              <a:buClr>
                <a:schemeClr val="dk1"/>
              </a:buClr>
              <a:buSzPts val="1200"/>
              <a:buFont typeface="Calibri"/>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256" name="Google Shape;25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2.1 – </a:t>
            </a:r>
            <a:r>
              <a:rPr lang="es-419" sz="1200">
                <a:solidFill>
                  <a:srgbClr val="B6DDE7"/>
                </a:solidFill>
                <a:latin typeface="Arial"/>
                <a:ea typeface="Arial"/>
                <a:cs typeface="Arial"/>
                <a:sym typeface="Arial"/>
              </a:rPr>
              <a:t>Acceso a Cisco IOS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2.1.1 — Sistemas operativos</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568" name="Google Shape;568;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9" name="Google Shape;569;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2.5 – Guardar las configuraciones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2.5.4 – Captura de la configuración en un archivo de texto</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576" name="Google Shape;576;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7" name="Google Shape;577;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2.5 – Guardar las configuraciones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2.5.4 – Captura de la configuración en un archivo de texto</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586" name="Google Shape;586;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7" name="Google Shape;587;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2.5 – Guardar las configuraciones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2.5.5 – Packet Tracer: Configuración de los parámetros iniciales del switch</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3" name="Google Shape;593;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2.6 — Puertos y direcciones</a:t>
            </a:r>
            <a:endParaRPr/>
          </a:p>
        </p:txBody>
      </p:sp>
      <p:sp>
        <p:nvSpPr>
          <p:cNvPr id="594" name="Google Shape;594;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599" name="Google Shape;599;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0" name="Google Shape;600;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2.6 — Puertos y direcciones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2.6.1 — Direcciones IP</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607" name="Google Shape;607;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8" name="Google Shape;608;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2.6 — Puertos y direcciones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2.6.1 — Direcciones IP</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616" name="Google Shape;616;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7" name="Google Shape;617;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2.6 — Puertos y direcciones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2.6.2 – Interfaces y puertos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2.6.3 — Verifique su conocimiento - Puertos y direcciones</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4" name="Google Shape;624;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2.7 – Configuración de direcciones de IP</a:t>
            </a:r>
            <a:endParaRPr/>
          </a:p>
        </p:txBody>
      </p:sp>
      <p:sp>
        <p:nvSpPr>
          <p:cNvPr id="625" name="Google Shape;625;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630" name="Google Shape;630;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1" name="Google Shape;631;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2.7 – Configuración de direcciones de IP</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2.7.1 – Configuración manual de direcciones IP para dispositivos finales</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639" name="Google Shape;639;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0" name="Google Shape;640;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2.7 – Configuración de direcciones de IP</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2.7.2 – Configuración automática de direcciones IP para dispositivos finales</a:t>
            </a:r>
            <a:endParaRPr/>
          </a:p>
          <a:p>
            <a:pPr indent="0" lvl="0" marL="0" rtl="0" algn="l">
              <a:spcBef>
                <a:spcPts val="0"/>
              </a:spcBef>
              <a:spcAft>
                <a:spcPts val="0"/>
              </a:spcAft>
              <a:buNone/>
            </a:pPr>
            <a:r>
              <a:rPr lang="es-419"/>
              <a:t>2.7.3 — Comprobador de sintaxis — Verificar la configuración IP de una PC Windows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264" name="Google Shape;26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5" name="Google Shape;26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2.1 – </a:t>
            </a:r>
            <a:r>
              <a:rPr lang="es-419" sz="1200">
                <a:solidFill>
                  <a:srgbClr val="B6DDE7"/>
                </a:solidFill>
                <a:latin typeface="Arial"/>
                <a:ea typeface="Arial"/>
                <a:cs typeface="Arial"/>
                <a:sym typeface="Arial"/>
              </a:rPr>
              <a:t>Acceso a Cisco IOS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2.1.2 — GUI</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648" name="Google Shape;648;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9" name="Google Shape;649;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2.7 – Configuración de direcciones de IP</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2.7.4 – Configuración de la interfaz virtual de switch</a:t>
            </a:r>
            <a:endParaRPr/>
          </a:p>
          <a:p>
            <a:pPr indent="0" lvl="0" marL="0" rtl="0" algn="l">
              <a:spcBef>
                <a:spcPts val="0"/>
              </a:spcBef>
              <a:spcAft>
                <a:spcPts val="0"/>
              </a:spcAft>
              <a:buNone/>
            </a:pPr>
            <a:r>
              <a:rPr lang="es-419"/>
              <a:t>2.7.5 – Verificador de sintaxis: Configuración de una interfaz virtual de switch</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656" name="Google Shape;656;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7" name="Google Shape;657;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2.7 – Configuración de direcciones de IP</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2.7.6 – Packet Tracer: Implementación de conectividad básica</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3" name="Google Shape;663;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2.8 – Verificar la conectividad</a:t>
            </a:r>
            <a:endParaRPr/>
          </a:p>
        </p:txBody>
      </p:sp>
      <p:sp>
        <p:nvSpPr>
          <p:cNvPr id="664" name="Google Shape;664;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669" name="Google Shape;669;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0" name="Google Shape;670;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2.8 – Verificar la conectividad</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2.8.1 – Video - Probar la asignación de interfaz</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676" name="Google Shape;676;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7" name="Google Shape;677;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2.8 – Verificar la conectividad</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2.8.2 – Video - Prueba de conectividad de extremo a extremo</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3" name="Google Shape;683;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2.9 – Módulo de Práctica y Prueba</a:t>
            </a:r>
            <a:endParaRPr/>
          </a:p>
        </p:txBody>
      </p:sp>
      <p:sp>
        <p:nvSpPr>
          <p:cNvPr id="684" name="Google Shape;684;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689" name="Google Shape;689;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0" name="Google Shape;690;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2.9 – Módulo de Práctica y Prueba</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2.9.1 — Packet Tracer — Configuración básica del switch y del dispositivo final</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696" name="Google Shape;696;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7" name="Google Shape;697;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2.9 – Módulo de Práctica y Prueba</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2.9.2 – PTPM y Laboratorio – Configuración básica del Switch y dispositivos finales</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703" name="Google Shape;703;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4" name="Google Shape;704;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2.9 – Módulo de Práctica y Prueba</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2.9.3 – ¿Qué aprendió en este módulo?</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2.9.4 — Prueba del módulo - Configuración básica del switch y el dispositivo final</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711" name="Google Shape;711;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2" name="Google Shape;712;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marR="0" rtl="0" algn="l">
              <a:lnSpc>
                <a:spcPct val="80000"/>
              </a:lnSpc>
              <a:spcBef>
                <a:spcPts val="0"/>
              </a:spcBef>
              <a:spcAft>
                <a:spcPts val="0"/>
              </a:spcAft>
              <a:buClr>
                <a:schemeClr val="dk1"/>
              </a:buClr>
              <a:buSzPts val="1200"/>
              <a:buFont typeface="Calibri"/>
              <a:buNone/>
            </a:pPr>
            <a:r>
              <a:rPr lang="es-419"/>
              <a:t>Nuevos términos y comandos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272" name="Google Shape;27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2.1 – </a:t>
            </a:r>
            <a:r>
              <a:rPr lang="es-419" sz="1200">
                <a:solidFill>
                  <a:srgbClr val="B6DDE7"/>
                </a:solidFill>
                <a:latin typeface="Arial"/>
                <a:ea typeface="Arial"/>
                <a:cs typeface="Arial"/>
                <a:sym typeface="Arial"/>
              </a:rPr>
              <a:t>Acceso a Cisco IOS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2.1.3 – Propósito de OS</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8" name="Google Shape;718;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282" name="Google Shape;28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2.1 – </a:t>
            </a:r>
            <a:r>
              <a:rPr lang="es-419" sz="1200">
                <a:solidFill>
                  <a:srgbClr val="B6DDE7"/>
                </a:solidFill>
                <a:latin typeface="Arial"/>
                <a:ea typeface="Arial"/>
                <a:cs typeface="Arial"/>
                <a:sym typeface="Arial"/>
              </a:rPr>
              <a:t>Acceso a Cisco IOS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2.1.4 - Métodos de acceso</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419"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
        <p:nvSpPr>
          <p:cNvPr id="291" name="Google Shape;29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2.1 – </a:t>
            </a:r>
            <a:r>
              <a:rPr lang="es-419" sz="1200">
                <a:solidFill>
                  <a:srgbClr val="B6DDE7"/>
                </a:solidFill>
                <a:latin typeface="Arial"/>
                <a:ea typeface="Arial"/>
                <a:cs typeface="Arial"/>
                <a:sym typeface="Arial"/>
              </a:rPr>
              <a:t>Acceso a Cisco IOS</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2.1.5 – Programas de emulación de terminal</a:t>
            </a:r>
            <a:endParaRPr/>
          </a:p>
          <a:p>
            <a:pPr indent="0" lvl="0" marL="0" rtl="0" algn="l">
              <a:lnSpc>
                <a:spcPct val="80000"/>
              </a:lnSpc>
              <a:spcBef>
                <a:spcPts val="0"/>
              </a:spcBef>
              <a:spcAft>
                <a:spcPts val="0"/>
              </a:spcAft>
              <a:buClr>
                <a:schemeClr val="dk1"/>
              </a:buClr>
              <a:buSzPts val="1200"/>
              <a:buFont typeface="Arial"/>
              <a:buNone/>
            </a:pPr>
            <a:r>
              <a:rPr lang="es-419">
                <a:latin typeface="Arial"/>
                <a:ea typeface="Arial"/>
                <a:cs typeface="Arial"/>
                <a:sym typeface="Arial"/>
              </a:rPr>
              <a:t>2.1.6 — Verifique su conocimiento - Acceso Cisco IOS</a:t>
            </a:r>
            <a:endParaRPr/>
          </a:p>
          <a:p>
            <a:pPr indent="0" lvl="0" marL="0" rtl="0" algn="l">
              <a:lnSpc>
                <a:spcPct val="8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 Configuración básica del Switch y dispositivo final</a:t>
            </a:r>
            <a:endParaRPr/>
          </a:p>
          <a:p>
            <a:pPr indent="0" lvl="0" marL="0" rtl="0" algn="l">
              <a:lnSpc>
                <a:spcPct val="80000"/>
              </a:lnSpc>
              <a:spcBef>
                <a:spcPts val="0"/>
              </a:spcBef>
              <a:spcAft>
                <a:spcPts val="0"/>
              </a:spcAft>
              <a:buClr>
                <a:schemeClr val="dk1"/>
              </a:buClr>
              <a:buSzPts val="1200"/>
              <a:buFont typeface="Arial"/>
              <a:buNone/>
            </a:pPr>
            <a:r>
              <a:rPr lang="es-419" sz="1200">
                <a:solidFill>
                  <a:schemeClr val="dk1"/>
                </a:solidFill>
                <a:latin typeface="Arial"/>
                <a:ea typeface="Arial"/>
                <a:cs typeface="Arial"/>
                <a:sym typeface="Arial"/>
              </a:rPr>
              <a:t>2.2 – </a:t>
            </a:r>
            <a:r>
              <a:rPr lang="es-419" sz="1200">
                <a:solidFill>
                  <a:srgbClr val="B6DDE7"/>
                </a:solidFill>
                <a:latin typeface="Arial"/>
                <a:ea typeface="Arial"/>
                <a:cs typeface="Arial"/>
                <a:sym typeface="Arial"/>
              </a:rPr>
              <a:t>Navegación del IOS</a:t>
            </a:r>
            <a:endParaRPr/>
          </a:p>
        </p:txBody>
      </p:sp>
      <p:sp>
        <p:nvSpPr>
          <p:cNvPr id="301" name="Google Shape;30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419">
                <a:solidFill>
                  <a:srgbClr val="000000"/>
                </a:solidFill>
              </a:rPr>
              <a:t>‹#›</a:t>
            </a:fld>
            <a:endParaRPr>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animated gradient" showMasterSp="0">
  <p:cSld name="3_Title Slide-animated gradient">
    <p:bg>
      <p:bgPr>
        <a:solidFill>
          <a:schemeClr val="accent5"/>
        </a:solidFill>
      </p:bgPr>
    </p:bg>
    <p:spTree>
      <p:nvGrpSpPr>
        <p:cNvPr id="28" name="Shape 28"/>
        <p:cNvGrpSpPr/>
        <p:nvPr/>
      </p:nvGrpSpPr>
      <p:grpSpPr>
        <a:xfrm>
          <a:off x="0" y="0"/>
          <a:ext cx="0" cy="0"/>
          <a:chOff x="0" y="0"/>
          <a:chExt cx="0" cy="0"/>
        </a:xfrm>
      </p:grpSpPr>
      <p:pic>
        <p:nvPicPr>
          <p:cNvPr id="29" name="Google Shape;29;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0" name="Google Shape;30;p2"/>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31" name="Google Shape;31;p2"/>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2" name="Google Shape;32;p2"/>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3" name="Google Shape;33;p2"/>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34" name="Google Shape;34;p2"/>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grpSp>
        <p:nvGrpSpPr>
          <p:cNvPr id="35" name="Google Shape;35;p2"/>
          <p:cNvGrpSpPr/>
          <p:nvPr/>
        </p:nvGrpSpPr>
        <p:grpSpPr>
          <a:xfrm>
            <a:off x="492125" y="395288"/>
            <a:ext cx="796924" cy="423863"/>
            <a:chOff x="310" y="249"/>
            <a:chExt cx="502" cy="267"/>
          </a:xfrm>
        </p:grpSpPr>
        <p:sp>
          <p:nvSpPr>
            <p:cNvPr id="36" name="Google Shape;36;p2"/>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2"/>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2"/>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2"/>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2"/>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2"/>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2"/>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2"/>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2"/>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2"/>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2"/>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2"/>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2"/>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2"/>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ircled_Bullets">
  <p:cSld name="5_Circled_Bullets">
    <p:spTree>
      <p:nvGrpSpPr>
        <p:cNvPr id="149" name="Shape 149"/>
        <p:cNvGrpSpPr/>
        <p:nvPr/>
      </p:nvGrpSpPr>
      <p:grpSpPr>
        <a:xfrm>
          <a:off x="0" y="0"/>
          <a:ext cx="0" cy="0"/>
          <a:chOff x="0" y="0"/>
          <a:chExt cx="0" cy="0"/>
        </a:xfrm>
      </p:grpSpPr>
      <p:sp>
        <p:nvSpPr>
          <p:cNvPr id="150" name="Google Shape;150;p11"/>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51" name="Google Shape;151;p11"/>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2" name="Google Shape;152;p11"/>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3" name="Google Shape;153;p11"/>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54" name="Google Shape;154;p11"/>
          <p:cNvSpPr txBox="1"/>
          <p:nvPr>
            <p:ph idx="1" type="body"/>
          </p:nvPr>
        </p:nvSpPr>
        <p:spPr>
          <a:xfrm>
            <a:off x="1172384" y="1334842"/>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5" name="Google Shape;155;p11"/>
          <p:cNvSpPr txBox="1"/>
          <p:nvPr>
            <p:ph idx="2" type="body"/>
          </p:nvPr>
        </p:nvSpPr>
        <p:spPr>
          <a:xfrm>
            <a:off x="1172385" y="198456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6" name="Google Shape;156;p11"/>
          <p:cNvSpPr txBox="1"/>
          <p:nvPr>
            <p:ph idx="3" type="body"/>
          </p:nvPr>
        </p:nvSpPr>
        <p:spPr>
          <a:xfrm>
            <a:off x="1172385" y="262744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7" name="Google Shape;157;p11"/>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8" name="Google Shape;158;p11"/>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59" name="Google Shape;159;p11"/>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0" name="Google Shape;160;p11"/>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61" name="Google Shape;161;p11"/>
          <p:cNvSpPr txBox="1"/>
          <p:nvPr>
            <p:ph idx="7" type="body"/>
          </p:nvPr>
        </p:nvSpPr>
        <p:spPr>
          <a:xfrm>
            <a:off x="1172386" y="3274581"/>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2" name="Google Shape;162;p11"/>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3" name="Google Shape;163;p11"/>
          <p:cNvSpPr/>
          <p:nvPr/>
        </p:nvSpPr>
        <p:spPr>
          <a:xfrm>
            <a:off x="575613" y="3921716"/>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accent5"/>
              </a:solidFill>
              <a:latin typeface="Arial"/>
              <a:ea typeface="Arial"/>
              <a:cs typeface="Arial"/>
              <a:sym typeface="Arial"/>
            </a:endParaRPr>
          </a:p>
        </p:txBody>
      </p:sp>
      <p:sp>
        <p:nvSpPr>
          <p:cNvPr id="164" name="Google Shape;164;p11"/>
          <p:cNvSpPr txBox="1"/>
          <p:nvPr>
            <p:ph idx="9" type="body"/>
          </p:nvPr>
        </p:nvSpPr>
        <p:spPr>
          <a:xfrm>
            <a:off x="1172387" y="3921716"/>
            <a:ext cx="5678748"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65" name="Google Shape;165;p11"/>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800"/>
              <a:buFont typeface="Arial"/>
              <a:buNone/>
              <a:defRPr b="0" i="0" sz="2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ircled_Bullets">
  <p:cSld name="6_Circled_Bullets">
    <p:spTree>
      <p:nvGrpSpPr>
        <p:cNvPr id="166" name="Shape 166"/>
        <p:cNvGrpSpPr/>
        <p:nvPr/>
      </p:nvGrpSpPr>
      <p:grpSpPr>
        <a:xfrm>
          <a:off x="0" y="0"/>
          <a:ext cx="0" cy="0"/>
          <a:chOff x="0" y="0"/>
          <a:chExt cx="0" cy="0"/>
        </a:xfrm>
      </p:grpSpPr>
      <p:sp>
        <p:nvSpPr>
          <p:cNvPr id="167" name="Google Shape;167;p12"/>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68" name="Google Shape;168;p12"/>
          <p:cNvSpPr/>
          <p:nvPr/>
        </p:nvSpPr>
        <p:spPr>
          <a:xfrm>
            <a:off x="575611" y="1979318"/>
            <a:ext cx="464815" cy="464815"/>
          </a:xfrm>
          <a:prstGeom prst="ellipse">
            <a:avLst/>
          </a:prstGeom>
          <a:solidFill>
            <a:srgbClr val="38C6F4"/>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69" name="Google Shape;169;p12"/>
          <p:cNvSpPr/>
          <p:nvPr/>
        </p:nvSpPr>
        <p:spPr>
          <a:xfrm>
            <a:off x="575610" y="1328927"/>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70" name="Google Shape;170;p12"/>
          <p:cNvSpPr/>
          <p:nvPr/>
        </p:nvSpPr>
        <p:spPr>
          <a:xfrm>
            <a:off x="575611" y="2627446"/>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1" name="Google Shape;171;p12"/>
          <p:cNvSpPr txBox="1"/>
          <p:nvPr>
            <p:ph idx="1" type="body"/>
          </p:nvPr>
        </p:nvSpPr>
        <p:spPr>
          <a:xfrm>
            <a:off x="1172384" y="133484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2" name="Google Shape;172;p12"/>
          <p:cNvSpPr txBox="1"/>
          <p:nvPr>
            <p:ph idx="2" type="body"/>
          </p:nvPr>
        </p:nvSpPr>
        <p:spPr>
          <a:xfrm>
            <a:off x="1172385" y="198456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3" name="Google Shape;173;p12"/>
          <p:cNvSpPr txBox="1"/>
          <p:nvPr>
            <p:ph idx="3" type="body"/>
          </p:nvPr>
        </p:nvSpPr>
        <p:spPr>
          <a:xfrm>
            <a:off x="1172385" y="262744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4" name="Google Shape;174;p12"/>
          <p:cNvSpPr txBox="1"/>
          <p:nvPr>
            <p:ph idx="4" type="body"/>
          </p:nvPr>
        </p:nvSpPr>
        <p:spPr>
          <a:xfrm>
            <a:off x="575611" y="1327521"/>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5" name="Google Shape;175;p12"/>
          <p:cNvSpPr txBox="1"/>
          <p:nvPr>
            <p:ph idx="5" type="body"/>
          </p:nvPr>
        </p:nvSpPr>
        <p:spPr>
          <a:xfrm>
            <a:off x="575611" y="197931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6" name="Google Shape;176;p12"/>
          <p:cNvSpPr txBox="1"/>
          <p:nvPr>
            <p:ph idx="6" type="body"/>
          </p:nvPr>
        </p:nvSpPr>
        <p:spPr>
          <a:xfrm>
            <a:off x="575612" y="262549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7" name="Google Shape;177;p12"/>
          <p:cNvSpPr/>
          <p:nvPr/>
        </p:nvSpPr>
        <p:spPr>
          <a:xfrm>
            <a:off x="575612" y="3274581"/>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78" name="Google Shape;178;p12"/>
          <p:cNvSpPr txBox="1"/>
          <p:nvPr>
            <p:ph idx="7" type="body"/>
          </p:nvPr>
        </p:nvSpPr>
        <p:spPr>
          <a:xfrm>
            <a:off x="1172386" y="3274581"/>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79" name="Google Shape;179;p12"/>
          <p:cNvSpPr txBox="1"/>
          <p:nvPr>
            <p:ph idx="8" type="body"/>
          </p:nvPr>
        </p:nvSpPr>
        <p:spPr>
          <a:xfrm>
            <a:off x="575613" y="3272628"/>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0" name="Google Shape;180;p12"/>
          <p:cNvSpPr/>
          <p:nvPr/>
        </p:nvSpPr>
        <p:spPr>
          <a:xfrm>
            <a:off x="575613" y="3921716"/>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1" name="Google Shape;181;p12"/>
          <p:cNvSpPr txBox="1"/>
          <p:nvPr>
            <p:ph idx="9" type="body"/>
          </p:nvPr>
        </p:nvSpPr>
        <p:spPr>
          <a:xfrm>
            <a:off x="1172387" y="3921716"/>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2" name="Google Shape;182;p12"/>
          <p:cNvSpPr txBox="1"/>
          <p:nvPr>
            <p:ph idx="13" type="body"/>
          </p:nvPr>
        </p:nvSpPr>
        <p:spPr>
          <a:xfrm>
            <a:off x="575614" y="3919763"/>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3" name="Google Shape;183;p12"/>
          <p:cNvSpPr/>
          <p:nvPr/>
        </p:nvSpPr>
        <p:spPr>
          <a:xfrm>
            <a:off x="4414576" y="1983084"/>
            <a:ext cx="464815" cy="464815"/>
          </a:xfrm>
          <a:prstGeom prst="ellipse">
            <a:avLst/>
          </a:prstGeom>
          <a:solidFill>
            <a:schemeClr val="accent6"/>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4" name="Google Shape;184;p12"/>
          <p:cNvSpPr/>
          <p:nvPr/>
        </p:nvSpPr>
        <p:spPr>
          <a:xfrm>
            <a:off x="4414575" y="1332693"/>
            <a:ext cx="464815" cy="464815"/>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5" name="Google Shape;185;p12"/>
          <p:cNvSpPr/>
          <p:nvPr/>
        </p:nvSpPr>
        <p:spPr>
          <a:xfrm>
            <a:off x="4414576" y="2631212"/>
            <a:ext cx="464815" cy="464815"/>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86" name="Google Shape;186;p12"/>
          <p:cNvSpPr txBox="1"/>
          <p:nvPr>
            <p:ph idx="14" type="body"/>
          </p:nvPr>
        </p:nvSpPr>
        <p:spPr>
          <a:xfrm>
            <a:off x="5011349" y="1338608"/>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7" name="Google Shape;187;p12"/>
          <p:cNvSpPr txBox="1"/>
          <p:nvPr>
            <p:ph idx="15" type="body"/>
          </p:nvPr>
        </p:nvSpPr>
        <p:spPr>
          <a:xfrm>
            <a:off x="5011350" y="198832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8" name="Google Shape;188;p12"/>
          <p:cNvSpPr txBox="1"/>
          <p:nvPr>
            <p:ph idx="16" type="body"/>
          </p:nvPr>
        </p:nvSpPr>
        <p:spPr>
          <a:xfrm>
            <a:off x="5011350" y="263121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89" name="Google Shape;189;p12"/>
          <p:cNvSpPr txBox="1"/>
          <p:nvPr>
            <p:ph idx="17" type="body"/>
          </p:nvPr>
        </p:nvSpPr>
        <p:spPr>
          <a:xfrm>
            <a:off x="4414576" y="1331287"/>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0" name="Google Shape;190;p12"/>
          <p:cNvSpPr txBox="1"/>
          <p:nvPr>
            <p:ph idx="18" type="body"/>
          </p:nvPr>
        </p:nvSpPr>
        <p:spPr>
          <a:xfrm>
            <a:off x="4414576" y="198308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1" name="Google Shape;191;p12"/>
          <p:cNvSpPr txBox="1"/>
          <p:nvPr>
            <p:ph idx="19" type="body"/>
          </p:nvPr>
        </p:nvSpPr>
        <p:spPr>
          <a:xfrm>
            <a:off x="4414577" y="262925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2" name="Google Shape;192;p12"/>
          <p:cNvSpPr/>
          <p:nvPr/>
        </p:nvSpPr>
        <p:spPr>
          <a:xfrm>
            <a:off x="4414577" y="3278347"/>
            <a:ext cx="464815" cy="464815"/>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93" name="Google Shape;193;p12"/>
          <p:cNvSpPr txBox="1"/>
          <p:nvPr>
            <p:ph idx="20" type="body"/>
          </p:nvPr>
        </p:nvSpPr>
        <p:spPr>
          <a:xfrm>
            <a:off x="5011351" y="3278347"/>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4" name="Google Shape;194;p12"/>
          <p:cNvSpPr txBox="1"/>
          <p:nvPr>
            <p:ph idx="21" type="body"/>
          </p:nvPr>
        </p:nvSpPr>
        <p:spPr>
          <a:xfrm>
            <a:off x="4414578" y="3276394"/>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5" name="Google Shape;195;p12"/>
          <p:cNvSpPr/>
          <p:nvPr/>
        </p:nvSpPr>
        <p:spPr>
          <a:xfrm>
            <a:off x="4414578" y="3925482"/>
            <a:ext cx="464815" cy="464815"/>
          </a:xfrm>
          <a:prstGeom prst="ellipse">
            <a:avLst/>
          </a:prstGeom>
          <a:solidFill>
            <a:srgbClr val="00384E"/>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96" name="Google Shape;196;p12"/>
          <p:cNvSpPr txBox="1"/>
          <p:nvPr>
            <p:ph idx="22" type="body"/>
          </p:nvPr>
        </p:nvSpPr>
        <p:spPr>
          <a:xfrm>
            <a:off x="5011352" y="3925482"/>
            <a:ext cx="2175886" cy="461327"/>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620"/>
              <a:buFont typeface="Arial"/>
              <a:buNone/>
              <a:defRPr b="0" i="0" sz="1800" u="none" cap="none" strike="noStrike">
                <a:solidFill>
                  <a:srgbClr val="004C69"/>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97" name="Google Shape;197;p12"/>
          <p:cNvSpPr txBox="1"/>
          <p:nvPr>
            <p:ph idx="23" type="body"/>
          </p:nvPr>
        </p:nvSpPr>
        <p:spPr>
          <a:xfrm>
            <a:off x="4414579" y="3923529"/>
            <a:ext cx="464815" cy="461327"/>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1620"/>
              <a:buFont typeface="Arial"/>
              <a:buNone/>
              <a:defRPr b="0" i="0" sz="18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Closing Slide">
    <p:bg>
      <p:bgPr>
        <a:solidFill>
          <a:schemeClr val="accent5"/>
        </a:solidFill>
      </p:bgPr>
    </p:bg>
    <p:spTree>
      <p:nvGrpSpPr>
        <p:cNvPr id="198" name="Shape 198"/>
        <p:cNvGrpSpPr/>
        <p:nvPr/>
      </p:nvGrpSpPr>
      <p:grpSpPr>
        <a:xfrm>
          <a:off x="0" y="0"/>
          <a:ext cx="0" cy="0"/>
          <a:chOff x="0" y="0"/>
          <a:chExt cx="0" cy="0"/>
        </a:xfrm>
      </p:grpSpPr>
      <p:sp>
        <p:nvSpPr>
          <p:cNvPr id="199" name="Google Shape;199;p13"/>
          <p:cNvSpPr/>
          <p:nvPr/>
        </p:nvSpPr>
        <p:spPr>
          <a:xfrm>
            <a:off x="0" y="0"/>
            <a:ext cx="9144000" cy="5143500"/>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0" name="Google Shape;200;p13"/>
          <p:cNvGrpSpPr/>
          <p:nvPr/>
        </p:nvGrpSpPr>
        <p:grpSpPr>
          <a:xfrm>
            <a:off x="3746294" y="2129856"/>
            <a:ext cx="1617944" cy="860542"/>
            <a:chOff x="310" y="249"/>
            <a:chExt cx="502" cy="267"/>
          </a:xfrm>
        </p:grpSpPr>
        <p:sp>
          <p:nvSpPr>
            <p:cNvPr id="201" name="Google Shape;201;p13"/>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13"/>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13"/>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13"/>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13"/>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13"/>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13"/>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13"/>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13"/>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13"/>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13"/>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13"/>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13"/>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13"/>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losing Slide" showMasterSp="0">
  <p:cSld name="3_Closing Slide">
    <p:bg>
      <p:bgPr>
        <a:solidFill>
          <a:schemeClr val="accent5"/>
        </a:solidFill>
      </p:bgPr>
    </p:bg>
    <p:spTree>
      <p:nvGrpSpPr>
        <p:cNvPr id="215" name="Shape 215"/>
        <p:cNvGrpSpPr/>
        <p:nvPr/>
      </p:nvGrpSpPr>
      <p:grpSpPr>
        <a:xfrm>
          <a:off x="0" y="0"/>
          <a:ext cx="0" cy="0"/>
          <a:chOff x="0" y="0"/>
          <a:chExt cx="0" cy="0"/>
        </a:xfrm>
      </p:grpSpPr>
      <p:grpSp>
        <p:nvGrpSpPr>
          <p:cNvPr id="216" name="Google Shape;216;p14"/>
          <p:cNvGrpSpPr/>
          <p:nvPr/>
        </p:nvGrpSpPr>
        <p:grpSpPr>
          <a:xfrm>
            <a:off x="3746294" y="2129856"/>
            <a:ext cx="1617944" cy="860542"/>
            <a:chOff x="310" y="249"/>
            <a:chExt cx="502" cy="267"/>
          </a:xfrm>
        </p:grpSpPr>
        <p:sp>
          <p:nvSpPr>
            <p:cNvPr id="217" name="Google Shape;217;p14"/>
            <p:cNvSpPr/>
            <p:nvPr/>
          </p:nvSpPr>
          <p:spPr>
            <a:xfrm>
              <a:off x="452" y="426"/>
              <a:ext cx="22" cy="88"/>
            </a:xfrm>
            <a:prstGeom prst="rect">
              <a:avLst/>
            </a:pr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14"/>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14"/>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14"/>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14"/>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14"/>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14"/>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14"/>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14"/>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14"/>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14"/>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14"/>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14"/>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14"/>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38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sp>
        <p:nvSpPr>
          <p:cNvPr id="232" name="Google Shape;232;p15"/>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0" name="Shape 50"/>
        <p:cNvGrpSpPr/>
        <p:nvPr/>
      </p:nvGrpSpPr>
      <p:grpSpPr>
        <a:xfrm>
          <a:off x="0" y="0"/>
          <a:ext cx="0" cy="0"/>
          <a:chOff x="0" y="0"/>
          <a:chExt cx="0" cy="0"/>
        </a:xfrm>
      </p:grpSpPr>
      <p:sp>
        <p:nvSpPr>
          <p:cNvPr id="51" name="Google Shape;51;p3"/>
          <p:cNvSpPr txBox="1"/>
          <p:nvPr>
            <p:ph idx="12" type="sldNum"/>
          </p:nvPr>
        </p:nvSpPr>
        <p:spPr>
          <a:xfrm>
            <a:off x="8473441" y="4954263"/>
            <a:ext cx="676910" cy="18923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525">
                <a:solidFill>
                  <a:srgbClr val="595959"/>
                </a:solidFill>
                <a:latin typeface="Arial"/>
                <a:ea typeface="Arial"/>
                <a:cs typeface="Arial"/>
                <a:sym typeface="Arial"/>
              </a:defRPr>
            </a:lvl1pPr>
            <a:lvl2pPr indent="0" lvl="1" marL="0" marR="0" rtl="0" algn="r">
              <a:spcBef>
                <a:spcPts val="0"/>
              </a:spcBef>
              <a:spcAft>
                <a:spcPts val="0"/>
              </a:spcAft>
              <a:buNone/>
              <a:defRPr sz="525">
                <a:solidFill>
                  <a:srgbClr val="595959"/>
                </a:solidFill>
                <a:latin typeface="Arial"/>
                <a:ea typeface="Arial"/>
                <a:cs typeface="Arial"/>
                <a:sym typeface="Arial"/>
              </a:defRPr>
            </a:lvl2pPr>
            <a:lvl3pPr indent="0" lvl="2" marL="0" marR="0" rtl="0" algn="r">
              <a:spcBef>
                <a:spcPts val="0"/>
              </a:spcBef>
              <a:spcAft>
                <a:spcPts val="0"/>
              </a:spcAft>
              <a:buNone/>
              <a:defRPr sz="525">
                <a:solidFill>
                  <a:srgbClr val="595959"/>
                </a:solidFill>
                <a:latin typeface="Arial"/>
                <a:ea typeface="Arial"/>
                <a:cs typeface="Arial"/>
                <a:sym typeface="Arial"/>
              </a:defRPr>
            </a:lvl3pPr>
            <a:lvl4pPr indent="0" lvl="3" marL="0" marR="0" rtl="0" algn="r">
              <a:spcBef>
                <a:spcPts val="0"/>
              </a:spcBef>
              <a:spcAft>
                <a:spcPts val="0"/>
              </a:spcAft>
              <a:buNone/>
              <a:defRPr sz="525">
                <a:solidFill>
                  <a:srgbClr val="595959"/>
                </a:solidFill>
                <a:latin typeface="Arial"/>
                <a:ea typeface="Arial"/>
                <a:cs typeface="Arial"/>
                <a:sym typeface="Arial"/>
              </a:defRPr>
            </a:lvl4pPr>
            <a:lvl5pPr indent="0" lvl="4" marL="0" marR="0" rtl="0" algn="r">
              <a:spcBef>
                <a:spcPts val="0"/>
              </a:spcBef>
              <a:spcAft>
                <a:spcPts val="0"/>
              </a:spcAft>
              <a:buNone/>
              <a:defRPr sz="525">
                <a:solidFill>
                  <a:srgbClr val="595959"/>
                </a:solidFill>
                <a:latin typeface="Arial"/>
                <a:ea typeface="Arial"/>
                <a:cs typeface="Arial"/>
                <a:sym typeface="Arial"/>
              </a:defRPr>
            </a:lvl5pPr>
            <a:lvl6pPr indent="0" lvl="5" marL="0" marR="0" rtl="0" algn="r">
              <a:spcBef>
                <a:spcPts val="0"/>
              </a:spcBef>
              <a:spcAft>
                <a:spcPts val="0"/>
              </a:spcAft>
              <a:buNone/>
              <a:defRPr sz="525">
                <a:solidFill>
                  <a:srgbClr val="595959"/>
                </a:solidFill>
                <a:latin typeface="Arial"/>
                <a:ea typeface="Arial"/>
                <a:cs typeface="Arial"/>
                <a:sym typeface="Arial"/>
              </a:defRPr>
            </a:lvl6pPr>
            <a:lvl7pPr indent="0" lvl="6" marL="0" marR="0" rtl="0" algn="r">
              <a:spcBef>
                <a:spcPts val="0"/>
              </a:spcBef>
              <a:spcAft>
                <a:spcPts val="0"/>
              </a:spcAft>
              <a:buNone/>
              <a:defRPr sz="525">
                <a:solidFill>
                  <a:srgbClr val="595959"/>
                </a:solidFill>
                <a:latin typeface="Arial"/>
                <a:ea typeface="Arial"/>
                <a:cs typeface="Arial"/>
                <a:sym typeface="Arial"/>
              </a:defRPr>
            </a:lvl7pPr>
            <a:lvl8pPr indent="0" lvl="7" marL="0" marR="0" rtl="0" algn="r">
              <a:spcBef>
                <a:spcPts val="0"/>
              </a:spcBef>
              <a:spcAft>
                <a:spcPts val="0"/>
              </a:spcAft>
              <a:buNone/>
              <a:defRPr sz="525">
                <a:solidFill>
                  <a:srgbClr val="595959"/>
                </a:solidFill>
                <a:latin typeface="Arial"/>
                <a:ea typeface="Arial"/>
                <a:cs typeface="Arial"/>
                <a:sym typeface="Arial"/>
              </a:defRPr>
            </a:lvl8pPr>
            <a:lvl9pPr indent="0" lvl="8" marL="0" marR="0" rtl="0" algn="r">
              <a:spcBef>
                <a:spcPts val="0"/>
              </a:spcBef>
              <a:spcAft>
                <a:spcPts val="0"/>
              </a:spcAft>
              <a:buNone/>
              <a:defRPr sz="525">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52" name="Google Shape;52;p3"/>
          <p:cNvSpPr txBox="1"/>
          <p:nvPr>
            <p:ph idx="1" type="body"/>
          </p:nvPr>
        </p:nvSpPr>
        <p:spPr>
          <a:xfrm>
            <a:off x="144065" y="798944"/>
            <a:ext cx="8853286" cy="4155319"/>
          </a:xfrm>
          <a:prstGeom prst="rect">
            <a:avLst/>
          </a:prstGeom>
          <a:noFill/>
          <a:ln>
            <a:noFill/>
          </a:ln>
        </p:spPr>
        <p:txBody>
          <a:bodyPr anchorCtr="0" anchor="t" bIns="45700" lIns="91425" spcFirstLastPara="1" rIns="182875" wrap="square" tIns="45700">
            <a:noAutofit/>
          </a:bodyPr>
          <a:lstStyle>
            <a:lvl1pPr indent="-314325" lvl="0" marL="457200" marR="0" rtl="0" algn="l">
              <a:lnSpc>
                <a:spcPct val="100000"/>
              </a:lnSpc>
              <a:spcBef>
                <a:spcPts val="600"/>
              </a:spcBef>
              <a:spcAft>
                <a:spcPts val="0"/>
              </a:spcAft>
              <a:buClr>
                <a:schemeClr val="dk2"/>
              </a:buClr>
              <a:buSzPts val="1350"/>
              <a:buFont typeface="Noto Sans Symbols"/>
              <a:buChar char="▪"/>
              <a:defRPr b="0" i="0" sz="1500" u="none" cap="none" strike="noStrike">
                <a:solidFill>
                  <a:srgbClr val="000000"/>
                </a:solidFill>
                <a:latin typeface="Arial"/>
                <a:ea typeface="Arial"/>
                <a:cs typeface="Arial"/>
                <a:sym typeface="Arial"/>
              </a:defRPr>
            </a:lvl1pPr>
            <a:lvl2pPr indent="-317500" lvl="1" marL="914400" marR="0" rtl="0" algn="l">
              <a:lnSpc>
                <a:spcPct val="100000"/>
              </a:lnSpc>
              <a:spcBef>
                <a:spcPts val="600"/>
              </a:spcBef>
              <a:spcAft>
                <a:spcPts val="0"/>
              </a:spcAft>
              <a:buClr>
                <a:schemeClr val="dk2"/>
              </a:buClr>
              <a:buSzPts val="1400"/>
              <a:buFont typeface="Arial"/>
              <a:buChar char="•"/>
              <a:defRPr b="0" i="0" sz="1400" u="none" cap="none" strike="noStrike">
                <a:solidFill>
                  <a:srgbClr val="000000"/>
                </a:solidFill>
                <a:latin typeface="Arial"/>
                <a:ea typeface="Arial"/>
                <a:cs typeface="Arial"/>
                <a:sym typeface="Arial"/>
              </a:defRPr>
            </a:lvl2pPr>
            <a:lvl3pPr indent="-304800" lvl="2" marL="1371600" marR="0" rtl="0" algn="l">
              <a:lnSpc>
                <a:spcPct val="100000"/>
              </a:lnSpc>
              <a:spcBef>
                <a:spcPts val="3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298450" lvl="3" marL="1828800" marR="0" rtl="0" algn="l">
              <a:lnSpc>
                <a:spcPct val="100000"/>
              </a:lnSpc>
              <a:spcBef>
                <a:spcPts val="30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53" name="Google Shape;53;p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24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gue" showMasterSp="0">
  <p:cSld name="3_Segue">
    <p:bg>
      <p:bgPr>
        <a:solidFill>
          <a:schemeClr val="lt1"/>
        </a:solidFill>
      </p:bgPr>
    </p:bg>
    <p:spTree>
      <p:nvGrpSpPr>
        <p:cNvPr id="54" name="Shape 54"/>
        <p:cNvGrpSpPr/>
        <p:nvPr/>
      </p:nvGrpSpPr>
      <p:grpSpPr>
        <a:xfrm>
          <a:off x="0" y="0"/>
          <a:ext cx="0" cy="0"/>
          <a:chOff x="0" y="0"/>
          <a:chExt cx="0" cy="0"/>
        </a:xfrm>
      </p:grpSpPr>
      <p:sp>
        <p:nvSpPr>
          <p:cNvPr id="55" name="Google Shape;55;p4"/>
          <p:cNvSpPr/>
          <p:nvPr/>
        </p:nvSpPr>
        <p:spPr>
          <a:xfrm>
            <a:off x="0" y="0"/>
            <a:ext cx="9144000" cy="5143499"/>
          </a:xfrm>
          <a:prstGeom prst="rect">
            <a:avLst/>
          </a:prstGeom>
          <a:solidFill>
            <a:srgbClr val="0039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 name="Google Shape;56;p4"/>
          <p:cNvSpPr txBox="1"/>
          <p:nvPr>
            <p:ph type="ctrTitle"/>
          </p:nvPr>
        </p:nvSpPr>
        <p:spPr>
          <a:xfrm>
            <a:off x="416425" y="915409"/>
            <a:ext cx="7598042" cy="2569946"/>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5"/>
              </a:buClr>
              <a:buSzPts val="4600"/>
              <a:buFont typeface="Arial"/>
              <a:buNone/>
              <a:defRPr b="0" i="0" sz="4600">
                <a:solidFill>
                  <a:schemeClr val="accent5"/>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57" name="Google Shape;57;p4"/>
          <p:cNvSpPr/>
          <p:nvPr/>
        </p:nvSpPr>
        <p:spPr>
          <a:xfrm>
            <a:off x="8515707" y="4742907"/>
            <a:ext cx="218414" cy="154518"/>
          </a:xfrm>
          <a:prstGeom prst="rect">
            <a:avLst/>
          </a:prstGeom>
          <a:noFill/>
          <a:ln>
            <a:noFill/>
          </a:ln>
        </p:spPr>
        <p:txBody>
          <a:bodyPr anchorCtr="0" anchor="b" bIns="30775" lIns="61575" spcFirstLastPara="1" rIns="61575" wrap="square" tIns="30775">
            <a:noAutofit/>
          </a:bodyPr>
          <a:lstStyle/>
          <a:p>
            <a:pPr indent="0" lvl="0" marL="0" marR="0" rtl="0" algn="r">
              <a:spcBef>
                <a:spcPts val="0"/>
              </a:spcBef>
              <a:spcAft>
                <a:spcPts val="0"/>
              </a:spcAft>
              <a:buNone/>
            </a:pPr>
            <a:fld id="{00000000-1234-1234-1234-123412341234}" type="slidenum">
              <a:rPr lang="es-419" sz="600">
                <a:solidFill>
                  <a:srgbClr val="076D8E"/>
                </a:solidFill>
                <a:latin typeface="Arial"/>
                <a:ea typeface="Arial"/>
                <a:cs typeface="Arial"/>
                <a:sym typeface="Arial"/>
              </a:rPr>
              <a:t>‹#›</a:t>
            </a:fld>
            <a:endParaRPr sz="600">
              <a:solidFill>
                <a:srgbClr val="076D8E"/>
              </a:solidFill>
              <a:latin typeface="Arial"/>
              <a:ea typeface="Arial"/>
              <a:cs typeface="Arial"/>
              <a:sym typeface="Arial"/>
            </a:endParaRPr>
          </a:p>
        </p:txBody>
      </p:sp>
      <p:sp>
        <p:nvSpPr>
          <p:cNvPr id="58" name="Google Shape;58;p4"/>
          <p:cNvSpPr/>
          <p:nvPr/>
        </p:nvSpPr>
        <p:spPr>
          <a:xfrm>
            <a:off x="5867508" y="4741653"/>
            <a:ext cx="2658018" cy="154518"/>
          </a:xfrm>
          <a:prstGeom prst="rect">
            <a:avLst/>
          </a:prstGeom>
          <a:noFill/>
          <a:ln>
            <a:noFill/>
          </a:ln>
        </p:spPr>
        <p:txBody>
          <a:bodyPr anchorCtr="0" anchor="b" bIns="30775" lIns="61575" spcFirstLastPara="1" rIns="61575" wrap="square" tIns="30775">
            <a:noAutofit/>
          </a:bodyPr>
          <a:lstStyle/>
          <a:p>
            <a:pPr indent="0" lvl="0" marL="0" marR="0" rtl="0" algn="l">
              <a:spcBef>
                <a:spcPts val="0"/>
              </a:spcBef>
              <a:spcAft>
                <a:spcPts val="0"/>
              </a:spcAft>
              <a:buNone/>
            </a:pPr>
            <a:r>
              <a:rPr lang="es-419" sz="600">
                <a:solidFill>
                  <a:srgbClr val="076D8E"/>
                </a:solidFill>
                <a:latin typeface="Arial"/>
                <a:ea typeface="Arial"/>
                <a:cs typeface="Arial"/>
                <a:sym typeface="Arial"/>
              </a:rPr>
              <a:t>© 2016 Cisco y/o sus filiales. Todos los derechos reservados.   Información confidencial de Cisco</a:t>
            </a:r>
            <a:endParaRPr/>
          </a:p>
        </p:txBody>
      </p:sp>
      <p:grpSp>
        <p:nvGrpSpPr>
          <p:cNvPr id="59" name="Google Shape;59;p4"/>
          <p:cNvGrpSpPr/>
          <p:nvPr/>
        </p:nvGrpSpPr>
        <p:grpSpPr>
          <a:xfrm>
            <a:off x="508039" y="4715197"/>
            <a:ext cx="340257" cy="180974"/>
            <a:chOff x="310" y="249"/>
            <a:chExt cx="502" cy="267"/>
          </a:xfrm>
        </p:grpSpPr>
        <p:sp>
          <p:nvSpPr>
            <p:cNvPr id="60" name="Google Shape;60;p4"/>
            <p:cNvSpPr/>
            <p:nvPr/>
          </p:nvSpPr>
          <p:spPr>
            <a:xfrm>
              <a:off x="452" y="426"/>
              <a:ext cx="22" cy="88"/>
            </a:xfrm>
            <a:prstGeom prst="rect">
              <a:avLst/>
            </a:pr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4"/>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4"/>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4"/>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4"/>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4"/>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4"/>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 name="Google Shape;67;p4"/>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4"/>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4"/>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4"/>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4"/>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4"/>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4"/>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86D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losing Slide" showMasterSp="0">
  <p:cSld name="1_Closing Slide">
    <p:bg>
      <p:bgPr>
        <a:solidFill>
          <a:schemeClr val="accent5"/>
        </a:solidFill>
      </p:bgPr>
    </p:bg>
    <p:spTree>
      <p:nvGrpSpPr>
        <p:cNvPr id="74" name="Shape 74"/>
        <p:cNvGrpSpPr/>
        <p:nvPr/>
      </p:nvGrpSpPr>
      <p:grpSpPr>
        <a:xfrm>
          <a:off x="0" y="0"/>
          <a:ext cx="0" cy="0"/>
          <a:chOff x="0" y="0"/>
          <a:chExt cx="0" cy="0"/>
        </a:xfrm>
      </p:grpSpPr>
      <p:pic>
        <p:nvPicPr>
          <p:cNvPr id="75" name="Google Shape;75;p5"/>
          <p:cNvPicPr preferRelativeResize="0"/>
          <p:nvPr/>
        </p:nvPicPr>
        <p:blipFill rotWithShape="1">
          <a:blip r:embed="rId2">
            <a:alphaModFix/>
          </a:blip>
          <a:srcRect b="0" l="0" r="0" t="0"/>
          <a:stretch/>
        </p:blipFill>
        <p:spPr>
          <a:xfrm>
            <a:off x="0" y="1"/>
            <a:ext cx="9143999" cy="5165874"/>
          </a:xfrm>
          <a:prstGeom prst="rect">
            <a:avLst/>
          </a:prstGeom>
          <a:noFill/>
          <a:ln>
            <a:noFill/>
          </a:ln>
        </p:spPr>
      </p:pic>
      <p:grpSp>
        <p:nvGrpSpPr>
          <p:cNvPr id="76" name="Google Shape;76;p5"/>
          <p:cNvGrpSpPr/>
          <p:nvPr/>
        </p:nvGrpSpPr>
        <p:grpSpPr>
          <a:xfrm>
            <a:off x="3746294" y="2129856"/>
            <a:ext cx="1617944" cy="860542"/>
            <a:chOff x="310" y="249"/>
            <a:chExt cx="502" cy="267"/>
          </a:xfrm>
        </p:grpSpPr>
        <p:sp>
          <p:nvSpPr>
            <p:cNvPr id="77" name="Google Shape;77;p5"/>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 name="Google Shape;78;p5"/>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5"/>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 name="Google Shape;80;p5"/>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5"/>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5"/>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5"/>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5"/>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5"/>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5"/>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5"/>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5"/>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5"/>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5"/>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animated gradient" showMasterSp="0">
  <p:cSld name="5_Title Slide-animated gradient">
    <p:bg>
      <p:bgPr>
        <a:solidFill>
          <a:schemeClr val="accent5"/>
        </a:solidFill>
      </p:bgPr>
    </p:bg>
    <p:spTree>
      <p:nvGrpSpPr>
        <p:cNvPr id="91" name="Shape 91"/>
        <p:cNvGrpSpPr/>
        <p:nvPr/>
      </p:nvGrpSpPr>
      <p:grpSpPr>
        <a:xfrm>
          <a:off x="0" y="0"/>
          <a:ext cx="0" cy="0"/>
          <a:chOff x="0" y="0"/>
          <a:chExt cx="0" cy="0"/>
        </a:xfrm>
      </p:grpSpPr>
      <p:sp>
        <p:nvSpPr>
          <p:cNvPr id="92" name="Google Shape;92;p6"/>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93" name="Google Shape;93;p6"/>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94" name="Google Shape;94;p6"/>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95" name="Google Shape;95;p6"/>
          <p:cNvGrpSpPr/>
          <p:nvPr/>
        </p:nvGrpSpPr>
        <p:grpSpPr>
          <a:xfrm>
            <a:off x="492125" y="395288"/>
            <a:ext cx="796924" cy="423863"/>
            <a:chOff x="310" y="249"/>
            <a:chExt cx="502" cy="267"/>
          </a:xfrm>
        </p:grpSpPr>
        <p:sp>
          <p:nvSpPr>
            <p:cNvPr id="96" name="Google Shape;96;p6"/>
            <p:cNvSpPr/>
            <p:nvPr/>
          </p:nvSpPr>
          <p:spPr>
            <a:xfrm>
              <a:off x="452" y="426"/>
              <a:ext cx="22" cy="88"/>
            </a:xfrm>
            <a:prstGeom prst="rect">
              <a:avLst/>
            </a:pr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 name="Google Shape;97;p6"/>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6"/>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6"/>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6"/>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6"/>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6"/>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6"/>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6"/>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6"/>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6"/>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6"/>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6"/>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6"/>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4C6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0" name="Google Shape;110;p6"/>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1" name="Google Shape;111;p6"/>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chemeClr val="accent1"/>
              </a:buClr>
              <a:buSzPts val="3600"/>
              <a:buFont typeface="Arial"/>
              <a:buNone/>
              <a:defRPr b="0" i="0" sz="3600">
                <a:solidFill>
                  <a:schemeClr val="accent1"/>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animated gradient" showMasterSp="0">
  <p:cSld name="6_Title Slide-animated gradient">
    <p:bg>
      <p:bgPr>
        <a:solidFill>
          <a:schemeClr val="accent5"/>
        </a:solidFill>
      </p:bgPr>
    </p:bg>
    <p:spTree>
      <p:nvGrpSpPr>
        <p:cNvPr id="112" name="Shape 112"/>
        <p:cNvGrpSpPr/>
        <p:nvPr/>
      </p:nvGrpSpPr>
      <p:grpSpPr>
        <a:xfrm>
          <a:off x="0" y="0"/>
          <a:ext cx="0" cy="0"/>
          <a:chOff x="0" y="0"/>
          <a:chExt cx="0" cy="0"/>
        </a:xfrm>
      </p:grpSpPr>
      <p:sp>
        <p:nvSpPr>
          <p:cNvPr id="113" name="Google Shape;113;p7"/>
          <p:cNvSpPr/>
          <p:nvPr/>
        </p:nvSpPr>
        <p:spPr>
          <a:xfrm>
            <a:off x="0" y="0"/>
            <a:ext cx="9144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4" name="Google Shape;114;p7"/>
          <p:cNvSpPr txBox="1"/>
          <p:nvPr>
            <p:ph idx="1" type="subTitle"/>
          </p:nvPr>
        </p:nvSpPr>
        <p:spPr>
          <a:xfrm>
            <a:off x="469496" y="3809526"/>
            <a:ext cx="4319105" cy="288131"/>
          </a:xfrm>
          <a:prstGeom prst="rect">
            <a:avLst/>
          </a:prstGeom>
          <a:noFill/>
          <a:ln>
            <a:noFill/>
          </a:ln>
        </p:spPr>
        <p:txBody>
          <a:bodyPr anchorCtr="0" anchor="b" bIns="45700" lIns="91400" spcFirstLastPara="1" rIns="91400" wrap="square" tIns="45700">
            <a:noAutofit/>
          </a:bodyPr>
          <a:lstStyle>
            <a:lvl1pPr lvl="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lvl="1" marR="0" rtl="0" algn="ctr">
              <a:lnSpc>
                <a:spcPct val="95000"/>
              </a:lnSpc>
              <a:spcBef>
                <a:spcPts val="600"/>
              </a:spcBef>
              <a:spcAft>
                <a:spcPts val="0"/>
              </a:spcAft>
              <a:buClr>
                <a:schemeClr val="dk2"/>
              </a:buClr>
              <a:buSzPts val="1400"/>
              <a:buFont typeface="Arial"/>
              <a:buNone/>
              <a:defRPr b="0" i="0" sz="1400" u="none" cap="none" strike="noStrike">
                <a:solidFill>
                  <a:srgbClr val="98989A"/>
                </a:solidFill>
                <a:latin typeface="Arial"/>
                <a:ea typeface="Arial"/>
                <a:cs typeface="Arial"/>
                <a:sym typeface="Arial"/>
              </a:defRPr>
            </a:lvl2pPr>
            <a:lvl3pPr lvl="2" marR="0" rtl="0" algn="ctr">
              <a:lnSpc>
                <a:spcPct val="95000"/>
              </a:lnSpc>
              <a:spcBef>
                <a:spcPts val="625"/>
              </a:spcBef>
              <a:spcAft>
                <a:spcPts val="0"/>
              </a:spcAft>
              <a:buClr>
                <a:srgbClr val="98989A"/>
              </a:buClr>
              <a:buSzPts val="1200"/>
              <a:buFont typeface="Arial"/>
              <a:buNone/>
              <a:defRPr b="0" i="0" sz="1200" u="none" cap="none" strike="noStrike">
                <a:solidFill>
                  <a:srgbClr val="98989A"/>
                </a:solidFill>
                <a:latin typeface="Arial"/>
                <a:ea typeface="Arial"/>
                <a:cs typeface="Arial"/>
                <a:sym typeface="Arial"/>
              </a:defRPr>
            </a:lvl3pPr>
            <a:lvl4pPr lvl="3"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4pPr>
            <a:lvl5pPr lvl="4" marR="0" rtl="0" algn="ctr">
              <a:lnSpc>
                <a:spcPct val="95000"/>
              </a:lnSpc>
              <a:spcBef>
                <a:spcPts val="625"/>
              </a:spcBef>
              <a:spcAft>
                <a:spcPts val="0"/>
              </a:spcAft>
              <a:buClr>
                <a:srgbClr val="98989A"/>
              </a:buClr>
              <a:buSzPts val="1100"/>
              <a:buFont typeface="Arial"/>
              <a:buNone/>
              <a:defRPr b="0" i="0" sz="1100" u="none" cap="none" strike="noStrike">
                <a:solidFill>
                  <a:srgbClr val="98989A"/>
                </a:solidFill>
                <a:latin typeface="Arial"/>
                <a:ea typeface="Arial"/>
                <a:cs typeface="Arial"/>
                <a:sym typeface="Arial"/>
              </a:defRPr>
            </a:lvl5pPr>
            <a:lvl6pPr lvl="5" marR="0" rtl="0" algn="ctr">
              <a:spcBef>
                <a:spcPts val="600"/>
              </a:spcBef>
              <a:spcAft>
                <a:spcPts val="0"/>
              </a:spcAft>
              <a:buClr>
                <a:srgbClr val="98989A"/>
              </a:buClr>
              <a:buSzPts val="900"/>
              <a:buFont typeface="Arial"/>
              <a:buNone/>
              <a:defRPr b="0" i="0" sz="900" u="none" cap="none" strike="noStrike">
                <a:solidFill>
                  <a:srgbClr val="98989A"/>
                </a:solidFill>
                <a:latin typeface="Arial"/>
                <a:ea typeface="Arial"/>
                <a:cs typeface="Arial"/>
                <a:sym typeface="Arial"/>
              </a:defRPr>
            </a:lvl6pPr>
            <a:lvl7pPr lvl="6" marR="0" rtl="0" algn="ctr">
              <a:spcBef>
                <a:spcPts val="600"/>
              </a:spcBef>
              <a:spcAft>
                <a:spcPts val="0"/>
              </a:spcAft>
              <a:buClr>
                <a:srgbClr val="98989A"/>
              </a:buClr>
              <a:buSzPts val="800"/>
              <a:buFont typeface="Arial"/>
              <a:buNone/>
              <a:defRPr b="0" i="0" sz="800" u="none" cap="none" strike="noStrike">
                <a:solidFill>
                  <a:srgbClr val="98989A"/>
                </a:solidFill>
                <a:latin typeface="Arial"/>
                <a:ea typeface="Arial"/>
                <a:cs typeface="Arial"/>
                <a:sym typeface="Arial"/>
              </a:defRPr>
            </a:lvl7pPr>
            <a:lvl8pPr lvl="7"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8pPr>
            <a:lvl9pPr lvl="8" marR="0" rtl="0" algn="ctr">
              <a:spcBef>
                <a:spcPts val="300"/>
              </a:spcBef>
              <a:spcAft>
                <a:spcPts val="0"/>
              </a:spcAft>
              <a:buClr>
                <a:srgbClr val="98989A"/>
              </a:buClr>
              <a:buSzPts val="1500"/>
              <a:buFont typeface="Arial"/>
              <a:buNone/>
              <a:defRPr b="0" i="0" sz="1500" u="none" cap="none" strike="noStrike">
                <a:solidFill>
                  <a:srgbClr val="98989A"/>
                </a:solidFill>
                <a:latin typeface="Arial"/>
                <a:ea typeface="Arial"/>
                <a:cs typeface="Arial"/>
                <a:sym typeface="Arial"/>
              </a:defRPr>
            </a:lvl9pPr>
          </a:lstStyle>
          <a:p/>
        </p:txBody>
      </p:sp>
      <p:sp>
        <p:nvSpPr>
          <p:cNvPr id="115" name="Google Shape;115;p7"/>
          <p:cNvSpPr txBox="1"/>
          <p:nvPr>
            <p:ph idx="2" type="body"/>
          </p:nvPr>
        </p:nvSpPr>
        <p:spPr>
          <a:xfrm>
            <a:off x="469496" y="4049523"/>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16" name="Google Shape;116;p7"/>
          <p:cNvSpPr txBox="1"/>
          <p:nvPr>
            <p:ph idx="3" type="body"/>
          </p:nvPr>
        </p:nvSpPr>
        <p:spPr>
          <a:xfrm>
            <a:off x="469496" y="4289520"/>
            <a:ext cx="4319105" cy="28813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080"/>
              <a:buFont typeface="Arial"/>
              <a:buNone/>
              <a:defRPr b="0" i="0" sz="1200" u="none" cap="none" strike="noStrike">
                <a:solidFill>
                  <a:schemeClr val="accent5"/>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500"/>
              <a:buFont typeface="Arial"/>
              <a:buNone/>
              <a:defRPr b="0" i="0" sz="1500" u="none" cap="none" strike="noStrike">
                <a:solidFill>
                  <a:schemeClr val="lt1"/>
                </a:solidFill>
                <a:latin typeface="Arial"/>
                <a:ea typeface="Arial"/>
                <a:cs typeface="Arial"/>
                <a:sym typeface="Arial"/>
              </a:defRPr>
            </a:lvl2pPr>
            <a:lvl3pPr indent="-228600" lvl="2" marL="13716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indent="-228600" lvl="4" marL="2286000" marR="0" rtl="0" algn="l">
              <a:lnSpc>
                <a:spcPct val="95000"/>
              </a:lnSpc>
              <a:spcBef>
                <a:spcPts val="62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grpSp>
        <p:nvGrpSpPr>
          <p:cNvPr id="117" name="Google Shape;117;p7"/>
          <p:cNvGrpSpPr/>
          <p:nvPr/>
        </p:nvGrpSpPr>
        <p:grpSpPr>
          <a:xfrm>
            <a:off x="492125" y="395288"/>
            <a:ext cx="796924" cy="423863"/>
            <a:chOff x="310" y="249"/>
            <a:chExt cx="502" cy="267"/>
          </a:xfrm>
        </p:grpSpPr>
        <p:sp>
          <p:nvSpPr>
            <p:cNvPr id="118" name="Google Shape;118;p7"/>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7"/>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7"/>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7"/>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7"/>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7"/>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7"/>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7"/>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7"/>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7"/>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7"/>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7"/>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7"/>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7"/>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32" name="Google Shape;132;p7"/>
          <p:cNvSpPr txBox="1"/>
          <p:nvPr>
            <p:ph idx="4" type="body"/>
          </p:nvPr>
        </p:nvSpPr>
        <p:spPr>
          <a:xfrm>
            <a:off x="463292" y="2872236"/>
            <a:ext cx="5925246" cy="299001"/>
          </a:xfrm>
          <a:prstGeom prst="rect">
            <a:avLst/>
          </a:prstGeom>
          <a:noFill/>
          <a:ln>
            <a:noFill/>
          </a:ln>
        </p:spPr>
        <p:txBody>
          <a:bodyPr anchorCtr="0" anchor="t"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lt2"/>
                </a:solidFill>
                <a:latin typeface="Arial"/>
                <a:ea typeface="Arial"/>
                <a:cs typeface="Arial"/>
                <a:sym typeface="Arial"/>
              </a:defRPr>
            </a:lvl1pPr>
            <a:lvl2pPr indent="-228600" lvl="1" marL="914400" marR="0" rtl="0" algn="l">
              <a:lnSpc>
                <a:spcPct val="95000"/>
              </a:lnSpc>
              <a:spcBef>
                <a:spcPts val="600"/>
              </a:spcBef>
              <a:spcAft>
                <a:spcPts val="0"/>
              </a:spcAft>
              <a:buClr>
                <a:schemeClr val="dk2"/>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5000"/>
              </a:lnSpc>
              <a:spcBef>
                <a:spcPts val="625"/>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95000"/>
              </a:lnSpc>
              <a:spcBef>
                <a:spcPts val="625"/>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3" name="Google Shape;133;p7"/>
          <p:cNvSpPr txBox="1"/>
          <p:nvPr>
            <p:ph type="ctrTitle"/>
          </p:nvPr>
        </p:nvSpPr>
        <p:spPr>
          <a:xfrm>
            <a:off x="425765" y="2300750"/>
            <a:ext cx="5955513" cy="644730"/>
          </a:xfrm>
          <a:prstGeom prst="rect">
            <a:avLst/>
          </a:prstGeom>
          <a:noFill/>
          <a:ln>
            <a:noFill/>
          </a:ln>
        </p:spPr>
        <p:txBody>
          <a:bodyPr anchorCtr="0" anchor="b" bIns="45700" lIns="91400" spcFirstLastPara="1" rIns="91400" wrap="square" tIns="45700">
            <a:noAutofit/>
          </a:bodyPr>
          <a:lstStyle>
            <a:lvl1pPr lvl="0" algn="l">
              <a:lnSpc>
                <a:spcPct val="90000"/>
              </a:lnSpc>
              <a:spcBef>
                <a:spcPts val="0"/>
              </a:spcBef>
              <a:spcAft>
                <a:spcPts val="0"/>
              </a:spcAft>
              <a:buClr>
                <a:srgbClr val="38C6F4"/>
              </a:buClr>
              <a:buSzPts val="3600"/>
              <a:buFont typeface="Arial"/>
              <a:buNone/>
              <a:defRPr b="0" i="0" sz="360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p:transition spd="slow">
    <p:fade thruBlk="1"/>
  </p:transition>
  <p:extLst>
    <p:ext uri="{DCECCB84-F9BA-43D5-87BE-67443E8EF086}">
      <p15:sldGuideLst>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lti_Slide">
  <p:cSld name="Multi_Slide">
    <p:spTree>
      <p:nvGrpSpPr>
        <p:cNvPr id="134" name="Shape 134"/>
        <p:cNvGrpSpPr/>
        <p:nvPr/>
      </p:nvGrpSpPr>
      <p:grpSpPr>
        <a:xfrm>
          <a:off x="0" y="0"/>
          <a:ext cx="0" cy="0"/>
          <a:chOff x="0" y="0"/>
          <a:chExt cx="0" cy="0"/>
        </a:xfrm>
      </p:grpSpPr>
      <p:sp>
        <p:nvSpPr>
          <p:cNvPr id="135" name="Google Shape;135;p8"/>
          <p:cNvSpPr txBox="1"/>
          <p:nvPr>
            <p:ph idx="1" type="body"/>
          </p:nvPr>
        </p:nvSpPr>
        <p:spPr>
          <a:xfrm>
            <a:off x="474662" y="1347788"/>
            <a:ext cx="8280057" cy="3073946"/>
          </a:xfrm>
          <a:prstGeom prst="rect">
            <a:avLst/>
          </a:prstGeom>
          <a:noFill/>
          <a:ln>
            <a:noFill/>
          </a:ln>
        </p:spPr>
        <p:txBody>
          <a:bodyPr anchorCtr="0" anchor="t" bIns="45700" lIns="91400" spcFirstLastPara="1" rIns="91400" wrap="square" tIns="45700">
            <a:noAutofit/>
          </a:bodyPr>
          <a:lstStyle>
            <a:lvl1pPr indent="-228600" lvl="0" marL="457200" marR="0" rtl="0" algn="ctr">
              <a:lnSpc>
                <a:spcPct val="10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95000"/>
              </a:lnSpc>
              <a:spcBef>
                <a:spcPts val="625"/>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8450" lvl="3" marL="18288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95000"/>
              </a:lnSpc>
              <a:spcBef>
                <a:spcPts val="625"/>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36" name="Google Shape;136;p8"/>
          <p:cNvSpPr txBox="1"/>
          <p:nvPr>
            <p:ph type="title"/>
          </p:nvPr>
        </p:nvSpPr>
        <p:spPr>
          <a:xfrm>
            <a:off x="437766"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137" name="Shape 137"/>
        <p:cNvGrpSpPr/>
        <p:nvPr/>
      </p:nvGrpSpPr>
      <p:grpSpPr>
        <a:xfrm>
          <a:off x="0" y="0"/>
          <a:ext cx="0" cy="0"/>
          <a:chOff x="0" y="0"/>
          <a:chExt cx="0" cy="0"/>
        </a:xfrm>
      </p:grpSpPr>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ircled_Bullets">
  <p:cSld name="2_Circled_Bullets">
    <p:spTree>
      <p:nvGrpSpPr>
        <p:cNvPr id="138" name="Shape 138"/>
        <p:cNvGrpSpPr/>
        <p:nvPr/>
      </p:nvGrpSpPr>
      <p:grpSpPr>
        <a:xfrm>
          <a:off x="0" y="0"/>
          <a:ext cx="0" cy="0"/>
          <a:chOff x="0" y="0"/>
          <a:chExt cx="0" cy="0"/>
        </a:xfrm>
      </p:grpSpPr>
      <p:sp>
        <p:nvSpPr>
          <p:cNvPr id="139" name="Google Shape;139;p10"/>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p:txBody>
      </p:sp>
      <p:sp>
        <p:nvSpPr>
          <p:cNvPr id="140" name="Google Shape;140;p10"/>
          <p:cNvSpPr/>
          <p:nvPr/>
        </p:nvSpPr>
        <p:spPr>
          <a:xfrm>
            <a:off x="575610" y="2552550"/>
            <a:ext cx="698624" cy="698624"/>
          </a:xfrm>
          <a:prstGeom prst="ellipse">
            <a:avLst/>
          </a:prstGeom>
          <a:solidFill>
            <a:schemeClr val="lt2"/>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FFFFFF"/>
              </a:solidFill>
              <a:latin typeface="Arial"/>
              <a:ea typeface="Arial"/>
              <a:cs typeface="Arial"/>
              <a:sym typeface="Arial"/>
            </a:endParaRPr>
          </a:p>
        </p:txBody>
      </p:sp>
      <p:sp>
        <p:nvSpPr>
          <p:cNvPr id="141" name="Google Shape;141;p10"/>
          <p:cNvSpPr/>
          <p:nvPr/>
        </p:nvSpPr>
        <p:spPr>
          <a:xfrm>
            <a:off x="575610" y="1426607"/>
            <a:ext cx="698624" cy="698624"/>
          </a:xfrm>
          <a:prstGeom prst="ellipse">
            <a:avLst/>
          </a:prstGeom>
          <a:solidFill>
            <a:srgbClr val="00394F"/>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chemeClr val="lt1"/>
              </a:solidFill>
              <a:latin typeface="Arial"/>
              <a:ea typeface="Arial"/>
              <a:cs typeface="Arial"/>
              <a:sym typeface="Arial"/>
            </a:endParaRPr>
          </a:p>
        </p:txBody>
      </p:sp>
      <p:sp>
        <p:nvSpPr>
          <p:cNvPr id="142" name="Google Shape;142;p10"/>
          <p:cNvSpPr/>
          <p:nvPr/>
        </p:nvSpPr>
        <p:spPr>
          <a:xfrm>
            <a:off x="575610" y="3653093"/>
            <a:ext cx="698624" cy="698624"/>
          </a:xfrm>
          <a:prstGeom prst="ellipse">
            <a:avLst/>
          </a:prstGeom>
          <a:solidFill>
            <a:schemeClr val="accent5"/>
          </a:solidFill>
          <a:ln>
            <a:noFill/>
          </a:ln>
        </p:spPr>
        <p:txBody>
          <a:bodyPr anchorCtr="0" anchor="ctr" bIns="91425" lIns="91425" spcFirstLastPara="1" rIns="91425" wrap="square" tIns="45700">
            <a:noAutofit/>
          </a:bodyPr>
          <a:lstStyle/>
          <a:p>
            <a:pPr indent="0" lvl="0" marL="0" marR="0" rtl="0" algn="ctr">
              <a:spcBef>
                <a:spcPts val="0"/>
              </a:spcBef>
              <a:spcAft>
                <a:spcPts val="0"/>
              </a:spcAft>
              <a:buNone/>
            </a:pPr>
            <a:r>
              <a:t/>
            </a:r>
            <a:endParaRPr sz="4000">
              <a:solidFill>
                <a:srgbClr val="049FD9"/>
              </a:solidFill>
              <a:latin typeface="Arial"/>
              <a:ea typeface="Arial"/>
              <a:cs typeface="Arial"/>
              <a:sym typeface="Arial"/>
            </a:endParaRPr>
          </a:p>
        </p:txBody>
      </p:sp>
      <p:sp>
        <p:nvSpPr>
          <p:cNvPr id="143" name="Google Shape;143;p10"/>
          <p:cNvSpPr txBox="1"/>
          <p:nvPr>
            <p:ph idx="1" type="body"/>
          </p:nvPr>
        </p:nvSpPr>
        <p:spPr>
          <a:xfrm>
            <a:off x="1365250" y="1432522"/>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4" name="Google Shape;144;p10"/>
          <p:cNvSpPr txBox="1"/>
          <p:nvPr>
            <p:ph idx="2" type="body"/>
          </p:nvPr>
        </p:nvSpPr>
        <p:spPr>
          <a:xfrm>
            <a:off x="1365250" y="25577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5" name="Google Shape;145;p10"/>
          <p:cNvSpPr txBox="1"/>
          <p:nvPr>
            <p:ph idx="3" type="body"/>
          </p:nvPr>
        </p:nvSpPr>
        <p:spPr>
          <a:xfrm>
            <a:off x="1365250" y="3653093"/>
            <a:ext cx="5473700" cy="693381"/>
          </a:xfrm>
          <a:prstGeom prst="rect">
            <a:avLst/>
          </a:prstGeom>
          <a:noFill/>
          <a:ln>
            <a:noFill/>
          </a:ln>
        </p:spPr>
        <p:txBody>
          <a:bodyPr anchorCtr="0" anchor="ctr" bIns="45700" lIns="91400" spcFirstLastPara="1" rIns="91400" wrap="square" tIns="45700">
            <a:noAutofit/>
          </a:bodyPr>
          <a:lstStyle>
            <a:lvl1pPr indent="-228600" lvl="0" marL="457200" marR="0" rtl="0" algn="l">
              <a:lnSpc>
                <a:spcPct val="95000"/>
              </a:lnSpc>
              <a:spcBef>
                <a:spcPts val="1075"/>
              </a:spcBef>
              <a:spcAft>
                <a:spcPts val="0"/>
              </a:spcAft>
              <a:buClr>
                <a:schemeClr val="dk2"/>
              </a:buClr>
              <a:buSzPts val="1800"/>
              <a:buFont typeface="Arial"/>
              <a:buNone/>
              <a:defRPr b="0" i="0" sz="2000" u="none" cap="none" strike="noStrike">
                <a:solidFill>
                  <a:schemeClr val="accent1"/>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6" name="Google Shape;146;p10"/>
          <p:cNvSpPr txBox="1"/>
          <p:nvPr>
            <p:ph idx="4" type="body"/>
          </p:nvPr>
        </p:nvSpPr>
        <p:spPr>
          <a:xfrm>
            <a:off x="575610" y="255255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7" name="Google Shape;147;p10"/>
          <p:cNvSpPr txBox="1"/>
          <p:nvPr>
            <p:ph idx="5" type="body"/>
          </p:nvPr>
        </p:nvSpPr>
        <p:spPr>
          <a:xfrm>
            <a:off x="575611" y="3651140"/>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148" name="Google Shape;148;p10"/>
          <p:cNvSpPr txBox="1"/>
          <p:nvPr>
            <p:ph idx="6" type="body"/>
          </p:nvPr>
        </p:nvSpPr>
        <p:spPr>
          <a:xfrm>
            <a:off x="575610" y="1427248"/>
            <a:ext cx="698624" cy="693381"/>
          </a:xfrm>
          <a:prstGeom prst="rect">
            <a:avLst/>
          </a:prstGeom>
          <a:noFill/>
          <a:ln>
            <a:noFill/>
          </a:ln>
        </p:spPr>
        <p:txBody>
          <a:bodyPr anchorCtr="0" anchor="ctr" bIns="45700" lIns="91400" spcFirstLastPara="1" rIns="91400" wrap="square" tIns="45700">
            <a:noAutofit/>
          </a:bodyPr>
          <a:lstStyle>
            <a:lvl1pPr indent="-228600" lvl="0" marL="457200" marR="0" rtl="0" algn="ctr">
              <a:lnSpc>
                <a:spcPct val="95000"/>
              </a:lnSpc>
              <a:spcBef>
                <a:spcPts val="1075"/>
              </a:spcBef>
              <a:spcAft>
                <a:spcPts val="0"/>
              </a:spcAft>
              <a:buClr>
                <a:schemeClr val="dk2"/>
              </a:buClr>
              <a:buSzPts val="3600"/>
              <a:buFont typeface="Arial"/>
              <a:buNone/>
              <a:defRPr b="0" i="0" sz="4000" u="none" cap="none" strike="noStrike">
                <a:solidFill>
                  <a:srgbClr val="FFFFFF"/>
                </a:solidFill>
                <a:latin typeface="Arial"/>
                <a:ea typeface="Arial"/>
                <a:cs typeface="Arial"/>
                <a:sym typeface="Arial"/>
              </a:defRPr>
            </a:lvl1pPr>
            <a:lvl2pPr indent="-317500" lvl="1" marL="914400" marR="0" rtl="0" algn="l">
              <a:lnSpc>
                <a:spcPct val="95000"/>
              </a:lnSpc>
              <a:spcBef>
                <a:spcPts val="600"/>
              </a:spcBef>
              <a:spcAft>
                <a:spcPts val="0"/>
              </a:spcAft>
              <a:buClr>
                <a:schemeClr val="dk2"/>
              </a:buClr>
              <a:buSzPts val="1400"/>
              <a:buFont typeface="Arial"/>
              <a:buChar char="•"/>
              <a:defRPr b="0" i="0" sz="1400" u="none" cap="none" strike="noStrike">
                <a:solidFill>
                  <a:srgbClr val="FFFFFF"/>
                </a:solidFill>
                <a:latin typeface="Arial"/>
                <a:ea typeface="Arial"/>
                <a:cs typeface="Arial"/>
                <a:sym typeface="Arial"/>
              </a:defRPr>
            </a:lvl2pPr>
            <a:lvl3pPr indent="-304800" lvl="2" marL="1371600" marR="0" rtl="0" algn="l">
              <a:lnSpc>
                <a:spcPct val="95000"/>
              </a:lnSpc>
              <a:spcBef>
                <a:spcPts val="625"/>
              </a:spcBef>
              <a:spcAft>
                <a:spcPts val="0"/>
              </a:spcAft>
              <a:buClr>
                <a:srgbClr val="FFFFFF"/>
              </a:buClr>
              <a:buSzPts val="1200"/>
              <a:buFont typeface="Arial"/>
              <a:buChar char="•"/>
              <a:defRPr b="0" i="0" sz="1200" u="none" cap="none" strike="noStrike">
                <a:solidFill>
                  <a:srgbClr val="FFFFFF"/>
                </a:solidFill>
                <a:latin typeface="Arial"/>
                <a:ea typeface="Arial"/>
                <a:cs typeface="Arial"/>
                <a:sym typeface="Arial"/>
              </a:defRPr>
            </a:lvl3pPr>
            <a:lvl4pPr indent="-298450" lvl="3" marL="18288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4pPr>
            <a:lvl5pPr indent="-298450" lvl="4" marL="2286000" marR="0" rtl="0" algn="l">
              <a:lnSpc>
                <a:spcPct val="95000"/>
              </a:lnSpc>
              <a:spcBef>
                <a:spcPts val="625"/>
              </a:spcBef>
              <a:spcAft>
                <a:spcPts val="0"/>
              </a:spcAft>
              <a:buClr>
                <a:srgbClr val="FFFFFF"/>
              </a:buClr>
              <a:buSzPts val="1100"/>
              <a:buFont typeface="Arial"/>
              <a:buChar char="•"/>
              <a:defRPr b="0" i="0" sz="1100" u="none" cap="none" strike="noStrike">
                <a:solidFill>
                  <a:srgbClr val="FFFFFF"/>
                </a:solidFill>
                <a:latin typeface="Arial"/>
                <a:ea typeface="Arial"/>
                <a:cs typeface="Arial"/>
                <a:sym typeface="Arial"/>
              </a:defRPr>
            </a:lvl5pPr>
            <a:lvl6pPr indent="-285750" lvl="5" marL="2743200" marR="0" rtl="0" algn="l">
              <a:spcBef>
                <a:spcPts val="6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79400" lvl="6" marL="3200400" marR="0" rtl="0" algn="l">
              <a:spcBef>
                <a:spcPts val="6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28600" lvl="7" marL="3657600" marR="0" rtl="0" algn="l">
              <a:spcBef>
                <a:spcPts val="3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38150" y="341313"/>
            <a:ext cx="8345488" cy="731837"/>
          </a:xfrm>
          <a:prstGeom prst="rect">
            <a:avLst/>
          </a:prstGeom>
          <a:noFill/>
          <a:ln>
            <a:noFill/>
          </a:ln>
        </p:spPr>
        <p:txBody>
          <a:bodyPr anchorCtr="0" anchor="ctr" bIns="45700" lIns="91400" spcFirstLastPara="1" rIns="91400" wrap="square" tIns="45700">
            <a:noAutofit/>
          </a:bodyPr>
          <a:lstStyle>
            <a:lvl1pPr lvl="0" marR="0" rtl="0" algn="l">
              <a:lnSpc>
                <a:spcPct val="80000"/>
              </a:lnSpc>
              <a:spcBef>
                <a:spcPts val="0"/>
              </a:spcBef>
              <a:spcAft>
                <a:spcPts val="0"/>
              </a:spcAft>
              <a:buSzPts val="1400"/>
              <a:buNone/>
              <a:defRPr b="0" i="0" sz="3200" u="none" cap="none" strike="noStrike">
                <a:solidFill>
                  <a:schemeClr val="accent4"/>
                </a:solidFill>
                <a:latin typeface="Arial"/>
                <a:ea typeface="Arial"/>
                <a:cs typeface="Arial"/>
                <a:sym typeface="Arial"/>
              </a:defRPr>
            </a:lvl1pPr>
            <a:lvl2pPr lvl="1"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2pPr>
            <a:lvl3pPr lvl="2"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3pPr>
            <a:lvl4pPr lvl="3"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4pPr>
            <a:lvl5pPr lvl="4"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5pPr>
            <a:lvl6pPr lvl="5"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6pPr>
            <a:lvl7pPr lvl="6"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7pPr>
            <a:lvl8pPr lvl="7"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8pPr>
            <a:lvl9pPr lvl="8" marR="0" rtl="0" algn="l">
              <a:lnSpc>
                <a:spcPct val="80000"/>
              </a:lnSpc>
              <a:spcBef>
                <a:spcPts val="0"/>
              </a:spcBef>
              <a:spcAft>
                <a:spcPts val="0"/>
              </a:spcAft>
              <a:buSzPts val="1400"/>
              <a:buNone/>
              <a:defRPr b="0" i="0" sz="3200" u="none" cap="none" strike="noStrike">
                <a:solidFill>
                  <a:srgbClr val="676767"/>
                </a:solidFill>
                <a:latin typeface="Arial"/>
                <a:ea typeface="Arial"/>
                <a:cs typeface="Arial"/>
                <a:sym typeface="Arial"/>
              </a:defRPr>
            </a:lvl9pPr>
          </a:lstStyle>
          <a:p/>
        </p:txBody>
      </p:sp>
      <p:sp>
        <p:nvSpPr>
          <p:cNvPr id="11" name="Google Shape;11;p1"/>
          <p:cNvSpPr/>
          <p:nvPr/>
        </p:nvSpPr>
        <p:spPr>
          <a:xfrm>
            <a:off x="8515707" y="4742907"/>
            <a:ext cx="218414" cy="154518"/>
          </a:xfrm>
          <a:prstGeom prst="rect">
            <a:avLst/>
          </a:prstGeom>
          <a:noFill/>
          <a:ln>
            <a:noFill/>
          </a:ln>
        </p:spPr>
        <p:txBody>
          <a:bodyPr anchorCtr="0" anchor="b" bIns="30775" lIns="61575" spcFirstLastPara="1" rIns="61575" wrap="square" tIns="30775">
            <a:noAutofit/>
          </a:bodyPr>
          <a:lstStyle/>
          <a:p>
            <a:pPr indent="0" lvl="0" marL="0" marR="0" rtl="0" algn="r">
              <a:spcBef>
                <a:spcPts val="0"/>
              </a:spcBef>
              <a:spcAft>
                <a:spcPts val="0"/>
              </a:spcAft>
              <a:buNone/>
            </a:pPr>
            <a:fld id="{00000000-1234-1234-1234-123412341234}" type="slidenum">
              <a:rPr b="0" i="0" lang="es-419" sz="600" u="none" cap="none" strike="noStrike">
                <a:solidFill>
                  <a:srgbClr val="D8D8D8"/>
                </a:solidFill>
                <a:latin typeface="Arial"/>
                <a:ea typeface="Arial"/>
                <a:cs typeface="Arial"/>
                <a:sym typeface="Arial"/>
              </a:rPr>
              <a:t>‹#›</a:t>
            </a:fld>
            <a:endParaRPr b="0" i="0" sz="600" u="none" cap="none" strike="noStrike">
              <a:solidFill>
                <a:srgbClr val="D8D8D8"/>
              </a:solidFill>
              <a:latin typeface="Arial"/>
              <a:ea typeface="Arial"/>
              <a:cs typeface="Arial"/>
              <a:sym typeface="Arial"/>
            </a:endParaRPr>
          </a:p>
        </p:txBody>
      </p:sp>
      <p:sp>
        <p:nvSpPr>
          <p:cNvPr id="12" name="Google Shape;12;p1"/>
          <p:cNvSpPr/>
          <p:nvPr/>
        </p:nvSpPr>
        <p:spPr>
          <a:xfrm>
            <a:off x="5656028" y="4741653"/>
            <a:ext cx="2869498" cy="154518"/>
          </a:xfrm>
          <a:prstGeom prst="rect">
            <a:avLst/>
          </a:prstGeom>
          <a:noFill/>
          <a:ln>
            <a:noFill/>
          </a:ln>
        </p:spPr>
        <p:txBody>
          <a:bodyPr anchorCtr="0" anchor="b" bIns="30775" lIns="61575" spcFirstLastPara="1" rIns="61575" wrap="square" tIns="30775">
            <a:noAutofit/>
          </a:bodyPr>
          <a:lstStyle/>
          <a:p>
            <a:pPr indent="0" lvl="0" marL="0" marR="0" rtl="0" algn="l">
              <a:spcBef>
                <a:spcPts val="0"/>
              </a:spcBef>
              <a:spcAft>
                <a:spcPts val="0"/>
              </a:spcAft>
              <a:buNone/>
            </a:pPr>
            <a:r>
              <a:rPr b="0" i="0" lang="es-419" sz="600" u="none" cap="none" strike="noStrike">
                <a:solidFill>
                  <a:srgbClr val="D8D8D8"/>
                </a:solidFill>
                <a:latin typeface="Arial"/>
                <a:ea typeface="Arial"/>
                <a:cs typeface="Arial"/>
                <a:sym typeface="Arial"/>
              </a:rPr>
              <a:t>© 2021 Cisco y/o sus filiales. Todos los derechos reservados.   Información confidencial de Cisco</a:t>
            </a:r>
            <a:endParaRPr/>
          </a:p>
        </p:txBody>
      </p:sp>
      <p:grpSp>
        <p:nvGrpSpPr>
          <p:cNvPr id="13" name="Google Shape;13;p1"/>
          <p:cNvGrpSpPr/>
          <p:nvPr/>
        </p:nvGrpSpPr>
        <p:grpSpPr>
          <a:xfrm>
            <a:off x="508039" y="4715197"/>
            <a:ext cx="340257" cy="180974"/>
            <a:chOff x="310" y="249"/>
            <a:chExt cx="502" cy="267"/>
          </a:xfrm>
        </p:grpSpPr>
        <p:sp>
          <p:nvSpPr>
            <p:cNvPr id="14" name="Google Shape;14;p1"/>
            <p:cNvSpPr/>
            <p:nvPr/>
          </p:nvSpPr>
          <p:spPr>
            <a:xfrm>
              <a:off x="452" y="426"/>
              <a:ext cx="22" cy="8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1"/>
            <p:cNvSpPr/>
            <p:nvPr/>
          </p:nvSpPr>
          <p:spPr>
            <a:xfrm>
              <a:off x="585" y="425"/>
              <a:ext cx="66" cy="91"/>
            </a:xfrm>
            <a:custGeom>
              <a:rect b="b" l="l" r="r" t="t"/>
              <a:pathLst>
                <a:path extrusionOk="0" h="69" w="51">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1"/>
            <p:cNvSpPr/>
            <p:nvPr/>
          </p:nvSpPr>
          <p:spPr>
            <a:xfrm>
              <a:off x="355" y="425"/>
              <a:ext cx="67" cy="91"/>
            </a:xfrm>
            <a:custGeom>
              <a:rect b="b" l="l" r="r" t="t"/>
              <a:pathLst>
                <a:path extrusionOk="0" h="69" w="51">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 name="Google Shape;17;p1"/>
            <p:cNvSpPr/>
            <p:nvPr/>
          </p:nvSpPr>
          <p:spPr>
            <a:xfrm>
              <a:off x="675" y="425"/>
              <a:ext cx="91" cy="91"/>
            </a:xfrm>
            <a:custGeom>
              <a:rect b="b" l="l" r="r" t="t"/>
              <a:pathLst>
                <a:path extrusionOk="0" h="69" w="7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1"/>
            <p:cNvSpPr/>
            <p:nvPr/>
          </p:nvSpPr>
          <p:spPr>
            <a:xfrm>
              <a:off x="503" y="425"/>
              <a:ext cx="60" cy="91"/>
            </a:xfrm>
            <a:custGeom>
              <a:rect b="b" l="l" r="r" t="t"/>
              <a:pathLst>
                <a:path extrusionOk="0" h="69" w="46">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1"/>
            <p:cNvSpPr/>
            <p:nvPr/>
          </p:nvSpPr>
          <p:spPr>
            <a:xfrm>
              <a:off x="31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1"/>
            <p:cNvSpPr/>
            <p:nvPr/>
          </p:nvSpPr>
          <p:spPr>
            <a:xfrm>
              <a:off x="37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1"/>
            <p:cNvSpPr/>
            <p:nvPr/>
          </p:nvSpPr>
          <p:spPr>
            <a:xfrm>
              <a:off x="430" y="249"/>
              <a:ext cx="22" cy="139"/>
            </a:xfrm>
            <a:custGeom>
              <a:rect b="b" l="l" r="r" t="t"/>
              <a:pathLst>
                <a:path extrusionOk="0" h="106" w="17">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1"/>
            <p:cNvSpPr/>
            <p:nvPr/>
          </p:nvSpPr>
          <p:spPr>
            <a:xfrm>
              <a:off x="490" y="291"/>
              <a:ext cx="22" cy="75"/>
            </a:xfrm>
            <a:custGeom>
              <a:rect b="b" l="l" r="r" t="t"/>
              <a:pathLst>
                <a:path extrusionOk="0" h="57" w="1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1"/>
            <p:cNvSpPr/>
            <p:nvPr/>
          </p:nvSpPr>
          <p:spPr>
            <a:xfrm>
              <a:off x="550" y="321"/>
              <a:ext cx="22" cy="45"/>
            </a:xfrm>
            <a:custGeom>
              <a:rect b="b" l="l" r="r" t="t"/>
              <a:pathLst>
                <a:path extrusionOk="0" h="34" w="17">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1"/>
            <p:cNvSpPr/>
            <p:nvPr/>
          </p:nvSpPr>
          <p:spPr>
            <a:xfrm>
              <a:off x="61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1"/>
            <p:cNvSpPr/>
            <p:nvPr/>
          </p:nvSpPr>
          <p:spPr>
            <a:xfrm>
              <a:off x="670" y="249"/>
              <a:ext cx="22" cy="139"/>
            </a:xfrm>
            <a:custGeom>
              <a:rect b="b" l="l" r="r" t="t"/>
              <a:pathLst>
                <a:path extrusionOk="0" h="106" w="17">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1"/>
            <p:cNvSpPr/>
            <p:nvPr/>
          </p:nvSpPr>
          <p:spPr>
            <a:xfrm>
              <a:off x="730" y="291"/>
              <a:ext cx="22" cy="75"/>
            </a:xfrm>
            <a:custGeom>
              <a:rect b="b" l="l" r="r" t="t"/>
              <a:pathLst>
                <a:path extrusionOk="0" h="57" w="1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1"/>
            <p:cNvSpPr/>
            <p:nvPr/>
          </p:nvSpPr>
          <p:spPr>
            <a:xfrm>
              <a:off x="790" y="321"/>
              <a:ext cx="22" cy="45"/>
            </a:xfrm>
            <a:custGeom>
              <a:rect b="b" l="l" r="r" t="t"/>
              <a:pathLst>
                <a:path extrusionOk="0" h="34" w="17">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41.png"/><Relationship Id="rId5"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5.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3.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2.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0.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0.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9.png"/><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2.png"/><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5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5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8.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6.jpg"/><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txBox="1"/>
          <p:nvPr>
            <p:ph idx="1" type="subTitle"/>
          </p:nvPr>
        </p:nvSpPr>
        <p:spPr>
          <a:xfrm>
            <a:off x="469497" y="3809526"/>
            <a:ext cx="2368954" cy="902174"/>
          </a:xfrm>
          <a:prstGeom prst="rect">
            <a:avLst/>
          </a:prstGeom>
          <a:noFill/>
          <a:ln>
            <a:noFill/>
          </a:ln>
        </p:spPr>
        <p:txBody>
          <a:bodyPr anchorCtr="0" anchor="b" bIns="45700" lIns="91400" spcFirstLastPara="1" rIns="91400" wrap="square" tIns="45700">
            <a:noAutofit/>
          </a:bodyPr>
          <a:lstStyle/>
          <a:p>
            <a:pPr indent="0" lvl="0" marL="0" rtl="0" algn="l">
              <a:lnSpc>
                <a:spcPct val="95000"/>
              </a:lnSpc>
              <a:spcBef>
                <a:spcPts val="0"/>
              </a:spcBef>
              <a:spcAft>
                <a:spcPts val="0"/>
              </a:spcAft>
              <a:buSzPts val="1080"/>
              <a:buNone/>
            </a:pPr>
            <a:r>
              <a:rPr lang="es-419">
                <a:solidFill>
                  <a:srgbClr val="AEE8FA"/>
                </a:solidFill>
              </a:rPr>
              <a:t>Introducción a Redes v7.0 (ITN)</a:t>
            </a:r>
            <a:endParaRPr/>
          </a:p>
          <a:p>
            <a:pPr indent="0" lvl="0" marL="0" rtl="0" algn="l">
              <a:lnSpc>
                <a:spcPct val="95000"/>
              </a:lnSpc>
              <a:spcBef>
                <a:spcPts val="1075"/>
              </a:spcBef>
              <a:spcAft>
                <a:spcPts val="0"/>
              </a:spcAft>
              <a:buSzPts val="1080"/>
              <a:buNone/>
            </a:pPr>
            <a:r>
              <a:t/>
            </a:r>
            <a:endParaRPr/>
          </a:p>
        </p:txBody>
      </p:sp>
      <p:sp>
        <p:nvSpPr>
          <p:cNvPr id="239" name="Google Shape;239;p16"/>
          <p:cNvSpPr txBox="1"/>
          <p:nvPr>
            <p:ph type="ctrTitle"/>
          </p:nvPr>
        </p:nvSpPr>
        <p:spPr>
          <a:xfrm>
            <a:off x="469497" y="2316480"/>
            <a:ext cx="6672708" cy="1080143"/>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3600"/>
              <a:buNone/>
            </a:pPr>
            <a:r>
              <a:rPr lang="es-419">
                <a:solidFill>
                  <a:srgbClr val="AEE8FA"/>
                </a:solidFill>
              </a:rPr>
              <a:t>Módulo 2: Configuración básica del Switch y dispositivo final</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5"/>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Navegación del IOS </a:t>
            </a:r>
            <a:br>
              <a:rPr lang="es-419"/>
            </a:br>
            <a:r>
              <a:rPr lang="es-419"/>
              <a:t>Modos de comando principales</a:t>
            </a:r>
            <a:endParaRPr/>
          </a:p>
        </p:txBody>
      </p:sp>
      <p:sp>
        <p:nvSpPr>
          <p:cNvPr id="310" name="Google Shape;310;p25"/>
          <p:cNvSpPr txBox="1"/>
          <p:nvPr>
            <p:ph idx="1" type="body"/>
          </p:nvPr>
        </p:nvSpPr>
        <p:spPr>
          <a:xfrm>
            <a:off x="522435" y="798944"/>
            <a:ext cx="3085941" cy="1574604"/>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350"/>
              <a:buNone/>
            </a:pPr>
            <a:r>
              <a:rPr b="1" lang="es-419"/>
              <a:t>Modo EXEC de usuario </a:t>
            </a:r>
            <a:endParaRPr/>
          </a:p>
          <a:p>
            <a:pPr indent="-215900" lvl="1" marL="358775" rtl="0" algn="l">
              <a:lnSpc>
                <a:spcPct val="100000"/>
              </a:lnSpc>
              <a:spcBef>
                <a:spcPts val="900"/>
              </a:spcBef>
              <a:spcAft>
                <a:spcPts val="0"/>
              </a:spcAft>
              <a:buSzPts val="1400"/>
              <a:buChar char="•"/>
            </a:pPr>
            <a:r>
              <a:rPr lang="es-419"/>
              <a:t>Permite el acceso solamente a una cantidad limitada de comandos básicos de monitoreo.</a:t>
            </a:r>
            <a:endParaRPr/>
          </a:p>
          <a:p>
            <a:pPr indent="-215900" lvl="1" marL="358775" rtl="0" algn="l">
              <a:lnSpc>
                <a:spcPct val="100000"/>
              </a:lnSpc>
              <a:spcBef>
                <a:spcPts val="600"/>
              </a:spcBef>
              <a:spcAft>
                <a:spcPts val="0"/>
              </a:spcAft>
              <a:buSzPts val="1400"/>
              <a:buChar char="•"/>
            </a:pPr>
            <a:r>
              <a:rPr lang="es-419"/>
              <a:t>El modo EXEC de usuario se identifica porque el indicador de la CLI que finaliza con el símbolo &gt;.</a:t>
            </a:r>
            <a:endParaRPr/>
          </a:p>
          <a:p>
            <a:pPr indent="-127000" lvl="1" marL="358775" rtl="0" algn="l">
              <a:lnSpc>
                <a:spcPct val="100000"/>
              </a:lnSpc>
              <a:spcBef>
                <a:spcPts val="600"/>
              </a:spcBef>
              <a:spcAft>
                <a:spcPts val="0"/>
              </a:spcAft>
              <a:buSzPts val="1400"/>
              <a:buNone/>
            </a:pPr>
            <a:r>
              <a:t/>
            </a:r>
            <a:endParaRPr/>
          </a:p>
          <a:p>
            <a:pPr indent="-84138" lvl="0" marL="169863" rtl="0" algn="l">
              <a:lnSpc>
                <a:spcPct val="100000"/>
              </a:lnSpc>
              <a:spcBef>
                <a:spcPts val="900"/>
              </a:spcBef>
              <a:spcAft>
                <a:spcPts val="0"/>
              </a:spcAft>
              <a:buSzPts val="1350"/>
              <a:buFont typeface="Noto Sans Symbols"/>
              <a:buNone/>
            </a:pPr>
            <a:r>
              <a:t/>
            </a:r>
            <a:endParaRPr/>
          </a:p>
          <a:p>
            <a:pPr indent="0" lvl="0" marL="0" rtl="0" algn="l">
              <a:lnSpc>
                <a:spcPct val="100000"/>
              </a:lnSpc>
              <a:spcBef>
                <a:spcPts val="1200"/>
              </a:spcBef>
              <a:spcAft>
                <a:spcPts val="0"/>
              </a:spcAft>
              <a:buSzPts val="1350"/>
              <a:buNone/>
            </a:pPr>
            <a:r>
              <a:t/>
            </a:r>
            <a:endParaRPr/>
          </a:p>
        </p:txBody>
      </p:sp>
      <p:sp>
        <p:nvSpPr>
          <p:cNvPr id="311" name="Google Shape;311;p25"/>
          <p:cNvSpPr txBox="1"/>
          <p:nvPr/>
        </p:nvSpPr>
        <p:spPr>
          <a:xfrm>
            <a:off x="522434" y="2575244"/>
            <a:ext cx="3085941" cy="1574604"/>
          </a:xfrm>
          <a:prstGeom prst="rect">
            <a:avLst/>
          </a:prstGeom>
          <a:noFill/>
          <a:ln>
            <a:noFill/>
          </a:ln>
        </p:spPr>
        <p:txBody>
          <a:bodyPr anchorCtr="0" anchor="t" bIns="45700" lIns="91425" spcFirstLastPara="1" rIns="182875" wrap="square" tIns="45700">
            <a:noAutofit/>
          </a:bodyPr>
          <a:lstStyle/>
          <a:p>
            <a:pPr indent="0" lvl="0" marL="0" marR="0" rtl="0" algn="l">
              <a:lnSpc>
                <a:spcPct val="100000"/>
              </a:lnSpc>
              <a:spcBef>
                <a:spcPts val="0"/>
              </a:spcBef>
              <a:spcAft>
                <a:spcPts val="0"/>
              </a:spcAft>
              <a:buClr>
                <a:schemeClr val="dk2"/>
              </a:buClr>
              <a:buSzPts val="1350"/>
              <a:buFont typeface="Noto Sans Symbols"/>
              <a:buNone/>
            </a:pPr>
            <a:r>
              <a:rPr b="1" lang="es-419" sz="1500">
                <a:solidFill>
                  <a:srgbClr val="000000"/>
                </a:solidFill>
                <a:latin typeface="Arial"/>
                <a:ea typeface="Arial"/>
                <a:cs typeface="Arial"/>
                <a:sym typeface="Arial"/>
              </a:rPr>
              <a:t>Privileged EXEC Mode: </a:t>
            </a:r>
            <a:endParaRPr/>
          </a:p>
          <a:p>
            <a:pPr indent="-215900" lvl="1" marL="358775" marR="0" rtl="0" algn="l">
              <a:lnSpc>
                <a:spcPct val="100000"/>
              </a:lnSpc>
              <a:spcBef>
                <a:spcPts val="900"/>
              </a:spcBef>
              <a:spcAft>
                <a:spcPts val="0"/>
              </a:spcAft>
              <a:buClr>
                <a:schemeClr val="dk2"/>
              </a:buClr>
              <a:buSzPts val="1400"/>
              <a:buFont typeface="Arial"/>
              <a:buChar char="•"/>
            </a:pPr>
            <a:r>
              <a:rPr b="0" i="0" lang="es-419" sz="1400" u="none" cap="none" strike="noStrike">
                <a:solidFill>
                  <a:srgbClr val="000000"/>
                </a:solidFill>
                <a:latin typeface="Arial"/>
                <a:ea typeface="Arial"/>
                <a:cs typeface="Arial"/>
                <a:sym typeface="Arial"/>
              </a:rPr>
              <a:t>Permite el acceso a todos los comandos y funciones.</a:t>
            </a:r>
            <a:endParaRPr/>
          </a:p>
          <a:p>
            <a:pPr indent="-215900" lvl="1" marL="358775" marR="0" rtl="0" algn="l">
              <a:lnSpc>
                <a:spcPct val="100000"/>
              </a:lnSpc>
              <a:spcBef>
                <a:spcPts val="600"/>
              </a:spcBef>
              <a:spcAft>
                <a:spcPts val="0"/>
              </a:spcAft>
              <a:buClr>
                <a:schemeClr val="dk2"/>
              </a:buClr>
              <a:buSzPts val="1400"/>
              <a:buFont typeface="Arial"/>
              <a:buChar char="•"/>
            </a:pPr>
            <a:r>
              <a:rPr b="0" i="0" lang="es-419" sz="1400" u="none" cap="none" strike="noStrike">
                <a:solidFill>
                  <a:srgbClr val="000000"/>
                </a:solidFill>
                <a:latin typeface="Arial"/>
                <a:ea typeface="Arial"/>
                <a:cs typeface="Arial"/>
                <a:sym typeface="Arial"/>
              </a:rPr>
              <a:t>Identificado por la solicitud de CLI que termina con el símbolo #</a:t>
            </a:r>
            <a:endParaRPr/>
          </a:p>
          <a:p>
            <a:pPr indent="-127000" lvl="1" marL="358775" marR="0" rtl="0" algn="l">
              <a:lnSpc>
                <a:spcPct val="100000"/>
              </a:lnSpc>
              <a:spcBef>
                <a:spcPts val="600"/>
              </a:spcBef>
              <a:spcAft>
                <a:spcPts val="0"/>
              </a:spcAft>
              <a:buClr>
                <a:schemeClr val="dk2"/>
              </a:buClr>
              <a:buSzPts val="1400"/>
              <a:buFont typeface="Arial"/>
              <a:buNone/>
            </a:pPr>
            <a:r>
              <a:t/>
            </a:r>
            <a:endParaRPr b="0" i="0" sz="1400" u="none" cap="none" strike="noStrike">
              <a:solidFill>
                <a:srgbClr val="000000"/>
              </a:solidFill>
              <a:latin typeface="Arial"/>
              <a:ea typeface="Arial"/>
              <a:cs typeface="Arial"/>
              <a:sym typeface="Arial"/>
            </a:endParaRPr>
          </a:p>
          <a:p>
            <a:pPr indent="-84138" lvl="0" marL="169863" marR="0" rtl="0" algn="l">
              <a:lnSpc>
                <a:spcPct val="100000"/>
              </a:lnSpc>
              <a:spcBef>
                <a:spcPts val="900"/>
              </a:spcBef>
              <a:spcAft>
                <a:spcPts val="0"/>
              </a:spcAft>
              <a:buClr>
                <a:schemeClr val="dk2"/>
              </a:buClr>
              <a:buSzPts val="1350"/>
              <a:buFont typeface="Noto Sans Symbols"/>
              <a:buNone/>
            </a:pPr>
            <a:r>
              <a:t/>
            </a:r>
            <a:endParaRPr sz="1500">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2"/>
              </a:buClr>
              <a:buSzPts val="1350"/>
              <a:buFont typeface="Noto Sans Symbols"/>
              <a:buNone/>
            </a:pPr>
            <a:r>
              <a:t/>
            </a:r>
            <a:endParaRPr sz="1500">
              <a:solidFill>
                <a:srgbClr val="000000"/>
              </a:solidFill>
              <a:latin typeface="Arial"/>
              <a:ea typeface="Arial"/>
              <a:cs typeface="Arial"/>
              <a:sym typeface="Arial"/>
            </a:endParaRPr>
          </a:p>
        </p:txBody>
      </p:sp>
      <p:pic>
        <p:nvPicPr>
          <p:cNvPr id="312" name="Google Shape;312;p25"/>
          <p:cNvPicPr preferRelativeResize="0"/>
          <p:nvPr/>
        </p:nvPicPr>
        <p:blipFill rotWithShape="1">
          <a:blip r:embed="rId3">
            <a:alphaModFix/>
          </a:blip>
          <a:srcRect b="0" l="0" r="0" t="0"/>
          <a:stretch/>
        </p:blipFill>
        <p:spPr>
          <a:xfrm>
            <a:off x="4957694" y="988595"/>
            <a:ext cx="2121408" cy="694509"/>
          </a:xfrm>
          <a:prstGeom prst="rect">
            <a:avLst/>
          </a:prstGeom>
          <a:noFill/>
          <a:ln>
            <a:noFill/>
          </a:ln>
        </p:spPr>
      </p:pic>
      <p:pic>
        <p:nvPicPr>
          <p:cNvPr id="313" name="Google Shape;313;p25"/>
          <p:cNvPicPr preferRelativeResize="0"/>
          <p:nvPr/>
        </p:nvPicPr>
        <p:blipFill rotWithShape="1">
          <a:blip r:embed="rId4">
            <a:alphaModFix/>
          </a:blip>
          <a:srcRect b="0" l="0" r="0" t="0"/>
          <a:stretch/>
        </p:blipFill>
        <p:spPr>
          <a:xfrm>
            <a:off x="4957948" y="1448758"/>
            <a:ext cx="2120900" cy="698500"/>
          </a:xfrm>
          <a:prstGeom prst="rect">
            <a:avLst/>
          </a:prstGeom>
          <a:noFill/>
          <a:ln>
            <a:noFill/>
          </a:ln>
        </p:spPr>
      </p:pic>
      <p:pic>
        <p:nvPicPr>
          <p:cNvPr id="314" name="Google Shape;314;p25"/>
          <p:cNvPicPr preferRelativeResize="0"/>
          <p:nvPr/>
        </p:nvPicPr>
        <p:blipFill rotWithShape="1">
          <a:blip r:embed="rId5">
            <a:alphaModFix/>
          </a:blip>
          <a:srcRect b="0" l="0" r="0" t="0"/>
          <a:stretch/>
        </p:blipFill>
        <p:spPr>
          <a:xfrm>
            <a:off x="4944994" y="2898392"/>
            <a:ext cx="2133600" cy="698500"/>
          </a:xfrm>
          <a:prstGeom prst="rect">
            <a:avLst/>
          </a:prstGeom>
          <a:noFill/>
          <a:ln>
            <a:noFill/>
          </a:ln>
        </p:spPr>
      </p:pic>
      <p:pic>
        <p:nvPicPr>
          <p:cNvPr id="315" name="Google Shape;315;p25"/>
          <p:cNvPicPr preferRelativeResize="0"/>
          <p:nvPr/>
        </p:nvPicPr>
        <p:blipFill rotWithShape="1">
          <a:blip r:embed="rId6">
            <a:alphaModFix/>
          </a:blip>
          <a:srcRect b="0" l="0" r="0" t="0"/>
          <a:stretch/>
        </p:blipFill>
        <p:spPr>
          <a:xfrm>
            <a:off x="4944994" y="3362546"/>
            <a:ext cx="2133600" cy="647700"/>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6"/>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Navegación IOS </a:t>
            </a:r>
            <a:br>
              <a:rPr lang="es-419"/>
            </a:br>
            <a:r>
              <a:rPr lang="es-419"/>
              <a:t>Modo de configuración y modos de subconfiguración</a:t>
            </a:r>
            <a:endParaRPr/>
          </a:p>
        </p:txBody>
      </p:sp>
      <p:sp>
        <p:nvSpPr>
          <p:cNvPr id="322" name="Google Shape;322;p26"/>
          <p:cNvSpPr txBox="1"/>
          <p:nvPr>
            <p:ph idx="1" type="body"/>
          </p:nvPr>
        </p:nvSpPr>
        <p:spPr>
          <a:xfrm>
            <a:off x="823518" y="1238227"/>
            <a:ext cx="3235526" cy="3433526"/>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b="1" lang="es-419" sz="1600"/>
              <a:t>Modo de configuración global:</a:t>
            </a:r>
            <a:endParaRPr/>
          </a:p>
          <a:p>
            <a:pPr indent="-215900" lvl="1" marL="358775" rtl="0" algn="l">
              <a:lnSpc>
                <a:spcPct val="100000"/>
              </a:lnSpc>
              <a:spcBef>
                <a:spcPts val="400"/>
              </a:spcBef>
              <a:spcAft>
                <a:spcPts val="0"/>
              </a:spcAft>
              <a:buSzPts val="1600"/>
              <a:buChar char="•"/>
            </a:pPr>
            <a:r>
              <a:rPr lang="es-419" sz="1600"/>
              <a:t>Se utiliza para acceder a las opciones de configuración del dispositivo </a:t>
            </a:r>
            <a:endParaRPr/>
          </a:p>
          <a:p>
            <a:pPr indent="0" lvl="1" marL="142875" rtl="0" algn="l">
              <a:lnSpc>
                <a:spcPct val="100000"/>
              </a:lnSpc>
              <a:spcBef>
                <a:spcPts val="400"/>
              </a:spcBef>
              <a:spcAft>
                <a:spcPts val="0"/>
              </a:spcAft>
              <a:buSzPts val="1600"/>
              <a:buNone/>
            </a:pPr>
            <a:r>
              <a:t/>
            </a:r>
            <a:endParaRPr sz="1600"/>
          </a:p>
          <a:p>
            <a:pPr indent="0" lvl="0" marL="0" rtl="0" algn="l">
              <a:lnSpc>
                <a:spcPct val="100000"/>
              </a:lnSpc>
              <a:spcBef>
                <a:spcPts val="700"/>
              </a:spcBef>
              <a:spcAft>
                <a:spcPts val="0"/>
              </a:spcAft>
              <a:buSzPts val="1440"/>
              <a:buNone/>
            </a:pPr>
            <a:r>
              <a:rPr b="1" lang="es-419" sz="1600"/>
              <a:t>Modo de configuración de línea: </a:t>
            </a:r>
            <a:endParaRPr/>
          </a:p>
          <a:p>
            <a:pPr indent="-215900" lvl="1" marL="358775" rtl="0" algn="l">
              <a:lnSpc>
                <a:spcPct val="100000"/>
              </a:lnSpc>
              <a:spcBef>
                <a:spcPts val="400"/>
              </a:spcBef>
              <a:spcAft>
                <a:spcPts val="0"/>
              </a:spcAft>
              <a:buSzPts val="1600"/>
              <a:buChar char="•"/>
            </a:pPr>
            <a:r>
              <a:rPr lang="es-419" sz="1600"/>
              <a:t>Se utiliza para configurar el acceso a la consola, SSH, Telnet o AUX</a:t>
            </a:r>
            <a:endParaRPr/>
          </a:p>
          <a:p>
            <a:pPr indent="0" lvl="1" marL="142875" rtl="0" algn="l">
              <a:lnSpc>
                <a:spcPct val="100000"/>
              </a:lnSpc>
              <a:spcBef>
                <a:spcPts val="600"/>
              </a:spcBef>
              <a:spcAft>
                <a:spcPts val="0"/>
              </a:spcAft>
              <a:buSzPts val="1600"/>
              <a:buNone/>
            </a:pPr>
            <a:r>
              <a:t/>
            </a:r>
            <a:endParaRPr sz="1600"/>
          </a:p>
          <a:p>
            <a:pPr indent="0" lvl="0" marL="0" rtl="0" algn="l">
              <a:lnSpc>
                <a:spcPct val="100000"/>
              </a:lnSpc>
              <a:spcBef>
                <a:spcPts val="700"/>
              </a:spcBef>
              <a:spcAft>
                <a:spcPts val="0"/>
              </a:spcAft>
              <a:buSzPts val="1440"/>
              <a:buNone/>
            </a:pPr>
            <a:r>
              <a:rPr b="1" lang="es-419" sz="1600"/>
              <a:t>Modo de configuración de interfaz</a:t>
            </a:r>
            <a:r>
              <a:rPr lang="es-419" sz="1600"/>
              <a:t> </a:t>
            </a:r>
            <a:endParaRPr/>
          </a:p>
          <a:p>
            <a:pPr indent="-215900" lvl="1" marL="358775" rtl="0" algn="l">
              <a:lnSpc>
                <a:spcPct val="100000"/>
              </a:lnSpc>
              <a:spcBef>
                <a:spcPts val="400"/>
              </a:spcBef>
              <a:spcAft>
                <a:spcPts val="0"/>
              </a:spcAft>
              <a:buSzPts val="1600"/>
              <a:buChar char="•"/>
            </a:pPr>
            <a:r>
              <a:rPr lang="es-419" sz="1600"/>
              <a:t>Se utiliza para configurar un puerto de switch o una interfaz de router</a:t>
            </a:r>
            <a:endParaRPr/>
          </a:p>
          <a:p>
            <a:pPr indent="-127000" lvl="1" marL="358775" rtl="0" algn="l">
              <a:lnSpc>
                <a:spcPct val="100000"/>
              </a:lnSpc>
              <a:spcBef>
                <a:spcPts val="600"/>
              </a:spcBef>
              <a:spcAft>
                <a:spcPts val="0"/>
              </a:spcAft>
              <a:buSzPts val="1400"/>
              <a:buNone/>
            </a:pPr>
            <a:r>
              <a:t/>
            </a:r>
            <a:endParaRPr/>
          </a:p>
          <a:p>
            <a:pPr indent="-84138" lvl="0" marL="169863" rtl="0" algn="l">
              <a:lnSpc>
                <a:spcPct val="100000"/>
              </a:lnSpc>
              <a:spcBef>
                <a:spcPts val="900"/>
              </a:spcBef>
              <a:spcAft>
                <a:spcPts val="0"/>
              </a:spcAft>
              <a:buSzPts val="1350"/>
              <a:buFont typeface="Noto Sans Symbols"/>
              <a:buNone/>
            </a:pPr>
            <a:r>
              <a:t/>
            </a:r>
            <a:endParaRPr/>
          </a:p>
          <a:p>
            <a:pPr indent="0" lvl="0" marL="0" rtl="0" algn="l">
              <a:lnSpc>
                <a:spcPct val="100000"/>
              </a:lnSpc>
              <a:spcBef>
                <a:spcPts val="1200"/>
              </a:spcBef>
              <a:spcAft>
                <a:spcPts val="0"/>
              </a:spcAft>
              <a:buSzPts val="1350"/>
              <a:buNone/>
            </a:pPr>
            <a:r>
              <a:t/>
            </a:r>
            <a:endParaRPr/>
          </a:p>
        </p:txBody>
      </p:sp>
      <p:pic>
        <p:nvPicPr>
          <p:cNvPr id="323" name="Google Shape;323;p26"/>
          <p:cNvPicPr preferRelativeResize="0"/>
          <p:nvPr/>
        </p:nvPicPr>
        <p:blipFill rotWithShape="1">
          <a:blip r:embed="rId3">
            <a:alphaModFix/>
          </a:blip>
          <a:srcRect b="0" l="0" r="0" t="0"/>
          <a:stretch/>
        </p:blipFill>
        <p:spPr>
          <a:xfrm>
            <a:off x="5462982" y="1422306"/>
            <a:ext cx="2857500" cy="774700"/>
          </a:xfrm>
          <a:prstGeom prst="rect">
            <a:avLst/>
          </a:prstGeom>
          <a:noFill/>
          <a:ln>
            <a:noFill/>
          </a:ln>
        </p:spPr>
      </p:pic>
      <p:pic>
        <p:nvPicPr>
          <p:cNvPr id="324" name="Google Shape;324;p26"/>
          <p:cNvPicPr preferRelativeResize="0"/>
          <p:nvPr/>
        </p:nvPicPr>
        <p:blipFill rotWithShape="1">
          <a:blip r:embed="rId4">
            <a:alphaModFix/>
          </a:blip>
          <a:srcRect b="0" l="0" r="0" t="0"/>
          <a:stretch/>
        </p:blipFill>
        <p:spPr>
          <a:xfrm>
            <a:off x="5462982" y="2598189"/>
            <a:ext cx="2857500" cy="774700"/>
          </a:xfrm>
          <a:prstGeom prst="rect">
            <a:avLst/>
          </a:prstGeom>
          <a:noFill/>
          <a:ln>
            <a:noFill/>
          </a:ln>
        </p:spPr>
      </p:pic>
      <p:pic>
        <p:nvPicPr>
          <p:cNvPr id="325" name="Google Shape;325;p26"/>
          <p:cNvPicPr preferRelativeResize="0"/>
          <p:nvPr/>
        </p:nvPicPr>
        <p:blipFill rotWithShape="1">
          <a:blip r:embed="rId5">
            <a:alphaModFix/>
          </a:blip>
          <a:srcRect b="0" l="0" r="0" t="0"/>
          <a:stretch/>
        </p:blipFill>
        <p:spPr>
          <a:xfrm>
            <a:off x="5462982" y="3774073"/>
            <a:ext cx="2857500" cy="774700"/>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7"/>
          <p:cNvSpPr txBox="1"/>
          <p:nvPr>
            <p:ph type="title"/>
          </p:nvPr>
        </p:nvSpPr>
        <p:spPr>
          <a:xfrm>
            <a:off x="1" y="118872"/>
            <a:ext cx="9144000" cy="59292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Navegación del IOS</a:t>
            </a:r>
            <a:br>
              <a:rPr lang="es-419" sz="1600"/>
            </a:br>
            <a:r>
              <a:rPr lang="es-419"/>
              <a:t>Video – IOS CLI modos de comandos principales</a:t>
            </a:r>
            <a:endParaRPr/>
          </a:p>
        </p:txBody>
      </p:sp>
      <p:sp>
        <p:nvSpPr>
          <p:cNvPr id="332" name="Google Shape;332;p27"/>
          <p:cNvSpPr txBox="1"/>
          <p:nvPr>
            <p:ph idx="1" type="body"/>
          </p:nvPr>
        </p:nvSpPr>
        <p:spPr>
          <a:xfrm>
            <a:off x="179882" y="1034322"/>
            <a:ext cx="8649325" cy="352268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350"/>
              <a:buNone/>
            </a:pPr>
            <a:r>
              <a:rPr lang="es-419"/>
              <a:t>Este video cubrirá lo siguiente: </a:t>
            </a:r>
            <a:endParaRPr/>
          </a:p>
          <a:p>
            <a:pPr indent="-215900" lvl="1" marL="358775" rtl="0" algn="l">
              <a:lnSpc>
                <a:spcPct val="100000"/>
              </a:lnSpc>
              <a:spcBef>
                <a:spcPts val="900"/>
              </a:spcBef>
              <a:spcAft>
                <a:spcPts val="0"/>
              </a:spcAft>
              <a:buSzPts val="1500"/>
              <a:buChar char="•"/>
            </a:pPr>
            <a:r>
              <a:rPr lang="es-419" sz="1500"/>
              <a:t>Modo EXEC de usuario</a:t>
            </a:r>
            <a:endParaRPr/>
          </a:p>
          <a:p>
            <a:pPr indent="-215900" lvl="1" marL="358775" rtl="0" algn="l">
              <a:lnSpc>
                <a:spcPct val="100000"/>
              </a:lnSpc>
              <a:spcBef>
                <a:spcPts val="600"/>
              </a:spcBef>
              <a:spcAft>
                <a:spcPts val="0"/>
              </a:spcAft>
              <a:buSzPts val="1500"/>
              <a:buChar char="•"/>
            </a:pPr>
            <a:r>
              <a:rPr lang="es-419" sz="1500"/>
              <a:t>Modo EXEC con privilegios</a:t>
            </a:r>
            <a:endParaRPr/>
          </a:p>
          <a:p>
            <a:pPr indent="-215900" lvl="1" marL="358775" rtl="0" algn="l">
              <a:lnSpc>
                <a:spcPct val="100000"/>
              </a:lnSpc>
              <a:spcBef>
                <a:spcPts val="600"/>
              </a:spcBef>
              <a:spcAft>
                <a:spcPts val="0"/>
              </a:spcAft>
              <a:buSzPts val="1500"/>
              <a:buChar char="•"/>
            </a:pPr>
            <a:r>
              <a:rPr lang="es-419" sz="1500"/>
              <a:t>Modo de configuración global</a:t>
            </a:r>
            <a:endParaRPr/>
          </a:p>
          <a:p>
            <a:pPr indent="-84138" lvl="0" marL="169863" rtl="0" algn="l">
              <a:lnSpc>
                <a:spcPct val="100000"/>
              </a:lnSpc>
              <a:spcBef>
                <a:spcPts val="900"/>
              </a:spcBef>
              <a:spcAft>
                <a:spcPts val="0"/>
              </a:spcAft>
              <a:buSzPts val="1350"/>
              <a:buFont typeface="Noto Sans Symbols"/>
              <a:buNone/>
            </a:pPr>
            <a:r>
              <a:t/>
            </a:r>
            <a:endParaRPr/>
          </a:p>
          <a:p>
            <a:pPr indent="0" lvl="0" marL="0" rtl="0" algn="l">
              <a:lnSpc>
                <a:spcPct val="100000"/>
              </a:lnSpc>
              <a:spcBef>
                <a:spcPts val="1200"/>
              </a:spcBef>
              <a:spcAft>
                <a:spcPts val="0"/>
              </a:spcAft>
              <a:buSzPts val="1350"/>
              <a:buNone/>
            </a:pPr>
            <a:r>
              <a:t/>
            </a:r>
            <a:endParaRPr/>
          </a:p>
          <a:p>
            <a:pPr indent="-84138" lvl="0" marL="169863" rtl="0" algn="l">
              <a:lnSpc>
                <a:spcPct val="100000"/>
              </a:lnSpc>
              <a:spcBef>
                <a:spcPts val="1200"/>
              </a:spcBef>
              <a:spcAft>
                <a:spcPts val="0"/>
              </a:spcAft>
              <a:buSzPts val="1350"/>
              <a:buFont typeface="Noto Sans Symbols"/>
              <a:buNone/>
            </a:pPr>
            <a:r>
              <a:t/>
            </a:r>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8"/>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Navegación IOS </a:t>
            </a:r>
            <a:br>
              <a:rPr lang="es-419" sz="1600"/>
            </a:br>
            <a:r>
              <a:rPr lang="es-419"/>
              <a:t>Navegación entre modos IOS</a:t>
            </a:r>
            <a:endParaRPr/>
          </a:p>
        </p:txBody>
      </p:sp>
      <p:sp>
        <p:nvSpPr>
          <p:cNvPr id="339" name="Google Shape;339;p28"/>
          <p:cNvSpPr txBox="1"/>
          <p:nvPr>
            <p:ph idx="1" type="body"/>
          </p:nvPr>
        </p:nvSpPr>
        <p:spPr>
          <a:xfrm>
            <a:off x="134337" y="896222"/>
            <a:ext cx="4096002" cy="3675778"/>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Char char="▪"/>
            </a:pPr>
            <a:r>
              <a:rPr b="1" lang="es-419"/>
              <a:t>Modo EXEC privilegiado:</a:t>
            </a:r>
            <a:endParaRPr/>
          </a:p>
          <a:p>
            <a:pPr indent="-215900" lvl="1" marL="358775" rtl="0" algn="l">
              <a:lnSpc>
                <a:spcPct val="100000"/>
              </a:lnSpc>
              <a:spcBef>
                <a:spcPts val="900"/>
              </a:spcBef>
              <a:spcAft>
                <a:spcPts val="0"/>
              </a:spcAft>
              <a:buSzPts val="1400"/>
              <a:buChar char="•"/>
            </a:pPr>
            <a:r>
              <a:rPr lang="es-419"/>
              <a:t>Para pasar del modo EXEC del usuario al modo EXEC con privilegios, ingrese el comando </a:t>
            </a:r>
            <a:r>
              <a:rPr b="1" lang="es-419"/>
              <a:t>enable</a:t>
            </a:r>
            <a:r>
              <a:rPr lang="es-419"/>
              <a:t>.</a:t>
            </a:r>
            <a:endParaRPr/>
          </a:p>
          <a:p>
            <a:pPr indent="-169863" lvl="0" marL="169863" rtl="0" algn="l">
              <a:lnSpc>
                <a:spcPct val="100000"/>
              </a:lnSpc>
              <a:spcBef>
                <a:spcPts val="1000"/>
              </a:spcBef>
              <a:spcAft>
                <a:spcPts val="0"/>
              </a:spcAft>
              <a:buSzPts val="1350"/>
              <a:buChar char="▪"/>
            </a:pPr>
            <a:r>
              <a:rPr b="1" lang="es-419"/>
              <a:t>Modo de configuración global: </a:t>
            </a:r>
            <a:endParaRPr/>
          </a:p>
          <a:p>
            <a:pPr indent="-215900" lvl="1" marL="358775" rtl="0" algn="l">
              <a:lnSpc>
                <a:spcPct val="100000"/>
              </a:lnSpc>
              <a:spcBef>
                <a:spcPts val="900"/>
              </a:spcBef>
              <a:spcAft>
                <a:spcPts val="0"/>
              </a:spcAft>
              <a:buSzPts val="1400"/>
              <a:buChar char="•"/>
            </a:pPr>
            <a:r>
              <a:rPr lang="es-419"/>
              <a:t>Para entrar y salir del modo de configuración global, use el comando</a:t>
            </a:r>
            <a:r>
              <a:rPr b="1" lang="es-419"/>
              <a:t>configure terminal </a:t>
            </a:r>
            <a:r>
              <a:rPr lang="es-419"/>
              <a:t> Para volver al modo EXEC privilegiado, use el comando </a:t>
            </a:r>
            <a:r>
              <a:rPr b="1" lang="es-419"/>
              <a:t>exit</a:t>
            </a:r>
            <a:r>
              <a:rPr lang="es-419"/>
              <a:t> </a:t>
            </a:r>
            <a:endParaRPr/>
          </a:p>
          <a:p>
            <a:pPr indent="-169863" lvl="0" marL="169863" rtl="0" algn="l">
              <a:lnSpc>
                <a:spcPct val="100000"/>
              </a:lnSpc>
              <a:spcBef>
                <a:spcPts val="900"/>
              </a:spcBef>
              <a:spcAft>
                <a:spcPts val="0"/>
              </a:spcAft>
              <a:buSzPts val="1350"/>
              <a:buChar char="▪"/>
            </a:pPr>
            <a:r>
              <a:rPr b="1" lang="es-419"/>
              <a:t>Modo de configuración de línea: </a:t>
            </a:r>
            <a:endParaRPr/>
          </a:p>
          <a:p>
            <a:pPr indent="-215900" lvl="1" marL="358775" rtl="0" algn="l">
              <a:lnSpc>
                <a:spcPct val="100000"/>
              </a:lnSpc>
              <a:spcBef>
                <a:spcPts val="900"/>
              </a:spcBef>
              <a:spcAft>
                <a:spcPts val="0"/>
              </a:spcAft>
              <a:buSzPts val="1400"/>
              <a:buChar char="•"/>
            </a:pPr>
            <a:r>
              <a:rPr lang="es-419"/>
              <a:t>Para entrar y salir del modo de configuración de línea, utilice el comando </a:t>
            </a:r>
            <a:r>
              <a:rPr b="1" lang="es-419"/>
              <a:t>line </a:t>
            </a:r>
            <a:r>
              <a:rPr lang="es-419"/>
              <a:t>seguido del tipo de línea de administración. Para volver al modo de configuración global, use el comando </a:t>
            </a:r>
            <a:r>
              <a:rPr b="1" lang="es-419"/>
              <a:t>exit</a:t>
            </a:r>
            <a:r>
              <a:rPr lang="es-419"/>
              <a:t> </a:t>
            </a:r>
            <a:endParaRPr/>
          </a:p>
          <a:p>
            <a:pPr indent="-84138" lvl="0" marL="169863" rtl="0" algn="l">
              <a:lnSpc>
                <a:spcPct val="100000"/>
              </a:lnSpc>
              <a:spcBef>
                <a:spcPts val="900"/>
              </a:spcBef>
              <a:spcAft>
                <a:spcPts val="0"/>
              </a:spcAft>
              <a:buSzPts val="1350"/>
              <a:buFont typeface="Noto Sans Symbols"/>
              <a:buNone/>
            </a:pPr>
            <a:r>
              <a:t/>
            </a:r>
            <a:endParaRPr/>
          </a:p>
          <a:p>
            <a:pPr indent="0" lvl="0" marL="0" rtl="0" algn="l">
              <a:lnSpc>
                <a:spcPct val="100000"/>
              </a:lnSpc>
              <a:spcBef>
                <a:spcPts val="1200"/>
              </a:spcBef>
              <a:spcAft>
                <a:spcPts val="0"/>
              </a:spcAft>
              <a:buSzPts val="1350"/>
              <a:buNone/>
            </a:pPr>
            <a:r>
              <a:t/>
            </a:r>
            <a:endParaRPr/>
          </a:p>
          <a:p>
            <a:pPr indent="-84138" lvl="0" marL="169863" rtl="0" algn="l">
              <a:lnSpc>
                <a:spcPct val="100000"/>
              </a:lnSpc>
              <a:spcBef>
                <a:spcPts val="1200"/>
              </a:spcBef>
              <a:spcAft>
                <a:spcPts val="0"/>
              </a:spcAft>
              <a:buSzPts val="1350"/>
              <a:buFont typeface="Noto Sans Symbols"/>
              <a:buNone/>
            </a:pPr>
            <a:r>
              <a:t/>
            </a:r>
            <a:endParaRPr/>
          </a:p>
        </p:txBody>
      </p:sp>
      <p:pic>
        <p:nvPicPr>
          <p:cNvPr id="340" name="Google Shape;340;p28"/>
          <p:cNvPicPr preferRelativeResize="0"/>
          <p:nvPr/>
        </p:nvPicPr>
        <p:blipFill rotWithShape="1">
          <a:blip r:embed="rId3">
            <a:alphaModFix/>
          </a:blip>
          <a:srcRect b="0" l="0" r="0" t="0"/>
          <a:stretch/>
        </p:blipFill>
        <p:spPr>
          <a:xfrm>
            <a:off x="4964461" y="1019733"/>
            <a:ext cx="2908300" cy="546100"/>
          </a:xfrm>
          <a:prstGeom prst="rect">
            <a:avLst/>
          </a:prstGeom>
          <a:noFill/>
          <a:ln>
            <a:noFill/>
          </a:ln>
        </p:spPr>
      </p:pic>
      <p:pic>
        <p:nvPicPr>
          <p:cNvPr id="341" name="Google Shape;341;p28"/>
          <p:cNvPicPr preferRelativeResize="0"/>
          <p:nvPr/>
        </p:nvPicPr>
        <p:blipFill rotWithShape="1">
          <a:blip r:embed="rId4">
            <a:alphaModFix/>
          </a:blip>
          <a:srcRect b="0" l="0" r="0" t="0"/>
          <a:stretch/>
        </p:blipFill>
        <p:spPr>
          <a:xfrm>
            <a:off x="4922736" y="2120447"/>
            <a:ext cx="2991751" cy="557784"/>
          </a:xfrm>
          <a:prstGeom prst="rect">
            <a:avLst/>
          </a:prstGeom>
          <a:noFill/>
          <a:ln>
            <a:noFill/>
          </a:ln>
        </p:spPr>
      </p:pic>
      <p:pic>
        <p:nvPicPr>
          <p:cNvPr id="342" name="Google Shape;342;p28"/>
          <p:cNvPicPr preferRelativeResize="0"/>
          <p:nvPr/>
        </p:nvPicPr>
        <p:blipFill rotWithShape="1">
          <a:blip r:embed="rId5">
            <a:alphaModFix/>
          </a:blip>
          <a:srcRect b="0" l="0" r="0" t="0"/>
          <a:stretch/>
        </p:blipFill>
        <p:spPr>
          <a:xfrm>
            <a:off x="4913662" y="3528446"/>
            <a:ext cx="3009900" cy="533400"/>
          </a:xfrm>
          <a:prstGeom prst="rect">
            <a:avLst/>
          </a:prstGeom>
          <a:noFill/>
          <a:ln>
            <a:noFill/>
          </a:ln>
        </p:spPr>
      </p:pic>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9"/>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Navegación IOS </a:t>
            </a:r>
            <a:br>
              <a:rPr lang="es-419" sz="1600"/>
            </a:br>
            <a:r>
              <a:rPr lang="es-419"/>
              <a:t>Navegación entre modos IOS (Cont.)</a:t>
            </a:r>
            <a:endParaRPr/>
          </a:p>
        </p:txBody>
      </p:sp>
      <p:sp>
        <p:nvSpPr>
          <p:cNvPr id="349" name="Google Shape;349;p29"/>
          <p:cNvSpPr txBox="1"/>
          <p:nvPr>
            <p:ph idx="1" type="body"/>
          </p:nvPr>
        </p:nvSpPr>
        <p:spPr>
          <a:xfrm>
            <a:off x="134337" y="896222"/>
            <a:ext cx="4244686" cy="2928646"/>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350"/>
              <a:buNone/>
            </a:pPr>
            <a:r>
              <a:rPr b="1" lang="es-419"/>
              <a:t>Modos de subconfiguración </a:t>
            </a:r>
            <a:endParaRPr/>
          </a:p>
          <a:p>
            <a:pPr indent="-215900" lvl="1" marL="358775" rtl="0" algn="l">
              <a:lnSpc>
                <a:spcPct val="100000"/>
              </a:lnSpc>
              <a:spcBef>
                <a:spcPts val="900"/>
              </a:spcBef>
              <a:spcAft>
                <a:spcPts val="0"/>
              </a:spcAft>
              <a:buSzPts val="1400"/>
              <a:buChar char="•"/>
            </a:pPr>
            <a:r>
              <a:rPr lang="es-419"/>
              <a:t>Para salir de un modo de subconfiguración y volver al modo de configuración global, utilice el comando </a:t>
            </a:r>
            <a:r>
              <a:rPr b="1" lang="es-419"/>
              <a:t>exit</a:t>
            </a:r>
            <a:r>
              <a:rPr b="1" i="1" lang="es-419"/>
              <a:t> </a:t>
            </a:r>
            <a:r>
              <a:rPr lang="es-419"/>
              <a:t>. Para volver al modo EXEC de privilegios, utilice el comando </a:t>
            </a:r>
            <a:r>
              <a:rPr b="1" lang="es-419"/>
              <a:t>end</a:t>
            </a:r>
            <a:r>
              <a:rPr lang="es-419"/>
              <a:t> o la combinación de </a:t>
            </a:r>
            <a:r>
              <a:rPr b="1" lang="es-419"/>
              <a:t>teclas Ctrl +Z</a:t>
            </a:r>
            <a:r>
              <a:rPr lang="es-419"/>
              <a:t> . </a:t>
            </a:r>
            <a:endParaRPr/>
          </a:p>
          <a:p>
            <a:pPr indent="0" lvl="1" marL="142875" rtl="0" algn="l">
              <a:lnSpc>
                <a:spcPct val="100000"/>
              </a:lnSpc>
              <a:spcBef>
                <a:spcPts val="600"/>
              </a:spcBef>
              <a:spcAft>
                <a:spcPts val="0"/>
              </a:spcAft>
              <a:buSzPts val="1400"/>
              <a:buNone/>
            </a:pPr>
            <a:r>
              <a:t/>
            </a:r>
            <a:endParaRPr/>
          </a:p>
          <a:p>
            <a:pPr indent="-215900" lvl="1" marL="358775" rtl="0" algn="l">
              <a:lnSpc>
                <a:spcPct val="100000"/>
              </a:lnSpc>
              <a:spcBef>
                <a:spcPts val="600"/>
              </a:spcBef>
              <a:spcAft>
                <a:spcPts val="0"/>
              </a:spcAft>
              <a:buSzPts val="1400"/>
              <a:buChar char="•"/>
            </a:pPr>
            <a:r>
              <a:rPr lang="es-419"/>
              <a:t>Para desplazarse directamente de un modo de subconfiguración a otro, escriba el comando de modo de subconfiguración deseado. En el ejemplo, el símbolo del sistema cambia de </a:t>
            </a:r>
            <a:r>
              <a:rPr b="1" lang="es-419"/>
              <a:t>(config-line)# </a:t>
            </a:r>
            <a:r>
              <a:rPr lang="es-419"/>
              <a:t>a </a:t>
            </a:r>
            <a:r>
              <a:rPr b="1" lang="es-419"/>
              <a:t>(config-if)#</a:t>
            </a:r>
            <a:r>
              <a:rPr lang="es-419"/>
              <a:t>. </a:t>
            </a:r>
            <a:r>
              <a:rPr b="1" lang="es-419"/>
              <a:t> </a:t>
            </a:r>
            <a:endParaRPr/>
          </a:p>
          <a:p>
            <a:pPr indent="0" lvl="0" marL="0" rtl="0" algn="l">
              <a:lnSpc>
                <a:spcPct val="100000"/>
              </a:lnSpc>
              <a:spcBef>
                <a:spcPts val="900"/>
              </a:spcBef>
              <a:spcAft>
                <a:spcPts val="0"/>
              </a:spcAft>
              <a:buSzPts val="1350"/>
              <a:buNone/>
            </a:pPr>
            <a:r>
              <a:t/>
            </a:r>
            <a:endParaRPr/>
          </a:p>
          <a:p>
            <a:pPr indent="-84138" lvl="0" marL="169863" rtl="0" algn="l">
              <a:lnSpc>
                <a:spcPct val="100000"/>
              </a:lnSpc>
              <a:spcBef>
                <a:spcPts val="1200"/>
              </a:spcBef>
              <a:spcAft>
                <a:spcPts val="0"/>
              </a:spcAft>
              <a:buSzPts val="1350"/>
              <a:buFont typeface="Noto Sans Symbols"/>
              <a:buNone/>
            </a:pPr>
            <a:r>
              <a:t/>
            </a:r>
            <a:endParaRPr/>
          </a:p>
        </p:txBody>
      </p:sp>
      <p:pic>
        <p:nvPicPr>
          <p:cNvPr id="350" name="Google Shape;350;p29"/>
          <p:cNvPicPr preferRelativeResize="0"/>
          <p:nvPr/>
        </p:nvPicPr>
        <p:blipFill rotWithShape="1">
          <a:blip r:embed="rId3">
            <a:alphaModFix/>
          </a:blip>
          <a:srcRect b="0" l="0" r="0" t="0"/>
          <a:stretch/>
        </p:blipFill>
        <p:spPr>
          <a:xfrm>
            <a:off x="4764978" y="1649731"/>
            <a:ext cx="3784600" cy="482600"/>
          </a:xfrm>
          <a:prstGeom prst="rect">
            <a:avLst/>
          </a:prstGeom>
          <a:noFill/>
          <a:ln>
            <a:noFill/>
          </a:ln>
        </p:spPr>
      </p:pic>
      <p:pic>
        <p:nvPicPr>
          <p:cNvPr id="351" name="Google Shape;351;p29"/>
          <p:cNvPicPr preferRelativeResize="0"/>
          <p:nvPr/>
        </p:nvPicPr>
        <p:blipFill rotWithShape="1">
          <a:blip r:embed="rId4">
            <a:alphaModFix/>
          </a:blip>
          <a:srcRect b="0" l="0" r="0" t="0"/>
          <a:stretch/>
        </p:blipFill>
        <p:spPr>
          <a:xfrm>
            <a:off x="4764978" y="2983119"/>
            <a:ext cx="3784600" cy="444500"/>
          </a:xfrm>
          <a:prstGeom prst="rect">
            <a:avLst/>
          </a:prstGeom>
          <a:noFill/>
          <a:ln>
            <a:noFill/>
          </a:ln>
        </p:spPr>
      </p:pic>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0"/>
          <p:cNvSpPr txBox="1"/>
          <p:nvPr>
            <p:ph type="title"/>
          </p:nvPr>
        </p:nvSpPr>
        <p:spPr>
          <a:xfrm>
            <a:off x="0" y="118872"/>
            <a:ext cx="9144000" cy="59292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Navegación IOS </a:t>
            </a:r>
            <a:br>
              <a:rPr lang="es-419"/>
            </a:br>
            <a:r>
              <a:rPr lang="es-419"/>
              <a:t>Video – Navegación entre modos IOS</a:t>
            </a:r>
            <a:endParaRPr/>
          </a:p>
        </p:txBody>
      </p:sp>
      <p:sp>
        <p:nvSpPr>
          <p:cNvPr id="358" name="Google Shape;358;p30"/>
          <p:cNvSpPr txBox="1"/>
          <p:nvPr>
            <p:ph idx="1" type="body"/>
          </p:nvPr>
        </p:nvSpPr>
        <p:spPr>
          <a:xfrm>
            <a:off x="179882" y="1034322"/>
            <a:ext cx="8649325" cy="352268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350"/>
              <a:buNone/>
            </a:pPr>
            <a:r>
              <a:rPr lang="es-419"/>
              <a:t>Este video cubrirá lo siguiente: </a:t>
            </a:r>
            <a:endParaRPr/>
          </a:p>
          <a:p>
            <a:pPr indent="-215900" lvl="1" marL="358775" rtl="0" algn="l">
              <a:lnSpc>
                <a:spcPct val="100000"/>
              </a:lnSpc>
              <a:spcBef>
                <a:spcPts val="900"/>
              </a:spcBef>
              <a:spcAft>
                <a:spcPts val="0"/>
              </a:spcAft>
              <a:buSzPts val="1500"/>
              <a:buChar char="•"/>
            </a:pPr>
            <a:r>
              <a:rPr lang="es-419" sz="1500"/>
              <a:t>enable</a:t>
            </a:r>
            <a:endParaRPr/>
          </a:p>
          <a:p>
            <a:pPr indent="-215900" lvl="1" marL="358775" rtl="0" algn="l">
              <a:lnSpc>
                <a:spcPct val="100000"/>
              </a:lnSpc>
              <a:spcBef>
                <a:spcPts val="600"/>
              </a:spcBef>
              <a:spcAft>
                <a:spcPts val="0"/>
              </a:spcAft>
              <a:buSzPts val="1500"/>
              <a:buChar char="•"/>
            </a:pPr>
            <a:r>
              <a:rPr lang="es-419" sz="1500"/>
              <a:t>disable</a:t>
            </a:r>
            <a:endParaRPr/>
          </a:p>
          <a:p>
            <a:pPr indent="-215900" lvl="1" marL="358775" rtl="0" algn="l">
              <a:lnSpc>
                <a:spcPct val="100000"/>
              </a:lnSpc>
              <a:spcBef>
                <a:spcPts val="600"/>
              </a:spcBef>
              <a:spcAft>
                <a:spcPts val="0"/>
              </a:spcAft>
              <a:buSzPts val="1500"/>
              <a:buChar char="•"/>
            </a:pPr>
            <a:r>
              <a:rPr lang="es-419" sz="1500"/>
              <a:t>configure terminal</a:t>
            </a:r>
            <a:endParaRPr/>
          </a:p>
          <a:p>
            <a:pPr indent="-215900" lvl="1" marL="358775" rtl="0" algn="l">
              <a:lnSpc>
                <a:spcPct val="100000"/>
              </a:lnSpc>
              <a:spcBef>
                <a:spcPts val="600"/>
              </a:spcBef>
              <a:spcAft>
                <a:spcPts val="0"/>
              </a:spcAft>
              <a:buSzPts val="1500"/>
              <a:buChar char="•"/>
            </a:pPr>
            <a:r>
              <a:rPr lang="es-419" sz="1500"/>
              <a:t>exit</a:t>
            </a:r>
            <a:endParaRPr/>
          </a:p>
          <a:p>
            <a:pPr indent="-215900" lvl="1" marL="358775" rtl="0" algn="l">
              <a:lnSpc>
                <a:spcPct val="100000"/>
              </a:lnSpc>
              <a:spcBef>
                <a:spcPts val="600"/>
              </a:spcBef>
              <a:spcAft>
                <a:spcPts val="0"/>
              </a:spcAft>
              <a:buSzPts val="1500"/>
              <a:buChar char="•"/>
            </a:pPr>
            <a:r>
              <a:rPr lang="es-419" sz="1500"/>
              <a:t>end</a:t>
            </a:r>
            <a:endParaRPr/>
          </a:p>
          <a:p>
            <a:pPr indent="-215900" lvl="1" marL="358775" rtl="0" algn="l">
              <a:lnSpc>
                <a:spcPct val="100000"/>
              </a:lnSpc>
              <a:spcBef>
                <a:spcPts val="600"/>
              </a:spcBef>
              <a:spcAft>
                <a:spcPts val="0"/>
              </a:spcAft>
              <a:buSzPts val="1500"/>
              <a:buChar char="•"/>
            </a:pPr>
            <a:r>
              <a:rPr lang="es-419" sz="1500"/>
              <a:t>Control + Z en el teclado</a:t>
            </a:r>
            <a:endParaRPr/>
          </a:p>
          <a:p>
            <a:pPr indent="-215900" lvl="1" marL="358775" rtl="0" algn="l">
              <a:lnSpc>
                <a:spcPct val="100000"/>
              </a:lnSpc>
              <a:spcBef>
                <a:spcPts val="600"/>
              </a:spcBef>
              <a:spcAft>
                <a:spcPts val="0"/>
              </a:spcAft>
              <a:buSzPts val="1500"/>
              <a:buChar char="•"/>
            </a:pPr>
            <a:r>
              <a:rPr lang="es-419" sz="1500"/>
              <a:t>Otros comandos para entrar en modos de subconfiguración</a:t>
            </a:r>
            <a:endParaRPr/>
          </a:p>
          <a:p>
            <a:pPr indent="-84138" lvl="0" marL="169863" rtl="0" algn="l">
              <a:lnSpc>
                <a:spcPct val="100000"/>
              </a:lnSpc>
              <a:spcBef>
                <a:spcPts val="900"/>
              </a:spcBef>
              <a:spcAft>
                <a:spcPts val="0"/>
              </a:spcAft>
              <a:buSzPts val="1350"/>
              <a:buFont typeface="Noto Sans Symbols"/>
              <a:buNone/>
            </a:pPr>
            <a:r>
              <a:t/>
            </a:r>
            <a:endParaRPr/>
          </a:p>
          <a:p>
            <a:pPr indent="0" lvl="0" marL="0" rtl="0" algn="l">
              <a:lnSpc>
                <a:spcPct val="100000"/>
              </a:lnSpc>
              <a:spcBef>
                <a:spcPts val="1200"/>
              </a:spcBef>
              <a:spcAft>
                <a:spcPts val="0"/>
              </a:spcAft>
              <a:buSzPts val="1350"/>
              <a:buNone/>
            </a:pPr>
            <a:r>
              <a:t/>
            </a:r>
            <a:endParaRPr/>
          </a:p>
          <a:p>
            <a:pPr indent="-84138" lvl="0" marL="169863" rtl="0" algn="l">
              <a:lnSpc>
                <a:spcPct val="100000"/>
              </a:lnSpc>
              <a:spcBef>
                <a:spcPts val="1200"/>
              </a:spcBef>
              <a:spcAft>
                <a:spcPts val="0"/>
              </a:spcAft>
              <a:buSzPts val="1350"/>
              <a:buFont typeface="Noto Sans Symbols"/>
              <a:buNone/>
            </a:pPr>
            <a:r>
              <a:t/>
            </a:r>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1"/>
          <p:cNvSpPr txBox="1"/>
          <p:nvPr>
            <p:ph type="ctrTitle"/>
          </p:nvPr>
        </p:nvSpPr>
        <p:spPr>
          <a:xfrm>
            <a:off x="416425" y="1798320"/>
            <a:ext cx="8231464" cy="9194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000"/>
              <a:buNone/>
            </a:pPr>
            <a:r>
              <a:rPr lang="es-419" sz="4000">
                <a:solidFill>
                  <a:srgbClr val="AEE8FA"/>
                </a:solidFill>
              </a:rPr>
              <a:t>2.3 – Estructura de los comandos</a:t>
            </a:r>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2"/>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Estructura de los comandos </a:t>
            </a:r>
            <a:br>
              <a:rPr lang="es-419"/>
            </a:br>
            <a:r>
              <a:rPr lang="es-419"/>
              <a:t>Estructura básica del comando IOS</a:t>
            </a:r>
            <a:endParaRPr/>
          </a:p>
        </p:txBody>
      </p:sp>
      <p:sp>
        <p:nvSpPr>
          <p:cNvPr id="371" name="Google Shape;371;p32"/>
          <p:cNvSpPr txBox="1"/>
          <p:nvPr>
            <p:ph idx="1" type="body"/>
          </p:nvPr>
        </p:nvSpPr>
        <p:spPr>
          <a:xfrm>
            <a:off x="800099" y="3123949"/>
            <a:ext cx="7543801" cy="1201518"/>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Arial"/>
              <a:buChar char="•"/>
            </a:pPr>
            <a:r>
              <a:rPr b="1" lang="es-419"/>
              <a:t>Palabra clave</a:t>
            </a:r>
            <a:r>
              <a:rPr lang="es-419"/>
              <a:t> – </a:t>
            </a:r>
            <a:r>
              <a:rPr lang="es-419" sz="1400"/>
              <a:t>un parámetro específico que se define en el sistema operativo (en la figura </a:t>
            </a:r>
            <a:r>
              <a:rPr b="1" lang="es-419" sz="1400"/>
              <a:t>ip protocols</a:t>
            </a:r>
            <a:r>
              <a:rPr lang="es-419" sz="1400"/>
              <a:t>)</a:t>
            </a:r>
            <a:endParaRPr/>
          </a:p>
          <a:p>
            <a:pPr indent="-169863" lvl="0" marL="169863" rtl="0" algn="l">
              <a:lnSpc>
                <a:spcPct val="100000"/>
              </a:lnSpc>
              <a:spcBef>
                <a:spcPts val="1200"/>
              </a:spcBef>
              <a:spcAft>
                <a:spcPts val="0"/>
              </a:spcAft>
              <a:buSzPts val="1350"/>
              <a:buFont typeface="Arial"/>
              <a:buChar char="•"/>
            </a:pPr>
            <a:r>
              <a:rPr b="1" lang="es-419"/>
              <a:t>Argumento </a:t>
            </a:r>
            <a:r>
              <a:rPr lang="es-419"/>
              <a:t> – </a:t>
            </a:r>
            <a:r>
              <a:rPr lang="es-419" sz="1400"/>
              <a:t>no está predefinido; es un valor o variable definido por el usuario, (en la figura,  </a:t>
            </a:r>
            <a:r>
              <a:rPr b="1" lang="es-419" sz="1400"/>
              <a:t>192.168.10.5</a:t>
            </a:r>
            <a:r>
              <a:rPr lang="es-419" sz="1400"/>
              <a:t>)</a:t>
            </a:r>
            <a:endParaRPr/>
          </a:p>
          <a:p>
            <a:pPr indent="0" lvl="0" marL="0" rtl="0" algn="l">
              <a:lnSpc>
                <a:spcPct val="100000"/>
              </a:lnSpc>
              <a:spcBef>
                <a:spcPts val="1200"/>
              </a:spcBef>
              <a:spcAft>
                <a:spcPts val="0"/>
              </a:spcAft>
              <a:buSzPts val="1350"/>
              <a:buNone/>
            </a:pPr>
            <a:r>
              <a:t/>
            </a:r>
            <a:endParaRPr/>
          </a:p>
          <a:p>
            <a:pPr indent="-84138" lvl="0" marL="169863" rtl="0" algn="l">
              <a:lnSpc>
                <a:spcPct val="100000"/>
              </a:lnSpc>
              <a:spcBef>
                <a:spcPts val="1200"/>
              </a:spcBef>
              <a:spcAft>
                <a:spcPts val="0"/>
              </a:spcAft>
              <a:buSzPts val="1350"/>
              <a:buFont typeface="Noto Sans Symbols"/>
              <a:buNone/>
            </a:pPr>
            <a:r>
              <a:t/>
            </a:r>
            <a:endParaRPr/>
          </a:p>
        </p:txBody>
      </p:sp>
      <p:pic>
        <p:nvPicPr>
          <p:cNvPr id="372" name="Google Shape;372;p32"/>
          <p:cNvPicPr preferRelativeResize="0"/>
          <p:nvPr/>
        </p:nvPicPr>
        <p:blipFill rotWithShape="1">
          <a:blip r:embed="rId3">
            <a:alphaModFix/>
          </a:blip>
          <a:srcRect b="0" l="0" r="0" t="0"/>
          <a:stretch/>
        </p:blipFill>
        <p:spPr>
          <a:xfrm>
            <a:off x="1962150" y="818033"/>
            <a:ext cx="5219700" cy="2108200"/>
          </a:xfrm>
          <a:prstGeom prst="rect">
            <a:avLst/>
          </a:prstGeom>
          <a:noFill/>
          <a:ln>
            <a:noFill/>
          </a:ln>
        </p:spPr>
      </p:pic>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Estructura de los comandos </a:t>
            </a:r>
            <a:br>
              <a:rPr lang="es-419"/>
            </a:br>
            <a:r>
              <a:rPr lang="es-419"/>
              <a:t>Comprobación de la sintaxis del comando IOS</a:t>
            </a:r>
            <a:endParaRPr/>
          </a:p>
        </p:txBody>
      </p:sp>
      <p:sp>
        <p:nvSpPr>
          <p:cNvPr id="379" name="Google Shape;379;p33"/>
          <p:cNvSpPr txBox="1"/>
          <p:nvPr>
            <p:ph idx="1" type="body"/>
          </p:nvPr>
        </p:nvSpPr>
        <p:spPr>
          <a:xfrm>
            <a:off x="670560" y="798944"/>
            <a:ext cx="7518399" cy="1151776"/>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s-419" sz="1600"/>
              <a:t>Un comando podría requerir uno o más argumentos. Para determinar cuáles son las palabras clave y los argumentos requeridos para un comando, consulte la sintaxis de comandos. </a:t>
            </a:r>
            <a:endParaRPr/>
          </a:p>
          <a:p>
            <a:pPr indent="-215900" lvl="1" marL="358775" rtl="0" algn="l">
              <a:lnSpc>
                <a:spcPct val="100000"/>
              </a:lnSpc>
              <a:spcBef>
                <a:spcPts val="900"/>
              </a:spcBef>
              <a:spcAft>
                <a:spcPts val="0"/>
              </a:spcAft>
              <a:buSzPts val="1600"/>
              <a:buChar char="•"/>
            </a:pPr>
            <a:r>
              <a:rPr lang="es-419" sz="1600"/>
              <a:t>El texto en negrita indica los comandos y las palabras clave que se introducen literalmente como se muestran. </a:t>
            </a:r>
            <a:endParaRPr/>
          </a:p>
          <a:p>
            <a:pPr indent="-215900" lvl="1" marL="358775" rtl="0" algn="l">
              <a:lnSpc>
                <a:spcPct val="100000"/>
              </a:lnSpc>
              <a:spcBef>
                <a:spcPts val="600"/>
              </a:spcBef>
              <a:spcAft>
                <a:spcPts val="0"/>
              </a:spcAft>
              <a:buSzPts val="1600"/>
              <a:buChar char="•"/>
            </a:pPr>
            <a:r>
              <a:rPr lang="es-419" sz="1600"/>
              <a:t>El texto en cursiva indica los argumentos para los cuales el usuario proporciona el valor.</a:t>
            </a:r>
            <a:endParaRPr/>
          </a:p>
        </p:txBody>
      </p:sp>
      <p:graphicFrame>
        <p:nvGraphicFramePr>
          <p:cNvPr id="380" name="Google Shape;380;p33"/>
          <p:cNvGraphicFramePr/>
          <p:nvPr/>
        </p:nvGraphicFramePr>
        <p:xfrm>
          <a:off x="1195214" y="2177571"/>
          <a:ext cx="3000000" cy="3000000"/>
        </p:xfrm>
        <a:graphic>
          <a:graphicData uri="http://schemas.openxmlformats.org/drawingml/2006/table">
            <a:tbl>
              <a:tblPr bandRow="1" firstRow="1">
                <a:noFill/>
                <a:tableStyleId>{1FE296EA-0DFF-440E-B72F-1038DDFE682F}</a:tableStyleId>
              </a:tblPr>
              <a:tblGrid>
                <a:gridCol w="1098275"/>
                <a:gridCol w="5370800"/>
              </a:tblGrid>
              <a:tr h="183325">
                <a:tc>
                  <a:txBody>
                    <a:bodyPr/>
                    <a:lstStyle/>
                    <a:p>
                      <a:pPr indent="0" lvl="0" marL="0" marR="0" rtl="0" algn="l">
                        <a:spcBef>
                          <a:spcPts val="0"/>
                        </a:spcBef>
                        <a:spcAft>
                          <a:spcPts val="0"/>
                        </a:spcAft>
                        <a:buNone/>
                      </a:pPr>
                      <a:r>
                        <a:rPr lang="es-419" sz="1200" u="none" cap="none" strike="noStrike"/>
                        <a:t>Convención</a:t>
                      </a:r>
                      <a:endParaRPr/>
                    </a:p>
                  </a:txBody>
                  <a:tcPr marT="45725" marB="45725" marR="91450" marL="91450"/>
                </a:tc>
                <a:tc>
                  <a:txBody>
                    <a:bodyPr/>
                    <a:lstStyle/>
                    <a:p>
                      <a:pPr indent="0" lvl="0" marL="0" marR="0" rtl="0" algn="l">
                        <a:spcBef>
                          <a:spcPts val="0"/>
                        </a:spcBef>
                        <a:spcAft>
                          <a:spcPts val="0"/>
                        </a:spcAft>
                        <a:buNone/>
                      </a:pPr>
                      <a:r>
                        <a:rPr lang="es-419" sz="1200" u="none" cap="none" strike="noStrike"/>
                        <a:t>Descripción</a:t>
                      </a:r>
                      <a:endParaRPr/>
                    </a:p>
                  </a:txBody>
                  <a:tcPr marT="45725" marB="45725" marR="91450" marL="91450"/>
                </a:tc>
              </a:tr>
              <a:tr h="308075">
                <a:tc>
                  <a:txBody>
                    <a:bodyPr/>
                    <a:lstStyle/>
                    <a:p>
                      <a:pPr indent="0" lvl="0" marL="0" marR="0" rtl="0" algn="l">
                        <a:spcBef>
                          <a:spcPts val="0"/>
                        </a:spcBef>
                        <a:spcAft>
                          <a:spcPts val="0"/>
                        </a:spcAft>
                        <a:buNone/>
                      </a:pPr>
                      <a:r>
                        <a:rPr b="1" lang="es-419" sz="1200" u="none" cap="none" strike="noStrike"/>
                        <a:t>negrita</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El texto en negrita indica los comandos y las palabras clave que se introducen literalmente como se muestran.</a:t>
                      </a:r>
                      <a:endParaRPr/>
                    </a:p>
                  </a:txBody>
                  <a:tcPr marT="47625" marB="47625" marR="47625" marL="47625" anchor="ctr"/>
                </a:tc>
              </a:tr>
              <a:tr h="308075">
                <a:tc>
                  <a:txBody>
                    <a:bodyPr/>
                    <a:lstStyle/>
                    <a:p>
                      <a:pPr indent="0" lvl="0" marL="0" marR="0" rtl="0" algn="l">
                        <a:spcBef>
                          <a:spcPts val="0"/>
                        </a:spcBef>
                        <a:spcAft>
                          <a:spcPts val="0"/>
                        </a:spcAft>
                        <a:buNone/>
                      </a:pPr>
                      <a:r>
                        <a:rPr b="0" i="1" lang="es-419" sz="1200" u="none" cap="none" strike="noStrike"/>
                        <a:t>cursiva</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El texto en cursiva indica los argumentos para los cuales el usuario proporciona el valor.</a:t>
                      </a:r>
                      <a:endParaRPr/>
                    </a:p>
                  </a:txBody>
                  <a:tcPr marT="47625" marB="47625" marR="47625" marL="47625" anchor="ctr"/>
                </a:tc>
              </a:tr>
              <a:tr h="308075">
                <a:tc>
                  <a:txBody>
                    <a:bodyPr/>
                    <a:lstStyle/>
                    <a:p>
                      <a:pPr indent="0" lvl="0" marL="0" marR="0" rtl="0" algn="l">
                        <a:spcBef>
                          <a:spcPts val="0"/>
                        </a:spcBef>
                        <a:spcAft>
                          <a:spcPts val="0"/>
                        </a:spcAft>
                        <a:buNone/>
                      </a:pPr>
                      <a:r>
                        <a:rPr b="1" lang="es-419" sz="1200" u="none" cap="none" strike="noStrike"/>
                        <a:t>[</a:t>
                      </a:r>
                      <a:r>
                        <a:rPr b="0" lang="es-419" sz="1200" u="none" cap="none" strike="noStrike"/>
                        <a:t>x</a:t>
                      </a:r>
                      <a:r>
                        <a:rPr b="1" lang="es-419" sz="1200" u="none" cap="none" strike="noStrike"/>
                        <a:t>]</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Los corchetes indican un elemento opcional (palabra clave o argumento).</a:t>
                      </a:r>
                      <a:endParaRPr/>
                    </a:p>
                  </a:txBody>
                  <a:tcPr marT="47625" marB="47625" marR="47625" marL="47625" anchor="ctr"/>
                </a:tc>
              </a:tr>
              <a:tr h="331675">
                <a:tc>
                  <a:txBody>
                    <a:bodyPr/>
                    <a:lstStyle/>
                    <a:p>
                      <a:pPr indent="0" lvl="0" marL="0" marR="0" rtl="0" algn="l">
                        <a:spcBef>
                          <a:spcPts val="0"/>
                        </a:spcBef>
                        <a:spcAft>
                          <a:spcPts val="0"/>
                        </a:spcAft>
                        <a:buNone/>
                      </a:pPr>
                      <a:r>
                        <a:rPr b="1" lang="es-419" sz="1200" u="none" cap="none" strike="noStrike"/>
                        <a:t>{</a:t>
                      </a:r>
                      <a:r>
                        <a:rPr b="0" lang="es-419" sz="1200" u="none" cap="none" strike="noStrike"/>
                        <a:t>x</a:t>
                      </a:r>
                      <a:r>
                        <a:rPr b="1" lang="es-419" sz="1200" u="none" cap="none" strike="noStrike"/>
                        <a:t>}</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Las llaves indican un elemento obligatorio (palabra clave o argumento).</a:t>
                      </a:r>
                      <a:endParaRPr/>
                    </a:p>
                  </a:txBody>
                  <a:tcPr marT="47625" marB="47625" marR="47625" marL="47625" anchor="ctr"/>
                </a:tc>
              </a:tr>
              <a:tr h="552500">
                <a:tc>
                  <a:txBody>
                    <a:bodyPr/>
                    <a:lstStyle/>
                    <a:p>
                      <a:pPr indent="0" lvl="0" marL="0" marR="0" rtl="0" algn="l">
                        <a:spcBef>
                          <a:spcPts val="0"/>
                        </a:spcBef>
                        <a:spcAft>
                          <a:spcPts val="0"/>
                        </a:spcAft>
                        <a:buNone/>
                      </a:pPr>
                      <a:r>
                        <a:rPr b="1" lang="es-419" sz="1200" u="none" cap="none" strike="noStrike"/>
                        <a:t>[</a:t>
                      </a:r>
                      <a:r>
                        <a:rPr b="0" lang="es-419" sz="1200" u="none" cap="none" strike="noStrike"/>
                        <a:t>x</a:t>
                      </a:r>
                      <a:r>
                        <a:rPr b="1" lang="es-419" sz="1200" u="none" cap="none" strike="noStrike"/>
                        <a:t> {</a:t>
                      </a:r>
                      <a:r>
                        <a:rPr b="0" lang="es-419" sz="1200" u="none" cap="none" strike="noStrike"/>
                        <a:t>y</a:t>
                      </a:r>
                      <a:r>
                        <a:rPr b="1" lang="es-419" sz="1200" u="none" cap="none" strike="noStrike"/>
                        <a:t> | </a:t>
                      </a:r>
                      <a:r>
                        <a:rPr b="0" lang="es-419" sz="1200" u="none" cap="none" strike="noStrike"/>
                        <a:t>z</a:t>
                      </a:r>
                      <a:r>
                        <a:rPr b="1" lang="es-419" sz="1200" u="none" cap="none" strike="noStrike"/>
                        <a:t> }]</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Las llaves y las líneas verticales dentro de corchetes indican una opción obligatoria dentro de un elemento opcional. Los espacios se utilizan para delinear claramente partes del comando.</a:t>
                      </a:r>
                      <a:endParaRPr/>
                    </a:p>
                  </a:txBody>
                  <a:tcPr marT="47625" marB="47625" marR="47625" marL="47625" anchor="ctr"/>
                </a:tc>
              </a:tr>
            </a:tbl>
          </a:graphicData>
        </a:graphic>
      </p:graphicFrame>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4"/>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Estructura de los comandos </a:t>
            </a:r>
            <a:br>
              <a:rPr lang="es-419"/>
            </a:br>
            <a:r>
              <a:rPr lang="es-419"/>
              <a:t>Comprobación de la sintaxis del comando IOS</a:t>
            </a:r>
            <a:endParaRPr/>
          </a:p>
        </p:txBody>
      </p:sp>
      <p:sp>
        <p:nvSpPr>
          <p:cNvPr id="387" name="Google Shape;387;p34"/>
          <p:cNvSpPr txBox="1"/>
          <p:nvPr>
            <p:ph idx="1" type="body"/>
          </p:nvPr>
        </p:nvSpPr>
        <p:spPr>
          <a:xfrm>
            <a:off x="447040" y="810994"/>
            <a:ext cx="7724140" cy="435515"/>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Char char="▪"/>
            </a:pPr>
            <a:r>
              <a:rPr lang="es-419"/>
              <a:t>La sintaxis proporciona el patrón o el formato que se debe utilizar cuando se introduce un comando.</a:t>
            </a:r>
            <a:endParaRPr/>
          </a:p>
        </p:txBody>
      </p:sp>
      <p:sp>
        <p:nvSpPr>
          <p:cNvPr id="388" name="Google Shape;388;p34"/>
          <p:cNvSpPr txBox="1"/>
          <p:nvPr/>
        </p:nvSpPr>
        <p:spPr>
          <a:xfrm>
            <a:off x="447040" y="1539328"/>
            <a:ext cx="4124960" cy="911454"/>
          </a:xfrm>
          <a:prstGeom prst="rect">
            <a:avLst/>
          </a:prstGeom>
          <a:noFill/>
          <a:ln>
            <a:noFill/>
          </a:ln>
        </p:spPr>
        <p:txBody>
          <a:bodyPr anchorCtr="0" anchor="t" bIns="45700" lIns="91425" spcFirstLastPara="1" rIns="182875" wrap="square" tIns="45700">
            <a:noAutofit/>
          </a:bodyPr>
          <a:lstStyle/>
          <a:p>
            <a:pPr indent="-169863" lvl="0" marL="169863" marR="0" rtl="0" algn="l">
              <a:lnSpc>
                <a:spcPct val="100000"/>
              </a:lnSpc>
              <a:spcBef>
                <a:spcPts val="0"/>
              </a:spcBef>
              <a:spcAft>
                <a:spcPts val="0"/>
              </a:spcAft>
              <a:buClr>
                <a:schemeClr val="dk2"/>
              </a:buClr>
              <a:buSzPts val="1350"/>
              <a:buFont typeface="Noto Sans Symbols"/>
              <a:buChar char="▪"/>
            </a:pPr>
            <a:r>
              <a:rPr lang="es-419" sz="1500">
                <a:solidFill>
                  <a:srgbClr val="000000"/>
                </a:solidFill>
                <a:latin typeface="Arial"/>
                <a:ea typeface="Arial"/>
                <a:cs typeface="Arial"/>
                <a:sym typeface="Arial"/>
              </a:rPr>
              <a:t>El comando es </a:t>
            </a:r>
            <a:r>
              <a:rPr b="1" lang="es-419" sz="1500">
                <a:solidFill>
                  <a:srgbClr val="000000"/>
                </a:solidFill>
                <a:latin typeface="Arial"/>
                <a:ea typeface="Arial"/>
                <a:cs typeface="Arial"/>
                <a:sym typeface="Arial"/>
              </a:rPr>
              <a:t>ping</a:t>
            </a:r>
            <a:r>
              <a:rPr lang="es-419" sz="1500">
                <a:solidFill>
                  <a:srgbClr val="000000"/>
                </a:solidFill>
                <a:latin typeface="Arial"/>
                <a:ea typeface="Arial"/>
                <a:cs typeface="Arial"/>
                <a:sym typeface="Arial"/>
              </a:rPr>
              <a:t> y el argumento definido por el usuario es la </a:t>
            </a:r>
            <a:r>
              <a:rPr i="1" lang="es-419" sz="1500">
                <a:solidFill>
                  <a:srgbClr val="000000"/>
                </a:solidFill>
                <a:latin typeface="Arial"/>
                <a:ea typeface="Arial"/>
                <a:cs typeface="Arial"/>
                <a:sym typeface="Arial"/>
              </a:rPr>
              <a:t>dirección IP</a:t>
            </a:r>
            <a:r>
              <a:rPr lang="es-419" sz="1500">
                <a:solidFill>
                  <a:srgbClr val="000000"/>
                </a:solidFill>
                <a:latin typeface="Arial"/>
                <a:ea typeface="Arial"/>
                <a:cs typeface="Arial"/>
                <a:sym typeface="Arial"/>
              </a:rPr>
              <a:t> del dispositivo de destino. Por ejemplo: </a:t>
            </a:r>
            <a:r>
              <a:rPr b="1" lang="es-419" sz="1500">
                <a:solidFill>
                  <a:srgbClr val="000000"/>
                </a:solidFill>
                <a:latin typeface="Arial"/>
                <a:ea typeface="Arial"/>
                <a:cs typeface="Arial"/>
                <a:sym typeface="Arial"/>
              </a:rPr>
              <a:t>ping</a:t>
            </a:r>
            <a:r>
              <a:rPr lang="es-419" sz="1500">
                <a:solidFill>
                  <a:srgbClr val="000000"/>
                </a:solidFill>
                <a:latin typeface="Arial"/>
                <a:ea typeface="Arial"/>
                <a:cs typeface="Arial"/>
                <a:sym typeface="Arial"/>
              </a:rPr>
              <a:t> 10.10.10.5.</a:t>
            </a:r>
            <a:endParaRPr/>
          </a:p>
          <a:p>
            <a:pPr indent="-84138" lvl="0" marL="169863" marR="0" rtl="0" algn="l">
              <a:lnSpc>
                <a:spcPct val="100000"/>
              </a:lnSpc>
              <a:spcBef>
                <a:spcPts val="1200"/>
              </a:spcBef>
              <a:spcAft>
                <a:spcPts val="0"/>
              </a:spcAft>
              <a:buClr>
                <a:schemeClr val="dk2"/>
              </a:buClr>
              <a:buSzPts val="1350"/>
              <a:buFont typeface="Noto Sans Symbols"/>
              <a:buNone/>
            </a:pPr>
            <a:r>
              <a:t/>
            </a:r>
            <a:endParaRPr i="1" sz="1500">
              <a:solidFill>
                <a:srgbClr val="000000"/>
              </a:solidFill>
              <a:latin typeface="Arial"/>
              <a:ea typeface="Arial"/>
              <a:cs typeface="Arial"/>
              <a:sym typeface="Arial"/>
            </a:endParaRPr>
          </a:p>
        </p:txBody>
      </p:sp>
      <p:sp>
        <p:nvSpPr>
          <p:cNvPr id="389" name="Google Shape;389;p34"/>
          <p:cNvSpPr txBox="1"/>
          <p:nvPr/>
        </p:nvSpPr>
        <p:spPr>
          <a:xfrm>
            <a:off x="447040" y="2571750"/>
            <a:ext cx="3860800" cy="966779"/>
          </a:xfrm>
          <a:prstGeom prst="rect">
            <a:avLst/>
          </a:prstGeom>
          <a:noFill/>
          <a:ln>
            <a:noFill/>
          </a:ln>
        </p:spPr>
        <p:txBody>
          <a:bodyPr anchorCtr="0" anchor="t" bIns="45700" lIns="91425" spcFirstLastPara="1" rIns="182875" wrap="square" tIns="45700">
            <a:noAutofit/>
          </a:bodyPr>
          <a:lstStyle/>
          <a:p>
            <a:pPr indent="-169863" lvl="0" marL="169863" marR="0" rtl="0" algn="l">
              <a:lnSpc>
                <a:spcPct val="100000"/>
              </a:lnSpc>
              <a:spcBef>
                <a:spcPts val="0"/>
              </a:spcBef>
              <a:spcAft>
                <a:spcPts val="0"/>
              </a:spcAft>
              <a:buClr>
                <a:schemeClr val="dk2"/>
              </a:buClr>
              <a:buSzPts val="1350"/>
              <a:buFont typeface="Noto Sans Symbols"/>
              <a:buChar char="▪"/>
            </a:pPr>
            <a:r>
              <a:rPr lang="es-419" sz="1500">
                <a:solidFill>
                  <a:srgbClr val="000000"/>
                </a:solidFill>
                <a:latin typeface="Arial"/>
                <a:ea typeface="Arial"/>
                <a:cs typeface="Arial"/>
                <a:sym typeface="Arial"/>
              </a:rPr>
              <a:t>El comando es </a:t>
            </a:r>
            <a:r>
              <a:rPr b="1" lang="es-419" sz="1500">
                <a:solidFill>
                  <a:srgbClr val="000000"/>
                </a:solidFill>
                <a:latin typeface="Arial"/>
                <a:ea typeface="Arial"/>
                <a:cs typeface="Arial"/>
                <a:sym typeface="Arial"/>
              </a:rPr>
              <a:t>traceroute</a:t>
            </a:r>
            <a:r>
              <a:rPr lang="es-419" sz="1500">
                <a:solidFill>
                  <a:srgbClr val="000000"/>
                </a:solidFill>
                <a:latin typeface="Arial"/>
                <a:ea typeface="Arial"/>
                <a:cs typeface="Arial"/>
                <a:sym typeface="Arial"/>
              </a:rPr>
              <a:t> y el argumento definido por el usuario es la </a:t>
            </a:r>
            <a:r>
              <a:rPr i="1" lang="es-419" sz="1500">
                <a:solidFill>
                  <a:srgbClr val="000000"/>
                </a:solidFill>
                <a:latin typeface="Arial"/>
                <a:ea typeface="Arial"/>
                <a:cs typeface="Arial"/>
                <a:sym typeface="Arial"/>
              </a:rPr>
              <a:t>dirección IP</a:t>
            </a:r>
            <a:r>
              <a:rPr lang="es-419" sz="1500">
                <a:solidFill>
                  <a:srgbClr val="000000"/>
                </a:solidFill>
                <a:latin typeface="Arial"/>
                <a:ea typeface="Arial"/>
                <a:cs typeface="Arial"/>
                <a:sym typeface="Arial"/>
              </a:rPr>
              <a:t> del dispositivo de destino. Por ejemplo: </a:t>
            </a:r>
            <a:r>
              <a:rPr b="1" lang="es-419" sz="1500">
                <a:solidFill>
                  <a:srgbClr val="000000"/>
                </a:solidFill>
                <a:latin typeface="Arial"/>
                <a:ea typeface="Arial"/>
                <a:cs typeface="Arial"/>
                <a:sym typeface="Arial"/>
              </a:rPr>
              <a:t>traceroute </a:t>
            </a:r>
            <a:r>
              <a:rPr lang="es-419" sz="1500">
                <a:solidFill>
                  <a:srgbClr val="000000"/>
                </a:solidFill>
                <a:latin typeface="Arial"/>
                <a:ea typeface="Arial"/>
                <a:cs typeface="Arial"/>
                <a:sym typeface="Arial"/>
              </a:rPr>
              <a:t>192.168.254.254.</a:t>
            </a:r>
            <a:endParaRPr/>
          </a:p>
        </p:txBody>
      </p:sp>
      <p:sp>
        <p:nvSpPr>
          <p:cNvPr id="390" name="Google Shape;390;p34"/>
          <p:cNvSpPr txBox="1"/>
          <p:nvPr/>
        </p:nvSpPr>
        <p:spPr>
          <a:xfrm>
            <a:off x="362350" y="3659497"/>
            <a:ext cx="7856638" cy="32316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350"/>
              <a:buFont typeface="Noto Sans Symbols"/>
              <a:buChar char="▪"/>
            </a:pPr>
            <a:r>
              <a:rPr lang="es-419" sz="1500">
                <a:solidFill>
                  <a:srgbClr val="000000"/>
                </a:solidFill>
                <a:latin typeface="Arial"/>
                <a:ea typeface="Arial"/>
                <a:cs typeface="Arial"/>
                <a:sym typeface="Arial"/>
              </a:rPr>
              <a:t>Si un comando es complejo con múltiples argumentos, puede verlo representado así:</a:t>
            </a:r>
            <a:endParaRPr/>
          </a:p>
        </p:txBody>
      </p:sp>
      <p:pic>
        <p:nvPicPr>
          <p:cNvPr id="391" name="Google Shape;391;p34"/>
          <p:cNvPicPr preferRelativeResize="0"/>
          <p:nvPr/>
        </p:nvPicPr>
        <p:blipFill rotWithShape="1">
          <a:blip r:embed="rId3">
            <a:alphaModFix/>
          </a:blip>
          <a:srcRect b="0" l="0" r="0" t="0"/>
          <a:stretch/>
        </p:blipFill>
        <p:spPr>
          <a:xfrm>
            <a:off x="5199380" y="1694878"/>
            <a:ext cx="2971800" cy="482600"/>
          </a:xfrm>
          <a:prstGeom prst="rect">
            <a:avLst/>
          </a:prstGeom>
          <a:noFill/>
          <a:ln>
            <a:noFill/>
          </a:ln>
        </p:spPr>
      </p:pic>
      <p:pic>
        <p:nvPicPr>
          <p:cNvPr id="392" name="Google Shape;392;p34"/>
          <p:cNvPicPr preferRelativeResize="0"/>
          <p:nvPr/>
        </p:nvPicPr>
        <p:blipFill rotWithShape="1">
          <a:blip r:embed="rId4">
            <a:alphaModFix/>
          </a:blip>
          <a:srcRect b="0" l="0" r="0" t="0"/>
          <a:stretch/>
        </p:blipFill>
        <p:spPr>
          <a:xfrm>
            <a:off x="5212080" y="2777029"/>
            <a:ext cx="2959100" cy="444500"/>
          </a:xfrm>
          <a:prstGeom prst="rect">
            <a:avLst/>
          </a:prstGeom>
          <a:noFill/>
          <a:ln>
            <a:noFill/>
          </a:ln>
        </p:spPr>
      </p:pic>
      <p:pic>
        <p:nvPicPr>
          <p:cNvPr id="393" name="Google Shape;393;p34"/>
          <p:cNvPicPr preferRelativeResize="0"/>
          <p:nvPr/>
        </p:nvPicPr>
        <p:blipFill rotWithShape="1">
          <a:blip r:embed="rId5">
            <a:alphaModFix/>
          </a:blip>
          <a:srcRect b="0" l="0" r="0" t="0"/>
          <a:stretch/>
        </p:blipFill>
        <p:spPr>
          <a:xfrm>
            <a:off x="945998" y="4103630"/>
            <a:ext cx="6400800" cy="420752"/>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a:t>Objetivos del módulo</a:t>
            </a:r>
            <a:endParaRPr/>
          </a:p>
        </p:txBody>
      </p:sp>
      <p:sp>
        <p:nvSpPr>
          <p:cNvPr id="246" name="Google Shape;246;p17"/>
          <p:cNvSpPr txBox="1"/>
          <p:nvPr>
            <p:ph idx="1" type="body"/>
          </p:nvPr>
        </p:nvSpPr>
        <p:spPr>
          <a:xfrm>
            <a:off x="0" y="685775"/>
            <a:ext cx="9006840" cy="1128717"/>
          </a:xfrm>
          <a:prstGeom prst="rect">
            <a:avLst/>
          </a:prstGeom>
          <a:noFill/>
          <a:ln>
            <a:noFill/>
          </a:ln>
        </p:spPr>
        <p:txBody>
          <a:bodyPr anchorCtr="0" anchor="t" bIns="45700" lIns="91425" spcFirstLastPara="1" rIns="182875" wrap="square" tIns="45700">
            <a:noAutofit/>
          </a:bodyPr>
          <a:lstStyle/>
          <a:p>
            <a:pPr indent="0" lvl="1" marL="188912" rtl="0" algn="l">
              <a:lnSpc>
                <a:spcPct val="100000"/>
              </a:lnSpc>
              <a:spcBef>
                <a:spcPts val="0"/>
              </a:spcBef>
              <a:spcAft>
                <a:spcPts val="0"/>
              </a:spcAft>
              <a:buSzPts val="1400"/>
              <a:buNone/>
            </a:pPr>
            <a:r>
              <a:rPr b="1" lang="es-419"/>
              <a:t>Título del módulo:</a:t>
            </a:r>
            <a:r>
              <a:rPr lang="es-419"/>
              <a:t> Configuración básica del Switch y dispositivo final</a:t>
            </a:r>
            <a:endParaRPr/>
          </a:p>
          <a:p>
            <a:pPr indent="0" lvl="1" marL="188912" rtl="0" algn="l">
              <a:lnSpc>
                <a:spcPct val="100000"/>
              </a:lnSpc>
              <a:spcBef>
                <a:spcPts val="600"/>
              </a:spcBef>
              <a:spcAft>
                <a:spcPts val="0"/>
              </a:spcAft>
              <a:buSzPts val="1400"/>
              <a:buNone/>
            </a:pPr>
            <a:r>
              <a:t/>
            </a:r>
            <a:endParaRPr b="1"/>
          </a:p>
          <a:p>
            <a:pPr indent="0" lvl="1" marL="188912" rtl="0" algn="l">
              <a:lnSpc>
                <a:spcPct val="100000"/>
              </a:lnSpc>
              <a:spcBef>
                <a:spcPts val="600"/>
              </a:spcBef>
              <a:spcAft>
                <a:spcPts val="0"/>
              </a:spcAft>
              <a:buSzPts val="1400"/>
              <a:buNone/>
            </a:pPr>
            <a:r>
              <a:rPr b="1" lang="es-419"/>
              <a:t>Objetivo del Módulo </a:t>
            </a:r>
            <a:r>
              <a:rPr lang="es-419"/>
              <a:t>Implemente la configuración inicial, incluidas las contraseñas, el direccionamiento IP y los parámetros de la puerta de enlace predeterminados en un switch de red y dispositivos finales.</a:t>
            </a:r>
            <a:endParaRPr/>
          </a:p>
          <a:p>
            <a:pPr indent="-141288" lvl="2" marL="542131" rtl="0" algn="l">
              <a:lnSpc>
                <a:spcPct val="100000"/>
              </a:lnSpc>
              <a:spcBef>
                <a:spcPts val="600"/>
              </a:spcBef>
              <a:spcAft>
                <a:spcPts val="0"/>
              </a:spcAft>
              <a:buClr>
                <a:srgbClr val="000000"/>
              </a:buClr>
              <a:buSzPts val="1150"/>
              <a:buFont typeface="Arial"/>
              <a:buNone/>
            </a:pPr>
            <a:r>
              <a:t/>
            </a:r>
            <a:endParaRPr sz="1150"/>
          </a:p>
          <a:p>
            <a:pPr indent="0" lvl="2" marL="327818" rtl="0" algn="l">
              <a:lnSpc>
                <a:spcPct val="100000"/>
              </a:lnSpc>
              <a:spcBef>
                <a:spcPts val="600"/>
              </a:spcBef>
              <a:spcAft>
                <a:spcPts val="0"/>
              </a:spcAft>
              <a:buClr>
                <a:srgbClr val="000000"/>
              </a:buClr>
              <a:buSzPts val="1150"/>
              <a:buNone/>
            </a:pPr>
            <a:r>
              <a:t/>
            </a:r>
            <a:endParaRPr sz="1150"/>
          </a:p>
        </p:txBody>
      </p:sp>
      <p:graphicFrame>
        <p:nvGraphicFramePr>
          <p:cNvPr id="247" name="Google Shape;247;p17"/>
          <p:cNvGraphicFramePr/>
          <p:nvPr/>
        </p:nvGraphicFramePr>
        <p:xfrm>
          <a:off x="690111" y="1949203"/>
          <a:ext cx="3000000" cy="3000000"/>
        </p:xfrm>
        <a:graphic>
          <a:graphicData uri="http://schemas.openxmlformats.org/drawingml/2006/table">
            <a:tbl>
              <a:tblPr bandRow="1" firstCol="1" firstRow="1">
                <a:noFill/>
                <a:tableStyleId>{1FE296EA-0DFF-440E-B72F-1038DDFE682F}</a:tableStyleId>
              </a:tblPr>
              <a:tblGrid>
                <a:gridCol w="3728175"/>
                <a:gridCol w="3728175"/>
              </a:tblGrid>
              <a:tr h="134475">
                <a:tc>
                  <a:txBody>
                    <a:bodyPr/>
                    <a:lstStyle/>
                    <a:p>
                      <a:pPr indent="0" lvl="0" marL="0" marR="0" rtl="0" algn="l">
                        <a:lnSpc>
                          <a:spcPct val="107000"/>
                        </a:lnSpc>
                        <a:spcBef>
                          <a:spcPts val="0"/>
                        </a:spcBef>
                        <a:spcAft>
                          <a:spcPts val="0"/>
                        </a:spcAft>
                        <a:buNone/>
                      </a:pPr>
                      <a:r>
                        <a:rPr lang="es-419" sz="1050" u="none" cap="none" strike="noStrike"/>
                        <a:t>Título del tema</a:t>
                      </a:r>
                      <a:endParaRPr/>
                    </a:p>
                  </a:txBody>
                  <a:tcPr marT="0" marB="0" marR="68575" marL="68575"/>
                </a:tc>
                <a:tc>
                  <a:txBody>
                    <a:bodyPr/>
                    <a:lstStyle/>
                    <a:p>
                      <a:pPr indent="0" lvl="0" marL="0" marR="0" rtl="0" algn="l">
                        <a:lnSpc>
                          <a:spcPct val="107000"/>
                        </a:lnSpc>
                        <a:spcBef>
                          <a:spcPts val="0"/>
                        </a:spcBef>
                        <a:spcAft>
                          <a:spcPts val="0"/>
                        </a:spcAft>
                        <a:buNone/>
                      </a:pPr>
                      <a:r>
                        <a:rPr lang="es-419" sz="1050" u="none" cap="none" strike="noStrike"/>
                        <a:t>Objetivo del tema</a:t>
                      </a:r>
                      <a:endParaRPr/>
                    </a:p>
                  </a:txBody>
                  <a:tcPr marT="0" marB="0" marR="68575" marL="68575"/>
                </a:tc>
              </a:tr>
              <a:tr h="333550">
                <a:tc>
                  <a:txBody>
                    <a:bodyPr/>
                    <a:lstStyle/>
                    <a:p>
                      <a:pPr indent="0" lvl="0" marL="0" marR="0" rtl="0" algn="l">
                        <a:spcBef>
                          <a:spcPts val="0"/>
                        </a:spcBef>
                        <a:spcAft>
                          <a:spcPts val="0"/>
                        </a:spcAft>
                        <a:buNone/>
                      </a:pPr>
                      <a:r>
                        <a:rPr b="1" lang="es-419" sz="1050" u="none" cap="none" strike="noStrike"/>
                        <a:t>Acceso a Cisco IOS</a:t>
                      </a:r>
                      <a:endParaRPr/>
                    </a:p>
                  </a:txBody>
                  <a:tcPr marT="47625" marB="47625" marR="47625" marL="47625" anchor="ctr"/>
                </a:tc>
                <a:tc>
                  <a:txBody>
                    <a:bodyPr/>
                    <a:lstStyle/>
                    <a:p>
                      <a:pPr indent="0" lvl="0" marL="0" marR="0" rtl="0" algn="l">
                        <a:spcBef>
                          <a:spcPts val="0"/>
                        </a:spcBef>
                        <a:spcAft>
                          <a:spcPts val="0"/>
                        </a:spcAft>
                        <a:buNone/>
                      </a:pPr>
                      <a:r>
                        <a:rPr b="0" lang="es-419" sz="1050" u="none" cap="none" strike="noStrike"/>
                        <a:t>Explique la forma en que se accede a un dispositivo Cisco IOS para propósitos de configuración.</a:t>
                      </a:r>
                      <a:endParaRPr/>
                    </a:p>
                  </a:txBody>
                  <a:tcPr marT="47625" marB="47625" marR="47625" marL="47625" anchor="ctr"/>
                </a:tc>
              </a:tr>
              <a:tr h="333550">
                <a:tc>
                  <a:txBody>
                    <a:bodyPr/>
                    <a:lstStyle/>
                    <a:p>
                      <a:pPr indent="0" lvl="0" marL="0" marR="0" rtl="0" algn="l">
                        <a:spcBef>
                          <a:spcPts val="0"/>
                        </a:spcBef>
                        <a:spcAft>
                          <a:spcPts val="0"/>
                        </a:spcAft>
                        <a:buNone/>
                      </a:pPr>
                      <a:r>
                        <a:rPr b="1" lang="es-419" sz="1050" u="none" cap="none" strike="noStrike"/>
                        <a:t>Navegación IOS</a:t>
                      </a:r>
                      <a:endParaRPr/>
                    </a:p>
                  </a:txBody>
                  <a:tcPr marT="47625" marB="47625" marR="47625" marL="47625" anchor="ctr"/>
                </a:tc>
                <a:tc>
                  <a:txBody>
                    <a:bodyPr/>
                    <a:lstStyle/>
                    <a:p>
                      <a:pPr indent="0" lvl="0" marL="0" marR="0" rtl="0" algn="l">
                        <a:spcBef>
                          <a:spcPts val="0"/>
                        </a:spcBef>
                        <a:spcAft>
                          <a:spcPts val="0"/>
                        </a:spcAft>
                        <a:buNone/>
                      </a:pPr>
                      <a:r>
                        <a:rPr b="0" lang="es-419" sz="1050" u="none" cap="none" strike="noStrike"/>
                        <a:t>Explique la forma en que se explora Cisco IOS para configurar los dispositivos de red.</a:t>
                      </a:r>
                      <a:endParaRPr/>
                    </a:p>
                  </a:txBody>
                  <a:tcPr marT="47625" marB="47625" marR="47625" marL="47625" anchor="ctr"/>
                </a:tc>
              </a:tr>
              <a:tr h="333550">
                <a:tc>
                  <a:txBody>
                    <a:bodyPr/>
                    <a:lstStyle/>
                    <a:p>
                      <a:pPr indent="0" lvl="0" marL="0" marR="0" rtl="0" algn="l">
                        <a:spcBef>
                          <a:spcPts val="0"/>
                        </a:spcBef>
                        <a:spcAft>
                          <a:spcPts val="0"/>
                        </a:spcAft>
                        <a:buNone/>
                      </a:pPr>
                      <a:r>
                        <a:rPr b="1" lang="es-419" sz="1050" u="none" cap="none" strike="noStrike"/>
                        <a:t>La estructura de comandos</a:t>
                      </a:r>
                      <a:endParaRPr/>
                    </a:p>
                  </a:txBody>
                  <a:tcPr marT="47625" marB="47625" marR="47625" marL="47625" anchor="ctr"/>
                </a:tc>
                <a:tc>
                  <a:txBody>
                    <a:bodyPr/>
                    <a:lstStyle/>
                    <a:p>
                      <a:pPr indent="0" lvl="0" marL="0" marR="0" rtl="0" algn="l">
                        <a:spcBef>
                          <a:spcPts val="0"/>
                        </a:spcBef>
                        <a:spcAft>
                          <a:spcPts val="0"/>
                        </a:spcAft>
                        <a:buNone/>
                      </a:pPr>
                      <a:r>
                        <a:rPr b="0" lang="es-419" sz="1050" u="none" cap="none" strike="noStrike"/>
                        <a:t>Describa la estructura de comandos del software Cisco IOS.</a:t>
                      </a:r>
                      <a:endParaRPr/>
                    </a:p>
                  </a:txBody>
                  <a:tcPr marT="47625" marB="47625" marR="47625" marL="47625" anchor="ctr"/>
                </a:tc>
              </a:tr>
              <a:tr h="201225">
                <a:tc>
                  <a:txBody>
                    <a:bodyPr/>
                    <a:lstStyle/>
                    <a:p>
                      <a:pPr indent="0" lvl="0" marL="0" marR="0" rtl="0" algn="l">
                        <a:spcBef>
                          <a:spcPts val="0"/>
                        </a:spcBef>
                        <a:spcAft>
                          <a:spcPts val="0"/>
                        </a:spcAft>
                        <a:buNone/>
                      </a:pPr>
                      <a:r>
                        <a:rPr b="1" lang="es-419" sz="1050" u="none" cap="none" strike="noStrike"/>
                        <a:t>Configuración básica de dispositivos</a:t>
                      </a:r>
                      <a:endParaRPr/>
                    </a:p>
                  </a:txBody>
                  <a:tcPr marT="47625" marB="47625" marR="47625" marL="47625" anchor="ctr"/>
                </a:tc>
                <a:tc>
                  <a:txBody>
                    <a:bodyPr/>
                    <a:lstStyle/>
                    <a:p>
                      <a:pPr indent="0" lvl="0" marL="0" marR="0" rtl="0" algn="l">
                        <a:spcBef>
                          <a:spcPts val="0"/>
                        </a:spcBef>
                        <a:spcAft>
                          <a:spcPts val="0"/>
                        </a:spcAft>
                        <a:buNone/>
                      </a:pPr>
                      <a:r>
                        <a:rPr b="0" lang="es-419" sz="1050" u="none" cap="none" strike="noStrike"/>
                        <a:t>Configure un dispositivo Cisco IOS usando CLI.</a:t>
                      </a:r>
                      <a:endParaRPr/>
                    </a:p>
                  </a:txBody>
                  <a:tcPr marT="47625" marB="47625" marR="47625" marL="47625" anchor="ctr"/>
                </a:tc>
              </a:tr>
              <a:tr h="333550">
                <a:tc>
                  <a:txBody>
                    <a:bodyPr/>
                    <a:lstStyle/>
                    <a:p>
                      <a:pPr indent="0" lvl="0" marL="0" marR="0" rtl="0" algn="l">
                        <a:spcBef>
                          <a:spcPts val="0"/>
                        </a:spcBef>
                        <a:spcAft>
                          <a:spcPts val="0"/>
                        </a:spcAft>
                        <a:buNone/>
                      </a:pPr>
                      <a:r>
                        <a:rPr b="1" lang="es-419" sz="1050" u="none" cap="none" strike="noStrike"/>
                        <a:t>Guardar las configuraciones</a:t>
                      </a:r>
                      <a:endParaRPr/>
                    </a:p>
                  </a:txBody>
                  <a:tcPr marT="47625" marB="47625" marR="47625" marL="47625" anchor="ctr"/>
                </a:tc>
                <a:tc>
                  <a:txBody>
                    <a:bodyPr/>
                    <a:lstStyle/>
                    <a:p>
                      <a:pPr indent="0" lvl="0" marL="0" marR="0" rtl="0" algn="l">
                        <a:spcBef>
                          <a:spcPts val="0"/>
                        </a:spcBef>
                        <a:spcAft>
                          <a:spcPts val="0"/>
                        </a:spcAft>
                        <a:buNone/>
                      </a:pPr>
                      <a:r>
                        <a:rPr b="0" lang="es-419" sz="1050" u="none" cap="none" strike="noStrike"/>
                        <a:t>Utilice los comandos de IOS para guardar la configuración en ejecución.</a:t>
                      </a:r>
                      <a:endParaRPr/>
                    </a:p>
                  </a:txBody>
                  <a:tcPr marT="47625" marB="47625" marR="47625" marL="47625" anchor="ctr"/>
                </a:tc>
              </a:tr>
              <a:tr h="333550">
                <a:tc>
                  <a:txBody>
                    <a:bodyPr/>
                    <a:lstStyle/>
                    <a:p>
                      <a:pPr indent="0" lvl="0" marL="0" marR="0" rtl="0" algn="l">
                        <a:spcBef>
                          <a:spcPts val="0"/>
                        </a:spcBef>
                        <a:spcAft>
                          <a:spcPts val="0"/>
                        </a:spcAft>
                        <a:buNone/>
                      </a:pPr>
                      <a:r>
                        <a:rPr b="1" lang="es-419" sz="1050" u="none" cap="none" strike="noStrike"/>
                        <a:t>Puertos y direcciones</a:t>
                      </a:r>
                      <a:endParaRPr/>
                    </a:p>
                  </a:txBody>
                  <a:tcPr marT="47625" marB="47625" marR="47625" marL="47625" anchor="ctr"/>
                </a:tc>
                <a:tc>
                  <a:txBody>
                    <a:bodyPr/>
                    <a:lstStyle/>
                    <a:p>
                      <a:pPr indent="0" lvl="0" marL="0" marR="0" rtl="0" algn="l">
                        <a:spcBef>
                          <a:spcPts val="0"/>
                        </a:spcBef>
                        <a:spcAft>
                          <a:spcPts val="0"/>
                        </a:spcAft>
                        <a:buNone/>
                      </a:pPr>
                      <a:r>
                        <a:rPr b="0" lang="es-419" sz="1050" u="none" cap="none" strike="noStrike"/>
                        <a:t>Explique la forma en que se comunican los dispositivos a través de los medios de red.</a:t>
                      </a:r>
                      <a:endParaRPr/>
                    </a:p>
                  </a:txBody>
                  <a:tcPr marT="47625" marB="47625" marR="47625" marL="47625" anchor="ctr"/>
                </a:tc>
              </a:tr>
              <a:tr h="201225">
                <a:tc>
                  <a:txBody>
                    <a:bodyPr/>
                    <a:lstStyle/>
                    <a:p>
                      <a:pPr indent="0" lvl="0" marL="0" marR="0" rtl="0" algn="l">
                        <a:spcBef>
                          <a:spcPts val="0"/>
                        </a:spcBef>
                        <a:spcAft>
                          <a:spcPts val="0"/>
                        </a:spcAft>
                        <a:buNone/>
                      </a:pPr>
                      <a:r>
                        <a:rPr b="1" lang="es-419" sz="1050" u="none" cap="none" strike="noStrike"/>
                        <a:t>Configurar direccionamiento IP</a:t>
                      </a:r>
                      <a:endParaRPr/>
                    </a:p>
                  </a:txBody>
                  <a:tcPr marT="47625" marB="47625" marR="47625" marL="47625" anchor="ctr"/>
                </a:tc>
                <a:tc>
                  <a:txBody>
                    <a:bodyPr/>
                    <a:lstStyle/>
                    <a:p>
                      <a:pPr indent="0" lvl="0" marL="0" marR="0" rtl="0" algn="l">
                        <a:spcBef>
                          <a:spcPts val="0"/>
                        </a:spcBef>
                        <a:spcAft>
                          <a:spcPts val="0"/>
                        </a:spcAft>
                        <a:buNone/>
                      </a:pPr>
                      <a:r>
                        <a:rPr b="0" lang="es-419" sz="1050" u="none" cap="none" strike="noStrike"/>
                        <a:t>Configure un dispositivo host con una dirección IP.</a:t>
                      </a:r>
                      <a:endParaRPr/>
                    </a:p>
                  </a:txBody>
                  <a:tcPr marT="47625" marB="47625" marR="47625" marL="47625" anchor="ctr"/>
                </a:tc>
              </a:tr>
              <a:tr h="201225">
                <a:tc>
                  <a:txBody>
                    <a:bodyPr/>
                    <a:lstStyle/>
                    <a:p>
                      <a:pPr indent="0" lvl="0" marL="0" marR="0" rtl="0" algn="l">
                        <a:spcBef>
                          <a:spcPts val="0"/>
                        </a:spcBef>
                        <a:spcAft>
                          <a:spcPts val="0"/>
                        </a:spcAft>
                        <a:buNone/>
                      </a:pPr>
                      <a:r>
                        <a:rPr b="1" lang="es-419" sz="1050" u="none" cap="none" strike="noStrike"/>
                        <a:t>Verificar la conectividad</a:t>
                      </a:r>
                      <a:endParaRPr/>
                    </a:p>
                  </a:txBody>
                  <a:tcPr marT="47625" marB="47625" marR="47625" marL="47625" anchor="ctr"/>
                </a:tc>
                <a:tc>
                  <a:txBody>
                    <a:bodyPr/>
                    <a:lstStyle/>
                    <a:p>
                      <a:pPr indent="0" lvl="0" marL="0" marR="0" rtl="0" algn="l">
                        <a:spcBef>
                          <a:spcPts val="0"/>
                        </a:spcBef>
                        <a:spcAft>
                          <a:spcPts val="0"/>
                        </a:spcAft>
                        <a:buNone/>
                      </a:pPr>
                      <a:r>
                        <a:rPr b="0" lang="es-419" sz="1050" u="none" cap="none" strike="noStrike"/>
                        <a:t>Verifique la conectividad entre dos dispositivos finales.</a:t>
                      </a:r>
                      <a:endParaRPr/>
                    </a:p>
                  </a:txBody>
                  <a:tcPr marT="47625" marB="47625" marR="47625" marL="47625" anchor="ctr"/>
                </a:tc>
              </a:tr>
            </a:tbl>
          </a:graphicData>
        </a:graphic>
      </p:graphicFrame>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5"/>
          <p:cNvSpPr txBox="1"/>
          <p:nvPr>
            <p:ph type="title"/>
          </p:nvPr>
        </p:nvSpPr>
        <p:spPr>
          <a:xfrm>
            <a:off x="0"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Estructura de los comandos </a:t>
            </a:r>
            <a:br>
              <a:rPr lang="es-419"/>
            </a:br>
            <a:r>
              <a:rPr lang="es-419"/>
              <a:t>Funciones de ayuda de IOS</a:t>
            </a:r>
            <a:endParaRPr/>
          </a:p>
        </p:txBody>
      </p:sp>
      <p:sp>
        <p:nvSpPr>
          <p:cNvPr id="400" name="Google Shape;400;p35"/>
          <p:cNvSpPr txBox="1"/>
          <p:nvPr>
            <p:ph idx="1" type="body"/>
          </p:nvPr>
        </p:nvSpPr>
        <p:spPr>
          <a:xfrm>
            <a:off x="365759" y="798944"/>
            <a:ext cx="7406641" cy="582816"/>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440"/>
              <a:buNone/>
            </a:pPr>
            <a:r>
              <a:rPr lang="es-419" sz="1600"/>
              <a:t>El IOS tiene dos formas de ayuda disponibles: la ayuda contextual y el verificador de sintaxis de comandos.</a:t>
            </a:r>
            <a:endParaRPr/>
          </a:p>
          <a:p>
            <a:pPr indent="0" lvl="2" marL="261936" rtl="0" algn="l">
              <a:lnSpc>
                <a:spcPct val="100000"/>
              </a:lnSpc>
              <a:spcBef>
                <a:spcPts val="900"/>
              </a:spcBef>
              <a:spcAft>
                <a:spcPts val="0"/>
              </a:spcAft>
              <a:buClr>
                <a:srgbClr val="000000"/>
              </a:buClr>
              <a:buSzPts val="1200"/>
              <a:buNone/>
            </a:pPr>
            <a:r>
              <a:t/>
            </a:r>
            <a:endParaRPr/>
          </a:p>
          <a:p>
            <a:pPr indent="0" lvl="2" marL="261936" rtl="0" algn="l">
              <a:lnSpc>
                <a:spcPct val="100000"/>
              </a:lnSpc>
              <a:spcBef>
                <a:spcPts val="600"/>
              </a:spcBef>
              <a:spcAft>
                <a:spcPts val="0"/>
              </a:spcAft>
              <a:buClr>
                <a:srgbClr val="000000"/>
              </a:buClr>
              <a:buSzPts val="1200"/>
              <a:buNone/>
            </a:pPr>
            <a:r>
              <a:t/>
            </a:r>
            <a:endParaRPr/>
          </a:p>
          <a:p>
            <a:pPr indent="-84138" lvl="0" marL="169863" rtl="0" algn="l">
              <a:lnSpc>
                <a:spcPct val="100000"/>
              </a:lnSpc>
              <a:spcBef>
                <a:spcPts val="900"/>
              </a:spcBef>
              <a:spcAft>
                <a:spcPts val="0"/>
              </a:spcAft>
              <a:buSzPts val="1350"/>
              <a:buFont typeface="Noto Sans Symbols"/>
              <a:buNone/>
            </a:pPr>
            <a:r>
              <a:t/>
            </a:r>
            <a:endParaRPr/>
          </a:p>
          <a:p>
            <a:pPr indent="-84138" lvl="0" marL="169863" rtl="0" algn="l">
              <a:lnSpc>
                <a:spcPct val="100000"/>
              </a:lnSpc>
              <a:spcBef>
                <a:spcPts val="1200"/>
              </a:spcBef>
              <a:spcAft>
                <a:spcPts val="0"/>
              </a:spcAft>
              <a:buSzPts val="1350"/>
              <a:buFont typeface="Noto Sans Symbols"/>
              <a:buNone/>
            </a:pPr>
            <a:r>
              <a:t/>
            </a:r>
            <a:endParaRPr/>
          </a:p>
        </p:txBody>
      </p:sp>
      <p:sp>
        <p:nvSpPr>
          <p:cNvPr id="401" name="Google Shape;401;p35"/>
          <p:cNvSpPr txBox="1"/>
          <p:nvPr/>
        </p:nvSpPr>
        <p:spPr>
          <a:xfrm>
            <a:off x="365759" y="1453572"/>
            <a:ext cx="4206241" cy="2016532"/>
          </a:xfrm>
          <a:prstGeom prst="rect">
            <a:avLst/>
          </a:prstGeom>
          <a:noFill/>
          <a:ln>
            <a:noFill/>
          </a:ln>
        </p:spPr>
        <p:txBody>
          <a:bodyPr anchorCtr="0" anchor="t" bIns="45700" lIns="91425" spcFirstLastPara="1" rIns="182875" wrap="square" tIns="45700">
            <a:noAutofit/>
          </a:bodyPr>
          <a:lstStyle/>
          <a:p>
            <a:pPr indent="-169863" lvl="0" marL="169863" marR="0" rtl="0" algn="l">
              <a:lnSpc>
                <a:spcPct val="100000"/>
              </a:lnSpc>
              <a:spcBef>
                <a:spcPts val="0"/>
              </a:spcBef>
              <a:spcAft>
                <a:spcPts val="0"/>
              </a:spcAft>
              <a:buClr>
                <a:schemeClr val="dk2"/>
              </a:buClr>
              <a:buSzPts val="1350"/>
              <a:buFont typeface="Arial"/>
              <a:buChar char="•"/>
            </a:pPr>
            <a:r>
              <a:rPr lang="es-419" sz="1500">
                <a:solidFill>
                  <a:srgbClr val="000000"/>
                </a:solidFill>
                <a:latin typeface="Arial"/>
                <a:ea typeface="Arial"/>
                <a:cs typeface="Arial"/>
                <a:sym typeface="Arial"/>
              </a:rPr>
              <a:t>La ayuda contextual le permite encontrar rápidamente respuestas a estas preguntas:</a:t>
            </a:r>
            <a:endParaRPr/>
          </a:p>
          <a:p>
            <a:pPr indent="-169863" lvl="2" marL="431800" marR="0" rtl="0" algn="l">
              <a:lnSpc>
                <a:spcPct val="100000"/>
              </a:lnSpc>
              <a:spcBef>
                <a:spcPts val="900"/>
              </a:spcBef>
              <a:spcAft>
                <a:spcPts val="0"/>
              </a:spcAft>
              <a:buClr>
                <a:srgbClr val="000000"/>
              </a:buClr>
              <a:buSzPts val="1200"/>
              <a:buFont typeface="Arial"/>
              <a:buChar char="•"/>
            </a:pPr>
            <a:r>
              <a:rPr b="0" i="0" lang="es-419" sz="1200" u="none" cap="none" strike="noStrike">
                <a:solidFill>
                  <a:srgbClr val="000000"/>
                </a:solidFill>
                <a:latin typeface="Arial"/>
                <a:ea typeface="Arial"/>
                <a:cs typeface="Arial"/>
                <a:sym typeface="Arial"/>
              </a:rPr>
              <a:t>¿Qué comandos están disponibles en cada modo de comando?</a:t>
            </a:r>
            <a:endParaRPr/>
          </a:p>
          <a:p>
            <a:pPr indent="-169863" lvl="2" marL="431800" marR="0" rtl="0" algn="l">
              <a:lnSpc>
                <a:spcPct val="100000"/>
              </a:lnSpc>
              <a:spcBef>
                <a:spcPts val="600"/>
              </a:spcBef>
              <a:spcAft>
                <a:spcPts val="0"/>
              </a:spcAft>
              <a:buClr>
                <a:srgbClr val="000000"/>
              </a:buClr>
              <a:buSzPts val="1200"/>
              <a:buFont typeface="Arial"/>
              <a:buChar char="•"/>
            </a:pPr>
            <a:r>
              <a:rPr b="0" i="0" lang="es-419" sz="1200" u="none" cap="none" strike="noStrike">
                <a:solidFill>
                  <a:srgbClr val="000000"/>
                </a:solidFill>
                <a:latin typeface="Arial"/>
                <a:ea typeface="Arial"/>
                <a:cs typeface="Arial"/>
                <a:sym typeface="Arial"/>
              </a:rPr>
              <a:t>¿Qué comandos comienzan con caracteres específicos o grupo de caracteres?</a:t>
            </a:r>
            <a:endParaRPr/>
          </a:p>
          <a:p>
            <a:pPr indent="-169863" lvl="2" marL="431800" marR="0" rtl="0" algn="l">
              <a:lnSpc>
                <a:spcPct val="100000"/>
              </a:lnSpc>
              <a:spcBef>
                <a:spcPts val="600"/>
              </a:spcBef>
              <a:spcAft>
                <a:spcPts val="0"/>
              </a:spcAft>
              <a:buClr>
                <a:srgbClr val="000000"/>
              </a:buClr>
              <a:buSzPts val="1200"/>
              <a:buFont typeface="Arial"/>
              <a:buChar char="•"/>
            </a:pPr>
            <a:r>
              <a:rPr b="0" i="0" lang="es-419" sz="1200" u="none" cap="none" strike="noStrike">
                <a:solidFill>
                  <a:srgbClr val="000000"/>
                </a:solidFill>
                <a:latin typeface="Arial"/>
                <a:ea typeface="Arial"/>
                <a:cs typeface="Arial"/>
                <a:sym typeface="Arial"/>
              </a:rPr>
              <a:t>¿Qué argumentos y palabras clave están disponibles para comandos particulares?</a:t>
            </a:r>
            <a:endParaRPr/>
          </a:p>
        </p:txBody>
      </p:sp>
      <p:sp>
        <p:nvSpPr>
          <p:cNvPr id="402" name="Google Shape;402;p35"/>
          <p:cNvSpPr txBox="1"/>
          <p:nvPr/>
        </p:nvSpPr>
        <p:spPr>
          <a:xfrm>
            <a:off x="5140961" y="1453572"/>
            <a:ext cx="3535680" cy="1818640"/>
          </a:xfrm>
          <a:prstGeom prst="rect">
            <a:avLst/>
          </a:prstGeom>
          <a:noFill/>
          <a:ln>
            <a:noFill/>
          </a:ln>
        </p:spPr>
        <p:txBody>
          <a:bodyPr anchorCtr="0" anchor="t" bIns="45700" lIns="91425" spcFirstLastPara="1" rIns="182875" wrap="square" tIns="45700">
            <a:noAutofit/>
          </a:bodyPr>
          <a:lstStyle/>
          <a:p>
            <a:pPr indent="-169863" lvl="0" marL="169863" marR="0" rtl="0" algn="l">
              <a:lnSpc>
                <a:spcPct val="100000"/>
              </a:lnSpc>
              <a:spcBef>
                <a:spcPts val="0"/>
              </a:spcBef>
              <a:spcAft>
                <a:spcPts val="0"/>
              </a:spcAft>
              <a:buClr>
                <a:schemeClr val="dk2"/>
              </a:buClr>
              <a:buSzPts val="1350"/>
              <a:buFont typeface="Arial"/>
              <a:buChar char="•"/>
            </a:pPr>
            <a:r>
              <a:rPr lang="es-419" sz="1500">
                <a:solidFill>
                  <a:srgbClr val="000000"/>
                </a:solidFill>
                <a:latin typeface="Arial"/>
                <a:ea typeface="Arial"/>
                <a:cs typeface="Arial"/>
                <a:sym typeface="Arial"/>
              </a:rPr>
              <a:t>La verificación de la sintaxis del comando comprueba que el usuario haya introducido un comando válido. </a:t>
            </a:r>
            <a:endParaRPr/>
          </a:p>
          <a:p>
            <a:pPr indent="-169863" lvl="2" marL="431800" marR="0" rtl="0" algn="l">
              <a:lnSpc>
                <a:spcPct val="100000"/>
              </a:lnSpc>
              <a:spcBef>
                <a:spcPts val="900"/>
              </a:spcBef>
              <a:spcAft>
                <a:spcPts val="0"/>
              </a:spcAft>
              <a:buClr>
                <a:srgbClr val="000000"/>
              </a:buClr>
              <a:buSzPts val="1200"/>
              <a:buFont typeface="Arial"/>
              <a:buChar char="•"/>
            </a:pPr>
            <a:r>
              <a:rPr b="0" i="0" lang="es-419" sz="1200" u="none" cap="none" strike="noStrike">
                <a:solidFill>
                  <a:srgbClr val="000000"/>
                </a:solidFill>
                <a:latin typeface="Arial"/>
                <a:ea typeface="Arial"/>
                <a:cs typeface="Arial"/>
                <a:sym typeface="Arial"/>
              </a:rPr>
              <a:t>Si el intérprete no puede comprender el comando que se ingresa, mostrará un comentario que describe el error del comando.</a:t>
            </a:r>
            <a:endParaRPr/>
          </a:p>
          <a:p>
            <a:pPr indent="-84138" lvl="0" marL="169863" marR="0" rtl="0" algn="l">
              <a:lnSpc>
                <a:spcPct val="100000"/>
              </a:lnSpc>
              <a:spcBef>
                <a:spcPts val="900"/>
              </a:spcBef>
              <a:spcAft>
                <a:spcPts val="0"/>
              </a:spcAft>
              <a:buClr>
                <a:schemeClr val="dk2"/>
              </a:buClr>
              <a:buSzPts val="1350"/>
              <a:buFont typeface="Noto Sans Symbols"/>
              <a:buNone/>
            </a:pPr>
            <a:r>
              <a:t/>
            </a:r>
            <a:endParaRPr sz="1500">
              <a:solidFill>
                <a:srgbClr val="000000"/>
              </a:solidFill>
              <a:latin typeface="Arial"/>
              <a:ea typeface="Arial"/>
              <a:cs typeface="Arial"/>
              <a:sym typeface="Arial"/>
            </a:endParaRPr>
          </a:p>
        </p:txBody>
      </p:sp>
      <p:pic>
        <p:nvPicPr>
          <p:cNvPr id="403" name="Google Shape;403;p35"/>
          <p:cNvPicPr preferRelativeResize="0"/>
          <p:nvPr/>
        </p:nvPicPr>
        <p:blipFill rotWithShape="1">
          <a:blip r:embed="rId3">
            <a:alphaModFix/>
          </a:blip>
          <a:srcRect b="0" l="0" r="0" t="0"/>
          <a:stretch/>
        </p:blipFill>
        <p:spPr>
          <a:xfrm>
            <a:off x="863599" y="3563781"/>
            <a:ext cx="2743200" cy="445552"/>
          </a:xfrm>
          <a:prstGeom prst="rect">
            <a:avLst/>
          </a:prstGeom>
          <a:noFill/>
          <a:ln>
            <a:noFill/>
          </a:ln>
        </p:spPr>
      </p:pic>
      <p:pic>
        <p:nvPicPr>
          <p:cNvPr id="404" name="Google Shape;404;p35"/>
          <p:cNvPicPr preferRelativeResize="0"/>
          <p:nvPr/>
        </p:nvPicPr>
        <p:blipFill rotWithShape="1">
          <a:blip r:embed="rId4">
            <a:alphaModFix/>
          </a:blip>
          <a:srcRect b="0" l="0" r="0" t="0"/>
          <a:stretch/>
        </p:blipFill>
        <p:spPr>
          <a:xfrm>
            <a:off x="5537201" y="3563781"/>
            <a:ext cx="2743200" cy="445391"/>
          </a:xfrm>
          <a:prstGeom prst="rect">
            <a:avLst/>
          </a:prstGeom>
          <a:noFill/>
          <a:ln>
            <a:noFill/>
          </a:ln>
        </p:spPr>
      </p:pic>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6"/>
          <p:cNvSpPr txBox="1"/>
          <p:nvPr>
            <p:ph type="title"/>
          </p:nvPr>
        </p:nvSpPr>
        <p:spPr>
          <a:xfrm>
            <a:off x="0" y="118872"/>
            <a:ext cx="9144000" cy="59292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Estructura de los comandos</a:t>
            </a:r>
            <a:br>
              <a:rPr lang="es-419"/>
            </a:br>
            <a:r>
              <a:rPr lang="es-419"/>
              <a:t>Video: ayuda sensible al contexto y verificador de sintaxis de comandos</a:t>
            </a:r>
            <a:endParaRPr/>
          </a:p>
        </p:txBody>
      </p:sp>
      <p:sp>
        <p:nvSpPr>
          <p:cNvPr id="411" name="Google Shape;411;p36"/>
          <p:cNvSpPr txBox="1"/>
          <p:nvPr>
            <p:ph idx="1" type="body"/>
          </p:nvPr>
        </p:nvSpPr>
        <p:spPr>
          <a:xfrm>
            <a:off x="179882" y="1034322"/>
            <a:ext cx="8649325" cy="352268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350"/>
              <a:buNone/>
            </a:pPr>
            <a:r>
              <a:rPr lang="es-419"/>
              <a:t>Este video cubrirá lo siguiente: </a:t>
            </a:r>
            <a:endParaRPr/>
          </a:p>
          <a:p>
            <a:pPr indent="-215900" lvl="1" marL="358775" rtl="0" algn="l">
              <a:lnSpc>
                <a:spcPct val="100000"/>
              </a:lnSpc>
              <a:spcBef>
                <a:spcPts val="900"/>
              </a:spcBef>
              <a:spcAft>
                <a:spcPts val="0"/>
              </a:spcAft>
              <a:buSzPts val="1500"/>
              <a:buChar char="•"/>
            </a:pPr>
            <a:r>
              <a:rPr lang="es-419" sz="1500"/>
              <a:t>Utilice el comando help en el modo EXEC de usuario, EXEC privilegiado y configuración global</a:t>
            </a:r>
            <a:endParaRPr/>
          </a:p>
          <a:p>
            <a:pPr indent="-215900" lvl="1" marL="358775" rtl="0" algn="l">
              <a:lnSpc>
                <a:spcPct val="100000"/>
              </a:lnSpc>
              <a:spcBef>
                <a:spcPts val="600"/>
              </a:spcBef>
              <a:spcAft>
                <a:spcPts val="0"/>
              </a:spcAft>
              <a:buSzPts val="1500"/>
              <a:buChar char="•"/>
            </a:pPr>
            <a:r>
              <a:rPr lang="es-419" sz="1500"/>
              <a:t>Finalizar comandos y argumentos con el comando help</a:t>
            </a:r>
            <a:endParaRPr/>
          </a:p>
          <a:p>
            <a:pPr indent="-215900" lvl="1" marL="358775" rtl="0" algn="l">
              <a:lnSpc>
                <a:spcPct val="100000"/>
              </a:lnSpc>
              <a:spcBef>
                <a:spcPts val="600"/>
              </a:spcBef>
              <a:spcAft>
                <a:spcPts val="0"/>
              </a:spcAft>
              <a:buSzPts val="1500"/>
              <a:buChar char="•"/>
            </a:pPr>
            <a:r>
              <a:rPr lang="es-419" sz="1500"/>
              <a:t>Utilice el comprobador de sintaxis de comandos para corregir errores de sintaxis y comandos incompletos</a:t>
            </a:r>
            <a:endParaRPr/>
          </a:p>
          <a:p>
            <a:pPr indent="-84138" lvl="0" marL="169863" rtl="0" algn="l">
              <a:lnSpc>
                <a:spcPct val="100000"/>
              </a:lnSpc>
              <a:spcBef>
                <a:spcPts val="900"/>
              </a:spcBef>
              <a:spcAft>
                <a:spcPts val="0"/>
              </a:spcAft>
              <a:buSzPts val="1350"/>
              <a:buFont typeface="Noto Sans Symbols"/>
              <a:buNone/>
            </a:pPr>
            <a:r>
              <a:t/>
            </a:r>
            <a:endParaRPr/>
          </a:p>
          <a:p>
            <a:pPr indent="0" lvl="0" marL="0" rtl="0" algn="l">
              <a:lnSpc>
                <a:spcPct val="100000"/>
              </a:lnSpc>
              <a:spcBef>
                <a:spcPts val="1200"/>
              </a:spcBef>
              <a:spcAft>
                <a:spcPts val="0"/>
              </a:spcAft>
              <a:buSzPts val="1350"/>
              <a:buNone/>
            </a:pPr>
            <a:r>
              <a:t/>
            </a:r>
            <a:endParaRPr/>
          </a:p>
          <a:p>
            <a:pPr indent="-84138" lvl="0" marL="169863" rtl="0" algn="l">
              <a:lnSpc>
                <a:spcPct val="100000"/>
              </a:lnSpc>
              <a:spcBef>
                <a:spcPts val="1200"/>
              </a:spcBef>
              <a:spcAft>
                <a:spcPts val="0"/>
              </a:spcAft>
              <a:buSzPts val="1350"/>
              <a:buFont typeface="Noto Sans Symbols"/>
              <a:buNone/>
            </a:pPr>
            <a:r>
              <a:t/>
            </a:r>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7"/>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Estructura de los comandos</a:t>
            </a:r>
            <a:br>
              <a:rPr lang="es-419"/>
            </a:br>
            <a:r>
              <a:rPr lang="es-419"/>
              <a:t>Teclas de acceso rápido y métodos abreviados</a:t>
            </a:r>
            <a:endParaRPr/>
          </a:p>
        </p:txBody>
      </p:sp>
      <p:sp>
        <p:nvSpPr>
          <p:cNvPr id="418" name="Google Shape;418;p37"/>
          <p:cNvSpPr txBox="1"/>
          <p:nvPr>
            <p:ph idx="1" type="body"/>
          </p:nvPr>
        </p:nvSpPr>
        <p:spPr>
          <a:xfrm>
            <a:off x="660399" y="852663"/>
            <a:ext cx="8107681" cy="1463817"/>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440"/>
              <a:buFont typeface="Arial"/>
              <a:buChar char="•"/>
            </a:pPr>
            <a:r>
              <a:rPr lang="es-419" sz="1600"/>
              <a:t>La CLI de IOS proporciona teclas de acceso rápido y accesos directos que facilitan la configuración, el monitoreo y la solución de problemas.</a:t>
            </a:r>
            <a:endParaRPr/>
          </a:p>
          <a:p>
            <a:pPr indent="-169863" lvl="0" marL="169863" rtl="0" algn="l">
              <a:lnSpc>
                <a:spcPct val="100000"/>
              </a:lnSpc>
              <a:spcBef>
                <a:spcPts val="1200"/>
              </a:spcBef>
              <a:spcAft>
                <a:spcPts val="0"/>
              </a:spcAft>
              <a:buSzPts val="1440"/>
              <a:buFont typeface="Arial"/>
              <a:buChar char="•"/>
            </a:pPr>
            <a:r>
              <a:rPr lang="es-419" sz="1600"/>
              <a:t>Los comandos y las palabras clave pueden acortarse a la cantidad mínima de caracteres que identifica a una selección única. Por ejemplo, el comando </a:t>
            </a:r>
            <a:r>
              <a:rPr b="1" lang="es-419" sz="1600"/>
              <a:t>configure </a:t>
            </a:r>
            <a:r>
              <a:rPr lang="es-419" sz="1600"/>
              <a:t>puede acortarse a </a:t>
            </a:r>
            <a:r>
              <a:rPr b="1" lang="es-419" sz="1600"/>
              <a:t>conf</a:t>
            </a:r>
            <a:r>
              <a:rPr lang="es-419" sz="1600"/>
              <a:t>, ya que </a:t>
            </a:r>
            <a:r>
              <a:rPr b="1" lang="es-419" sz="1600"/>
              <a:t>configure</a:t>
            </a:r>
            <a:r>
              <a:rPr lang="es-419" sz="1600"/>
              <a:t> es el único comando que empieza con </a:t>
            </a:r>
            <a:r>
              <a:rPr b="1" lang="es-419" sz="1600"/>
              <a:t>conf</a:t>
            </a:r>
            <a:r>
              <a:rPr lang="es-419" sz="1600"/>
              <a:t>.</a:t>
            </a:r>
            <a:endParaRPr/>
          </a:p>
          <a:p>
            <a:pPr indent="-78423" lvl="0" marL="169863" rtl="0" algn="l">
              <a:lnSpc>
                <a:spcPct val="100000"/>
              </a:lnSpc>
              <a:spcBef>
                <a:spcPts val="1200"/>
              </a:spcBef>
              <a:spcAft>
                <a:spcPts val="0"/>
              </a:spcAft>
              <a:buSzPts val="1440"/>
              <a:buFont typeface="Arial"/>
              <a:buNone/>
            </a:pPr>
            <a:r>
              <a:t/>
            </a:r>
            <a:endParaRPr sz="1600"/>
          </a:p>
          <a:p>
            <a:pPr indent="-84138" lvl="0" marL="169863" rtl="0" algn="l">
              <a:lnSpc>
                <a:spcPct val="100000"/>
              </a:lnSpc>
              <a:spcBef>
                <a:spcPts val="1200"/>
              </a:spcBef>
              <a:spcAft>
                <a:spcPts val="0"/>
              </a:spcAft>
              <a:buSzPts val="1350"/>
              <a:buFont typeface="Noto Sans Symbols"/>
              <a:buNone/>
            </a:pPr>
            <a:r>
              <a:t/>
            </a:r>
            <a:endParaRPr/>
          </a:p>
        </p:txBody>
      </p:sp>
      <p:pic>
        <p:nvPicPr>
          <p:cNvPr id="419" name="Google Shape;419;p37"/>
          <p:cNvPicPr preferRelativeResize="0"/>
          <p:nvPr/>
        </p:nvPicPr>
        <p:blipFill rotWithShape="1">
          <a:blip r:embed="rId3">
            <a:alphaModFix/>
          </a:blip>
          <a:srcRect b="0" l="0" r="0" t="0"/>
          <a:stretch/>
        </p:blipFill>
        <p:spPr>
          <a:xfrm>
            <a:off x="3081020" y="2571750"/>
            <a:ext cx="2717800" cy="635000"/>
          </a:xfrm>
          <a:prstGeom prst="rect">
            <a:avLst/>
          </a:prstGeom>
          <a:noFill/>
          <a:ln>
            <a:noFill/>
          </a:ln>
        </p:spPr>
      </p:pic>
      <p:pic>
        <p:nvPicPr>
          <p:cNvPr id="420" name="Google Shape;420;p37"/>
          <p:cNvPicPr preferRelativeResize="0"/>
          <p:nvPr/>
        </p:nvPicPr>
        <p:blipFill rotWithShape="1">
          <a:blip r:embed="rId4">
            <a:alphaModFix/>
          </a:blip>
          <a:srcRect b="0" l="0" r="0" t="0"/>
          <a:stretch/>
        </p:blipFill>
        <p:spPr>
          <a:xfrm>
            <a:off x="2127250" y="3401060"/>
            <a:ext cx="4889500" cy="508000"/>
          </a:xfrm>
          <a:prstGeom prst="rect">
            <a:avLst/>
          </a:prstGeom>
          <a:noFill/>
          <a:ln>
            <a:noFill/>
          </a:ln>
        </p:spPr>
      </p:pic>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8"/>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Estructura de los comandos</a:t>
            </a:r>
            <a:br>
              <a:rPr lang="es-419"/>
            </a:br>
            <a:r>
              <a:rPr lang="es-419"/>
              <a:t>Teclas de acceso rápido y métodos abreviados (Cont.)</a:t>
            </a:r>
            <a:endParaRPr/>
          </a:p>
        </p:txBody>
      </p:sp>
      <p:sp>
        <p:nvSpPr>
          <p:cNvPr id="427" name="Google Shape;427;p38"/>
          <p:cNvSpPr txBox="1"/>
          <p:nvPr>
            <p:ph idx="1" type="body"/>
          </p:nvPr>
        </p:nvSpPr>
        <p:spPr>
          <a:xfrm>
            <a:off x="660399" y="852663"/>
            <a:ext cx="8107681" cy="346217"/>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440"/>
              <a:buChar char="▪"/>
            </a:pPr>
            <a:r>
              <a:rPr lang="es-419" sz="1600"/>
              <a:t>La tabla siguiente es una breve lista de pulsaciones de teclas para mejorar la edición de la línea de comandos</a:t>
            </a:r>
            <a:r>
              <a:rPr lang="es-419"/>
              <a:t>. </a:t>
            </a:r>
            <a:endParaRPr/>
          </a:p>
          <a:p>
            <a:pPr indent="-84138" lvl="0" marL="169863" rtl="0" algn="l">
              <a:lnSpc>
                <a:spcPct val="100000"/>
              </a:lnSpc>
              <a:spcBef>
                <a:spcPts val="1200"/>
              </a:spcBef>
              <a:spcAft>
                <a:spcPts val="0"/>
              </a:spcAft>
              <a:buSzPts val="1350"/>
              <a:buFont typeface="Noto Sans Symbols"/>
              <a:buNone/>
            </a:pPr>
            <a:r>
              <a:t/>
            </a:r>
            <a:endParaRPr/>
          </a:p>
        </p:txBody>
      </p:sp>
      <p:graphicFrame>
        <p:nvGraphicFramePr>
          <p:cNvPr id="428" name="Google Shape;428;p38"/>
          <p:cNvGraphicFramePr/>
          <p:nvPr/>
        </p:nvGraphicFramePr>
        <p:xfrm>
          <a:off x="1524000" y="1584689"/>
          <a:ext cx="3000000" cy="3000000"/>
        </p:xfrm>
        <a:graphic>
          <a:graphicData uri="http://schemas.openxmlformats.org/drawingml/2006/table">
            <a:tbl>
              <a:tblPr bandRow="1" firstRow="1">
                <a:noFill/>
                <a:tableStyleId>{1FE296EA-0DFF-440E-B72F-1038DDFE682F}</a:tableStyleId>
              </a:tblPr>
              <a:tblGrid>
                <a:gridCol w="1908750"/>
                <a:gridCol w="4187250"/>
              </a:tblGrid>
              <a:tr h="370850">
                <a:tc>
                  <a:txBody>
                    <a:bodyPr/>
                    <a:lstStyle/>
                    <a:p>
                      <a:pPr indent="0" lvl="0" marL="0" marR="0" rtl="0" algn="l">
                        <a:spcBef>
                          <a:spcPts val="0"/>
                        </a:spcBef>
                        <a:spcAft>
                          <a:spcPts val="0"/>
                        </a:spcAft>
                        <a:buNone/>
                      </a:pPr>
                      <a:r>
                        <a:rPr lang="es-419" sz="1400" u="none" cap="none" strike="noStrike"/>
                        <a:t>Pulsación de teclas</a:t>
                      </a:r>
                      <a:endParaRPr/>
                    </a:p>
                  </a:txBody>
                  <a:tcPr marT="45725" marB="45725" marR="91450" marL="91450"/>
                </a:tc>
                <a:tc>
                  <a:txBody>
                    <a:bodyPr/>
                    <a:lstStyle/>
                    <a:p>
                      <a:pPr indent="0" lvl="0" marL="0" marR="0" rtl="0" algn="l">
                        <a:spcBef>
                          <a:spcPts val="0"/>
                        </a:spcBef>
                        <a:spcAft>
                          <a:spcPts val="0"/>
                        </a:spcAft>
                        <a:buNone/>
                      </a:pPr>
                      <a:r>
                        <a:rPr lang="es-419" sz="1400" u="none" cap="none" strike="noStrike"/>
                        <a:t>Descripción</a:t>
                      </a:r>
                      <a:endParaRPr/>
                    </a:p>
                  </a:txBody>
                  <a:tcPr marT="45725" marB="45725" marR="91450" marL="91450"/>
                </a:tc>
              </a:tr>
              <a:tr h="370850">
                <a:tc>
                  <a:txBody>
                    <a:bodyPr/>
                    <a:lstStyle/>
                    <a:p>
                      <a:pPr indent="0" lvl="0" marL="0" marR="0" rtl="0" algn="l">
                        <a:spcBef>
                          <a:spcPts val="0"/>
                        </a:spcBef>
                        <a:spcAft>
                          <a:spcPts val="0"/>
                        </a:spcAft>
                        <a:buNone/>
                      </a:pPr>
                      <a:r>
                        <a:rPr b="1" lang="es-419" sz="1200" u="none" cap="none" strike="noStrike"/>
                        <a:t>Tab</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Completa una entrada de nombre de comando parcial.</a:t>
                      </a:r>
                      <a:endParaRPr/>
                    </a:p>
                  </a:txBody>
                  <a:tcPr marT="47625" marB="47625" marR="47625" marL="47625" anchor="ctr"/>
                </a:tc>
              </a:tr>
              <a:tr h="370850">
                <a:tc>
                  <a:txBody>
                    <a:bodyPr/>
                    <a:lstStyle/>
                    <a:p>
                      <a:pPr indent="0" lvl="0" marL="0" marR="0" rtl="0" algn="l">
                        <a:spcBef>
                          <a:spcPts val="0"/>
                        </a:spcBef>
                        <a:spcAft>
                          <a:spcPts val="0"/>
                        </a:spcAft>
                        <a:buNone/>
                      </a:pPr>
                      <a:r>
                        <a:rPr b="1" lang="es-419" sz="1200" u="none" cap="none" strike="noStrike"/>
                        <a:t>Retroceso</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Borra el carácter a la izquierda del cursor.</a:t>
                      </a:r>
                      <a:endParaRPr/>
                    </a:p>
                  </a:txBody>
                  <a:tcPr marT="47625" marB="47625" marR="47625" marL="47625" anchor="ctr"/>
                </a:tc>
              </a:tr>
              <a:tr h="370850">
                <a:tc>
                  <a:txBody>
                    <a:bodyPr/>
                    <a:lstStyle/>
                    <a:p>
                      <a:pPr indent="0" lvl="0" marL="0" marR="0" rtl="0" algn="l">
                        <a:spcBef>
                          <a:spcPts val="0"/>
                        </a:spcBef>
                        <a:spcAft>
                          <a:spcPts val="0"/>
                        </a:spcAft>
                        <a:buNone/>
                      </a:pPr>
                      <a:r>
                        <a:rPr b="1" lang="es-419" sz="1200" u="none" cap="none" strike="noStrike"/>
                        <a:t>Flecha izquierda </a:t>
                      </a:r>
                      <a:r>
                        <a:rPr b="0" lang="es-419" sz="1200" u="none" cap="none" strike="noStrike"/>
                        <a:t>o</a:t>
                      </a:r>
                      <a:r>
                        <a:rPr b="1" lang="es-419" sz="1200" u="none" cap="none" strike="noStrike"/>
                        <a:t> Ctrl+B</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Desplaza el cursor un carácter hacia la izquierda.</a:t>
                      </a:r>
                      <a:endParaRPr/>
                    </a:p>
                  </a:txBody>
                  <a:tcPr marT="47625" marB="47625" marR="47625" marL="47625" anchor="ctr"/>
                </a:tc>
              </a:tr>
              <a:tr h="370850">
                <a:tc>
                  <a:txBody>
                    <a:bodyPr/>
                    <a:lstStyle/>
                    <a:p>
                      <a:pPr indent="0" lvl="0" marL="0" marR="0" rtl="0" algn="l">
                        <a:spcBef>
                          <a:spcPts val="0"/>
                        </a:spcBef>
                        <a:spcAft>
                          <a:spcPts val="0"/>
                        </a:spcAft>
                        <a:buNone/>
                      </a:pPr>
                      <a:r>
                        <a:rPr b="1" lang="es-419" sz="1200" u="none" cap="none" strike="noStrike"/>
                        <a:t>Flecha derecha</a:t>
                      </a:r>
                      <a:r>
                        <a:rPr b="0" lang="es-419" sz="1200" u="none" cap="none" strike="noStrike"/>
                        <a:t>o</a:t>
                      </a:r>
                      <a:r>
                        <a:rPr b="1" lang="es-419" sz="1200" u="none" cap="none" strike="noStrike"/>
                        <a:t> Ctrl+F</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Desplaza el cursor un carácter hacia la derecha.</a:t>
                      </a:r>
                      <a:endParaRPr/>
                    </a:p>
                  </a:txBody>
                  <a:tcPr marT="47625" marB="47625" marR="47625" marL="47625" anchor="ctr"/>
                </a:tc>
              </a:tr>
              <a:tr h="370850">
                <a:tc>
                  <a:txBody>
                    <a:bodyPr/>
                    <a:lstStyle/>
                    <a:p>
                      <a:pPr indent="0" lvl="0" marL="0" marR="0" rtl="0" algn="l">
                        <a:spcBef>
                          <a:spcPts val="0"/>
                        </a:spcBef>
                        <a:spcAft>
                          <a:spcPts val="0"/>
                        </a:spcAft>
                        <a:buNone/>
                      </a:pPr>
                      <a:r>
                        <a:rPr b="1" lang="es-419" sz="1200" u="none" cap="none" strike="noStrike"/>
                        <a:t>Flecha arriba </a:t>
                      </a:r>
                      <a:r>
                        <a:rPr b="0" lang="es-419" sz="1200" u="none" cap="none" strike="noStrike"/>
                        <a:t>o</a:t>
                      </a:r>
                      <a:r>
                        <a:rPr b="1" lang="es-419" sz="1200" u="none" cap="none" strike="noStrike"/>
                        <a:t> Ctrl+P</a:t>
                      </a:r>
                      <a:endParaRPr/>
                    </a:p>
                  </a:txBody>
                  <a:tcPr marT="47625" marB="47625" marR="47625" marL="47625" anchor="ctr"/>
                </a:tc>
                <a:tc>
                  <a:txBody>
                    <a:bodyPr/>
                    <a:lstStyle/>
                    <a:p>
                      <a:pPr indent="0" lvl="0" marL="0" marR="0" rtl="0" algn="l">
                        <a:spcBef>
                          <a:spcPts val="0"/>
                        </a:spcBef>
                        <a:spcAft>
                          <a:spcPts val="0"/>
                        </a:spcAft>
                        <a:buNone/>
                      </a:pPr>
                      <a:r>
                        <a:rPr b="0" lang="es-419" sz="1200" u="none" cap="none" strike="noStrike"/>
                        <a:t>Recupera los comandos en el búfer de historial, comenzando con los comandos más recientes.</a:t>
                      </a:r>
                      <a:endParaRPr/>
                    </a:p>
                  </a:txBody>
                  <a:tcPr marT="47625" marB="47625" marR="47625" marL="47625" anchor="ctr"/>
                </a:tc>
              </a:tr>
            </a:tbl>
          </a:graphicData>
        </a:graphic>
      </p:graphicFrame>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9"/>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Estructura de los comandos</a:t>
            </a:r>
            <a:br>
              <a:rPr lang="es-419"/>
            </a:br>
            <a:r>
              <a:rPr lang="es-419"/>
              <a:t>Teclas de acceso rápido y métodos abreviados (Cont.)</a:t>
            </a:r>
            <a:endParaRPr/>
          </a:p>
        </p:txBody>
      </p:sp>
      <p:sp>
        <p:nvSpPr>
          <p:cNvPr id="435" name="Google Shape;435;p39"/>
          <p:cNvSpPr txBox="1"/>
          <p:nvPr>
            <p:ph idx="1" type="body"/>
          </p:nvPr>
        </p:nvSpPr>
        <p:spPr>
          <a:xfrm>
            <a:off x="447037" y="852663"/>
            <a:ext cx="4043687" cy="1310400"/>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260"/>
              <a:buFont typeface="Arial"/>
              <a:buChar char="•"/>
            </a:pPr>
            <a:r>
              <a:rPr lang="es-419" sz="1400"/>
              <a:t>Cuando una salida de comando produce más texto del que se puede mostrar en una ventana de terminal, el IOS mostrará un mensaje </a:t>
            </a:r>
            <a:r>
              <a:rPr b="1" lang="es-419" sz="1400"/>
              <a:t>«—More—»</a:t>
            </a:r>
            <a:r>
              <a:rPr lang="es-419" sz="1400"/>
              <a:t> . En la siguiente tabla se describen las pulsaciones de teclas que se pueden utilizar cuando se muestra esta solicitud.</a:t>
            </a:r>
            <a:endParaRPr/>
          </a:p>
        </p:txBody>
      </p:sp>
      <p:sp>
        <p:nvSpPr>
          <p:cNvPr id="436" name="Google Shape;436;p39"/>
          <p:cNvSpPr txBox="1"/>
          <p:nvPr/>
        </p:nvSpPr>
        <p:spPr>
          <a:xfrm>
            <a:off x="4937762" y="1092891"/>
            <a:ext cx="3759201" cy="757551"/>
          </a:xfrm>
          <a:prstGeom prst="rect">
            <a:avLst/>
          </a:prstGeom>
          <a:noFill/>
          <a:ln>
            <a:noFill/>
          </a:ln>
        </p:spPr>
        <p:txBody>
          <a:bodyPr anchorCtr="0" anchor="t" bIns="45700" lIns="91425" spcFirstLastPara="1" rIns="182875" wrap="square" tIns="45700">
            <a:noAutofit/>
          </a:bodyPr>
          <a:lstStyle/>
          <a:p>
            <a:pPr indent="-169863" lvl="0" marL="169863" marR="0" rtl="0" algn="l">
              <a:lnSpc>
                <a:spcPct val="100000"/>
              </a:lnSpc>
              <a:spcBef>
                <a:spcPts val="0"/>
              </a:spcBef>
              <a:spcAft>
                <a:spcPts val="0"/>
              </a:spcAft>
              <a:buClr>
                <a:schemeClr val="dk2"/>
              </a:buClr>
              <a:buSzPts val="1260"/>
              <a:buFont typeface="Arial"/>
              <a:buChar char="•"/>
            </a:pPr>
            <a:r>
              <a:rPr lang="es-419" sz="1400">
                <a:solidFill>
                  <a:srgbClr val="000000"/>
                </a:solidFill>
                <a:latin typeface="Arial"/>
                <a:ea typeface="Arial"/>
                <a:cs typeface="Arial"/>
                <a:sym typeface="Arial"/>
              </a:rPr>
              <a:t>En la siguiente tabla se enumeran los comandos que se pueden utilizar para salir de una operación.</a:t>
            </a:r>
            <a:endParaRPr/>
          </a:p>
        </p:txBody>
      </p:sp>
      <p:sp>
        <p:nvSpPr>
          <p:cNvPr id="437" name="Google Shape;437;p39"/>
          <p:cNvSpPr txBox="1"/>
          <p:nvPr/>
        </p:nvSpPr>
        <p:spPr>
          <a:xfrm>
            <a:off x="1670858" y="4180010"/>
            <a:ext cx="6657804"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419" sz="1500">
                <a:solidFill>
                  <a:srgbClr val="000000"/>
                </a:solidFill>
                <a:latin typeface="Arial"/>
                <a:ea typeface="Arial"/>
                <a:cs typeface="Arial"/>
                <a:sym typeface="Arial"/>
              </a:rPr>
              <a:t>Nota: Para ver más teclas de acceso rápido y accesos directos, consulte a sección 2.3.5.</a:t>
            </a:r>
            <a:endParaRPr/>
          </a:p>
        </p:txBody>
      </p:sp>
      <p:graphicFrame>
        <p:nvGraphicFramePr>
          <p:cNvPr id="438" name="Google Shape;438;p39"/>
          <p:cNvGraphicFramePr/>
          <p:nvPr/>
        </p:nvGraphicFramePr>
        <p:xfrm>
          <a:off x="4571998" y="2163063"/>
          <a:ext cx="3000000" cy="3000000"/>
        </p:xfrm>
        <a:graphic>
          <a:graphicData uri="http://schemas.openxmlformats.org/drawingml/2006/table">
            <a:tbl>
              <a:tblPr bandRow="1" firstRow="1">
                <a:noFill/>
                <a:tableStyleId>{1FE296EA-0DFF-440E-B72F-1038DDFE682F}</a:tableStyleId>
              </a:tblPr>
              <a:tblGrid>
                <a:gridCol w="1319125"/>
                <a:gridCol w="3171600"/>
              </a:tblGrid>
              <a:tr h="227050">
                <a:tc>
                  <a:txBody>
                    <a:bodyPr/>
                    <a:lstStyle/>
                    <a:p>
                      <a:pPr indent="0" lvl="0" marL="0" marR="0" rtl="0" algn="l">
                        <a:spcBef>
                          <a:spcPts val="0"/>
                        </a:spcBef>
                        <a:spcAft>
                          <a:spcPts val="0"/>
                        </a:spcAft>
                        <a:buNone/>
                      </a:pPr>
                      <a:r>
                        <a:rPr lang="es-419" sz="1200" u="none" cap="none" strike="noStrike"/>
                        <a:t>Pulsación de teclas</a:t>
                      </a:r>
                      <a:endParaRPr/>
                    </a:p>
                  </a:txBody>
                  <a:tcPr marT="45725" marB="45725" marR="91450" marL="91450"/>
                </a:tc>
                <a:tc>
                  <a:txBody>
                    <a:bodyPr/>
                    <a:lstStyle/>
                    <a:p>
                      <a:pPr indent="0" lvl="0" marL="0" marR="0" rtl="0" algn="l">
                        <a:spcBef>
                          <a:spcPts val="0"/>
                        </a:spcBef>
                        <a:spcAft>
                          <a:spcPts val="0"/>
                        </a:spcAft>
                        <a:buNone/>
                      </a:pPr>
                      <a:r>
                        <a:rPr lang="es-419" sz="1200" u="none" cap="none" strike="noStrike"/>
                        <a:t>Descripción</a:t>
                      </a:r>
                      <a:endParaRPr/>
                    </a:p>
                  </a:txBody>
                  <a:tcPr marT="45725" marB="45725" marR="91450" marL="91450"/>
                </a:tc>
              </a:tr>
              <a:tr h="502075">
                <a:tc>
                  <a:txBody>
                    <a:bodyPr/>
                    <a:lstStyle/>
                    <a:p>
                      <a:pPr indent="0" lvl="0" marL="0" marR="0" rtl="0" algn="l">
                        <a:spcBef>
                          <a:spcPts val="0"/>
                        </a:spcBef>
                        <a:spcAft>
                          <a:spcPts val="0"/>
                        </a:spcAft>
                        <a:buNone/>
                      </a:pPr>
                      <a:r>
                        <a:rPr b="1" lang="es-419" sz="1050" u="none" cap="none" strike="noStrike"/>
                        <a:t>Ctrl-C</a:t>
                      </a:r>
                      <a:endParaRPr/>
                    </a:p>
                  </a:txBody>
                  <a:tcPr marT="47625" marB="47625" marR="47625" marL="47625" anchor="ctr"/>
                </a:tc>
                <a:tc>
                  <a:txBody>
                    <a:bodyPr/>
                    <a:lstStyle/>
                    <a:p>
                      <a:pPr indent="0" lvl="0" marL="0" marR="0" rtl="0" algn="l">
                        <a:spcBef>
                          <a:spcPts val="0"/>
                        </a:spcBef>
                        <a:spcAft>
                          <a:spcPts val="0"/>
                        </a:spcAft>
                        <a:buNone/>
                      </a:pPr>
                      <a:r>
                        <a:rPr b="0" lang="es-419" sz="1050" u="none" cap="none" strike="noStrike"/>
                        <a:t>Cuando está en cualquier modo de configuración, termina el modo de configuración y regresa al modo EXEC con privilegios. </a:t>
                      </a:r>
                      <a:endParaRPr/>
                    </a:p>
                  </a:txBody>
                  <a:tcPr marT="47625" marB="47625" marR="47625" marL="47625" anchor="ctr"/>
                </a:tc>
              </a:tr>
              <a:tr h="476175">
                <a:tc>
                  <a:txBody>
                    <a:bodyPr/>
                    <a:lstStyle/>
                    <a:p>
                      <a:pPr indent="0" lvl="0" marL="0" marR="0" rtl="0" algn="l">
                        <a:spcBef>
                          <a:spcPts val="0"/>
                        </a:spcBef>
                        <a:spcAft>
                          <a:spcPts val="0"/>
                        </a:spcAft>
                        <a:buNone/>
                      </a:pPr>
                      <a:r>
                        <a:rPr b="1" lang="es-419" sz="1050" u="none" cap="none" strike="noStrike"/>
                        <a:t>Ctrl-Z</a:t>
                      </a:r>
                      <a:endParaRPr/>
                    </a:p>
                  </a:txBody>
                  <a:tcPr marT="47625" marB="47625" marR="47625" marL="47625" anchor="ctr"/>
                </a:tc>
                <a:tc>
                  <a:txBody>
                    <a:bodyPr/>
                    <a:lstStyle/>
                    <a:p>
                      <a:pPr indent="0" lvl="0" marL="0" marR="0" rtl="0" algn="l">
                        <a:spcBef>
                          <a:spcPts val="0"/>
                        </a:spcBef>
                        <a:spcAft>
                          <a:spcPts val="0"/>
                        </a:spcAft>
                        <a:buNone/>
                      </a:pPr>
                      <a:r>
                        <a:rPr b="0" lang="es-419" sz="1050" u="none" cap="none" strike="noStrike"/>
                        <a:t>Cuando está en cualquier modo de configuración, termina el modo de configuración y regresa al modo EXEC con privilegios.</a:t>
                      </a:r>
                      <a:endParaRPr/>
                    </a:p>
                  </a:txBody>
                  <a:tcPr marT="47625" marB="47625" marR="47625" marL="47625" anchor="ctr"/>
                </a:tc>
              </a:tr>
              <a:tr h="476175">
                <a:tc>
                  <a:txBody>
                    <a:bodyPr/>
                    <a:lstStyle/>
                    <a:p>
                      <a:pPr indent="0" lvl="0" marL="0" marR="0" rtl="0" algn="l">
                        <a:spcBef>
                          <a:spcPts val="0"/>
                        </a:spcBef>
                        <a:spcAft>
                          <a:spcPts val="0"/>
                        </a:spcAft>
                        <a:buNone/>
                      </a:pPr>
                      <a:r>
                        <a:rPr b="1" lang="es-419" sz="1050" u="none" cap="none" strike="noStrike"/>
                        <a:t>Ctrl-Shift-6</a:t>
                      </a:r>
                      <a:endParaRPr/>
                    </a:p>
                  </a:txBody>
                  <a:tcPr marT="47625" marB="47625" marR="47625" marL="47625" anchor="ctr"/>
                </a:tc>
                <a:tc>
                  <a:txBody>
                    <a:bodyPr/>
                    <a:lstStyle/>
                    <a:p>
                      <a:pPr indent="0" lvl="0" marL="0" marR="0" rtl="0" algn="l">
                        <a:spcBef>
                          <a:spcPts val="0"/>
                        </a:spcBef>
                        <a:spcAft>
                          <a:spcPts val="0"/>
                        </a:spcAft>
                        <a:buNone/>
                      </a:pPr>
                      <a:r>
                        <a:rPr b="0" lang="es-419" sz="1050" u="none" cap="none" strike="noStrike"/>
                        <a:t>Secuencia de interrupción multiuso, utilizada para anular búsquedas DNS, traceroutes, pings, etc.</a:t>
                      </a:r>
                      <a:endParaRPr/>
                    </a:p>
                  </a:txBody>
                  <a:tcPr marT="47625" marB="47625" marR="47625" marL="47625" anchor="ctr"/>
                </a:tc>
              </a:tr>
            </a:tbl>
          </a:graphicData>
        </a:graphic>
      </p:graphicFrame>
      <p:graphicFrame>
        <p:nvGraphicFramePr>
          <p:cNvPr id="439" name="Google Shape;439;p39"/>
          <p:cNvGraphicFramePr/>
          <p:nvPr/>
        </p:nvGraphicFramePr>
        <p:xfrm>
          <a:off x="447037" y="2163063"/>
          <a:ext cx="3000000" cy="3000000"/>
        </p:xfrm>
        <a:graphic>
          <a:graphicData uri="http://schemas.openxmlformats.org/drawingml/2006/table">
            <a:tbl>
              <a:tblPr bandRow="1" firstRow="1">
                <a:noFill/>
                <a:tableStyleId>{1FE296EA-0DFF-440E-B72F-1038DDFE682F}</a:tableStyleId>
              </a:tblPr>
              <a:tblGrid>
                <a:gridCol w="1470025"/>
                <a:gridCol w="2391450"/>
              </a:tblGrid>
              <a:tr h="301675">
                <a:tc>
                  <a:txBody>
                    <a:bodyPr/>
                    <a:lstStyle/>
                    <a:p>
                      <a:pPr indent="0" lvl="0" marL="0" marR="0" rtl="0" algn="l">
                        <a:spcBef>
                          <a:spcPts val="0"/>
                        </a:spcBef>
                        <a:spcAft>
                          <a:spcPts val="0"/>
                        </a:spcAft>
                        <a:buNone/>
                      </a:pPr>
                      <a:r>
                        <a:rPr lang="es-419" sz="1200" u="none" cap="none" strike="noStrike"/>
                        <a:t>Pulsación de teclas</a:t>
                      </a:r>
                      <a:endParaRPr/>
                    </a:p>
                  </a:txBody>
                  <a:tcPr marT="45725" marB="45725" marR="91450" marL="91450"/>
                </a:tc>
                <a:tc>
                  <a:txBody>
                    <a:bodyPr/>
                    <a:lstStyle/>
                    <a:p>
                      <a:pPr indent="0" lvl="0" marL="0" marR="0" rtl="0" algn="l">
                        <a:spcBef>
                          <a:spcPts val="0"/>
                        </a:spcBef>
                        <a:spcAft>
                          <a:spcPts val="0"/>
                        </a:spcAft>
                        <a:buNone/>
                      </a:pPr>
                      <a:r>
                        <a:rPr lang="es-419" sz="1200" u="none" cap="none" strike="noStrike"/>
                        <a:t>Descripción</a:t>
                      </a:r>
                      <a:endParaRPr/>
                    </a:p>
                  </a:txBody>
                  <a:tcPr marT="45725" marB="45725" marR="91450" marL="91450"/>
                </a:tc>
              </a:tr>
              <a:tr h="552150">
                <a:tc>
                  <a:txBody>
                    <a:bodyPr/>
                    <a:lstStyle/>
                    <a:p>
                      <a:pPr indent="0" lvl="0" marL="0" marR="0" rtl="0" algn="l">
                        <a:spcBef>
                          <a:spcPts val="0"/>
                        </a:spcBef>
                        <a:spcAft>
                          <a:spcPts val="0"/>
                        </a:spcAft>
                        <a:buNone/>
                      </a:pPr>
                      <a:r>
                        <a:rPr b="1" lang="es-419" sz="1050" u="none" cap="none" strike="noStrike"/>
                        <a:t>Tecla</a:t>
                      </a:r>
                      <a:r>
                        <a:rPr b="0" lang="es-419" sz="1050" u="none" cap="none" strike="noStrike"/>
                        <a:t> Enter</a:t>
                      </a:r>
                      <a:endParaRPr/>
                    </a:p>
                  </a:txBody>
                  <a:tcPr marT="47625" marB="47625" marR="47625" marL="47625" anchor="ctr"/>
                </a:tc>
                <a:tc>
                  <a:txBody>
                    <a:bodyPr/>
                    <a:lstStyle/>
                    <a:p>
                      <a:pPr indent="0" lvl="0" marL="0" marR="0" rtl="0" algn="l">
                        <a:spcBef>
                          <a:spcPts val="0"/>
                        </a:spcBef>
                        <a:spcAft>
                          <a:spcPts val="0"/>
                        </a:spcAft>
                        <a:buNone/>
                      </a:pPr>
                      <a:r>
                        <a:rPr b="0" lang="es-419" sz="1050" u="none" cap="none" strike="noStrike"/>
                        <a:t>Muestra la siguiente línea.</a:t>
                      </a:r>
                      <a:endParaRPr/>
                    </a:p>
                  </a:txBody>
                  <a:tcPr marT="47625" marB="47625" marR="47625" marL="47625" anchor="ctr"/>
                </a:tc>
              </a:tr>
              <a:tr h="523650">
                <a:tc>
                  <a:txBody>
                    <a:bodyPr/>
                    <a:lstStyle/>
                    <a:p>
                      <a:pPr indent="0" lvl="0" marL="0" marR="0" rtl="0" algn="l">
                        <a:spcBef>
                          <a:spcPts val="0"/>
                        </a:spcBef>
                        <a:spcAft>
                          <a:spcPts val="0"/>
                        </a:spcAft>
                        <a:buNone/>
                      </a:pPr>
                      <a:r>
                        <a:rPr b="0" lang="es-419" sz="1050" u="none" cap="none" strike="noStrike"/>
                        <a:t> Barra espaciadora</a:t>
                      </a:r>
                      <a:endParaRPr/>
                    </a:p>
                  </a:txBody>
                  <a:tcPr marT="47625" marB="47625" marR="47625" marL="47625" anchor="ctr"/>
                </a:tc>
                <a:tc>
                  <a:txBody>
                    <a:bodyPr/>
                    <a:lstStyle/>
                    <a:p>
                      <a:pPr indent="0" lvl="0" marL="0" marR="0" rtl="0" algn="l">
                        <a:spcBef>
                          <a:spcPts val="0"/>
                        </a:spcBef>
                        <a:spcAft>
                          <a:spcPts val="0"/>
                        </a:spcAft>
                        <a:buNone/>
                      </a:pPr>
                      <a:r>
                        <a:rPr b="0" lang="es-419" sz="1050" u="none" cap="none" strike="noStrike"/>
                        <a:t>Muestra la siguiente pantalla.</a:t>
                      </a:r>
                      <a:endParaRPr/>
                    </a:p>
                  </a:txBody>
                  <a:tcPr marT="47625" marB="47625" marR="47625" marL="47625" anchor="ctr"/>
                </a:tc>
              </a:tr>
              <a:tr h="523650">
                <a:tc>
                  <a:txBody>
                    <a:bodyPr/>
                    <a:lstStyle/>
                    <a:p>
                      <a:pPr indent="0" lvl="0" marL="0" marR="0" rtl="0" algn="l">
                        <a:spcBef>
                          <a:spcPts val="0"/>
                        </a:spcBef>
                        <a:spcAft>
                          <a:spcPts val="0"/>
                        </a:spcAft>
                        <a:buNone/>
                      </a:pPr>
                      <a:r>
                        <a:rPr b="0" lang="es-419" sz="1050" u="none" cap="none" strike="noStrike"/>
                        <a:t>Cualquier otra tecla</a:t>
                      </a:r>
                      <a:endParaRPr/>
                    </a:p>
                  </a:txBody>
                  <a:tcPr marT="47625" marB="47625" marR="47625" marL="47625" anchor="ctr"/>
                </a:tc>
                <a:tc>
                  <a:txBody>
                    <a:bodyPr/>
                    <a:lstStyle/>
                    <a:p>
                      <a:pPr indent="0" lvl="0" marL="0" marR="0" rtl="0" algn="l">
                        <a:spcBef>
                          <a:spcPts val="0"/>
                        </a:spcBef>
                        <a:spcAft>
                          <a:spcPts val="0"/>
                        </a:spcAft>
                        <a:buNone/>
                      </a:pPr>
                      <a:r>
                        <a:rPr b="0" lang="es-419" sz="1050" u="none" cap="none" strike="noStrike"/>
                        <a:t>Termina la cadena que se muestra y vuelve al modo EXEC con privilegios.</a:t>
                      </a:r>
                      <a:endParaRPr/>
                    </a:p>
                  </a:txBody>
                  <a:tcPr marT="47625" marB="47625" marR="47625" marL="47625" anchor="ctr"/>
                </a:tc>
              </a:tr>
            </a:tbl>
          </a:graphicData>
        </a:graphic>
      </p:graphicFrame>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0"/>
          <p:cNvSpPr txBox="1"/>
          <p:nvPr>
            <p:ph type="title"/>
          </p:nvPr>
        </p:nvSpPr>
        <p:spPr>
          <a:xfrm>
            <a:off x="0" y="118872"/>
            <a:ext cx="9144000" cy="59292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Estructura de los comandos</a:t>
            </a:r>
            <a:br>
              <a:rPr lang="es-419"/>
            </a:br>
            <a:r>
              <a:rPr lang="es-419"/>
              <a:t>Vídeo - Teclas de acceso rápido y métodos abreviados</a:t>
            </a:r>
            <a:endParaRPr/>
          </a:p>
        </p:txBody>
      </p:sp>
      <p:sp>
        <p:nvSpPr>
          <p:cNvPr id="446" name="Google Shape;446;p40"/>
          <p:cNvSpPr txBox="1"/>
          <p:nvPr>
            <p:ph idx="1" type="body"/>
          </p:nvPr>
        </p:nvSpPr>
        <p:spPr>
          <a:xfrm>
            <a:off x="179882" y="1034322"/>
            <a:ext cx="8649325" cy="352268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350"/>
              <a:buNone/>
            </a:pPr>
            <a:r>
              <a:rPr lang="es-419"/>
              <a:t>Este video cubrirá lo siguiente: </a:t>
            </a:r>
            <a:endParaRPr/>
          </a:p>
          <a:p>
            <a:pPr indent="-215900" lvl="1" marL="358775" rtl="0" algn="l">
              <a:lnSpc>
                <a:spcPct val="100000"/>
              </a:lnSpc>
              <a:spcBef>
                <a:spcPts val="900"/>
              </a:spcBef>
              <a:spcAft>
                <a:spcPts val="0"/>
              </a:spcAft>
              <a:buSzPts val="1500"/>
              <a:buChar char="•"/>
            </a:pPr>
            <a:r>
              <a:rPr lang="es-419" sz="1500"/>
              <a:t>Tecla Tab (finalización de tabulación)</a:t>
            </a:r>
            <a:endParaRPr/>
          </a:p>
          <a:p>
            <a:pPr indent="-215900" lvl="1" marL="358775" rtl="0" algn="l">
              <a:lnSpc>
                <a:spcPct val="100000"/>
              </a:lnSpc>
              <a:spcBef>
                <a:spcPts val="600"/>
              </a:spcBef>
              <a:spcAft>
                <a:spcPts val="0"/>
              </a:spcAft>
              <a:buSzPts val="1500"/>
              <a:buChar char="•"/>
            </a:pPr>
            <a:r>
              <a:rPr lang="es-419" sz="1500"/>
              <a:t>Abreviación del comando.</a:t>
            </a:r>
            <a:endParaRPr/>
          </a:p>
          <a:p>
            <a:pPr indent="-215900" lvl="1" marL="358775" rtl="0" algn="l">
              <a:lnSpc>
                <a:spcPct val="100000"/>
              </a:lnSpc>
              <a:spcBef>
                <a:spcPts val="600"/>
              </a:spcBef>
              <a:spcAft>
                <a:spcPts val="0"/>
              </a:spcAft>
              <a:buSzPts val="1500"/>
              <a:buChar char="•"/>
            </a:pPr>
            <a:r>
              <a:rPr lang="es-419" sz="1500"/>
              <a:t>Tecla de flecha arriba y abajo</a:t>
            </a:r>
            <a:endParaRPr/>
          </a:p>
          <a:p>
            <a:pPr indent="-215900" lvl="1" marL="358775" rtl="0" algn="l">
              <a:lnSpc>
                <a:spcPct val="100000"/>
              </a:lnSpc>
              <a:spcBef>
                <a:spcPts val="600"/>
              </a:spcBef>
              <a:spcAft>
                <a:spcPts val="0"/>
              </a:spcAft>
              <a:buSzPts val="1500"/>
              <a:buChar char="•"/>
            </a:pPr>
            <a:r>
              <a:rPr lang="es-419" sz="1500"/>
              <a:t>CTRL + C</a:t>
            </a:r>
            <a:endParaRPr/>
          </a:p>
          <a:p>
            <a:pPr indent="-215900" lvl="1" marL="358775" rtl="0" algn="l">
              <a:lnSpc>
                <a:spcPct val="100000"/>
              </a:lnSpc>
              <a:spcBef>
                <a:spcPts val="600"/>
              </a:spcBef>
              <a:spcAft>
                <a:spcPts val="0"/>
              </a:spcAft>
              <a:buSzPts val="1500"/>
              <a:buChar char="•"/>
            </a:pPr>
            <a:r>
              <a:rPr lang="es-419" sz="1500"/>
              <a:t>CTRL + Z</a:t>
            </a:r>
            <a:endParaRPr/>
          </a:p>
          <a:p>
            <a:pPr indent="-215900" lvl="1" marL="358775" rtl="0" algn="l">
              <a:lnSpc>
                <a:spcPct val="100000"/>
              </a:lnSpc>
              <a:spcBef>
                <a:spcPts val="600"/>
              </a:spcBef>
              <a:spcAft>
                <a:spcPts val="0"/>
              </a:spcAft>
              <a:buSzPts val="1500"/>
              <a:buChar char="•"/>
            </a:pPr>
            <a:r>
              <a:rPr lang="es-419" sz="1500"/>
              <a:t>CTRL + Shift + 6</a:t>
            </a:r>
            <a:endParaRPr/>
          </a:p>
          <a:p>
            <a:pPr indent="-215900" lvl="1" marL="358775" rtl="0" algn="l">
              <a:lnSpc>
                <a:spcPct val="100000"/>
              </a:lnSpc>
              <a:spcBef>
                <a:spcPts val="600"/>
              </a:spcBef>
              <a:spcAft>
                <a:spcPts val="0"/>
              </a:spcAft>
              <a:buSzPts val="1500"/>
              <a:buChar char="•"/>
            </a:pPr>
            <a:r>
              <a:rPr lang="es-419" sz="1500"/>
              <a:t>CTRL + R</a:t>
            </a:r>
            <a:endParaRPr/>
          </a:p>
          <a:p>
            <a:pPr indent="-84138" lvl="0" marL="169863" rtl="0" algn="l">
              <a:lnSpc>
                <a:spcPct val="100000"/>
              </a:lnSpc>
              <a:spcBef>
                <a:spcPts val="900"/>
              </a:spcBef>
              <a:spcAft>
                <a:spcPts val="0"/>
              </a:spcAft>
              <a:buSzPts val="1350"/>
              <a:buFont typeface="Noto Sans Symbols"/>
              <a:buNone/>
            </a:pPr>
            <a:r>
              <a:t/>
            </a:r>
            <a:endParaRPr/>
          </a:p>
          <a:p>
            <a:pPr indent="0" lvl="0" marL="0" rtl="0" algn="l">
              <a:lnSpc>
                <a:spcPct val="100000"/>
              </a:lnSpc>
              <a:spcBef>
                <a:spcPts val="1200"/>
              </a:spcBef>
              <a:spcAft>
                <a:spcPts val="0"/>
              </a:spcAft>
              <a:buSzPts val="1350"/>
              <a:buNone/>
            </a:pPr>
            <a:r>
              <a:t/>
            </a:r>
            <a:endParaRPr/>
          </a:p>
          <a:p>
            <a:pPr indent="-84138" lvl="0" marL="169863" rtl="0" algn="l">
              <a:lnSpc>
                <a:spcPct val="100000"/>
              </a:lnSpc>
              <a:spcBef>
                <a:spcPts val="1200"/>
              </a:spcBef>
              <a:spcAft>
                <a:spcPts val="0"/>
              </a:spcAft>
              <a:buSzPts val="1350"/>
              <a:buFont typeface="Noto Sans Symbols"/>
              <a:buNone/>
            </a:pPr>
            <a:r>
              <a:t/>
            </a:r>
            <a:endParaRPr/>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1"/>
          <p:cNvSpPr txBox="1"/>
          <p:nvPr>
            <p:ph type="title"/>
          </p:nvPr>
        </p:nvSpPr>
        <p:spPr>
          <a:xfrm>
            <a:off x="0" y="118872"/>
            <a:ext cx="9144000" cy="59292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Estructura de los comandos</a:t>
            </a:r>
            <a:br>
              <a:rPr lang="es-419"/>
            </a:br>
            <a:r>
              <a:rPr lang="es-419"/>
              <a:t>Packet Tracer - Navegación de IOS</a:t>
            </a:r>
            <a:endParaRPr/>
          </a:p>
        </p:txBody>
      </p:sp>
      <p:sp>
        <p:nvSpPr>
          <p:cNvPr id="453" name="Google Shape;453;p41"/>
          <p:cNvSpPr txBox="1"/>
          <p:nvPr>
            <p:ph idx="1" type="body"/>
          </p:nvPr>
        </p:nvSpPr>
        <p:spPr>
          <a:xfrm>
            <a:off x="179882" y="1034322"/>
            <a:ext cx="8649325" cy="352268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350"/>
              <a:buNone/>
            </a:pPr>
            <a:r>
              <a:rPr lang="es-419"/>
              <a:t>En este Packet Tracer, hará lo siguiente: </a:t>
            </a:r>
            <a:endParaRPr/>
          </a:p>
          <a:p>
            <a:pPr indent="-169863" lvl="0" marL="169863" rtl="0" algn="l">
              <a:lnSpc>
                <a:spcPct val="100000"/>
              </a:lnSpc>
              <a:spcBef>
                <a:spcPts val="1200"/>
              </a:spcBef>
              <a:spcAft>
                <a:spcPts val="0"/>
              </a:spcAft>
              <a:buSzPts val="1350"/>
              <a:buFont typeface="Arial"/>
              <a:buChar char="•"/>
            </a:pPr>
            <a:r>
              <a:rPr lang="es-419"/>
              <a:t>Establecimiento de conexiones básicas, acceso a la CLI y exploración de ayuda</a:t>
            </a:r>
            <a:endParaRPr/>
          </a:p>
          <a:p>
            <a:pPr indent="-169863" lvl="0" marL="169863" rtl="0" algn="l">
              <a:lnSpc>
                <a:spcPct val="100000"/>
              </a:lnSpc>
              <a:spcBef>
                <a:spcPts val="1200"/>
              </a:spcBef>
              <a:spcAft>
                <a:spcPts val="0"/>
              </a:spcAft>
              <a:buSzPts val="1350"/>
              <a:buFont typeface="Arial"/>
              <a:buChar char="•"/>
            </a:pPr>
            <a:r>
              <a:rPr lang="es-419"/>
              <a:t>Exploración de los modos EXEC</a:t>
            </a:r>
            <a:endParaRPr/>
          </a:p>
          <a:p>
            <a:pPr indent="-169863" lvl="0" marL="169863" rtl="0" algn="l">
              <a:lnSpc>
                <a:spcPct val="100000"/>
              </a:lnSpc>
              <a:spcBef>
                <a:spcPts val="1200"/>
              </a:spcBef>
              <a:spcAft>
                <a:spcPts val="0"/>
              </a:spcAft>
              <a:buSzPts val="1350"/>
              <a:buFont typeface="Arial"/>
              <a:buChar char="•"/>
            </a:pPr>
            <a:r>
              <a:rPr lang="es-419"/>
              <a:t>Configuración del reloj</a:t>
            </a:r>
            <a:endParaRPr/>
          </a:p>
          <a:p>
            <a:pPr indent="0" lvl="0" marL="0" rtl="0" algn="l">
              <a:lnSpc>
                <a:spcPct val="100000"/>
              </a:lnSpc>
              <a:spcBef>
                <a:spcPts val="1200"/>
              </a:spcBef>
              <a:spcAft>
                <a:spcPts val="0"/>
              </a:spcAft>
              <a:buSzPts val="1350"/>
              <a:buNone/>
            </a:pPr>
            <a:r>
              <a:t/>
            </a:r>
            <a:endParaRPr/>
          </a:p>
          <a:p>
            <a:pPr indent="-84138" lvl="0" marL="169863" rtl="0" algn="l">
              <a:lnSpc>
                <a:spcPct val="100000"/>
              </a:lnSpc>
              <a:spcBef>
                <a:spcPts val="1200"/>
              </a:spcBef>
              <a:spcAft>
                <a:spcPts val="0"/>
              </a:spcAft>
              <a:buSzPts val="1350"/>
              <a:buFont typeface="Noto Sans Symbols"/>
              <a:buNone/>
            </a:pPr>
            <a:r>
              <a:t/>
            </a:r>
            <a:endParaRPr/>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2"/>
          <p:cNvSpPr txBox="1"/>
          <p:nvPr>
            <p:ph type="title"/>
          </p:nvPr>
        </p:nvSpPr>
        <p:spPr>
          <a:xfrm>
            <a:off x="0" y="118872"/>
            <a:ext cx="9144000" cy="180982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Estructura de comandos</a:t>
            </a:r>
            <a:r>
              <a:rPr lang="es-419"/>
              <a:t> </a:t>
            </a:r>
            <a:br>
              <a:rPr lang="es-419"/>
            </a:br>
            <a:r>
              <a:rPr lang="es-419"/>
              <a:t>Packet Tracer - Navegar por el IOS utilizando el Tera Term para conectividad por consola — Modo Físico </a:t>
            </a:r>
            <a:br>
              <a:rPr lang="es-419"/>
            </a:br>
            <a:r>
              <a:rPr lang="es-419"/>
              <a:t>Laboratorio - Navegar por el IOS mediante el uso de Tera Term para conectividad por consola</a:t>
            </a:r>
            <a:endParaRPr/>
          </a:p>
        </p:txBody>
      </p:sp>
      <p:sp>
        <p:nvSpPr>
          <p:cNvPr id="460" name="Google Shape;460;p42"/>
          <p:cNvSpPr txBox="1"/>
          <p:nvPr>
            <p:ph idx="1" type="body"/>
          </p:nvPr>
        </p:nvSpPr>
        <p:spPr>
          <a:xfrm>
            <a:off x="179882" y="1928692"/>
            <a:ext cx="8649325" cy="2628317"/>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350"/>
              <a:buNone/>
            </a:pPr>
            <a:r>
              <a:t/>
            </a:r>
            <a:endParaRPr/>
          </a:p>
          <a:p>
            <a:pPr indent="0" lvl="0" marL="0" rtl="0" algn="l">
              <a:lnSpc>
                <a:spcPct val="100000"/>
              </a:lnSpc>
              <a:spcBef>
                <a:spcPts val="1200"/>
              </a:spcBef>
              <a:spcAft>
                <a:spcPts val="0"/>
              </a:spcAft>
              <a:buSzPts val="1350"/>
              <a:buNone/>
            </a:pPr>
            <a:r>
              <a:rPr lang="es-419"/>
              <a:t>En esta actividad de Packet Tracer Modo Físico y en el laboratorio, completará los siguientes objetivos:</a:t>
            </a:r>
            <a:endParaRPr/>
          </a:p>
          <a:p>
            <a:pPr indent="-169863" lvl="0" marL="169863" rtl="0" algn="l">
              <a:lnSpc>
                <a:spcPct val="100000"/>
              </a:lnSpc>
              <a:spcBef>
                <a:spcPts val="1200"/>
              </a:spcBef>
              <a:spcAft>
                <a:spcPts val="0"/>
              </a:spcAft>
              <a:buSzPts val="1350"/>
              <a:buChar char="▪"/>
            </a:pPr>
            <a:r>
              <a:rPr lang="es-419"/>
              <a:t>Acceso a un switch Cisco a través del puerto serial de consola</a:t>
            </a:r>
            <a:endParaRPr/>
          </a:p>
          <a:p>
            <a:pPr indent="-169863" lvl="0" marL="169863" rtl="0" algn="l">
              <a:lnSpc>
                <a:spcPct val="100000"/>
              </a:lnSpc>
              <a:spcBef>
                <a:spcPts val="1200"/>
              </a:spcBef>
              <a:spcAft>
                <a:spcPts val="0"/>
              </a:spcAft>
              <a:buSzPts val="1350"/>
              <a:buChar char="▪"/>
            </a:pPr>
            <a:r>
              <a:rPr lang="es-419"/>
              <a:t>Muestra y configuración de parámetros básicos de los dispositivos</a:t>
            </a:r>
            <a:endParaRPr/>
          </a:p>
          <a:p>
            <a:pPr indent="-169863" lvl="0" marL="169863" rtl="0" algn="l">
              <a:lnSpc>
                <a:spcPct val="100000"/>
              </a:lnSpc>
              <a:spcBef>
                <a:spcPts val="1200"/>
              </a:spcBef>
              <a:spcAft>
                <a:spcPts val="0"/>
              </a:spcAft>
              <a:buSzPts val="1350"/>
              <a:buChar char="▪"/>
            </a:pPr>
            <a:r>
              <a:rPr lang="es-419"/>
              <a:t>Acceda a un router Cisco mediante un cable de consola mini-USB (Nota: Este objetivo es opcional en el laboratorio).</a:t>
            </a:r>
            <a:endParaRPr/>
          </a:p>
          <a:p>
            <a:pPr indent="0" lvl="0" marL="0" rtl="0" algn="l">
              <a:lnSpc>
                <a:spcPct val="100000"/>
              </a:lnSpc>
              <a:spcBef>
                <a:spcPts val="1200"/>
              </a:spcBef>
              <a:spcAft>
                <a:spcPts val="0"/>
              </a:spcAft>
              <a:buSzPts val="1350"/>
              <a:buNone/>
            </a:pPr>
            <a:r>
              <a:t/>
            </a:r>
            <a:endParaRPr/>
          </a:p>
          <a:p>
            <a:pPr indent="0" lvl="0" marL="0" rtl="0" algn="l">
              <a:lnSpc>
                <a:spcPct val="100000"/>
              </a:lnSpc>
              <a:spcBef>
                <a:spcPts val="1200"/>
              </a:spcBef>
              <a:spcAft>
                <a:spcPts val="0"/>
              </a:spcAft>
              <a:buSzPts val="1350"/>
              <a:buNone/>
            </a:pPr>
            <a:r>
              <a:t/>
            </a:r>
            <a:endParaRPr/>
          </a:p>
        </p:txBody>
      </p:sp>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3"/>
          <p:cNvSpPr txBox="1"/>
          <p:nvPr>
            <p:ph type="ctrTitle"/>
          </p:nvPr>
        </p:nvSpPr>
        <p:spPr>
          <a:xfrm>
            <a:off x="416425" y="1788160"/>
            <a:ext cx="828031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2.4  Configuración básica de dispositivos</a:t>
            </a:r>
            <a:endParaRPr/>
          </a:p>
        </p:txBody>
      </p:sp>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4"/>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Configuración básica de dispositivos</a:t>
            </a:r>
            <a:br>
              <a:rPr lang="es-419">
                <a:latin typeface="Arial"/>
                <a:ea typeface="Arial"/>
                <a:cs typeface="Arial"/>
                <a:sym typeface="Arial"/>
              </a:rPr>
            </a:br>
            <a:r>
              <a:rPr lang="es-419">
                <a:latin typeface="Arial"/>
                <a:ea typeface="Arial"/>
                <a:cs typeface="Arial"/>
                <a:sym typeface="Arial"/>
              </a:rPr>
              <a:t>Nombres de dispositivos</a:t>
            </a:r>
            <a:endParaRPr/>
          </a:p>
        </p:txBody>
      </p:sp>
      <p:sp>
        <p:nvSpPr>
          <p:cNvPr id="473" name="Google Shape;473;p44"/>
          <p:cNvSpPr txBox="1"/>
          <p:nvPr>
            <p:ph idx="1" type="body"/>
          </p:nvPr>
        </p:nvSpPr>
        <p:spPr>
          <a:xfrm>
            <a:off x="277839" y="855701"/>
            <a:ext cx="5920163" cy="1102977"/>
          </a:xfrm>
          <a:prstGeom prst="rect">
            <a:avLst/>
          </a:prstGeom>
          <a:noFill/>
          <a:ln>
            <a:noFill/>
          </a:ln>
        </p:spPr>
        <p:txBody>
          <a:bodyPr anchorCtr="0" anchor="t" bIns="45700" lIns="91425" spcFirstLastPara="1" rIns="182875" wrap="square" tIns="45700">
            <a:noAutofit/>
          </a:bodyPr>
          <a:lstStyle/>
          <a:p>
            <a:pPr indent="-169863" lvl="0" marL="169863" rtl="0" algn="l">
              <a:lnSpc>
                <a:spcPct val="85000"/>
              </a:lnSpc>
              <a:spcBef>
                <a:spcPts val="0"/>
              </a:spcBef>
              <a:spcAft>
                <a:spcPts val="0"/>
              </a:spcAft>
              <a:buSzPts val="1440"/>
              <a:buFont typeface="Arial"/>
              <a:buChar char="•"/>
            </a:pPr>
            <a:r>
              <a:rPr lang="es-419" sz="1600"/>
              <a:t>El primer comando de configuración en cualquier dispositivo debe ser darle un nombre de host único. </a:t>
            </a:r>
            <a:endParaRPr/>
          </a:p>
          <a:p>
            <a:pPr indent="-169863" lvl="0" marL="169863" rtl="0" algn="l">
              <a:lnSpc>
                <a:spcPct val="100000"/>
              </a:lnSpc>
              <a:spcBef>
                <a:spcPts val="1200"/>
              </a:spcBef>
              <a:spcAft>
                <a:spcPts val="0"/>
              </a:spcAft>
              <a:buSzPts val="1440"/>
              <a:buFont typeface="Arial"/>
              <a:buChar char="•"/>
            </a:pPr>
            <a:r>
              <a:rPr lang="es-419" sz="1600"/>
              <a:t>De forma predeterminada, a todos los dispositivos se les asigna un nombre predeterminado de fábrica. Por ejemplo, un switch Cisco IOS es «Switch».</a:t>
            </a:r>
            <a:endParaRPr/>
          </a:p>
          <a:p>
            <a:pPr indent="-84138" lvl="0" marL="169863" rtl="0" algn="l">
              <a:lnSpc>
                <a:spcPct val="100000"/>
              </a:lnSpc>
              <a:spcBef>
                <a:spcPts val="1200"/>
              </a:spcBef>
              <a:spcAft>
                <a:spcPts val="0"/>
              </a:spcAft>
              <a:buSzPts val="1350"/>
              <a:buFont typeface="Noto Sans Symbols"/>
              <a:buNone/>
            </a:pPr>
            <a:r>
              <a:t/>
            </a:r>
            <a:endParaRPr/>
          </a:p>
          <a:p>
            <a:pPr indent="-84138" lvl="0" marL="169863" rtl="0" algn="l">
              <a:lnSpc>
                <a:spcPct val="100000"/>
              </a:lnSpc>
              <a:spcBef>
                <a:spcPts val="1200"/>
              </a:spcBef>
              <a:spcAft>
                <a:spcPts val="0"/>
              </a:spcAft>
              <a:buSzPts val="1350"/>
              <a:buFont typeface="Noto Sans Symbols"/>
              <a:buNone/>
            </a:pPr>
            <a:r>
              <a:t/>
            </a:r>
            <a:endParaRPr/>
          </a:p>
        </p:txBody>
      </p:sp>
      <p:sp>
        <p:nvSpPr>
          <p:cNvPr id="474" name="Google Shape;474;p44"/>
          <p:cNvSpPr txBox="1"/>
          <p:nvPr/>
        </p:nvSpPr>
        <p:spPr>
          <a:xfrm>
            <a:off x="277838" y="2106592"/>
            <a:ext cx="4202721" cy="2251695"/>
          </a:xfrm>
          <a:prstGeom prst="rect">
            <a:avLst/>
          </a:prstGeom>
          <a:noFill/>
          <a:ln>
            <a:noFill/>
          </a:ln>
        </p:spPr>
        <p:txBody>
          <a:bodyPr anchorCtr="0" anchor="t" bIns="45700" lIns="91425" spcFirstLastPara="1" rIns="182875" wrap="square" tIns="45700">
            <a:noAutofit/>
          </a:bodyPr>
          <a:lstStyle/>
          <a:p>
            <a:pPr indent="-169863" lvl="0" marL="169863" marR="0" rtl="0" algn="l">
              <a:lnSpc>
                <a:spcPct val="100000"/>
              </a:lnSpc>
              <a:spcBef>
                <a:spcPts val="0"/>
              </a:spcBef>
              <a:spcAft>
                <a:spcPts val="0"/>
              </a:spcAft>
              <a:buClr>
                <a:schemeClr val="dk2"/>
              </a:buClr>
              <a:buSzPts val="1440"/>
              <a:buFont typeface="Arial"/>
              <a:buChar char="•"/>
            </a:pPr>
            <a:r>
              <a:rPr lang="es-419" sz="1600">
                <a:solidFill>
                  <a:srgbClr val="000000"/>
                </a:solidFill>
                <a:latin typeface="Arial"/>
                <a:ea typeface="Arial"/>
                <a:cs typeface="Arial"/>
                <a:sym typeface="Arial"/>
              </a:rPr>
              <a:t>Guía para nombrar dispositivos:</a:t>
            </a:r>
            <a:endParaRPr/>
          </a:p>
          <a:p>
            <a:pPr indent="-169863" lvl="2" marL="431800" marR="0" rtl="0" algn="l">
              <a:lnSpc>
                <a:spcPct val="100000"/>
              </a:lnSpc>
              <a:spcBef>
                <a:spcPts val="900"/>
              </a:spcBef>
              <a:spcAft>
                <a:spcPts val="0"/>
              </a:spcAft>
              <a:buClr>
                <a:srgbClr val="000000"/>
              </a:buClr>
              <a:buSzPts val="1600"/>
              <a:buFont typeface="Arial"/>
              <a:buChar char="•"/>
            </a:pPr>
            <a:r>
              <a:rPr b="0" i="0" lang="es-419" sz="1600" u="none" cap="none" strike="noStrike">
                <a:solidFill>
                  <a:srgbClr val="000000"/>
                </a:solidFill>
                <a:latin typeface="Arial"/>
                <a:ea typeface="Arial"/>
                <a:cs typeface="Arial"/>
                <a:sym typeface="Arial"/>
              </a:rPr>
              <a:t>Comenzar con una letra.</a:t>
            </a:r>
            <a:endParaRPr/>
          </a:p>
          <a:p>
            <a:pPr indent="-169863" lvl="2" marL="431800" marR="0" rtl="0" algn="l">
              <a:lnSpc>
                <a:spcPct val="100000"/>
              </a:lnSpc>
              <a:spcBef>
                <a:spcPts val="600"/>
              </a:spcBef>
              <a:spcAft>
                <a:spcPts val="0"/>
              </a:spcAft>
              <a:buClr>
                <a:srgbClr val="000000"/>
              </a:buClr>
              <a:buSzPts val="1600"/>
              <a:buFont typeface="Arial"/>
              <a:buChar char="•"/>
            </a:pPr>
            <a:r>
              <a:rPr b="0" i="0" lang="es-419" sz="1600" u="none" cap="none" strike="noStrike">
                <a:solidFill>
                  <a:srgbClr val="000000"/>
                </a:solidFill>
                <a:latin typeface="Arial"/>
                <a:ea typeface="Arial"/>
                <a:cs typeface="Arial"/>
                <a:sym typeface="Arial"/>
              </a:rPr>
              <a:t>No contener espacios.</a:t>
            </a:r>
            <a:endParaRPr/>
          </a:p>
          <a:p>
            <a:pPr indent="-169863" lvl="2" marL="431800" marR="0" rtl="0" algn="l">
              <a:lnSpc>
                <a:spcPct val="100000"/>
              </a:lnSpc>
              <a:spcBef>
                <a:spcPts val="600"/>
              </a:spcBef>
              <a:spcAft>
                <a:spcPts val="0"/>
              </a:spcAft>
              <a:buClr>
                <a:srgbClr val="000000"/>
              </a:buClr>
              <a:buSzPts val="1600"/>
              <a:buFont typeface="Arial"/>
              <a:buChar char="•"/>
            </a:pPr>
            <a:r>
              <a:rPr b="0" i="0" lang="es-419" sz="1600" u="none" cap="none" strike="noStrike">
                <a:solidFill>
                  <a:srgbClr val="000000"/>
                </a:solidFill>
                <a:latin typeface="Arial"/>
                <a:ea typeface="Arial"/>
                <a:cs typeface="Arial"/>
                <a:sym typeface="Arial"/>
              </a:rPr>
              <a:t>Finalizar con una letra o dígito.</a:t>
            </a:r>
            <a:endParaRPr/>
          </a:p>
          <a:p>
            <a:pPr indent="-169863" lvl="2" marL="431800" marR="0" rtl="0" algn="l">
              <a:lnSpc>
                <a:spcPct val="100000"/>
              </a:lnSpc>
              <a:spcBef>
                <a:spcPts val="600"/>
              </a:spcBef>
              <a:spcAft>
                <a:spcPts val="0"/>
              </a:spcAft>
              <a:buClr>
                <a:srgbClr val="000000"/>
              </a:buClr>
              <a:buSzPts val="1600"/>
              <a:buFont typeface="Arial"/>
              <a:buChar char="•"/>
            </a:pPr>
            <a:r>
              <a:rPr b="0" i="0" lang="es-419" sz="1600" u="none" cap="none" strike="noStrike">
                <a:solidFill>
                  <a:srgbClr val="000000"/>
                </a:solidFill>
                <a:latin typeface="Arial"/>
                <a:ea typeface="Arial"/>
                <a:cs typeface="Arial"/>
                <a:sym typeface="Arial"/>
              </a:rPr>
              <a:t>Utilizar únicamente letras, dígitos y guiones.</a:t>
            </a:r>
            <a:endParaRPr/>
          </a:p>
          <a:p>
            <a:pPr indent="-169863" lvl="2" marL="431800" marR="0" rtl="0" algn="l">
              <a:lnSpc>
                <a:spcPct val="100000"/>
              </a:lnSpc>
              <a:spcBef>
                <a:spcPts val="600"/>
              </a:spcBef>
              <a:spcAft>
                <a:spcPts val="0"/>
              </a:spcAft>
              <a:buClr>
                <a:srgbClr val="000000"/>
              </a:buClr>
              <a:buSzPts val="1600"/>
              <a:buFont typeface="Arial"/>
              <a:buChar char="•"/>
            </a:pPr>
            <a:r>
              <a:rPr b="0" i="0" lang="es-419" sz="1600" u="none" cap="none" strike="noStrike">
                <a:solidFill>
                  <a:srgbClr val="000000"/>
                </a:solidFill>
                <a:latin typeface="Arial"/>
                <a:ea typeface="Arial"/>
                <a:cs typeface="Arial"/>
                <a:sym typeface="Arial"/>
              </a:rPr>
              <a:t>Tener menos de 64 caracteres de longitud.</a:t>
            </a:r>
            <a:endParaRPr/>
          </a:p>
          <a:p>
            <a:pPr indent="-84138" lvl="0" marL="169863" marR="0" rtl="0" algn="l">
              <a:lnSpc>
                <a:spcPct val="100000"/>
              </a:lnSpc>
              <a:spcBef>
                <a:spcPts val="900"/>
              </a:spcBef>
              <a:spcAft>
                <a:spcPts val="0"/>
              </a:spcAft>
              <a:buClr>
                <a:schemeClr val="dk2"/>
              </a:buClr>
              <a:buSzPts val="1350"/>
              <a:buFont typeface="Noto Sans Symbols"/>
              <a:buNone/>
            </a:pPr>
            <a:r>
              <a:t/>
            </a:r>
            <a:endParaRPr sz="1500">
              <a:solidFill>
                <a:srgbClr val="000000"/>
              </a:solidFill>
              <a:latin typeface="Arial"/>
              <a:ea typeface="Arial"/>
              <a:cs typeface="Arial"/>
              <a:sym typeface="Arial"/>
            </a:endParaRPr>
          </a:p>
          <a:p>
            <a:pPr indent="-84138" lvl="0" marL="169863" marR="0" rtl="0" algn="l">
              <a:lnSpc>
                <a:spcPct val="100000"/>
              </a:lnSpc>
              <a:spcBef>
                <a:spcPts val="1200"/>
              </a:spcBef>
              <a:spcAft>
                <a:spcPts val="0"/>
              </a:spcAft>
              <a:buClr>
                <a:schemeClr val="dk2"/>
              </a:buClr>
              <a:buSzPts val="1350"/>
              <a:buFont typeface="Noto Sans Symbols"/>
              <a:buNone/>
            </a:pPr>
            <a:r>
              <a:t/>
            </a:r>
            <a:endParaRPr sz="1500">
              <a:solidFill>
                <a:srgbClr val="000000"/>
              </a:solidFill>
              <a:latin typeface="Arial"/>
              <a:ea typeface="Arial"/>
              <a:cs typeface="Arial"/>
              <a:sym typeface="Arial"/>
            </a:endParaRPr>
          </a:p>
        </p:txBody>
      </p:sp>
      <p:sp>
        <p:nvSpPr>
          <p:cNvPr id="475" name="Google Shape;475;p44"/>
          <p:cNvSpPr txBox="1"/>
          <p:nvPr/>
        </p:nvSpPr>
        <p:spPr>
          <a:xfrm>
            <a:off x="5068861" y="3310870"/>
            <a:ext cx="3613440"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1500">
                <a:solidFill>
                  <a:srgbClr val="000000"/>
                </a:solidFill>
                <a:latin typeface="Arial"/>
                <a:ea typeface="Arial"/>
                <a:cs typeface="Arial"/>
                <a:sym typeface="Arial"/>
              </a:rPr>
              <a:t>Nota</a:t>
            </a:r>
            <a:r>
              <a:rPr lang="es-419" sz="1500">
                <a:solidFill>
                  <a:srgbClr val="000000"/>
                </a:solidFill>
                <a:latin typeface="Arial"/>
                <a:ea typeface="Arial"/>
                <a:cs typeface="Arial"/>
                <a:sym typeface="Arial"/>
              </a:rPr>
              <a:t>: Para devolver el cambio al indicador predeterminado, use el comando </a:t>
            </a:r>
            <a:r>
              <a:rPr b="1" lang="es-419" sz="1500">
                <a:solidFill>
                  <a:srgbClr val="000000"/>
                </a:solidFill>
                <a:latin typeface="Arial"/>
                <a:ea typeface="Arial"/>
                <a:cs typeface="Arial"/>
                <a:sym typeface="Arial"/>
              </a:rPr>
              <a:t>no hostname</a:t>
            </a:r>
            <a:r>
              <a:rPr lang="es-419" sz="1500">
                <a:solidFill>
                  <a:srgbClr val="000000"/>
                </a:solidFill>
                <a:latin typeface="Arial"/>
                <a:ea typeface="Arial"/>
                <a:cs typeface="Arial"/>
                <a:sym typeface="Arial"/>
              </a:rPr>
              <a:t> de configuración global.</a:t>
            </a:r>
            <a:endParaRPr/>
          </a:p>
        </p:txBody>
      </p:sp>
      <p:pic>
        <p:nvPicPr>
          <p:cNvPr id="476" name="Google Shape;476;p44"/>
          <p:cNvPicPr preferRelativeResize="0"/>
          <p:nvPr/>
        </p:nvPicPr>
        <p:blipFill rotWithShape="1">
          <a:blip r:embed="rId3">
            <a:alphaModFix/>
          </a:blip>
          <a:srcRect b="0" l="0" r="0" t="0"/>
          <a:stretch/>
        </p:blipFill>
        <p:spPr>
          <a:xfrm>
            <a:off x="5099340" y="2342912"/>
            <a:ext cx="3797300" cy="622300"/>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8"/>
          <p:cNvSpPr txBox="1"/>
          <p:nvPr>
            <p:ph type="ctrTitle"/>
          </p:nvPr>
        </p:nvSpPr>
        <p:spPr>
          <a:xfrm>
            <a:off x="416425" y="1788160"/>
            <a:ext cx="7598042"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2.1 – Acceso a Cisco IOS</a:t>
            </a:r>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5"/>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Configuración básica de dispositivos</a:t>
            </a:r>
            <a:br>
              <a:rPr lang="es-419">
                <a:latin typeface="Arial"/>
                <a:ea typeface="Arial"/>
                <a:cs typeface="Arial"/>
                <a:sym typeface="Arial"/>
              </a:rPr>
            </a:br>
            <a:r>
              <a:rPr lang="es-419">
                <a:latin typeface="Arial"/>
                <a:ea typeface="Arial"/>
                <a:cs typeface="Arial"/>
                <a:sym typeface="Arial"/>
              </a:rPr>
              <a:t>Guía para contraseñas</a:t>
            </a:r>
            <a:endParaRPr/>
          </a:p>
        </p:txBody>
      </p:sp>
      <p:sp>
        <p:nvSpPr>
          <p:cNvPr id="483" name="Google Shape;483;p45"/>
          <p:cNvSpPr txBox="1"/>
          <p:nvPr>
            <p:ph idx="1" type="body"/>
          </p:nvPr>
        </p:nvSpPr>
        <p:spPr>
          <a:xfrm>
            <a:off x="145357" y="938988"/>
            <a:ext cx="8602403" cy="1015663"/>
          </a:xfrm>
          <a:prstGeom prst="rect">
            <a:avLst/>
          </a:prstGeom>
          <a:noFill/>
          <a:ln>
            <a:noFill/>
          </a:ln>
        </p:spPr>
        <p:txBody>
          <a:bodyPr anchorCtr="0" anchor="t" bIns="45700" lIns="91425" spcFirstLastPara="1" rIns="182875" wrap="square" tIns="45700">
            <a:noAutofit/>
          </a:bodyPr>
          <a:lstStyle/>
          <a:p>
            <a:pPr indent="-169863" lvl="0" marL="169863" rtl="0" algn="l">
              <a:lnSpc>
                <a:spcPct val="85000"/>
              </a:lnSpc>
              <a:spcBef>
                <a:spcPts val="0"/>
              </a:spcBef>
              <a:spcAft>
                <a:spcPts val="0"/>
              </a:spcAft>
              <a:buSzPts val="1440"/>
              <a:buFont typeface="Arial"/>
              <a:buChar char="•"/>
            </a:pPr>
            <a:r>
              <a:rPr lang="es-419" sz="1600"/>
              <a:t>El uso de contraseñas débiles o fáciles de adivinar, son un problema de seguridad.</a:t>
            </a:r>
            <a:endParaRPr/>
          </a:p>
          <a:p>
            <a:pPr indent="-169863" lvl="0" marL="169863" rtl="0" algn="l">
              <a:lnSpc>
                <a:spcPct val="85000"/>
              </a:lnSpc>
              <a:spcBef>
                <a:spcPts val="1080"/>
              </a:spcBef>
              <a:spcAft>
                <a:spcPts val="0"/>
              </a:spcAft>
              <a:buSzPts val="1440"/>
              <a:buFont typeface="Arial"/>
              <a:buChar char="•"/>
            </a:pPr>
            <a:r>
              <a:rPr lang="es-419" sz="1600"/>
              <a:t>Todos los dispositivos de red deben limitar el acceso administrativo asegurando EXEC privilegiado, EXEC de usuario y acceso Telnet remoto con contraseñas. Además, todas las contraseñas deben estar encriptadas y deben proporcionarse notificaciones legales.</a:t>
            </a:r>
            <a:endParaRPr/>
          </a:p>
        </p:txBody>
      </p:sp>
      <p:sp>
        <p:nvSpPr>
          <p:cNvPr id="484" name="Google Shape;484;p45"/>
          <p:cNvSpPr txBox="1"/>
          <p:nvPr/>
        </p:nvSpPr>
        <p:spPr>
          <a:xfrm>
            <a:off x="236797" y="2099935"/>
            <a:ext cx="4933719" cy="2646632"/>
          </a:xfrm>
          <a:prstGeom prst="rect">
            <a:avLst/>
          </a:prstGeom>
          <a:noFill/>
          <a:ln>
            <a:noFill/>
          </a:ln>
        </p:spPr>
        <p:txBody>
          <a:bodyPr anchorCtr="0" anchor="t" bIns="45700" lIns="91425" spcFirstLastPara="1" rIns="182875" wrap="square" tIns="45700">
            <a:noAutofit/>
          </a:bodyPr>
          <a:lstStyle/>
          <a:p>
            <a:pPr indent="-169863" lvl="0" marL="169863" marR="0" rtl="0" algn="l">
              <a:lnSpc>
                <a:spcPct val="100000"/>
              </a:lnSpc>
              <a:spcBef>
                <a:spcPts val="0"/>
              </a:spcBef>
              <a:spcAft>
                <a:spcPts val="0"/>
              </a:spcAft>
              <a:buClr>
                <a:schemeClr val="dk2"/>
              </a:buClr>
              <a:buSzPts val="1440"/>
              <a:buFont typeface="Arial"/>
              <a:buChar char="•"/>
            </a:pPr>
            <a:r>
              <a:rPr lang="es-419" sz="1600">
                <a:solidFill>
                  <a:srgbClr val="000000"/>
                </a:solidFill>
                <a:latin typeface="Arial"/>
                <a:ea typeface="Arial"/>
                <a:cs typeface="Arial"/>
                <a:sym typeface="Arial"/>
              </a:rPr>
              <a:t>Guías para las contraseñas </a:t>
            </a:r>
            <a:endParaRPr/>
          </a:p>
          <a:p>
            <a:pPr indent="-169863" lvl="2" marL="431800" marR="0" rtl="0" algn="l">
              <a:lnSpc>
                <a:spcPct val="100000"/>
              </a:lnSpc>
              <a:spcBef>
                <a:spcPts val="900"/>
              </a:spcBef>
              <a:spcAft>
                <a:spcPts val="0"/>
              </a:spcAft>
              <a:buClr>
                <a:srgbClr val="000000"/>
              </a:buClr>
              <a:buSzPts val="1600"/>
              <a:buFont typeface="Arial"/>
              <a:buChar char="•"/>
            </a:pPr>
            <a:r>
              <a:rPr b="0" i="0" lang="es-419" sz="1600" u="none" cap="none" strike="noStrike">
                <a:solidFill>
                  <a:srgbClr val="000000"/>
                </a:solidFill>
                <a:latin typeface="Arial"/>
                <a:ea typeface="Arial"/>
                <a:cs typeface="Arial"/>
                <a:sym typeface="Arial"/>
              </a:rPr>
              <a:t>Use contraseñas que tengan más de ocho caracteres de longitud.</a:t>
            </a:r>
            <a:endParaRPr/>
          </a:p>
          <a:p>
            <a:pPr indent="-169863" lvl="2" marL="431800" marR="0" rtl="0" algn="l">
              <a:lnSpc>
                <a:spcPct val="100000"/>
              </a:lnSpc>
              <a:spcBef>
                <a:spcPts val="600"/>
              </a:spcBef>
              <a:spcAft>
                <a:spcPts val="0"/>
              </a:spcAft>
              <a:buClr>
                <a:srgbClr val="000000"/>
              </a:buClr>
              <a:buSzPts val="1600"/>
              <a:buFont typeface="Arial"/>
              <a:buChar char="•"/>
            </a:pPr>
            <a:r>
              <a:rPr b="0" i="0" lang="es-419" sz="1600" u="none" cap="none" strike="noStrike">
                <a:solidFill>
                  <a:srgbClr val="000000"/>
                </a:solidFill>
                <a:latin typeface="Arial"/>
                <a:ea typeface="Arial"/>
                <a:cs typeface="Arial"/>
                <a:sym typeface="Arial"/>
              </a:rPr>
              <a:t>Use una combinación de letras mayúsculas y minúsculas, números, caracteres especiales o secuencias numéricas.</a:t>
            </a:r>
            <a:endParaRPr/>
          </a:p>
          <a:p>
            <a:pPr indent="-169863" lvl="2" marL="431800" marR="0" rtl="0" algn="l">
              <a:lnSpc>
                <a:spcPct val="100000"/>
              </a:lnSpc>
              <a:spcBef>
                <a:spcPts val="600"/>
              </a:spcBef>
              <a:spcAft>
                <a:spcPts val="0"/>
              </a:spcAft>
              <a:buClr>
                <a:srgbClr val="000000"/>
              </a:buClr>
              <a:buSzPts val="1600"/>
              <a:buFont typeface="Arial"/>
              <a:buChar char="•"/>
            </a:pPr>
            <a:r>
              <a:rPr b="0" i="0" lang="es-419" sz="1600" u="none" cap="none" strike="noStrike">
                <a:solidFill>
                  <a:srgbClr val="000000"/>
                </a:solidFill>
                <a:latin typeface="Arial"/>
                <a:ea typeface="Arial"/>
                <a:cs typeface="Arial"/>
                <a:sym typeface="Arial"/>
              </a:rPr>
              <a:t>Evite el uso de la misma contraseña para todos los dispositivos.</a:t>
            </a:r>
            <a:endParaRPr/>
          </a:p>
          <a:p>
            <a:pPr indent="-169863" lvl="2" marL="431800" marR="0" rtl="0" algn="l">
              <a:lnSpc>
                <a:spcPct val="100000"/>
              </a:lnSpc>
              <a:spcBef>
                <a:spcPts val="600"/>
              </a:spcBef>
              <a:spcAft>
                <a:spcPts val="0"/>
              </a:spcAft>
              <a:buClr>
                <a:srgbClr val="000000"/>
              </a:buClr>
              <a:buSzPts val="1600"/>
              <a:buFont typeface="Arial"/>
              <a:buChar char="•"/>
            </a:pPr>
            <a:r>
              <a:rPr b="0" i="0" lang="es-419" sz="1600" u="none" cap="none" strike="noStrike">
                <a:solidFill>
                  <a:srgbClr val="000000"/>
                </a:solidFill>
                <a:latin typeface="Arial"/>
                <a:ea typeface="Arial"/>
                <a:cs typeface="Arial"/>
                <a:sym typeface="Arial"/>
              </a:rPr>
              <a:t>No use palabras comunes porque se descubren fácilmente.</a:t>
            </a:r>
            <a:endParaRPr/>
          </a:p>
        </p:txBody>
      </p:sp>
      <p:sp>
        <p:nvSpPr>
          <p:cNvPr id="485" name="Google Shape;485;p45"/>
          <p:cNvSpPr/>
          <p:nvPr/>
        </p:nvSpPr>
        <p:spPr>
          <a:xfrm>
            <a:off x="5098473" y="3508289"/>
            <a:ext cx="4045527"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419" sz="1400">
                <a:solidFill>
                  <a:srgbClr val="000000"/>
                </a:solidFill>
                <a:latin typeface="Arial"/>
                <a:ea typeface="Arial"/>
                <a:cs typeface="Arial"/>
                <a:sym typeface="Arial"/>
              </a:rPr>
              <a:t>Nota</a:t>
            </a:r>
            <a:r>
              <a:rPr b="1" lang="es-419" sz="1400">
                <a:solidFill>
                  <a:srgbClr val="000000"/>
                </a:solidFill>
                <a:latin typeface="Arial"/>
                <a:ea typeface="Arial"/>
                <a:cs typeface="Arial"/>
                <a:sym typeface="Arial"/>
              </a:rPr>
              <a:t>: En la mayoría de las prácticas de laboratorio, usaremos contraseñas simples como</a:t>
            </a:r>
            <a:r>
              <a:rPr lang="es-419" sz="1400">
                <a:solidFill>
                  <a:srgbClr val="000000"/>
                </a:solidFill>
                <a:latin typeface="Arial"/>
                <a:ea typeface="Arial"/>
                <a:cs typeface="Arial"/>
                <a:sym typeface="Arial"/>
              </a:rPr>
              <a:t> cisco</a:t>
            </a:r>
            <a:r>
              <a:rPr b="1" lang="es-419" sz="1400">
                <a:solidFill>
                  <a:srgbClr val="000000"/>
                </a:solidFill>
                <a:latin typeface="Arial"/>
                <a:ea typeface="Arial"/>
                <a:cs typeface="Arial"/>
                <a:sym typeface="Arial"/>
              </a:rPr>
              <a:t> o </a:t>
            </a:r>
            <a:r>
              <a:rPr lang="es-419" sz="1400">
                <a:solidFill>
                  <a:srgbClr val="000000"/>
                </a:solidFill>
                <a:latin typeface="Arial"/>
                <a:ea typeface="Arial"/>
                <a:cs typeface="Arial"/>
                <a:sym typeface="Arial"/>
              </a:rPr>
              <a:t>clase. Estas contraseñas se consideran simples y fáciles de adivinar, y deben evitarse en un entorno de producción.</a:t>
            </a:r>
            <a:endParaRPr/>
          </a:p>
        </p:txBody>
      </p:sp>
      <p:pic>
        <p:nvPicPr>
          <p:cNvPr id="486" name="Google Shape;486;p45"/>
          <p:cNvPicPr preferRelativeResize="0"/>
          <p:nvPr/>
        </p:nvPicPr>
        <p:blipFill rotWithShape="1">
          <a:blip r:embed="rId3">
            <a:alphaModFix/>
          </a:blip>
          <a:srcRect b="0" l="0" r="0" t="0"/>
          <a:stretch/>
        </p:blipFill>
        <p:spPr>
          <a:xfrm>
            <a:off x="6080760" y="2045670"/>
            <a:ext cx="1371600" cy="1371600"/>
          </a:xfrm>
          <a:prstGeom prst="rect">
            <a:avLst/>
          </a:prstGeom>
          <a:noFill/>
          <a:ln>
            <a:noFill/>
          </a:ln>
        </p:spPr>
      </p:pic>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6"/>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Configuración básica del dispositivo</a:t>
            </a:r>
            <a:br>
              <a:rPr lang="es-419">
                <a:latin typeface="Arial"/>
                <a:ea typeface="Arial"/>
                <a:cs typeface="Arial"/>
                <a:sym typeface="Arial"/>
              </a:rPr>
            </a:br>
            <a:r>
              <a:rPr lang="es-419">
                <a:latin typeface="Arial"/>
                <a:ea typeface="Arial"/>
                <a:cs typeface="Arial"/>
                <a:sym typeface="Arial"/>
              </a:rPr>
              <a:t>Configurar contraseñas</a:t>
            </a:r>
            <a:endParaRPr/>
          </a:p>
        </p:txBody>
      </p:sp>
      <p:sp>
        <p:nvSpPr>
          <p:cNvPr id="493" name="Google Shape;493;p46"/>
          <p:cNvSpPr txBox="1"/>
          <p:nvPr>
            <p:ph idx="1" type="body"/>
          </p:nvPr>
        </p:nvSpPr>
        <p:spPr>
          <a:xfrm>
            <a:off x="145356" y="938987"/>
            <a:ext cx="4426644" cy="1865173"/>
          </a:xfrm>
          <a:prstGeom prst="rect">
            <a:avLst/>
          </a:prstGeom>
          <a:noFill/>
          <a:ln>
            <a:noFill/>
          </a:ln>
        </p:spPr>
        <p:txBody>
          <a:bodyPr anchorCtr="0" anchor="t" bIns="45700" lIns="91425" spcFirstLastPara="1" rIns="182875" wrap="square" tIns="45700">
            <a:noAutofit/>
          </a:bodyPr>
          <a:lstStyle/>
          <a:p>
            <a:pPr indent="0" lvl="0" marL="0" rtl="0" algn="l">
              <a:lnSpc>
                <a:spcPct val="85000"/>
              </a:lnSpc>
              <a:spcBef>
                <a:spcPts val="0"/>
              </a:spcBef>
              <a:spcAft>
                <a:spcPts val="0"/>
              </a:spcAft>
              <a:buSzPts val="1350"/>
              <a:buNone/>
            </a:pPr>
            <a:r>
              <a:rPr lang="es-419"/>
              <a:t>Proteger el modo EXEC del usuario</a:t>
            </a:r>
            <a:endParaRPr/>
          </a:p>
          <a:p>
            <a:pPr indent="-169863" lvl="2" marL="431800" rtl="0" algn="l">
              <a:lnSpc>
                <a:spcPct val="85000"/>
              </a:lnSpc>
              <a:spcBef>
                <a:spcPts val="1020"/>
              </a:spcBef>
              <a:spcAft>
                <a:spcPts val="0"/>
              </a:spcAft>
              <a:buClr>
                <a:srgbClr val="000000"/>
              </a:buClr>
              <a:buSzPts val="1400"/>
              <a:buChar char="•"/>
            </a:pPr>
            <a:r>
              <a:rPr lang="es-419" sz="1400"/>
              <a:t>Primero ingrese al modo de configuración de la consola de línea usando el comando </a:t>
            </a:r>
            <a:r>
              <a:rPr b="1" lang="es-419" sz="1400"/>
              <a:t>line console 0 </a:t>
            </a:r>
            <a:r>
              <a:rPr lang="es-419" sz="1400"/>
              <a:t> en el modo de configuración global.</a:t>
            </a:r>
            <a:endParaRPr/>
          </a:p>
          <a:p>
            <a:pPr indent="-169863" lvl="2" marL="431800" rtl="0" algn="l">
              <a:lnSpc>
                <a:spcPct val="85000"/>
              </a:lnSpc>
              <a:spcBef>
                <a:spcPts val="720"/>
              </a:spcBef>
              <a:spcAft>
                <a:spcPts val="0"/>
              </a:spcAft>
              <a:buClr>
                <a:srgbClr val="000000"/>
              </a:buClr>
              <a:buSzPts val="1400"/>
              <a:buChar char="•"/>
            </a:pPr>
            <a:r>
              <a:rPr lang="es-419" sz="1400"/>
              <a:t>Luego, configure la contraseña de modo EXEC de usuario con el comando </a:t>
            </a:r>
            <a:r>
              <a:rPr b="1" lang="es-419" sz="1400"/>
              <a:t>password</a:t>
            </a:r>
            <a:r>
              <a:rPr lang="es-419" sz="1400"/>
              <a:t>. </a:t>
            </a:r>
            <a:endParaRPr/>
          </a:p>
          <a:p>
            <a:pPr indent="-169863" lvl="2" marL="431800" rtl="0" algn="l">
              <a:lnSpc>
                <a:spcPct val="85000"/>
              </a:lnSpc>
              <a:spcBef>
                <a:spcPts val="720"/>
              </a:spcBef>
              <a:spcAft>
                <a:spcPts val="0"/>
              </a:spcAft>
              <a:buClr>
                <a:srgbClr val="000000"/>
              </a:buClr>
              <a:buSzPts val="1400"/>
              <a:buChar char="•"/>
            </a:pPr>
            <a:r>
              <a:rPr lang="es-419" sz="1400"/>
              <a:t>Finalmente, habilite el acceso EXEC de usuario con el comando </a:t>
            </a:r>
            <a:r>
              <a:rPr b="1" lang="es-419" sz="1400"/>
              <a:t>login</a:t>
            </a:r>
            <a:r>
              <a:rPr lang="es-419" sz="1400"/>
              <a:t>.</a:t>
            </a:r>
            <a:endParaRPr/>
          </a:p>
        </p:txBody>
      </p:sp>
      <p:sp>
        <p:nvSpPr>
          <p:cNvPr id="494" name="Google Shape;494;p46"/>
          <p:cNvSpPr txBox="1"/>
          <p:nvPr/>
        </p:nvSpPr>
        <p:spPr>
          <a:xfrm>
            <a:off x="145356" y="2944203"/>
            <a:ext cx="4426644" cy="1079157"/>
          </a:xfrm>
          <a:prstGeom prst="rect">
            <a:avLst/>
          </a:prstGeom>
          <a:noFill/>
          <a:ln>
            <a:noFill/>
          </a:ln>
        </p:spPr>
        <p:txBody>
          <a:bodyPr anchorCtr="0" anchor="t" bIns="45700" lIns="91425" spcFirstLastPara="1" rIns="182875" wrap="square" tIns="45700">
            <a:noAutofit/>
          </a:bodyPr>
          <a:lstStyle/>
          <a:p>
            <a:pPr indent="0" lvl="0" marL="0" marR="0" rtl="0" algn="l">
              <a:lnSpc>
                <a:spcPct val="85000"/>
              </a:lnSpc>
              <a:spcBef>
                <a:spcPts val="0"/>
              </a:spcBef>
              <a:spcAft>
                <a:spcPts val="0"/>
              </a:spcAft>
              <a:buClr>
                <a:schemeClr val="dk2"/>
              </a:buClr>
              <a:buSzPts val="1440"/>
              <a:buFont typeface="Noto Sans Symbols"/>
              <a:buNone/>
            </a:pPr>
            <a:r>
              <a:rPr lang="es-419" sz="1600">
                <a:solidFill>
                  <a:srgbClr val="000000"/>
                </a:solidFill>
                <a:latin typeface="Arial"/>
                <a:ea typeface="Arial"/>
                <a:cs typeface="Arial"/>
                <a:sym typeface="Arial"/>
              </a:rPr>
              <a:t>Asegurar el acceso al modo EXEC privilegiado</a:t>
            </a:r>
            <a:endParaRPr/>
          </a:p>
          <a:p>
            <a:pPr indent="-169863" lvl="2" marL="431800" marR="0" rtl="0" algn="l">
              <a:lnSpc>
                <a:spcPct val="85000"/>
              </a:lnSpc>
              <a:spcBef>
                <a:spcPts val="990"/>
              </a:spcBef>
              <a:spcAft>
                <a:spcPts val="0"/>
              </a:spcAft>
              <a:buClr>
                <a:srgbClr val="000000"/>
              </a:buClr>
              <a:buSzPts val="1300"/>
              <a:buFont typeface="Arial"/>
              <a:buChar char="•"/>
            </a:pPr>
            <a:r>
              <a:rPr b="0" i="0" lang="es-419" sz="1300" u="none" cap="none" strike="noStrike">
                <a:solidFill>
                  <a:srgbClr val="000000"/>
                </a:solidFill>
                <a:latin typeface="Arial"/>
                <a:ea typeface="Arial"/>
                <a:cs typeface="Arial"/>
                <a:sym typeface="Arial"/>
              </a:rPr>
              <a:t> Primero ingrese al modo de configuración global.</a:t>
            </a:r>
            <a:endParaRPr/>
          </a:p>
          <a:p>
            <a:pPr indent="-169863" lvl="2" marL="431800" marR="0" rtl="0" algn="l">
              <a:lnSpc>
                <a:spcPct val="85000"/>
              </a:lnSpc>
              <a:spcBef>
                <a:spcPts val="690"/>
              </a:spcBef>
              <a:spcAft>
                <a:spcPts val="0"/>
              </a:spcAft>
              <a:buClr>
                <a:srgbClr val="000000"/>
              </a:buClr>
              <a:buSzPts val="1300"/>
              <a:buFont typeface="Arial"/>
              <a:buChar char="•"/>
            </a:pPr>
            <a:r>
              <a:rPr b="0" i="0" lang="es-419" sz="1300" u="none" cap="none" strike="noStrike">
                <a:solidFill>
                  <a:srgbClr val="000000"/>
                </a:solidFill>
                <a:latin typeface="Arial"/>
                <a:ea typeface="Arial"/>
                <a:cs typeface="Arial"/>
                <a:sym typeface="Arial"/>
              </a:rPr>
              <a:t> A continuación, utilice el comando </a:t>
            </a:r>
            <a:r>
              <a:rPr b="1" i="0" lang="es-419" sz="1300" u="none" cap="none" strike="noStrike">
                <a:solidFill>
                  <a:srgbClr val="000000"/>
                </a:solidFill>
                <a:latin typeface="Arial"/>
                <a:ea typeface="Arial"/>
                <a:cs typeface="Arial"/>
                <a:sym typeface="Arial"/>
              </a:rPr>
              <a:t>enable secret</a:t>
            </a:r>
            <a:r>
              <a:rPr b="0" i="0" lang="es-419" sz="1300" u="none" cap="none" strike="noStrike">
                <a:solidFill>
                  <a:srgbClr val="000000"/>
                </a:solidFill>
                <a:latin typeface="Arial"/>
                <a:ea typeface="Arial"/>
                <a:cs typeface="Arial"/>
                <a:sym typeface="Arial"/>
              </a:rPr>
              <a:t> </a:t>
            </a:r>
            <a:r>
              <a:rPr b="0" i="1" lang="es-419" sz="1300" u="none" cap="none" strike="noStrike">
                <a:solidFill>
                  <a:srgbClr val="000000"/>
                </a:solidFill>
                <a:latin typeface="Arial"/>
                <a:ea typeface="Arial"/>
                <a:cs typeface="Arial"/>
                <a:sym typeface="Arial"/>
              </a:rPr>
              <a:t>password</a:t>
            </a:r>
            <a:r>
              <a:rPr b="0" i="0" lang="es-419" sz="1300" u="none" cap="none" strike="noStrike">
                <a:solidFill>
                  <a:srgbClr val="000000"/>
                </a:solidFill>
                <a:latin typeface="Arial"/>
                <a:ea typeface="Arial"/>
                <a:cs typeface="Arial"/>
                <a:sym typeface="Arial"/>
              </a:rPr>
              <a:t> . </a:t>
            </a:r>
            <a:endParaRPr/>
          </a:p>
        </p:txBody>
      </p:sp>
      <p:pic>
        <p:nvPicPr>
          <p:cNvPr id="495" name="Google Shape;495;p46"/>
          <p:cNvPicPr preferRelativeResize="0"/>
          <p:nvPr/>
        </p:nvPicPr>
        <p:blipFill rotWithShape="1">
          <a:blip r:embed="rId3">
            <a:alphaModFix/>
          </a:blip>
          <a:srcRect b="0" l="0" r="0" t="0"/>
          <a:stretch/>
        </p:blipFill>
        <p:spPr>
          <a:xfrm>
            <a:off x="4724403" y="1223873"/>
            <a:ext cx="3937000" cy="1104900"/>
          </a:xfrm>
          <a:prstGeom prst="rect">
            <a:avLst/>
          </a:prstGeom>
          <a:noFill/>
          <a:ln>
            <a:noFill/>
          </a:ln>
        </p:spPr>
      </p:pic>
      <p:pic>
        <p:nvPicPr>
          <p:cNvPr id="496" name="Google Shape;496;p46"/>
          <p:cNvPicPr preferRelativeResize="0"/>
          <p:nvPr/>
        </p:nvPicPr>
        <p:blipFill rotWithShape="1">
          <a:blip r:embed="rId4">
            <a:alphaModFix/>
          </a:blip>
          <a:srcRect b="0" l="0" r="0" t="0"/>
          <a:stretch/>
        </p:blipFill>
        <p:spPr>
          <a:xfrm>
            <a:off x="4724403" y="2944203"/>
            <a:ext cx="3937000" cy="762000"/>
          </a:xfrm>
          <a:prstGeom prst="rect">
            <a:avLst/>
          </a:prstGeom>
          <a:noFill/>
          <a:ln>
            <a:noFill/>
          </a:ln>
        </p:spPr>
      </p:pic>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7"/>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Configuración básica del dispositivo</a:t>
            </a:r>
            <a:br>
              <a:rPr lang="es-419">
                <a:latin typeface="Arial"/>
                <a:ea typeface="Arial"/>
                <a:cs typeface="Arial"/>
                <a:sym typeface="Arial"/>
              </a:rPr>
            </a:br>
            <a:r>
              <a:rPr lang="es-419">
                <a:latin typeface="Arial"/>
                <a:ea typeface="Arial"/>
                <a:cs typeface="Arial"/>
                <a:sym typeface="Arial"/>
              </a:rPr>
              <a:t>Configurar contraseñas (Cont.)</a:t>
            </a:r>
            <a:endParaRPr/>
          </a:p>
        </p:txBody>
      </p:sp>
      <p:sp>
        <p:nvSpPr>
          <p:cNvPr id="503" name="Google Shape;503;p47"/>
          <p:cNvSpPr txBox="1"/>
          <p:nvPr>
            <p:ph idx="1" type="body"/>
          </p:nvPr>
        </p:nvSpPr>
        <p:spPr>
          <a:xfrm>
            <a:off x="145356" y="938987"/>
            <a:ext cx="4426644" cy="1865173"/>
          </a:xfrm>
          <a:prstGeom prst="rect">
            <a:avLst/>
          </a:prstGeom>
          <a:noFill/>
          <a:ln>
            <a:noFill/>
          </a:ln>
        </p:spPr>
        <p:txBody>
          <a:bodyPr anchorCtr="0" anchor="t" bIns="45700" lIns="91425" spcFirstLastPara="1" rIns="182875" wrap="square" tIns="45700">
            <a:noAutofit/>
          </a:bodyPr>
          <a:lstStyle/>
          <a:p>
            <a:pPr indent="0" lvl="0" marL="0" rtl="0" algn="l">
              <a:lnSpc>
                <a:spcPct val="85000"/>
              </a:lnSpc>
              <a:spcBef>
                <a:spcPts val="0"/>
              </a:spcBef>
              <a:spcAft>
                <a:spcPts val="0"/>
              </a:spcAft>
              <a:buSzPts val="1440"/>
              <a:buNone/>
            </a:pPr>
            <a:r>
              <a:rPr lang="es-419" sz="1600"/>
              <a:t>Asegurar el acceso a la línea VTY:</a:t>
            </a:r>
            <a:endParaRPr/>
          </a:p>
          <a:p>
            <a:pPr indent="-169863" lvl="2" marL="431800" rtl="0" algn="l">
              <a:lnSpc>
                <a:spcPct val="85000"/>
              </a:lnSpc>
              <a:spcBef>
                <a:spcPts val="1080"/>
              </a:spcBef>
              <a:spcAft>
                <a:spcPts val="0"/>
              </a:spcAft>
              <a:buClr>
                <a:srgbClr val="000000"/>
              </a:buClr>
              <a:buSzPts val="1600"/>
              <a:buChar char="•"/>
            </a:pPr>
            <a:r>
              <a:rPr lang="es-419" sz="1600"/>
              <a:t>Primero ingrese el modo de configuración de línea VTY utilizando el comando </a:t>
            </a:r>
            <a:r>
              <a:rPr b="1" lang="es-419" sz="1600"/>
              <a:t>line vty 0 15 </a:t>
            </a:r>
            <a:r>
              <a:rPr lang="es-419" sz="1600"/>
              <a:t>en el modo de configuración global.</a:t>
            </a:r>
            <a:endParaRPr/>
          </a:p>
          <a:p>
            <a:pPr indent="-169863" lvl="2" marL="431800" rtl="0" algn="l">
              <a:lnSpc>
                <a:spcPct val="85000"/>
              </a:lnSpc>
              <a:spcBef>
                <a:spcPts val="780"/>
              </a:spcBef>
              <a:spcAft>
                <a:spcPts val="0"/>
              </a:spcAft>
              <a:buClr>
                <a:srgbClr val="000000"/>
              </a:buClr>
              <a:buSzPts val="1600"/>
              <a:buChar char="•"/>
            </a:pPr>
            <a:r>
              <a:rPr lang="es-419" sz="1600"/>
              <a:t>Luego, especifique la contraseña de VTY con el comando </a:t>
            </a:r>
            <a:r>
              <a:rPr b="1" lang="es-419" sz="1600"/>
              <a:t>password</a:t>
            </a:r>
            <a:r>
              <a:rPr lang="es-419" sz="1600"/>
              <a:t>. </a:t>
            </a:r>
            <a:endParaRPr/>
          </a:p>
          <a:p>
            <a:pPr indent="-169863" lvl="2" marL="431800" rtl="0" algn="l">
              <a:lnSpc>
                <a:spcPct val="85000"/>
              </a:lnSpc>
              <a:spcBef>
                <a:spcPts val="780"/>
              </a:spcBef>
              <a:spcAft>
                <a:spcPts val="0"/>
              </a:spcAft>
              <a:buClr>
                <a:srgbClr val="000000"/>
              </a:buClr>
              <a:buSzPts val="1600"/>
              <a:buChar char="•"/>
            </a:pPr>
            <a:r>
              <a:rPr lang="es-419" sz="1600"/>
              <a:t>Por último, habilite el acceso a VTY con el comando </a:t>
            </a:r>
            <a:r>
              <a:rPr b="1" lang="es-419" sz="1600"/>
              <a:t>login</a:t>
            </a:r>
            <a:r>
              <a:rPr lang="es-419" sz="1600"/>
              <a:t>.</a:t>
            </a:r>
            <a:endParaRPr/>
          </a:p>
        </p:txBody>
      </p:sp>
      <p:sp>
        <p:nvSpPr>
          <p:cNvPr id="504" name="Google Shape;504;p47"/>
          <p:cNvSpPr txBox="1"/>
          <p:nvPr/>
        </p:nvSpPr>
        <p:spPr>
          <a:xfrm>
            <a:off x="615142" y="3505895"/>
            <a:ext cx="8242329" cy="867524"/>
          </a:xfrm>
          <a:prstGeom prst="rect">
            <a:avLst/>
          </a:prstGeom>
          <a:noFill/>
          <a:ln>
            <a:noFill/>
          </a:ln>
        </p:spPr>
        <p:txBody>
          <a:bodyPr anchorCtr="0" anchor="t" bIns="45700" lIns="91425" spcFirstLastPara="1" rIns="182875" wrap="square" tIns="45700">
            <a:noAutofit/>
          </a:bodyPr>
          <a:lstStyle/>
          <a:p>
            <a:pPr indent="-169863" lvl="0" marL="169863" marR="0" rtl="0" algn="l">
              <a:lnSpc>
                <a:spcPct val="85000"/>
              </a:lnSpc>
              <a:spcBef>
                <a:spcPts val="0"/>
              </a:spcBef>
              <a:spcAft>
                <a:spcPts val="0"/>
              </a:spcAft>
              <a:buClr>
                <a:schemeClr val="dk2"/>
              </a:buClr>
              <a:buSzPts val="1440"/>
              <a:buFont typeface="Noto Sans Symbols"/>
              <a:buChar char="▪"/>
            </a:pPr>
            <a:r>
              <a:rPr lang="es-419" sz="1600">
                <a:solidFill>
                  <a:srgbClr val="000000"/>
                </a:solidFill>
                <a:latin typeface="Arial"/>
                <a:ea typeface="Arial"/>
                <a:cs typeface="Arial"/>
                <a:sym typeface="Arial"/>
              </a:rPr>
              <a:t>Nota: las líneas VTY permiten el acceso remoto mediante Telnet o SSH al dispositivo. Muchos switches de Cisco admiten hasta 16 líneas VTY que se numeran del 0 al 15. </a:t>
            </a:r>
            <a:endParaRPr/>
          </a:p>
        </p:txBody>
      </p:sp>
      <p:pic>
        <p:nvPicPr>
          <p:cNvPr id="505" name="Google Shape;505;p47"/>
          <p:cNvPicPr preferRelativeResize="0"/>
          <p:nvPr/>
        </p:nvPicPr>
        <p:blipFill rotWithShape="1">
          <a:blip r:embed="rId3">
            <a:alphaModFix/>
          </a:blip>
          <a:srcRect b="0" l="0" r="0" t="0"/>
          <a:stretch/>
        </p:blipFill>
        <p:spPr>
          <a:xfrm>
            <a:off x="4798060" y="1325473"/>
            <a:ext cx="3937000" cy="1092200"/>
          </a:xfrm>
          <a:prstGeom prst="rect">
            <a:avLst/>
          </a:prstGeom>
          <a:noFill/>
          <a:ln>
            <a:noFill/>
          </a:ln>
        </p:spPr>
      </p:pic>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8"/>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Configuración básica de dispositivos</a:t>
            </a:r>
            <a:br>
              <a:rPr lang="es-419">
                <a:latin typeface="Arial"/>
                <a:ea typeface="Arial"/>
                <a:cs typeface="Arial"/>
                <a:sym typeface="Arial"/>
              </a:rPr>
            </a:br>
            <a:r>
              <a:rPr lang="es-419">
                <a:latin typeface="Arial"/>
                <a:ea typeface="Arial"/>
                <a:cs typeface="Arial"/>
                <a:sym typeface="Arial"/>
              </a:rPr>
              <a:t>Encriptar las contraseñas</a:t>
            </a:r>
            <a:endParaRPr/>
          </a:p>
        </p:txBody>
      </p:sp>
      <p:sp>
        <p:nvSpPr>
          <p:cNvPr id="512" name="Google Shape;512;p48"/>
          <p:cNvSpPr txBox="1"/>
          <p:nvPr>
            <p:ph idx="1" type="body"/>
          </p:nvPr>
        </p:nvSpPr>
        <p:spPr>
          <a:xfrm>
            <a:off x="145357" y="938988"/>
            <a:ext cx="4572000" cy="1286052"/>
          </a:xfrm>
          <a:prstGeom prst="rect">
            <a:avLst/>
          </a:prstGeom>
          <a:noFill/>
          <a:ln>
            <a:noFill/>
          </a:ln>
        </p:spPr>
        <p:txBody>
          <a:bodyPr anchorCtr="0" anchor="t" bIns="45700" lIns="91425" spcFirstLastPara="1" rIns="182875" wrap="square" tIns="45700">
            <a:noAutofit/>
          </a:bodyPr>
          <a:lstStyle/>
          <a:p>
            <a:pPr indent="-169863" lvl="0" marL="169863" rtl="0" algn="l">
              <a:lnSpc>
                <a:spcPct val="85000"/>
              </a:lnSpc>
              <a:spcBef>
                <a:spcPts val="0"/>
              </a:spcBef>
              <a:spcAft>
                <a:spcPts val="0"/>
              </a:spcAft>
              <a:buSzPts val="1350"/>
              <a:buChar char="▪"/>
            </a:pPr>
            <a:r>
              <a:rPr lang="es-419"/>
              <a:t>Los archivos startup-config y running-config muestran la mayoría de las contraseñas en texto simple.</a:t>
            </a:r>
            <a:endParaRPr/>
          </a:p>
          <a:p>
            <a:pPr indent="-169863" lvl="0" marL="169863" rtl="0" algn="l">
              <a:lnSpc>
                <a:spcPct val="85000"/>
              </a:lnSpc>
              <a:spcBef>
                <a:spcPts val="1050"/>
              </a:spcBef>
              <a:spcAft>
                <a:spcPts val="0"/>
              </a:spcAft>
              <a:buSzPts val="1350"/>
              <a:buChar char="▪"/>
            </a:pPr>
            <a:r>
              <a:rPr lang="es-419"/>
              <a:t>Para encriptar las contraseñas, utilice el comando de configuración global </a:t>
            </a:r>
            <a:r>
              <a:rPr b="1" lang="es-419"/>
              <a:t>service password-encryption</a:t>
            </a:r>
            <a:r>
              <a:rPr lang="es-419"/>
              <a:t>.</a:t>
            </a:r>
            <a:endParaRPr/>
          </a:p>
        </p:txBody>
      </p:sp>
      <p:pic>
        <p:nvPicPr>
          <p:cNvPr id="513" name="Google Shape;513;p48"/>
          <p:cNvPicPr preferRelativeResize="0"/>
          <p:nvPr/>
        </p:nvPicPr>
        <p:blipFill rotWithShape="1">
          <a:blip r:embed="rId3">
            <a:alphaModFix/>
          </a:blip>
          <a:srcRect b="0" l="0" r="0" t="0"/>
          <a:stretch/>
        </p:blipFill>
        <p:spPr>
          <a:xfrm>
            <a:off x="145357" y="2649220"/>
            <a:ext cx="4572000" cy="776378"/>
          </a:xfrm>
          <a:prstGeom prst="rect">
            <a:avLst/>
          </a:prstGeom>
          <a:noFill/>
          <a:ln>
            <a:noFill/>
          </a:ln>
        </p:spPr>
      </p:pic>
      <p:sp>
        <p:nvSpPr>
          <p:cNvPr id="514" name="Google Shape;514;p48"/>
          <p:cNvSpPr txBox="1"/>
          <p:nvPr/>
        </p:nvSpPr>
        <p:spPr>
          <a:xfrm>
            <a:off x="4815434" y="938988"/>
            <a:ext cx="4040563" cy="757551"/>
          </a:xfrm>
          <a:prstGeom prst="rect">
            <a:avLst/>
          </a:prstGeom>
          <a:noFill/>
          <a:ln>
            <a:noFill/>
          </a:ln>
        </p:spPr>
        <p:txBody>
          <a:bodyPr anchorCtr="0" anchor="t" bIns="45700" lIns="91425" spcFirstLastPara="1" rIns="182875" wrap="square" tIns="45700">
            <a:noAutofit/>
          </a:bodyPr>
          <a:lstStyle/>
          <a:p>
            <a:pPr indent="-169863" lvl="0" marL="169863" marR="0" rtl="0" algn="l">
              <a:lnSpc>
                <a:spcPct val="85000"/>
              </a:lnSpc>
              <a:spcBef>
                <a:spcPts val="0"/>
              </a:spcBef>
              <a:spcAft>
                <a:spcPts val="0"/>
              </a:spcAft>
              <a:buClr>
                <a:schemeClr val="dk2"/>
              </a:buClr>
              <a:buSzPts val="1350"/>
              <a:buFont typeface="Noto Sans Symbols"/>
              <a:buChar char="▪"/>
            </a:pPr>
            <a:r>
              <a:rPr lang="es-419" sz="1500">
                <a:solidFill>
                  <a:srgbClr val="000000"/>
                </a:solidFill>
                <a:latin typeface="Arial"/>
                <a:ea typeface="Arial"/>
                <a:cs typeface="Arial"/>
                <a:sym typeface="Arial"/>
              </a:rPr>
              <a:t>Utilice el comando </a:t>
            </a:r>
            <a:r>
              <a:rPr b="1" lang="es-419" sz="1500">
                <a:solidFill>
                  <a:srgbClr val="000000"/>
                </a:solidFill>
                <a:latin typeface="Arial"/>
                <a:ea typeface="Arial"/>
                <a:cs typeface="Arial"/>
                <a:sym typeface="Arial"/>
              </a:rPr>
              <a:t>show running-config</a:t>
            </a:r>
            <a:r>
              <a:rPr lang="es-419" sz="1500">
                <a:solidFill>
                  <a:srgbClr val="000000"/>
                </a:solidFill>
                <a:latin typeface="Arial"/>
                <a:ea typeface="Arial"/>
                <a:cs typeface="Arial"/>
                <a:sym typeface="Arial"/>
              </a:rPr>
              <a:t> para verificar que las contraseñas se hayan encriptado. </a:t>
            </a:r>
            <a:endParaRPr/>
          </a:p>
        </p:txBody>
      </p:sp>
      <p:pic>
        <p:nvPicPr>
          <p:cNvPr id="515" name="Google Shape;515;p48"/>
          <p:cNvPicPr preferRelativeResize="0"/>
          <p:nvPr/>
        </p:nvPicPr>
        <p:blipFill rotWithShape="1">
          <a:blip r:embed="rId4">
            <a:alphaModFix/>
          </a:blip>
          <a:srcRect b="0" l="0" r="0" t="0"/>
          <a:stretch/>
        </p:blipFill>
        <p:spPr>
          <a:xfrm>
            <a:off x="5235515" y="2031878"/>
            <a:ext cx="3200400" cy="2011062"/>
          </a:xfrm>
          <a:prstGeom prst="rect">
            <a:avLst/>
          </a:prstGeom>
          <a:noFill/>
          <a:ln>
            <a:noFill/>
          </a:ln>
        </p:spPr>
      </p:pic>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9"/>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Configuración básica de dispositivos</a:t>
            </a:r>
            <a:br>
              <a:rPr lang="es-419">
                <a:latin typeface="Arial"/>
                <a:ea typeface="Arial"/>
                <a:cs typeface="Arial"/>
                <a:sym typeface="Arial"/>
              </a:rPr>
            </a:br>
            <a:r>
              <a:rPr lang="es-419">
                <a:latin typeface="Arial"/>
                <a:ea typeface="Arial"/>
                <a:cs typeface="Arial"/>
                <a:sym typeface="Arial"/>
              </a:rPr>
              <a:t>Mensajes de banner</a:t>
            </a:r>
            <a:endParaRPr/>
          </a:p>
        </p:txBody>
      </p:sp>
      <p:sp>
        <p:nvSpPr>
          <p:cNvPr id="522" name="Google Shape;522;p49"/>
          <p:cNvSpPr txBox="1"/>
          <p:nvPr>
            <p:ph idx="1" type="body"/>
          </p:nvPr>
        </p:nvSpPr>
        <p:spPr>
          <a:xfrm>
            <a:off x="145357" y="953416"/>
            <a:ext cx="3857686" cy="1656420"/>
          </a:xfrm>
          <a:prstGeom prst="rect">
            <a:avLst/>
          </a:prstGeom>
          <a:noFill/>
          <a:ln>
            <a:noFill/>
          </a:ln>
        </p:spPr>
        <p:txBody>
          <a:bodyPr anchorCtr="0" anchor="t" bIns="45700" lIns="91425" spcFirstLastPara="1" rIns="182875" wrap="square" tIns="45700">
            <a:noAutofit/>
          </a:bodyPr>
          <a:lstStyle/>
          <a:p>
            <a:pPr indent="-169863" lvl="0" marL="169863" rtl="0" algn="l">
              <a:lnSpc>
                <a:spcPct val="85000"/>
              </a:lnSpc>
              <a:spcBef>
                <a:spcPts val="0"/>
              </a:spcBef>
              <a:spcAft>
                <a:spcPts val="0"/>
              </a:spcAft>
              <a:buSzPts val="1350"/>
              <a:buChar char="▪"/>
            </a:pPr>
            <a:r>
              <a:rPr lang="es-419"/>
              <a:t>Un mensaje de banner es importante para advertir al personal no autorizado de intentar acceder al dispositivo. </a:t>
            </a:r>
            <a:endParaRPr/>
          </a:p>
          <a:p>
            <a:pPr indent="-169863" lvl="0" marL="169863" rtl="0" algn="l">
              <a:lnSpc>
                <a:spcPct val="85000"/>
              </a:lnSpc>
              <a:spcBef>
                <a:spcPts val="1050"/>
              </a:spcBef>
              <a:spcAft>
                <a:spcPts val="0"/>
              </a:spcAft>
              <a:buSzPts val="1350"/>
              <a:buChar char="▪"/>
            </a:pPr>
            <a:r>
              <a:rPr lang="es-419"/>
              <a:t>Para crear un mensaje de aviso del día en un dispositivo de red, utilice el comando de configuración global </a:t>
            </a:r>
            <a:r>
              <a:rPr b="1" lang="es-419"/>
              <a:t>banner motd #</a:t>
            </a:r>
            <a:r>
              <a:rPr i="1" lang="es-419"/>
              <a:t>el mensaje del día</a:t>
            </a:r>
            <a:r>
              <a:rPr b="1" lang="es-419"/>
              <a:t> #</a:t>
            </a:r>
            <a:r>
              <a:rPr lang="es-419"/>
              <a:t>. </a:t>
            </a:r>
            <a:endParaRPr/>
          </a:p>
        </p:txBody>
      </p:sp>
      <p:sp>
        <p:nvSpPr>
          <p:cNvPr id="523" name="Google Shape;523;p49"/>
          <p:cNvSpPr txBox="1"/>
          <p:nvPr/>
        </p:nvSpPr>
        <p:spPr>
          <a:xfrm>
            <a:off x="145357" y="3019213"/>
            <a:ext cx="3857686"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419" sz="1400">
                <a:solidFill>
                  <a:srgbClr val="000000"/>
                </a:solidFill>
                <a:latin typeface="Arial"/>
                <a:ea typeface="Arial"/>
                <a:cs typeface="Arial"/>
                <a:sym typeface="Arial"/>
              </a:rPr>
              <a:t>Nota: El símbolo “#” en la sintaxis del comando se denomina carácter delimitador. Se ingresa antes y después del mensaje. </a:t>
            </a:r>
            <a:endParaRPr/>
          </a:p>
        </p:txBody>
      </p:sp>
      <p:sp>
        <p:nvSpPr>
          <p:cNvPr id="524" name="Google Shape;524;p49"/>
          <p:cNvSpPr txBox="1"/>
          <p:nvPr/>
        </p:nvSpPr>
        <p:spPr>
          <a:xfrm>
            <a:off x="4268947" y="1849911"/>
            <a:ext cx="4875053"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419" sz="1300">
                <a:solidFill>
                  <a:srgbClr val="000000"/>
                </a:solidFill>
                <a:latin typeface="Arial"/>
                <a:ea typeface="Arial"/>
                <a:cs typeface="Arial"/>
                <a:sym typeface="Arial"/>
              </a:rPr>
              <a:t>El banner se mostrará en los intentos de acceder al dispositivo. </a:t>
            </a:r>
            <a:endParaRPr/>
          </a:p>
        </p:txBody>
      </p:sp>
      <p:pic>
        <p:nvPicPr>
          <p:cNvPr id="525" name="Google Shape;525;p49"/>
          <p:cNvPicPr preferRelativeResize="0"/>
          <p:nvPr/>
        </p:nvPicPr>
        <p:blipFill rotWithShape="1">
          <a:blip r:embed="rId3">
            <a:alphaModFix/>
          </a:blip>
          <a:srcRect b="0" l="0" r="0" t="0"/>
          <a:stretch/>
        </p:blipFill>
        <p:spPr>
          <a:xfrm>
            <a:off x="4643119" y="1155127"/>
            <a:ext cx="4114800" cy="441924"/>
          </a:xfrm>
          <a:prstGeom prst="rect">
            <a:avLst/>
          </a:prstGeom>
          <a:noFill/>
          <a:ln>
            <a:noFill/>
          </a:ln>
        </p:spPr>
      </p:pic>
      <p:sp>
        <p:nvSpPr>
          <p:cNvPr id="526" name="Google Shape;526;p49"/>
          <p:cNvSpPr/>
          <p:nvPr/>
        </p:nvSpPr>
        <p:spPr>
          <a:xfrm>
            <a:off x="6512558" y="2210830"/>
            <a:ext cx="187961" cy="292389"/>
          </a:xfrm>
          <a:prstGeom prst="downArrow">
            <a:avLst>
              <a:gd fmla="val 50000" name="adj1"/>
              <a:gd fmla="val 50000" name="adj2"/>
            </a:avLst>
          </a:prstGeom>
          <a:solidFill>
            <a:srgbClr val="36A4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527" name="Google Shape;527;p49"/>
          <p:cNvPicPr preferRelativeResize="0"/>
          <p:nvPr/>
        </p:nvPicPr>
        <p:blipFill rotWithShape="1">
          <a:blip r:embed="rId4">
            <a:alphaModFix/>
          </a:blip>
          <a:srcRect b="0" l="0" r="0" t="0"/>
          <a:stretch/>
        </p:blipFill>
        <p:spPr>
          <a:xfrm>
            <a:off x="5140958" y="2571750"/>
            <a:ext cx="2743200" cy="1633591"/>
          </a:xfrm>
          <a:prstGeom prst="rect">
            <a:avLst/>
          </a:prstGeom>
          <a:noFill/>
          <a:ln>
            <a:noFill/>
          </a:ln>
        </p:spPr>
      </p:pic>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0"/>
          <p:cNvSpPr txBox="1"/>
          <p:nvPr>
            <p:ph type="title"/>
          </p:nvPr>
        </p:nvSpPr>
        <p:spPr>
          <a:xfrm>
            <a:off x="0" y="118872"/>
            <a:ext cx="9144000" cy="59292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Configuración básica de dispositivos</a:t>
            </a:r>
            <a:br>
              <a:rPr lang="es-419"/>
            </a:br>
            <a:r>
              <a:rPr lang="es-419"/>
              <a:t>Video: acceso administrativo seguro a un switch</a:t>
            </a:r>
            <a:endParaRPr/>
          </a:p>
        </p:txBody>
      </p:sp>
      <p:sp>
        <p:nvSpPr>
          <p:cNvPr id="534" name="Google Shape;534;p50"/>
          <p:cNvSpPr txBox="1"/>
          <p:nvPr>
            <p:ph idx="1" type="body"/>
          </p:nvPr>
        </p:nvSpPr>
        <p:spPr>
          <a:xfrm>
            <a:off x="179882" y="1034322"/>
            <a:ext cx="8649325" cy="352268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350"/>
              <a:buNone/>
            </a:pPr>
            <a:r>
              <a:rPr lang="es-419"/>
              <a:t>Este video cubrirá lo siguiente: </a:t>
            </a:r>
            <a:endParaRPr/>
          </a:p>
          <a:p>
            <a:pPr indent="-215900" lvl="1" marL="358775" rtl="0" algn="l">
              <a:lnSpc>
                <a:spcPct val="100000"/>
              </a:lnSpc>
              <a:spcBef>
                <a:spcPts val="900"/>
              </a:spcBef>
              <a:spcAft>
                <a:spcPts val="0"/>
              </a:spcAft>
              <a:buSzPts val="1500"/>
              <a:buChar char="•"/>
            </a:pPr>
            <a:r>
              <a:rPr lang="es-419" sz="1500"/>
              <a:t>Acceda a la línea de comandos para asegurar el switch</a:t>
            </a:r>
            <a:endParaRPr/>
          </a:p>
          <a:p>
            <a:pPr indent="-215900" lvl="1" marL="358775" rtl="0" algn="l">
              <a:lnSpc>
                <a:spcPct val="100000"/>
              </a:lnSpc>
              <a:spcBef>
                <a:spcPts val="600"/>
              </a:spcBef>
              <a:spcAft>
                <a:spcPts val="0"/>
              </a:spcAft>
              <a:buSzPts val="1500"/>
              <a:buChar char="•"/>
            </a:pPr>
            <a:r>
              <a:rPr lang="es-419" sz="1500"/>
              <a:t>Acceso seguro al puerto de la consola.</a:t>
            </a:r>
            <a:endParaRPr/>
          </a:p>
          <a:p>
            <a:pPr indent="-215900" lvl="1" marL="358775" rtl="0" algn="l">
              <a:lnSpc>
                <a:spcPct val="100000"/>
              </a:lnSpc>
              <a:spcBef>
                <a:spcPts val="600"/>
              </a:spcBef>
              <a:spcAft>
                <a:spcPts val="0"/>
              </a:spcAft>
              <a:buSzPts val="1500"/>
              <a:buChar char="•"/>
            </a:pPr>
            <a:r>
              <a:rPr lang="es-419" sz="1500"/>
              <a:t>Acceso seguro al terminal virtual para acceso remoto</a:t>
            </a:r>
            <a:endParaRPr/>
          </a:p>
          <a:p>
            <a:pPr indent="-215900" lvl="1" marL="358775" rtl="0" algn="l">
              <a:lnSpc>
                <a:spcPct val="100000"/>
              </a:lnSpc>
              <a:spcBef>
                <a:spcPts val="600"/>
              </a:spcBef>
              <a:spcAft>
                <a:spcPts val="0"/>
              </a:spcAft>
              <a:buSzPts val="1500"/>
              <a:buChar char="•"/>
            </a:pPr>
            <a:r>
              <a:rPr lang="es-419" sz="1500"/>
              <a:t>Encriptar contraseñas en el switch</a:t>
            </a:r>
            <a:endParaRPr/>
          </a:p>
          <a:p>
            <a:pPr indent="-215900" lvl="1" marL="358775" rtl="0" algn="l">
              <a:lnSpc>
                <a:spcPct val="100000"/>
              </a:lnSpc>
              <a:spcBef>
                <a:spcPts val="600"/>
              </a:spcBef>
              <a:spcAft>
                <a:spcPts val="0"/>
              </a:spcAft>
              <a:buSzPts val="1500"/>
              <a:buChar char="•"/>
            </a:pPr>
            <a:r>
              <a:rPr lang="es-419" sz="1500"/>
              <a:t>Configurar el mensaje de banner</a:t>
            </a:r>
            <a:endParaRPr/>
          </a:p>
          <a:p>
            <a:pPr indent="-215900" lvl="1" marL="358775" rtl="0" algn="l">
              <a:lnSpc>
                <a:spcPct val="100000"/>
              </a:lnSpc>
              <a:spcBef>
                <a:spcPts val="600"/>
              </a:spcBef>
              <a:spcAft>
                <a:spcPts val="0"/>
              </a:spcAft>
              <a:buSzPts val="1500"/>
              <a:buChar char="•"/>
            </a:pPr>
            <a:r>
              <a:rPr lang="es-419" sz="1500"/>
              <a:t>Verificar los cambios de seguridad</a:t>
            </a:r>
            <a:endParaRPr/>
          </a:p>
          <a:p>
            <a:pPr indent="-84138" lvl="0" marL="169863" rtl="0" algn="l">
              <a:lnSpc>
                <a:spcPct val="100000"/>
              </a:lnSpc>
              <a:spcBef>
                <a:spcPts val="900"/>
              </a:spcBef>
              <a:spcAft>
                <a:spcPts val="0"/>
              </a:spcAft>
              <a:buSzPts val="1350"/>
              <a:buFont typeface="Noto Sans Symbols"/>
              <a:buNone/>
            </a:pPr>
            <a:r>
              <a:t/>
            </a:r>
            <a:endParaRPr/>
          </a:p>
          <a:p>
            <a:pPr indent="0" lvl="0" marL="0" rtl="0" algn="l">
              <a:lnSpc>
                <a:spcPct val="100000"/>
              </a:lnSpc>
              <a:spcBef>
                <a:spcPts val="1200"/>
              </a:spcBef>
              <a:spcAft>
                <a:spcPts val="0"/>
              </a:spcAft>
              <a:buSzPts val="1350"/>
              <a:buNone/>
            </a:pPr>
            <a:r>
              <a:t/>
            </a:r>
            <a:endParaRPr/>
          </a:p>
          <a:p>
            <a:pPr indent="-84138" lvl="0" marL="169863" rtl="0" algn="l">
              <a:lnSpc>
                <a:spcPct val="100000"/>
              </a:lnSpc>
              <a:spcBef>
                <a:spcPts val="1200"/>
              </a:spcBef>
              <a:spcAft>
                <a:spcPts val="0"/>
              </a:spcAft>
              <a:buSzPts val="1350"/>
              <a:buFont typeface="Noto Sans Symbols"/>
              <a:buNone/>
            </a:pPr>
            <a:r>
              <a:t/>
            </a:r>
            <a:endParaRPr/>
          </a:p>
        </p:txBody>
      </p:sp>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1"/>
          <p:cNvSpPr txBox="1"/>
          <p:nvPr>
            <p:ph type="ctrTitle"/>
          </p:nvPr>
        </p:nvSpPr>
        <p:spPr>
          <a:xfrm>
            <a:off x="416425" y="1849120"/>
            <a:ext cx="8280314" cy="8686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2.5 Guardar las configuraciones</a:t>
            </a:r>
            <a:endParaRPr/>
          </a:p>
        </p:txBody>
      </p:sp>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2"/>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Guardar configuraciones</a:t>
            </a:r>
            <a:br>
              <a:rPr lang="es-419">
                <a:latin typeface="Arial"/>
                <a:ea typeface="Arial"/>
                <a:cs typeface="Arial"/>
                <a:sym typeface="Arial"/>
              </a:rPr>
            </a:br>
            <a:r>
              <a:rPr lang="es-419">
                <a:latin typeface="Arial"/>
                <a:ea typeface="Arial"/>
                <a:cs typeface="Arial"/>
                <a:sym typeface="Arial"/>
              </a:rPr>
              <a:t>Archivos de configuración</a:t>
            </a:r>
            <a:endParaRPr/>
          </a:p>
        </p:txBody>
      </p:sp>
      <p:sp>
        <p:nvSpPr>
          <p:cNvPr id="547" name="Google Shape;547;p52"/>
          <p:cNvSpPr txBox="1"/>
          <p:nvPr>
            <p:ph idx="1" type="body"/>
          </p:nvPr>
        </p:nvSpPr>
        <p:spPr>
          <a:xfrm>
            <a:off x="145357" y="938988"/>
            <a:ext cx="8853286" cy="1844852"/>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Char char="▪"/>
            </a:pPr>
            <a:r>
              <a:rPr lang="es-419"/>
              <a:t>Existen dos archivos de sistema que almacenan la configuración de dispositivos.</a:t>
            </a:r>
            <a:endParaRPr/>
          </a:p>
          <a:p>
            <a:pPr indent="-169863" lvl="2" marL="431800" rtl="0" algn="l">
              <a:lnSpc>
                <a:spcPct val="100000"/>
              </a:lnSpc>
              <a:spcBef>
                <a:spcPts val="900"/>
              </a:spcBef>
              <a:spcAft>
                <a:spcPts val="0"/>
              </a:spcAft>
              <a:buClr>
                <a:srgbClr val="000000"/>
              </a:buClr>
              <a:buSzPts val="1200"/>
              <a:buChar char="•"/>
            </a:pPr>
            <a:r>
              <a:rPr b="1" lang="es-419"/>
              <a:t>startup-config</a:t>
            </a:r>
            <a:r>
              <a:rPr lang="es-419"/>
              <a:t> - Este es el archivo de configuración guardado que se almacena en NVRAM. Contiene todos los comandos que usará el dispositivo al iniciar o reiniciar. Flash no pierde su contenido cuando el dispositivo está apagado.</a:t>
            </a:r>
            <a:r>
              <a:rPr b="1" lang="es-419"/>
              <a:t> </a:t>
            </a:r>
            <a:endParaRPr/>
          </a:p>
          <a:p>
            <a:pPr indent="-169863" lvl="2" marL="431800" rtl="0" algn="l">
              <a:lnSpc>
                <a:spcPct val="100000"/>
              </a:lnSpc>
              <a:spcBef>
                <a:spcPts val="600"/>
              </a:spcBef>
              <a:spcAft>
                <a:spcPts val="0"/>
              </a:spcAft>
              <a:buClr>
                <a:srgbClr val="000000"/>
              </a:buClr>
              <a:buSzPts val="1200"/>
              <a:buChar char="•"/>
            </a:pPr>
            <a:r>
              <a:rPr b="1" lang="es-419"/>
              <a:t>running-config</a:t>
            </a:r>
            <a:r>
              <a:rPr lang="es-419"/>
              <a:t> - Esto se almacena en la memoria de acceso aleatorio (RAM). Refleja la configuración actual. La modificación de una configuración en ejecución afecta el funcionamiento de un dispositivo Cisco de inmediato. La memoria RAM es volátil. Pierde todo el contenido cuando el dispositivo se apaga o se reinicia.</a:t>
            </a:r>
            <a:endParaRPr/>
          </a:p>
          <a:p>
            <a:pPr indent="-169863" lvl="2" marL="431800" rtl="0" algn="l">
              <a:lnSpc>
                <a:spcPct val="100000"/>
              </a:lnSpc>
              <a:spcBef>
                <a:spcPts val="600"/>
              </a:spcBef>
              <a:spcAft>
                <a:spcPts val="0"/>
              </a:spcAft>
              <a:buClr>
                <a:srgbClr val="000000"/>
              </a:buClr>
              <a:buSzPts val="1200"/>
              <a:buChar char="•"/>
            </a:pPr>
            <a:r>
              <a:rPr lang="es-419"/>
              <a:t>Para guardar los cambios realizados en la configuración en ejecución en el archivo de configuración de inicio utilice el comando </a:t>
            </a:r>
            <a:r>
              <a:rPr b="1" lang="es-419"/>
              <a:t>copy running-config startup-config</a:t>
            </a:r>
            <a:r>
              <a:rPr lang="es-419"/>
              <a:t> en el modo EXEC privilegiado.</a:t>
            </a:r>
            <a:endParaRPr/>
          </a:p>
          <a:p>
            <a:pPr indent="0" lvl="0" marL="0" rtl="0" algn="l">
              <a:lnSpc>
                <a:spcPct val="100000"/>
              </a:lnSpc>
              <a:spcBef>
                <a:spcPts val="900"/>
              </a:spcBef>
              <a:spcAft>
                <a:spcPts val="0"/>
              </a:spcAft>
              <a:buSzPts val="1350"/>
              <a:buNone/>
            </a:pPr>
            <a:r>
              <a:t/>
            </a:r>
            <a:endParaRPr/>
          </a:p>
        </p:txBody>
      </p:sp>
      <p:pic>
        <p:nvPicPr>
          <p:cNvPr id="548" name="Google Shape;548;p52"/>
          <p:cNvPicPr preferRelativeResize="0"/>
          <p:nvPr/>
        </p:nvPicPr>
        <p:blipFill rotWithShape="1">
          <a:blip r:embed="rId3">
            <a:alphaModFix/>
          </a:blip>
          <a:srcRect b="0" l="0" r="0" t="0"/>
          <a:stretch/>
        </p:blipFill>
        <p:spPr>
          <a:xfrm>
            <a:off x="641349" y="2923884"/>
            <a:ext cx="3797300" cy="1587500"/>
          </a:xfrm>
          <a:prstGeom prst="rect">
            <a:avLst/>
          </a:prstGeom>
          <a:noFill/>
          <a:ln>
            <a:noFill/>
          </a:ln>
        </p:spPr>
      </p:pic>
      <p:pic>
        <p:nvPicPr>
          <p:cNvPr id="549" name="Google Shape;549;p52"/>
          <p:cNvPicPr preferRelativeResize="0"/>
          <p:nvPr/>
        </p:nvPicPr>
        <p:blipFill rotWithShape="1">
          <a:blip r:embed="rId4">
            <a:alphaModFix/>
          </a:blip>
          <a:srcRect b="0" l="0" r="0" t="0"/>
          <a:stretch/>
        </p:blipFill>
        <p:spPr>
          <a:xfrm>
            <a:off x="4705351" y="2923884"/>
            <a:ext cx="3797300" cy="1587500"/>
          </a:xfrm>
          <a:prstGeom prst="rect">
            <a:avLst/>
          </a:prstGeom>
          <a:noFill/>
          <a:ln>
            <a:noFill/>
          </a:ln>
        </p:spPr>
      </p:pic>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Guardar configuraciones </a:t>
            </a:r>
            <a:br>
              <a:rPr lang="es-419">
                <a:latin typeface="Arial"/>
                <a:ea typeface="Arial"/>
                <a:cs typeface="Arial"/>
                <a:sym typeface="Arial"/>
              </a:rPr>
            </a:br>
            <a:r>
              <a:rPr lang="es-419">
                <a:latin typeface="Arial"/>
                <a:ea typeface="Arial"/>
                <a:cs typeface="Arial"/>
                <a:sym typeface="Arial"/>
              </a:rPr>
              <a:t>Modificación de la configuración en ejecución</a:t>
            </a:r>
            <a:endParaRPr/>
          </a:p>
        </p:txBody>
      </p:sp>
      <p:sp>
        <p:nvSpPr>
          <p:cNvPr id="556" name="Google Shape;556;p53"/>
          <p:cNvSpPr txBox="1"/>
          <p:nvPr>
            <p:ph idx="1" type="body"/>
          </p:nvPr>
        </p:nvSpPr>
        <p:spPr>
          <a:xfrm>
            <a:off x="155517" y="798944"/>
            <a:ext cx="4411993" cy="3693972"/>
          </a:xfrm>
          <a:prstGeom prst="rect">
            <a:avLst/>
          </a:prstGeom>
          <a:noFill/>
          <a:ln>
            <a:noFill/>
          </a:ln>
        </p:spPr>
        <p:txBody>
          <a:bodyPr anchorCtr="0" anchor="t" bIns="45700" lIns="91425" spcFirstLastPara="1" rIns="182875" wrap="square" tIns="45700">
            <a:noAutofit/>
          </a:bodyPr>
          <a:lstStyle/>
          <a:p>
            <a:pPr indent="0" lvl="0" marL="0" rtl="0" algn="l">
              <a:lnSpc>
                <a:spcPct val="85000"/>
              </a:lnSpc>
              <a:spcBef>
                <a:spcPts val="0"/>
              </a:spcBef>
              <a:spcAft>
                <a:spcPts val="0"/>
              </a:spcAft>
              <a:buSzPts val="1350"/>
              <a:buNone/>
            </a:pPr>
            <a:r>
              <a:rPr lang="es-419"/>
              <a:t>Si los cambios realizados en la configuración en ejecución no tienen el efecto deseado y la configuración en ejecución aún no se ha guardado, puede restaurar el dispositivo a su configuración anterior. Para hacer esto puede:</a:t>
            </a:r>
            <a:endParaRPr/>
          </a:p>
          <a:p>
            <a:pPr indent="-215900" lvl="1" marL="358775" rtl="0" algn="l">
              <a:lnSpc>
                <a:spcPct val="85000"/>
              </a:lnSpc>
              <a:spcBef>
                <a:spcPts val="1020"/>
              </a:spcBef>
              <a:spcAft>
                <a:spcPts val="0"/>
              </a:spcAft>
              <a:buSzPts val="1400"/>
              <a:buChar char="•"/>
            </a:pPr>
            <a:r>
              <a:rPr lang="es-419"/>
              <a:t>Elimine los comandos modificados individualmente.</a:t>
            </a:r>
            <a:endParaRPr/>
          </a:p>
          <a:p>
            <a:pPr indent="-215900" lvl="1" marL="358775" rtl="0" algn="l">
              <a:lnSpc>
                <a:spcPct val="85000"/>
              </a:lnSpc>
              <a:spcBef>
                <a:spcPts val="720"/>
              </a:spcBef>
              <a:spcAft>
                <a:spcPts val="0"/>
              </a:spcAft>
              <a:buSzPts val="1400"/>
              <a:buChar char="•"/>
            </a:pPr>
            <a:r>
              <a:rPr lang="es-419"/>
              <a:t>Reinicie el dispositivo con el comando </a:t>
            </a:r>
            <a:r>
              <a:rPr b="1" lang="es-419"/>
              <a:t>reload</a:t>
            </a:r>
            <a:r>
              <a:rPr lang="es-419"/>
              <a:t> en el modo EXEC con privilegios. </a:t>
            </a:r>
            <a:r>
              <a:rPr i="1" lang="es-419"/>
              <a:t>Nota: Esto hará que el dispositivo se desconecte brevemente, lo que provocará un tiempo de inactividad de la red. </a:t>
            </a:r>
            <a:r>
              <a:rPr lang="es-419"/>
              <a:t> </a:t>
            </a:r>
            <a:endParaRPr/>
          </a:p>
          <a:p>
            <a:pPr indent="0" lvl="0" marL="0" rtl="0" algn="l">
              <a:lnSpc>
                <a:spcPct val="85000"/>
              </a:lnSpc>
              <a:spcBef>
                <a:spcPts val="750"/>
              </a:spcBef>
              <a:spcAft>
                <a:spcPts val="0"/>
              </a:spcAft>
              <a:buSzPts val="1350"/>
              <a:buNone/>
            </a:pPr>
            <a:r>
              <a:rPr lang="es-419"/>
              <a:t>Si los cambios no deseados se guardaron en la configuración de inicio, puede ser necesario borrar todas las configuraciones usando el comando </a:t>
            </a:r>
            <a:r>
              <a:rPr b="1" lang="es-419"/>
              <a:t>erase startup-config </a:t>
            </a:r>
            <a:r>
              <a:rPr lang="es-419"/>
              <a:t>en el modo EXEC privilegiado. </a:t>
            </a:r>
            <a:endParaRPr/>
          </a:p>
          <a:p>
            <a:pPr indent="-215900" lvl="1" marL="358775" rtl="0" algn="l">
              <a:lnSpc>
                <a:spcPct val="85000"/>
              </a:lnSpc>
              <a:spcBef>
                <a:spcPts val="1020"/>
              </a:spcBef>
              <a:spcAft>
                <a:spcPts val="0"/>
              </a:spcAft>
              <a:buSzPts val="1400"/>
              <a:buChar char="•"/>
            </a:pPr>
            <a:r>
              <a:rPr lang="es-419"/>
              <a:t>Después de borrar startup-config, vuelva a cargar el dispositivo para borrar el archivo running-config de la RAM. </a:t>
            </a:r>
            <a:endParaRPr/>
          </a:p>
        </p:txBody>
      </p:sp>
      <p:pic>
        <p:nvPicPr>
          <p:cNvPr id="557" name="Google Shape;557;p53"/>
          <p:cNvPicPr preferRelativeResize="0"/>
          <p:nvPr/>
        </p:nvPicPr>
        <p:blipFill rotWithShape="1">
          <a:blip r:embed="rId3">
            <a:alphaModFix/>
          </a:blip>
          <a:srcRect b="0" l="0" r="0" t="0"/>
          <a:stretch/>
        </p:blipFill>
        <p:spPr>
          <a:xfrm>
            <a:off x="4576492" y="1279716"/>
            <a:ext cx="4403011" cy="578083"/>
          </a:xfrm>
          <a:prstGeom prst="rect">
            <a:avLst/>
          </a:prstGeom>
          <a:noFill/>
          <a:ln>
            <a:noFill/>
          </a:ln>
        </p:spPr>
      </p:pic>
      <p:pic>
        <p:nvPicPr>
          <p:cNvPr id="558" name="Google Shape;558;p53"/>
          <p:cNvPicPr preferRelativeResize="0"/>
          <p:nvPr/>
        </p:nvPicPr>
        <p:blipFill rotWithShape="1">
          <a:blip r:embed="rId4">
            <a:alphaModFix/>
          </a:blip>
          <a:srcRect b="0" l="0" r="0" t="0"/>
          <a:stretch/>
        </p:blipFill>
        <p:spPr>
          <a:xfrm>
            <a:off x="4567510" y="3220977"/>
            <a:ext cx="4411993" cy="642807"/>
          </a:xfrm>
          <a:prstGeom prst="rect">
            <a:avLst/>
          </a:prstGeom>
          <a:noFill/>
          <a:ln>
            <a:noFill/>
          </a:ln>
        </p:spPr>
      </p:pic>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4"/>
          <p:cNvSpPr txBox="1"/>
          <p:nvPr>
            <p:ph type="title"/>
          </p:nvPr>
        </p:nvSpPr>
        <p:spPr>
          <a:xfrm>
            <a:off x="0" y="118872"/>
            <a:ext cx="9144000" cy="59292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Guardar configuraciones </a:t>
            </a:r>
            <a:br>
              <a:rPr lang="es-419"/>
            </a:br>
            <a:r>
              <a:rPr lang="es-419"/>
              <a:t>Video - Modificación de la configuración en ejecución</a:t>
            </a:r>
            <a:endParaRPr/>
          </a:p>
        </p:txBody>
      </p:sp>
      <p:sp>
        <p:nvSpPr>
          <p:cNvPr id="565" name="Google Shape;565;p54"/>
          <p:cNvSpPr txBox="1"/>
          <p:nvPr>
            <p:ph idx="1" type="body"/>
          </p:nvPr>
        </p:nvSpPr>
        <p:spPr>
          <a:xfrm>
            <a:off x="179882" y="1034322"/>
            <a:ext cx="8649325" cy="352268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350"/>
              <a:buNone/>
            </a:pPr>
            <a:r>
              <a:rPr lang="es-419"/>
              <a:t>Este video cubrirá lo siguiente: </a:t>
            </a:r>
            <a:endParaRPr/>
          </a:p>
          <a:p>
            <a:pPr indent="-215900" lvl="1" marL="358775" rtl="0" algn="l">
              <a:lnSpc>
                <a:spcPct val="100000"/>
              </a:lnSpc>
              <a:spcBef>
                <a:spcPts val="900"/>
              </a:spcBef>
              <a:spcAft>
                <a:spcPts val="0"/>
              </a:spcAft>
              <a:buSzPts val="1500"/>
              <a:buChar char="•"/>
            </a:pPr>
            <a:r>
              <a:rPr lang="es-419" sz="1500"/>
              <a:t>Copie el archivo running-config en el archivo startup-config</a:t>
            </a:r>
            <a:endParaRPr/>
          </a:p>
          <a:p>
            <a:pPr indent="-215900" lvl="1" marL="358775" rtl="0" algn="l">
              <a:lnSpc>
                <a:spcPct val="100000"/>
              </a:lnSpc>
              <a:spcBef>
                <a:spcPts val="600"/>
              </a:spcBef>
              <a:spcAft>
                <a:spcPts val="0"/>
              </a:spcAft>
              <a:buSzPts val="1500"/>
              <a:buChar char="•"/>
            </a:pPr>
            <a:r>
              <a:rPr lang="es-419" sz="1500"/>
              <a:t>Mostrar los archivos en el directorio flash o NVRAM</a:t>
            </a:r>
            <a:endParaRPr/>
          </a:p>
          <a:p>
            <a:pPr indent="-215900" lvl="1" marL="358775" rtl="0" algn="l">
              <a:lnSpc>
                <a:spcPct val="100000"/>
              </a:lnSpc>
              <a:spcBef>
                <a:spcPts val="600"/>
              </a:spcBef>
              <a:spcAft>
                <a:spcPts val="0"/>
              </a:spcAft>
              <a:buSzPts val="1500"/>
              <a:buChar char="•"/>
            </a:pPr>
            <a:r>
              <a:rPr lang="es-419" sz="1500"/>
              <a:t>Abreviación del comando.</a:t>
            </a:r>
            <a:endParaRPr/>
          </a:p>
          <a:p>
            <a:pPr indent="-215900" lvl="1" marL="358775" rtl="0" algn="l">
              <a:lnSpc>
                <a:spcPct val="100000"/>
              </a:lnSpc>
              <a:spcBef>
                <a:spcPts val="600"/>
              </a:spcBef>
              <a:spcAft>
                <a:spcPts val="0"/>
              </a:spcAft>
              <a:buSzPts val="1500"/>
              <a:buChar char="•"/>
            </a:pPr>
            <a:r>
              <a:rPr lang="es-419" sz="1500"/>
              <a:t>Borre el archivo startup-config.</a:t>
            </a:r>
            <a:endParaRPr/>
          </a:p>
          <a:p>
            <a:pPr indent="-215900" lvl="1" marL="358775" rtl="0" algn="l">
              <a:lnSpc>
                <a:spcPct val="100000"/>
              </a:lnSpc>
              <a:spcBef>
                <a:spcPts val="600"/>
              </a:spcBef>
              <a:spcAft>
                <a:spcPts val="0"/>
              </a:spcAft>
              <a:buSzPts val="1500"/>
              <a:buChar char="•"/>
            </a:pPr>
            <a:r>
              <a:rPr lang="es-419" sz="1500"/>
              <a:t>Copie el archivo start-config en el archivo running-config</a:t>
            </a:r>
            <a:endParaRPr/>
          </a:p>
          <a:p>
            <a:pPr indent="-84138" lvl="0" marL="169863" rtl="0" algn="l">
              <a:lnSpc>
                <a:spcPct val="100000"/>
              </a:lnSpc>
              <a:spcBef>
                <a:spcPts val="900"/>
              </a:spcBef>
              <a:spcAft>
                <a:spcPts val="0"/>
              </a:spcAft>
              <a:buSzPts val="1350"/>
              <a:buFont typeface="Noto Sans Symbols"/>
              <a:buNone/>
            </a:pPr>
            <a:r>
              <a:t/>
            </a:r>
            <a:endParaRPr/>
          </a:p>
          <a:p>
            <a:pPr indent="0" lvl="0" marL="0" rtl="0" algn="l">
              <a:lnSpc>
                <a:spcPct val="100000"/>
              </a:lnSpc>
              <a:spcBef>
                <a:spcPts val="1200"/>
              </a:spcBef>
              <a:spcAft>
                <a:spcPts val="0"/>
              </a:spcAft>
              <a:buSzPts val="1350"/>
              <a:buNone/>
            </a:pPr>
            <a:r>
              <a:t/>
            </a:r>
            <a:endParaRPr/>
          </a:p>
          <a:p>
            <a:pPr indent="-84138" lvl="0" marL="169863" rtl="0" algn="l">
              <a:lnSpc>
                <a:spcPct val="100000"/>
              </a:lnSpc>
              <a:spcBef>
                <a:spcPts val="1200"/>
              </a:spcBef>
              <a:spcAft>
                <a:spcPts val="0"/>
              </a:spcAft>
              <a:buSzPts val="1350"/>
              <a:buFont typeface="Noto Sans Symbols"/>
              <a:buNone/>
            </a:pPr>
            <a:r>
              <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Acceso a Cisco IOS </a:t>
            </a:r>
            <a:br>
              <a:rPr lang="es-419"/>
            </a:br>
            <a:r>
              <a:rPr lang="es-419"/>
              <a:t>Sistemas operativos</a:t>
            </a:r>
            <a:endParaRPr/>
          </a:p>
        </p:txBody>
      </p:sp>
      <p:sp>
        <p:nvSpPr>
          <p:cNvPr id="260" name="Google Shape;260;p19"/>
          <p:cNvSpPr txBox="1"/>
          <p:nvPr>
            <p:ph idx="1" type="body"/>
          </p:nvPr>
        </p:nvSpPr>
        <p:spPr>
          <a:xfrm>
            <a:off x="144065" y="888396"/>
            <a:ext cx="3950857" cy="2967985"/>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440"/>
              <a:buFont typeface="Arial"/>
              <a:buChar char="•"/>
            </a:pPr>
            <a:r>
              <a:rPr b="1" lang="es-419" sz="1600"/>
              <a:t>Shell</a:t>
            </a:r>
            <a:r>
              <a:rPr lang="es-419" sz="1600"/>
              <a:t>- La interfaz de usuario que permite a los usuarios solicitar tareas específicas del equipo. Estas solicitudes se pueden realizar a través de las interfaces CLI o GUI. </a:t>
            </a:r>
            <a:endParaRPr/>
          </a:p>
          <a:p>
            <a:pPr indent="-169863" lvl="0" marL="169863" rtl="0" algn="l">
              <a:lnSpc>
                <a:spcPct val="100000"/>
              </a:lnSpc>
              <a:spcBef>
                <a:spcPts val="1200"/>
              </a:spcBef>
              <a:spcAft>
                <a:spcPts val="0"/>
              </a:spcAft>
              <a:buSzPts val="1440"/>
              <a:buFont typeface="Arial"/>
              <a:buChar char="•"/>
            </a:pPr>
            <a:r>
              <a:rPr b="1" lang="es-419" sz="1600"/>
              <a:t>Kernel</a:t>
            </a:r>
            <a:r>
              <a:rPr lang="es-419" sz="1600"/>
              <a:t> - Establece la comunicación entre el hardware y el software de una computadora y administra el uso de los recursos de hardware para cumplir los requisitos del software.</a:t>
            </a:r>
            <a:endParaRPr/>
          </a:p>
          <a:p>
            <a:pPr indent="-169863" lvl="0" marL="169863" rtl="0" algn="l">
              <a:lnSpc>
                <a:spcPct val="100000"/>
              </a:lnSpc>
              <a:spcBef>
                <a:spcPts val="1200"/>
              </a:spcBef>
              <a:spcAft>
                <a:spcPts val="0"/>
              </a:spcAft>
              <a:buSzPts val="1440"/>
              <a:buFont typeface="Arial"/>
              <a:buChar char="•"/>
            </a:pPr>
            <a:r>
              <a:rPr b="1" lang="es-419" sz="1600"/>
              <a:t>Hardware</a:t>
            </a:r>
            <a:r>
              <a:rPr lang="es-419" sz="1600"/>
              <a:t> - La parte física de una computadora, incluida la electrónica subyacente.</a:t>
            </a:r>
            <a:endParaRPr/>
          </a:p>
          <a:p>
            <a:pPr indent="-84138" lvl="0" marL="169863" rtl="0" algn="l">
              <a:lnSpc>
                <a:spcPct val="100000"/>
              </a:lnSpc>
              <a:spcBef>
                <a:spcPts val="1200"/>
              </a:spcBef>
              <a:spcAft>
                <a:spcPts val="0"/>
              </a:spcAft>
              <a:buSzPts val="1350"/>
              <a:buFont typeface="Noto Sans Symbols"/>
              <a:buNone/>
            </a:pPr>
            <a:r>
              <a:t/>
            </a:r>
            <a:endParaRPr/>
          </a:p>
        </p:txBody>
      </p:sp>
      <p:pic>
        <p:nvPicPr>
          <p:cNvPr id="261" name="Google Shape;261;p19"/>
          <p:cNvPicPr preferRelativeResize="0"/>
          <p:nvPr/>
        </p:nvPicPr>
        <p:blipFill rotWithShape="1">
          <a:blip r:embed="rId3">
            <a:alphaModFix/>
          </a:blip>
          <a:srcRect b="0" l="0" r="0" t="0"/>
          <a:stretch/>
        </p:blipFill>
        <p:spPr>
          <a:xfrm>
            <a:off x="4326497" y="798944"/>
            <a:ext cx="4673438" cy="2722278"/>
          </a:xfrm>
          <a:prstGeom prst="rect">
            <a:avLst/>
          </a:prstGeom>
          <a:noFill/>
          <a:ln>
            <a:noFill/>
          </a:ln>
        </p:spPr>
      </p:pic>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5"/>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Guardar configuraciones </a:t>
            </a:r>
            <a:br>
              <a:rPr lang="es-419" sz="1600">
                <a:latin typeface="Arial"/>
                <a:ea typeface="Arial"/>
                <a:cs typeface="Arial"/>
                <a:sym typeface="Arial"/>
              </a:rPr>
            </a:br>
            <a:r>
              <a:rPr lang="es-419">
                <a:latin typeface="Arial"/>
                <a:ea typeface="Arial"/>
                <a:cs typeface="Arial"/>
                <a:sym typeface="Arial"/>
              </a:rPr>
              <a:t>Captura de la configuración en un archivo de texto</a:t>
            </a:r>
            <a:endParaRPr/>
          </a:p>
        </p:txBody>
      </p:sp>
      <p:sp>
        <p:nvSpPr>
          <p:cNvPr id="572" name="Google Shape;572;p55"/>
          <p:cNvSpPr txBox="1"/>
          <p:nvPr>
            <p:ph idx="1" type="body"/>
          </p:nvPr>
        </p:nvSpPr>
        <p:spPr>
          <a:xfrm>
            <a:off x="145357" y="1025868"/>
            <a:ext cx="4426643" cy="2606852"/>
          </a:xfrm>
          <a:prstGeom prst="rect">
            <a:avLst/>
          </a:prstGeom>
          <a:noFill/>
          <a:ln>
            <a:noFill/>
          </a:ln>
        </p:spPr>
        <p:txBody>
          <a:bodyPr anchorCtr="0" anchor="t" bIns="45700" lIns="91425" spcFirstLastPara="1" rIns="182875" wrap="square" tIns="45700">
            <a:noAutofit/>
          </a:bodyPr>
          <a:lstStyle/>
          <a:p>
            <a:pPr indent="0" lvl="0" marL="0" rtl="0" algn="l">
              <a:lnSpc>
                <a:spcPct val="85000"/>
              </a:lnSpc>
              <a:spcBef>
                <a:spcPts val="0"/>
              </a:spcBef>
              <a:spcAft>
                <a:spcPts val="0"/>
              </a:spcAft>
              <a:buSzPts val="1350"/>
              <a:buNone/>
            </a:pPr>
            <a:r>
              <a:rPr lang="es-419"/>
              <a:t>Los archivos de configuración pueden guardarse y archivarse en un documento de texto. </a:t>
            </a:r>
            <a:endParaRPr/>
          </a:p>
          <a:p>
            <a:pPr indent="-169863" lvl="0" marL="169863" rtl="0" algn="l">
              <a:lnSpc>
                <a:spcPct val="85000"/>
              </a:lnSpc>
              <a:spcBef>
                <a:spcPts val="1050"/>
              </a:spcBef>
              <a:spcAft>
                <a:spcPts val="0"/>
              </a:spcAft>
              <a:buSzPts val="1350"/>
              <a:buFont typeface="Arial"/>
              <a:buChar char="•"/>
            </a:pPr>
            <a:r>
              <a:rPr b="1" lang="es-419"/>
              <a:t>Paso 1.</a:t>
            </a:r>
            <a:r>
              <a:rPr lang="es-419"/>
              <a:t>Abra un software de emulación de terminal como PuTTY o Tera Term conectado a un switch.</a:t>
            </a:r>
            <a:endParaRPr/>
          </a:p>
          <a:p>
            <a:pPr indent="-169863" lvl="0" marL="169863" rtl="0" algn="l">
              <a:lnSpc>
                <a:spcPct val="85000"/>
              </a:lnSpc>
              <a:spcBef>
                <a:spcPts val="1050"/>
              </a:spcBef>
              <a:spcAft>
                <a:spcPts val="0"/>
              </a:spcAft>
              <a:buSzPts val="1350"/>
              <a:buFont typeface="Arial"/>
              <a:buChar char="•"/>
            </a:pPr>
            <a:r>
              <a:rPr b="1" lang="es-419"/>
              <a:t>Paso 2.</a:t>
            </a:r>
            <a:r>
              <a:rPr lang="es-419"/>
              <a:t> Habilite el inicio de sesión en el software del terminal y asigne un nombre y una ubicación de archivo para guardar el archivo de registro. La figura muestra que </a:t>
            </a:r>
            <a:r>
              <a:rPr b="1" lang="es-419"/>
              <a:t>todos los resultados de sesión</a:t>
            </a:r>
            <a:r>
              <a:rPr lang="es-419"/>
              <a:t> se capturarán en el archivo especificado (es decir, MySwitchLogs).</a:t>
            </a:r>
            <a:endParaRPr/>
          </a:p>
        </p:txBody>
      </p:sp>
      <p:pic>
        <p:nvPicPr>
          <p:cNvPr id="573" name="Google Shape;573;p55"/>
          <p:cNvPicPr preferRelativeResize="0"/>
          <p:nvPr/>
        </p:nvPicPr>
        <p:blipFill rotWithShape="1">
          <a:blip r:embed="rId3">
            <a:alphaModFix/>
          </a:blip>
          <a:srcRect b="0" l="0" r="0" t="0"/>
          <a:stretch/>
        </p:blipFill>
        <p:spPr>
          <a:xfrm>
            <a:off x="5262303" y="798944"/>
            <a:ext cx="3097246" cy="3060700"/>
          </a:xfrm>
          <a:prstGeom prst="rect">
            <a:avLst/>
          </a:prstGeom>
          <a:noFill/>
          <a:ln>
            <a:noFill/>
          </a:ln>
        </p:spPr>
      </p:pic>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6"/>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Guardar configuraciones </a:t>
            </a:r>
            <a:br>
              <a:rPr lang="es-419">
                <a:latin typeface="Arial"/>
                <a:ea typeface="Arial"/>
                <a:cs typeface="Arial"/>
                <a:sym typeface="Arial"/>
              </a:rPr>
            </a:br>
            <a:r>
              <a:rPr lang="es-419">
                <a:latin typeface="Arial"/>
                <a:ea typeface="Arial"/>
                <a:cs typeface="Arial"/>
                <a:sym typeface="Arial"/>
              </a:rPr>
              <a:t>Captura de la configuración en un archivo de texto (Cont.)</a:t>
            </a:r>
            <a:endParaRPr/>
          </a:p>
        </p:txBody>
      </p:sp>
      <p:sp>
        <p:nvSpPr>
          <p:cNvPr id="580" name="Google Shape;580;p56"/>
          <p:cNvSpPr txBox="1"/>
          <p:nvPr>
            <p:ph idx="1" type="body"/>
          </p:nvPr>
        </p:nvSpPr>
        <p:spPr>
          <a:xfrm>
            <a:off x="145357" y="1025868"/>
            <a:ext cx="4426643" cy="2032292"/>
          </a:xfrm>
          <a:prstGeom prst="rect">
            <a:avLst/>
          </a:prstGeom>
          <a:noFill/>
          <a:ln>
            <a:noFill/>
          </a:ln>
        </p:spPr>
        <p:txBody>
          <a:bodyPr anchorCtr="0" anchor="t" bIns="45700" lIns="91425" spcFirstLastPara="1" rIns="182875" wrap="square" tIns="45700">
            <a:noAutofit/>
          </a:bodyPr>
          <a:lstStyle/>
          <a:p>
            <a:pPr indent="-169863" lvl="0" marL="169863" rtl="0" algn="l">
              <a:lnSpc>
                <a:spcPct val="85000"/>
              </a:lnSpc>
              <a:spcBef>
                <a:spcPts val="0"/>
              </a:spcBef>
              <a:spcAft>
                <a:spcPts val="0"/>
              </a:spcAft>
              <a:buSzPts val="1350"/>
              <a:buFont typeface="Arial"/>
              <a:buChar char="•"/>
            </a:pPr>
            <a:r>
              <a:rPr b="1" lang="es-419"/>
              <a:t>Paso 3.</a:t>
            </a:r>
            <a:r>
              <a:rPr lang="es-419"/>
              <a:t> Ejecute el comando </a:t>
            </a:r>
            <a:r>
              <a:rPr b="1" lang="es-419"/>
              <a:t>show running-config</a:t>
            </a:r>
            <a:r>
              <a:rPr lang="es-419"/>
              <a:t> o </a:t>
            </a:r>
            <a:r>
              <a:rPr b="1" lang="es-419"/>
              <a:t>show startup-config</a:t>
            </a:r>
            <a:r>
              <a:rPr lang="es-419"/>
              <a:t> ante la petición de entrada de EXEC con privilegios. El texto que aparece en la ventana de la terminal se colocará en el archivo elegido.</a:t>
            </a:r>
            <a:r>
              <a:rPr b="1" lang="es-419"/>
              <a:t> </a:t>
            </a:r>
            <a:endParaRPr/>
          </a:p>
          <a:p>
            <a:pPr indent="-169863" lvl="0" marL="169863" rtl="0" algn="l">
              <a:lnSpc>
                <a:spcPct val="85000"/>
              </a:lnSpc>
              <a:spcBef>
                <a:spcPts val="1050"/>
              </a:spcBef>
              <a:spcAft>
                <a:spcPts val="0"/>
              </a:spcAft>
              <a:buSzPts val="1350"/>
              <a:buFont typeface="Arial"/>
              <a:buChar char="•"/>
            </a:pPr>
            <a:r>
              <a:rPr b="1" lang="es-419"/>
              <a:t>Paso 4.</a:t>
            </a:r>
            <a:r>
              <a:rPr lang="es-419"/>
              <a:t>Desactive el inicio de sesión en el software del terminal. En la figura muestra desactivar el inicio de sesión mediante la selección de la opción de </a:t>
            </a:r>
            <a:r>
              <a:rPr b="1" lang="es-419"/>
              <a:t>None </a:t>
            </a:r>
            <a:r>
              <a:rPr lang="es-419"/>
              <a:t>session logging</a:t>
            </a:r>
            <a:endParaRPr/>
          </a:p>
        </p:txBody>
      </p:sp>
      <p:sp>
        <p:nvSpPr>
          <p:cNvPr id="581" name="Google Shape;581;p56"/>
          <p:cNvSpPr txBox="1"/>
          <p:nvPr/>
        </p:nvSpPr>
        <p:spPr>
          <a:xfrm>
            <a:off x="145357" y="3392887"/>
            <a:ext cx="464439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419" sz="1400">
                <a:solidFill>
                  <a:srgbClr val="000000"/>
                </a:solidFill>
                <a:latin typeface="Arial"/>
                <a:ea typeface="Arial"/>
                <a:cs typeface="Arial"/>
                <a:sym typeface="Arial"/>
              </a:rPr>
              <a:t>Nota: El archivo de texto creado se puede utilizar como un registro del modo en que se implementa actualmente el dispositivo. El archivo puede requerir edición antes de poder utilizarse para restaurar una configuración guardada a un dispositivo.</a:t>
            </a:r>
            <a:endParaRPr/>
          </a:p>
        </p:txBody>
      </p:sp>
      <p:pic>
        <p:nvPicPr>
          <p:cNvPr id="582" name="Google Shape;582;p56"/>
          <p:cNvPicPr preferRelativeResize="0"/>
          <p:nvPr/>
        </p:nvPicPr>
        <p:blipFill rotWithShape="1">
          <a:blip r:embed="rId3">
            <a:alphaModFix/>
          </a:blip>
          <a:srcRect b="0" l="0" r="0" t="0"/>
          <a:stretch/>
        </p:blipFill>
        <p:spPr>
          <a:xfrm>
            <a:off x="5324475" y="1207192"/>
            <a:ext cx="3302000" cy="508000"/>
          </a:xfrm>
          <a:prstGeom prst="rect">
            <a:avLst/>
          </a:prstGeom>
          <a:noFill/>
          <a:ln>
            <a:noFill/>
          </a:ln>
        </p:spPr>
      </p:pic>
      <p:pic>
        <p:nvPicPr>
          <p:cNvPr id="583" name="Google Shape;583;p56"/>
          <p:cNvPicPr preferRelativeResize="0"/>
          <p:nvPr/>
        </p:nvPicPr>
        <p:blipFill rotWithShape="1">
          <a:blip r:embed="rId4">
            <a:alphaModFix/>
          </a:blip>
          <a:srcRect b="0" l="0" r="0" t="0"/>
          <a:stretch/>
        </p:blipFill>
        <p:spPr>
          <a:xfrm>
            <a:off x="5690870" y="2123440"/>
            <a:ext cx="2569210" cy="2538895"/>
          </a:xfrm>
          <a:prstGeom prst="rect">
            <a:avLst/>
          </a:prstGeom>
          <a:noFill/>
          <a:ln>
            <a:noFill/>
          </a:ln>
        </p:spPr>
      </p:pic>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57"/>
          <p:cNvSpPr txBox="1"/>
          <p:nvPr>
            <p:ph type="title"/>
          </p:nvPr>
        </p:nvSpPr>
        <p:spPr>
          <a:xfrm>
            <a:off x="0" y="118872"/>
            <a:ext cx="9144000" cy="59292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Guardar configuraciones </a:t>
            </a:r>
            <a:br>
              <a:rPr lang="es-419"/>
            </a:br>
            <a:r>
              <a:rPr lang="es-419"/>
              <a:t>Packet Tracer: Configuración de los parámetros iniciales del switch</a:t>
            </a:r>
            <a:endParaRPr/>
          </a:p>
        </p:txBody>
      </p:sp>
      <p:sp>
        <p:nvSpPr>
          <p:cNvPr id="590" name="Google Shape;590;p57"/>
          <p:cNvSpPr txBox="1"/>
          <p:nvPr>
            <p:ph idx="1" type="body"/>
          </p:nvPr>
        </p:nvSpPr>
        <p:spPr>
          <a:xfrm>
            <a:off x="179882" y="1034322"/>
            <a:ext cx="8649325" cy="352268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350"/>
              <a:buNone/>
            </a:pPr>
            <a:r>
              <a:rPr lang="es-419"/>
              <a:t>En este Packet Tracer, hará lo siguiente: </a:t>
            </a:r>
            <a:endParaRPr/>
          </a:p>
          <a:p>
            <a:pPr indent="-169863" lvl="0" marL="169863" rtl="0" algn="l">
              <a:lnSpc>
                <a:spcPct val="100000"/>
              </a:lnSpc>
              <a:spcBef>
                <a:spcPts val="1200"/>
              </a:spcBef>
              <a:spcAft>
                <a:spcPts val="0"/>
              </a:spcAft>
              <a:buSzPts val="1350"/>
              <a:buFont typeface="Arial"/>
              <a:buChar char="•"/>
            </a:pPr>
            <a:r>
              <a:rPr lang="es-419"/>
              <a:t>Verificar la configuración predeterminada del switch</a:t>
            </a:r>
            <a:endParaRPr/>
          </a:p>
          <a:p>
            <a:pPr indent="-169863" lvl="0" marL="169863" rtl="0" algn="l">
              <a:lnSpc>
                <a:spcPct val="100000"/>
              </a:lnSpc>
              <a:spcBef>
                <a:spcPts val="1200"/>
              </a:spcBef>
              <a:spcAft>
                <a:spcPts val="0"/>
              </a:spcAft>
              <a:buSzPts val="1350"/>
              <a:buFont typeface="Arial"/>
              <a:buChar char="•"/>
            </a:pPr>
            <a:r>
              <a:rPr lang="es-419"/>
              <a:t>Realice configuraciones básicas del switch</a:t>
            </a:r>
            <a:endParaRPr/>
          </a:p>
          <a:p>
            <a:pPr indent="-169863" lvl="0" marL="169863" rtl="0" algn="l">
              <a:lnSpc>
                <a:spcPct val="100000"/>
              </a:lnSpc>
              <a:spcBef>
                <a:spcPts val="1200"/>
              </a:spcBef>
              <a:spcAft>
                <a:spcPts val="0"/>
              </a:spcAft>
              <a:buSzPts val="1350"/>
              <a:buFont typeface="Arial"/>
              <a:buChar char="•"/>
            </a:pPr>
            <a:r>
              <a:rPr lang="es-419"/>
              <a:t>Configurar un mensaje MOTD</a:t>
            </a:r>
            <a:endParaRPr/>
          </a:p>
          <a:p>
            <a:pPr indent="-169863" lvl="0" marL="169863" rtl="0" algn="l">
              <a:lnSpc>
                <a:spcPct val="100000"/>
              </a:lnSpc>
              <a:spcBef>
                <a:spcPts val="1200"/>
              </a:spcBef>
              <a:spcAft>
                <a:spcPts val="0"/>
              </a:spcAft>
              <a:buSzPts val="1350"/>
              <a:buFont typeface="Arial"/>
              <a:buChar char="•"/>
            </a:pPr>
            <a:r>
              <a:rPr lang="es-419"/>
              <a:t>Guardar los archivos de configuración en la NVRAM</a:t>
            </a:r>
            <a:endParaRPr/>
          </a:p>
          <a:p>
            <a:pPr indent="-169863" lvl="0" marL="169863" rtl="0" algn="l">
              <a:lnSpc>
                <a:spcPct val="100000"/>
              </a:lnSpc>
              <a:spcBef>
                <a:spcPts val="1200"/>
              </a:spcBef>
              <a:spcAft>
                <a:spcPts val="0"/>
              </a:spcAft>
              <a:buSzPts val="1350"/>
              <a:buFont typeface="Arial"/>
              <a:buChar char="•"/>
            </a:pPr>
            <a:r>
              <a:rPr lang="es-419"/>
              <a:t>Configurar un segundo switch</a:t>
            </a:r>
            <a:endParaRPr/>
          </a:p>
          <a:p>
            <a:pPr indent="0" lvl="0" marL="0" rtl="0" algn="l">
              <a:lnSpc>
                <a:spcPct val="100000"/>
              </a:lnSpc>
              <a:spcBef>
                <a:spcPts val="1200"/>
              </a:spcBef>
              <a:spcAft>
                <a:spcPts val="0"/>
              </a:spcAft>
              <a:buSzPts val="1350"/>
              <a:buNone/>
            </a:pPr>
            <a:r>
              <a:t/>
            </a:r>
            <a:endParaRPr/>
          </a:p>
          <a:p>
            <a:pPr indent="-84138" lvl="0" marL="169863" rtl="0" algn="l">
              <a:lnSpc>
                <a:spcPct val="100000"/>
              </a:lnSpc>
              <a:spcBef>
                <a:spcPts val="1200"/>
              </a:spcBef>
              <a:spcAft>
                <a:spcPts val="0"/>
              </a:spcAft>
              <a:buSzPts val="1350"/>
              <a:buFont typeface="Noto Sans Symbols"/>
              <a:buNone/>
            </a:pPr>
            <a:r>
              <a:t/>
            </a:r>
            <a:endParaRPr/>
          </a:p>
        </p:txBody>
      </p:sp>
    </p:spTree>
  </p:cSld>
  <p:clrMapOvr>
    <a:masterClrMapping/>
  </p:clrMapOvr>
  <p:transition spd="slow">
    <p:fade thruBlk="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8"/>
          <p:cNvSpPr txBox="1"/>
          <p:nvPr>
            <p:ph type="ctrTitle"/>
          </p:nvPr>
        </p:nvSpPr>
        <p:spPr>
          <a:xfrm>
            <a:off x="416425" y="1798320"/>
            <a:ext cx="8280314" cy="9194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2.6 Puertos y direcciones</a:t>
            </a:r>
            <a:endParaRPr/>
          </a:p>
        </p:txBody>
      </p:sp>
    </p:spTree>
  </p:cSld>
  <p:clrMapOvr>
    <a:masterClrMapping/>
  </p:clrMapOvr>
  <p:transition spd="slow">
    <p:fade thruBlk="1"/>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59"/>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Puertos y direcciones </a:t>
            </a:r>
            <a:br>
              <a:rPr lang="es-419">
                <a:latin typeface="Arial"/>
                <a:ea typeface="Arial"/>
                <a:cs typeface="Arial"/>
                <a:sym typeface="Arial"/>
              </a:rPr>
            </a:br>
            <a:r>
              <a:rPr lang="es-419">
                <a:latin typeface="Arial"/>
                <a:ea typeface="Arial"/>
                <a:cs typeface="Arial"/>
                <a:sym typeface="Arial"/>
              </a:rPr>
              <a:t>Direcciones IP</a:t>
            </a:r>
            <a:endParaRPr/>
          </a:p>
        </p:txBody>
      </p:sp>
      <p:sp>
        <p:nvSpPr>
          <p:cNvPr id="603" name="Google Shape;603;p59"/>
          <p:cNvSpPr txBox="1"/>
          <p:nvPr>
            <p:ph idx="1" type="body"/>
          </p:nvPr>
        </p:nvSpPr>
        <p:spPr>
          <a:xfrm>
            <a:off x="145357" y="878028"/>
            <a:ext cx="4966970" cy="3470452"/>
          </a:xfrm>
          <a:prstGeom prst="rect">
            <a:avLst/>
          </a:prstGeom>
          <a:noFill/>
          <a:ln>
            <a:noFill/>
          </a:ln>
        </p:spPr>
        <p:txBody>
          <a:bodyPr anchorCtr="0" anchor="t" bIns="45700" lIns="91425" spcFirstLastPara="1" rIns="182875" wrap="square" tIns="45700">
            <a:noAutofit/>
          </a:bodyPr>
          <a:lstStyle/>
          <a:p>
            <a:pPr indent="-169863" lvl="0" marL="169863" rtl="0" algn="l">
              <a:lnSpc>
                <a:spcPct val="85000"/>
              </a:lnSpc>
              <a:spcBef>
                <a:spcPts val="0"/>
              </a:spcBef>
              <a:spcAft>
                <a:spcPts val="0"/>
              </a:spcAft>
              <a:buSzPts val="1440"/>
              <a:buFont typeface="Arial"/>
              <a:buChar char="•"/>
            </a:pPr>
            <a:r>
              <a:rPr lang="es-419" sz="1600"/>
              <a:t>El uso de direcciones IP es el principal medio para permitir que los dispositivos se ubiquen entre sí y para establecer la comunicación completa en Internet. </a:t>
            </a:r>
            <a:endParaRPr/>
          </a:p>
          <a:p>
            <a:pPr indent="-169863" lvl="0" marL="169863" rtl="0" algn="l">
              <a:lnSpc>
                <a:spcPct val="85000"/>
              </a:lnSpc>
              <a:spcBef>
                <a:spcPts val="1080"/>
              </a:spcBef>
              <a:spcAft>
                <a:spcPts val="0"/>
              </a:spcAft>
              <a:buSzPts val="1440"/>
              <a:buFont typeface="Arial"/>
              <a:buChar char="•"/>
            </a:pPr>
            <a:r>
              <a:rPr lang="es-419" sz="1600"/>
              <a:t>La estructura de una dirección IPv4 se denomina “notación decimal con puntos” y se representa con cuatro números decimales entre 0 y 255.</a:t>
            </a:r>
            <a:endParaRPr/>
          </a:p>
          <a:p>
            <a:pPr indent="-169863" lvl="0" marL="169863" rtl="0" algn="l">
              <a:lnSpc>
                <a:spcPct val="85000"/>
              </a:lnSpc>
              <a:spcBef>
                <a:spcPts val="1080"/>
              </a:spcBef>
              <a:spcAft>
                <a:spcPts val="0"/>
              </a:spcAft>
              <a:buSzPts val="1440"/>
              <a:buFont typeface="Arial"/>
              <a:buChar char="•"/>
            </a:pPr>
            <a:r>
              <a:rPr lang="es-419" sz="1600"/>
              <a:t>Una máscara de subred IPv4 es un valor de 32 bits que separa la porción de red de la dirección de la porción de host. Junto con la dirección IPv4, la máscara de subred determina a qué subred pertenece el dispositivo.</a:t>
            </a:r>
            <a:endParaRPr/>
          </a:p>
          <a:p>
            <a:pPr indent="-169863" lvl="0" marL="169863" rtl="0" algn="l">
              <a:lnSpc>
                <a:spcPct val="85000"/>
              </a:lnSpc>
              <a:spcBef>
                <a:spcPts val="1080"/>
              </a:spcBef>
              <a:spcAft>
                <a:spcPts val="0"/>
              </a:spcAft>
              <a:buSzPts val="1440"/>
              <a:buFont typeface="Arial"/>
              <a:buChar char="•"/>
            </a:pPr>
            <a:r>
              <a:rPr lang="es-419" sz="1600"/>
              <a:t>La dirección de puerta de enlace predeterminada es la dirección IP del router que el host utilizará para acceder a las redes remotas, incluso a Internet.</a:t>
            </a:r>
            <a:endParaRPr/>
          </a:p>
        </p:txBody>
      </p:sp>
      <p:pic>
        <p:nvPicPr>
          <p:cNvPr id="604" name="Google Shape;604;p59"/>
          <p:cNvPicPr preferRelativeResize="0"/>
          <p:nvPr/>
        </p:nvPicPr>
        <p:blipFill rotWithShape="1">
          <a:blip r:embed="rId3">
            <a:alphaModFix/>
          </a:blip>
          <a:srcRect b="0" l="0" r="0" t="0"/>
          <a:stretch/>
        </p:blipFill>
        <p:spPr>
          <a:xfrm>
            <a:off x="5431789" y="798944"/>
            <a:ext cx="2805347" cy="3185972"/>
          </a:xfrm>
          <a:prstGeom prst="rect">
            <a:avLst/>
          </a:prstGeom>
          <a:noFill/>
          <a:ln>
            <a:noFill/>
          </a:ln>
        </p:spPr>
      </p:pic>
    </p:spTree>
  </p:cSld>
  <p:clrMapOvr>
    <a:masterClrMapping/>
  </p:clrMapOvr>
  <p:transition spd="slow">
    <p:fade thruBlk="1"/>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0"/>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Puertos y direcciones </a:t>
            </a:r>
            <a:br>
              <a:rPr lang="es-419">
                <a:latin typeface="Arial"/>
                <a:ea typeface="Arial"/>
                <a:cs typeface="Arial"/>
                <a:sym typeface="Arial"/>
              </a:rPr>
            </a:br>
            <a:r>
              <a:rPr lang="es-419">
                <a:latin typeface="Arial"/>
                <a:ea typeface="Arial"/>
                <a:cs typeface="Arial"/>
                <a:sym typeface="Arial"/>
              </a:rPr>
              <a:t>Direcciones IP (Cont.)</a:t>
            </a:r>
            <a:endParaRPr/>
          </a:p>
        </p:txBody>
      </p:sp>
      <p:sp>
        <p:nvSpPr>
          <p:cNvPr id="611" name="Google Shape;611;p60"/>
          <p:cNvSpPr txBox="1"/>
          <p:nvPr>
            <p:ph idx="1" type="body"/>
          </p:nvPr>
        </p:nvSpPr>
        <p:spPr>
          <a:xfrm>
            <a:off x="145357" y="878028"/>
            <a:ext cx="4426643" cy="2483330"/>
          </a:xfrm>
          <a:prstGeom prst="rect">
            <a:avLst/>
          </a:prstGeom>
          <a:noFill/>
          <a:ln>
            <a:noFill/>
          </a:ln>
        </p:spPr>
        <p:txBody>
          <a:bodyPr anchorCtr="0" anchor="t" bIns="45700" lIns="91425" spcFirstLastPara="1" rIns="182875" wrap="square" tIns="45700">
            <a:noAutofit/>
          </a:bodyPr>
          <a:lstStyle/>
          <a:p>
            <a:pPr indent="-169863" lvl="0" marL="169863" rtl="0" algn="l">
              <a:lnSpc>
                <a:spcPct val="85000"/>
              </a:lnSpc>
              <a:spcBef>
                <a:spcPts val="0"/>
              </a:spcBef>
              <a:spcAft>
                <a:spcPts val="0"/>
              </a:spcAft>
              <a:buSzPts val="1440"/>
              <a:buFont typeface="Arial"/>
              <a:buChar char="•"/>
            </a:pPr>
            <a:r>
              <a:rPr lang="es-419" sz="1600"/>
              <a:t>Las direcciones IPv6 tienen una longitud de 128 bits y se escriben como una cadena de valores hexadecimales. Cada cuatro bits está representado por un solo dígito hexadecimal; para un total de 32 valores hexadecimales. Los grupos de cuatro dígitos hexadecimales están separados por dos puntos ":". </a:t>
            </a:r>
            <a:endParaRPr/>
          </a:p>
          <a:p>
            <a:pPr indent="-169863" lvl="0" marL="169863" rtl="0" algn="l">
              <a:lnSpc>
                <a:spcPct val="85000"/>
              </a:lnSpc>
              <a:spcBef>
                <a:spcPts val="1080"/>
              </a:spcBef>
              <a:spcAft>
                <a:spcPts val="0"/>
              </a:spcAft>
              <a:buSzPts val="1440"/>
              <a:buFont typeface="Arial"/>
              <a:buChar char="•"/>
            </a:pPr>
            <a:r>
              <a:rPr lang="es-419" sz="1600"/>
              <a:t>Las direcciones IPv6 no distinguen entre mayúsculas y minúsculas, y pueden escribirse en minúsculas o en mayúsculas.</a:t>
            </a:r>
            <a:endParaRPr/>
          </a:p>
        </p:txBody>
      </p:sp>
      <p:sp>
        <p:nvSpPr>
          <p:cNvPr id="612" name="Google Shape;612;p60"/>
          <p:cNvSpPr/>
          <p:nvPr/>
        </p:nvSpPr>
        <p:spPr>
          <a:xfrm>
            <a:off x="355600" y="3361358"/>
            <a:ext cx="4572000"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419" sz="1400">
                <a:solidFill>
                  <a:srgbClr val="000000"/>
                </a:solidFill>
                <a:latin typeface="Arial"/>
                <a:ea typeface="Arial"/>
                <a:cs typeface="Arial"/>
                <a:sym typeface="Arial"/>
              </a:rPr>
              <a:t>Nota: en este curso, IP refiere a los protocolos IPv4 e IPv6. IPv6 es la versión más reciente de IP y el reemplazo para el protocolo más común IPv4.</a:t>
            </a:r>
            <a:endParaRPr/>
          </a:p>
        </p:txBody>
      </p:sp>
      <p:pic>
        <p:nvPicPr>
          <p:cNvPr id="613" name="Google Shape;613;p60"/>
          <p:cNvPicPr preferRelativeResize="0"/>
          <p:nvPr/>
        </p:nvPicPr>
        <p:blipFill rotWithShape="1">
          <a:blip r:embed="rId3">
            <a:alphaModFix/>
          </a:blip>
          <a:srcRect b="0" l="0" r="0" t="0"/>
          <a:stretch/>
        </p:blipFill>
        <p:spPr>
          <a:xfrm>
            <a:off x="5078730" y="798944"/>
            <a:ext cx="3562384" cy="2992932"/>
          </a:xfrm>
          <a:prstGeom prst="rect">
            <a:avLst/>
          </a:prstGeom>
          <a:noFill/>
          <a:ln>
            <a:noFill/>
          </a:ln>
        </p:spPr>
      </p:pic>
    </p:spTree>
  </p:cSld>
  <p:clrMapOvr>
    <a:masterClrMapping/>
  </p:clrMapOvr>
  <p:transition spd="slow">
    <p:fade thruBlk="1"/>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1"/>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Puertos y direcciones</a:t>
            </a:r>
            <a:br>
              <a:rPr lang="es-419">
                <a:latin typeface="Arial"/>
                <a:ea typeface="Arial"/>
                <a:cs typeface="Arial"/>
                <a:sym typeface="Arial"/>
              </a:rPr>
            </a:br>
            <a:r>
              <a:rPr lang="es-419">
                <a:latin typeface="Arial"/>
                <a:ea typeface="Arial"/>
                <a:cs typeface="Arial"/>
                <a:sym typeface="Arial"/>
              </a:rPr>
              <a:t>Interfaces y puertos</a:t>
            </a:r>
            <a:endParaRPr/>
          </a:p>
        </p:txBody>
      </p:sp>
      <p:sp>
        <p:nvSpPr>
          <p:cNvPr id="620" name="Google Shape;620;p61"/>
          <p:cNvSpPr txBox="1"/>
          <p:nvPr>
            <p:ph idx="1" type="body"/>
          </p:nvPr>
        </p:nvSpPr>
        <p:spPr>
          <a:xfrm>
            <a:off x="145357" y="798944"/>
            <a:ext cx="3976376" cy="3823856"/>
          </a:xfrm>
          <a:prstGeom prst="rect">
            <a:avLst/>
          </a:prstGeom>
          <a:noFill/>
          <a:ln>
            <a:noFill/>
          </a:ln>
        </p:spPr>
        <p:txBody>
          <a:bodyPr anchorCtr="0" anchor="t" bIns="45700" lIns="91425" spcFirstLastPara="1" rIns="182875" wrap="square" tIns="45700">
            <a:noAutofit/>
          </a:bodyPr>
          <a:lstStyle/>
          <a:p>
            <a:pPr indent="-169863" lvl="0" marL="169863" rtl="0" algn="l">
              <a:lnSpc>
                <a:spcPct val="85000"/>
              </a:lnSpc>
              <a:spcBef>
                <a:spcPts val="0"/>
              </a:spcBef>
              <a:spcAft>
                <a:spcPts val="0"/>
              </a:spcAft>
              <a:buSzPts val="1350"/>
              <a:buFont typeface="Arial"/>
              <a:buChar char="•"/>
            </a:pPr>
            <a:r>
              <a:rPr lang="es-419"/>
              <a:t>Las comunicaciones de red dependen de las interfaces de los dispositivos para usuarios finales, las interfaces de los dispositivos de red y los cables que las conectan.</a:t>
            </a:r>
            <a:endParaRPr/>
          </a:p>
          <a:p>
            <a:pPr indent="-169863" lvl="0" marL="169863" rtl="0" algn="l">
              <a:lnSpc>
                <a:spcPct val="85000"/>
              </a:lnSpc>
              <a:spcBef>
                <a:spcPts val="1050"/>
              </a:spcBef>
              <a:spcAft>
                <a:spcPts val="0"/>
              </a:spcAft>
              <a:buSzPts val="1350"/>
              <a:buFont typeface="Arial"/>
              <a:buChar char="•"/>
            </a:pPr>
            <a:r>
              <a:rPr lang="es-419"/>
              <a:t>Los tipos de medios de red incluyen los cables de cobre de par trenzado, los cables de fibra óptica, los cables coaxiales y la tecnología inalámbrica.</a:t>
            </a:r>
            <a:endParaRPr/>
          </a:p>
          <a:p>
            <a:pPr indent="-169863" lvl="0" marL="169863" rtl="0" algn="l">
              <a:lnSpc>
                <a:spcPct val="100000"/>
              </a:lnSpc>
              <a:spcBef>
                <a:spcPts val="1200"/>
              </a:spcBef>
              <a:spcAft>
                <a:spcPts val="0"/>
              </a:spcAft>
              <a:buSzPts val="1350"/>
              <a:buFont typeface="Arial"/>
              <a:buChar char="•"/>
            </a:pPr>
            <a:r>
              <a:rPr lang="es-419"/>
              <a:t>Los diferentes tipos de medios de red tienen diferentes características y beneficios. Algunas de las diferencias entre los distintos tipos de medios incluyen las siguientes:</a:t>
            </a:r>
            <a:endParaRPr/>
          </a:p>
          <a:p>
            <a:pPr indent="-169862" lvl="3" marL="503238" rtl="0" algn="l">
              <a:lnSpc>
                <a:spcPct val="100000"/>
              </a:lnSpc>
              <a:spcBef>
                <a:spcPts val="900"/>
              </a:spcBef>
              <a:spcAft>
                <a:spcPts val="0"/>
              </a:spcAft>
              <a:buClr>
                <a:srgbClr val="000000"/>
              </a:buClr>
              <a:buSzPts val="1100"/>
              <a:buChar char="•"/>
            </a:pPr>
            <a:r>
              <a:rPr lang="es-419"/>
              <a:t>La distancia a través de la cual los medios pueden transportar una señal correctamente.</a:t>
            </a:r>
            <a:endParaRPr/>
          </a:p>
          <a:p>
            <a:pPr indent="-169862" lvl="3" marL="503238" rtl="0" algn="l">
              <a:lnSpc>
                <a:spcPct val="100000"/>
              </a:lnSpc>
              <a:spcBef>
                <a:spcPts val="400"/>
              </a:spcBef>
              <a:spcAft>
                <a:spcPts val="0"/>
              </a:spcAft>
              <a:buClr>
                <a:srgbClr val="000000"/>
              </a:buClr>
              <a:buSzPts val="1100"/>
              <a:buChar char="•"/>
            </a:pPr>
            <a:r>
              <a:rPr lang="es-419"/>
              <a:t>El ambiente en el cual se instalará el medio.</a:t>
            </a:r>
            <a:endParaRPr/>
          </a:p>
          <a:p>
            <a:pPr indent="-169862" lvl="3" marL="503238" rtl="0" algn="l">
              <a:lnSpc>
                <a:spcPct val="100000"/>
              </a:lnSpc>
              <a:spcBef>
                <a:spcPts val="400"/>
              </a:spcBef>
              <a:spcAft>
                <a:spcPts val="0"/>
              </a:spcAft>
              <a:buClr>
                <a:srgbClr val="000000"/>
              </a:buClr>
              <a:buSzPts val="1100"/>
              <a:buChar char="•"/>
            </a:pPr>
            <a:r>
              <a:rPr lang="es-419"/>
              <a:t>La cantidad de datos y la velocidad a la que se deben transmitir.</a:t>
            </a:r>
            <a:endParaRPr/>
          </a:p>
          <a:p>
            <a:pPr indent="-169862" lvl="3" marL="503238" rtl="0" algn="l">
              <a:lnSpc>
                <a:spcPct val="100000"/>
              </a:lnSpc>
              <a:spcBef>
                <a:spcPts val="400"/>
              </a:spcBef>
              <a:spcAft>
                <a:spcPts val="0"/>
              </a:spcAft>
              <a:buClr>
                <a:srgbClr val="000000"/>
              </a:buClr>
              <a:buSzPts val="1100"/>
              <a:buChar char="•"/>
            </a:pPr>
            <a:r>
              <a:rPr lang="es-419"/>
              <a:t>El costo de los medios y de la instalación.</a:t>
            </a:r>
            <a:endParaRPr/>
          </a:p>
          <a:p>
            <a:pPr indent="-84138" lvl="0" marL="169863" rtl="0" algn="l">
              <a:lnSpc>
                <a:spcPct val="100000"/>
              </a:lnSpc>
              <a:spcBef>
                <a:spcPts val="700"/>
              </a:spcBef>
              <a:spcAft>
                <a:spcPts val="0"/>
              </a:spcAft>
              <a:buSzPts val="1350"/>
              <a:buFont typeface="Noto Sans Symbols"/>
              <a:buNone/>
            </a:pPr>
            <a:r>
              <a:t/>
            </a:r>
            <a:endParaRPr/>
          </a:p>
          <a:p>
            <a:pPr indent="0" lvl="0" marL="0" rtl="0" algn="l">
              <a:lnSpc>
                <a:spcPct val="85000"/>
              </a:lnSpc>
              <a:spcBef>
                <a:spcPts val="1050"/>
              </a:spcBef>
              <a:spcAft>
                <a:spcPts val="0"/>
              </a:spcAft>
              <a:buSzPts val="1350"/>
              <a:buNone/>
            </a:pPr>
            <a:r>
              <a:t/>
            </a:r>
            <a:endParaRPr/>
          </a:p>
        </p:txBody>
      </p:sp>
      <p:pic>
        <p:nvPicPr>
          <p:cNvPr id="621" name="Google Shape;621;p61"/>
          <p:cNvPicPr preferRelativeResize="0"/>
          <p:nvPr/>
        </p:nvPicPr>
        <p:blipFill rotWithShape="1">
          <a:blip r:embed="rId3">
            <a:alphaModFix/>
          </a:blip>
          <a:srcRect b="0" l="0" r="0" t="0"/>
          <a:stretch/>
        </p:blipFill>
        <p:spPr>
          <a:xfrm>
            <a:off x="4121733" y="798944"/>
            <a:ext cx="4595547" cy="3132757"/>
          </a:xfrm>
          <a:prstGeom prst="rect">
            <a:avLst/>
          </a:prstGeom>
          <a:noFill/>
          <a:ln>
            <a:noFill/>
          </a:ln>
        </p:spPr>
      </p:pic>
    </p:spTree>
  </p:cSld>
  <p:clrMapOvr>
    <a:masterClrMapping/>
  </p:clrMapOvr>
  <p:transition spd="slow">
    <p:fade thruBlk="1"/>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62"/>
          <p:cNvSpPr txBox="1"/>
          <p:nvPr>
            <p:ph type="ctrTitle"/>
          </p:nvPr>
        </p:nvSpPr>
        <p:spPr>
          <a:xfrm>
            <a:off x="416425" y="1828800"/>
            <a:ext cx="8280314" cy="88900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2.7 Configuración de direcciones de IP</a:t>
            </a:r>
            <a:endParaRPr/>
          </a:p>
        </p:txBody>
      </p:sp>
    </p:spTree>
  </p:cSld>
  <p:clrMapOvr>
    <a:masterClrMapping/>
  </p:clrMapOvr>
  <p:transition spd="slow">
    <p:fade thruBlk="1"/>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Configurar direccionamiento IP </a:t>
            </a:r>
            <a:br>
              <a:rPr lang="es-419">
                <a:latin typeface="Arial"/>
                <a:ea typeface="Arial"/>
                <a:cs typeface="Arial"/>
                <a:sym typeface="Arial"/>
              </a:rPr>
            </a:br>
            <a:r>
              <a:rPr lang="es-419">
                <a:latin typeface="Arial"/>
                <a:ea typeface="Arial"/>
                <a:cs typeface="Arial"/>
                <a:sym typeface="Arial"/>
              </a:rPr>
              <a:t>Configuración manual de direcciones IP para dispositivos finales</a:t>
            </a:r>
            <a:endParaRPr/>
          </a:p>
        </p:txBody>
      </p:sp>
      <p:sp>
        <p:nvSpPr>
          <p:cNvPr id="634" name="Google Shape;634;p63"/>
          <p:cNvSpPr txBox="1"/>
          <p:nvPr>
            <p:ph idx="1" type="body"/>
          </p:nvPr>
        </p:nvSpPr>
        <p:spPr>
          <a:xfrm>
            <a:off x="145357" y="938988"/>
            <a:ext cx="5066723" cy="3511092"/>
          </a:xfrm>
          <a:prstGeom prst="rect">
            <a:avLst/>
          </a:prstGeom>
          <a:noFill/>
          <a:ln>
            <a:noFill/>
          </a:ln>
        </p:spPr>
        <p:txBody>
          <a:bodyPr anchorCtr="0" anchor="t" bIns="45700" lIns="91425" spcFirstLastPara="1" rIns="182875" wrap="square" tIns="45700">
            <a:noAutofit/>
          </a:bodyPr>
          <a:lstStyle/>
          <a:p>
            <a:pPr indent="-169863" lvl="0" marL="169863" rtl="0" algn="l">
              <a:lnSpc>
                <a:spcPct val="85000"/>
              </a:lnSpc>
              <a:spcBef>
                <a:spcPts val="0"/>
              </a:spcBef>
              <a:spcAft>
                <a:spcPts val="0"/>
              </a:spcAft>
              <a:buSzPts val="1350"/>
              <a:buFont typeface="Arial"/>
              <a:buChar char="•"/>
            </a:pPr>
            <a:r>
              <a:rPr lang="es-419"/>
              <a:t>Los dispositivos finales de la red necesitan una dirección IP para comunicarse con otros dispositivos de la red. </a:t>
            </a:r>
            <a:endParaRPr/>
          </a:p>
          <a:p>
            <a:pPr indent="-169863" lvl="0" marL="169863" rtl="0" algn="l">
              <a:lnSpc>
                <a:spcPct val="85000"/>
              </a:lnSpc>
              <a:spcBef>
                <a:spcPts val="1050"/>
              </a:spcBef>
              <a:spcAft>
                <a:spcPts val="0"/>
              </a:spcAft>
              <a:buSzPts val="1350"/>
              <a:buFont typeface="Arial"/>
              <a:buChar char="•"/>
            </a:pPr>
            <a:r>
              <a:rPr lang="es-419"/>
              <a:t>La información de la dirección IPv4 se puede ingresar en los dispositivos finales de forma manual o automática mediante el Protocolo de configuración dinámica de host (DHCP).</a:t>
            </a:r>
            <a:endParaRPr/>
          </a:p>
          <a:p>
            <a:pPr indent="-215900" lvl="1" marL="358775" rtl="0" algn="l">
              <a:lnSpc>
                <a:spcPct val="85000"/>
              </a:lnSpc>
              <a:spcBef>
                <a:spcPts val="1020"/>
              </a:spcBef>
              <a:spcAft>
                <a:spcPts val="0"/>
              </a:spcAft>
              <a:buSzPts val="1400"/>
              <a:buChar char="•"/>
            </a:pPr>
            <a:r>
              <a:rPr lang="es-419"/>
              <a:t>Para configurar una dirección IPv4 de forma manual en un host de Windows, abra </a:t>
            </a:r>
            <a:r>
              <a:rPr b="1" lang="es-419"/>
              <a:t>Panel de Control &gt; Centro de redes y recursos compartidos &gt; Cambiar configuración del adaptador</a:t>
            </a:r>
            <a:r>
              <a:rPr lang="es-419"/>
              <a:t> y seleccione el adaptador. A continuación, haga clic con el botón derecho y seleccione </a:t>
            </a:r>
            <a:r>
              <a:rPr b="1" lang="es-419"/>
              <a:t>Propiedades</a:t>
            </a:r>
            <a:r>
              <a:rPr lang="es-419"/>
              <a:t> para mostrar las Propiedades </a:t>
            </a:r>
            <a:r>
              <a:rPr b="1" lang="es-419"/>
              <a:t>de conexión de área local.</a:t>
            </a:r>
            <a:r>
              <a:rPr lang="es-419"/>
              <a:t>.</a:t>
            </a:r>
            <a:endParaRPr/>
          </a:p>
          <a:p>
            <a:pPr indent="-215900" lvl="1" marL="358775" rtl="0" algn="l">
              <a:lnSpc>
                <a:spcPct val="85000"/>
              </a:lnSpc>
              <a:spcBef>
                <a:spcPts val="720"/>
              </a:spcBef>
              <a:spcAft>
                <a:spcPts val="0"/>
              </a:spcAft>
              <a:buSzPts val="1400"/>
              <a:buChar char="•"/>
            </a:pPr>
            <a:r>
              <a:rPr lang="es-419"/>
              <a:t>A continuación, haga clic en </a:t>
            </a:r>
            <a:r>
              <a:rPr b="1" lang="es-419"/>
              <a:t>Propiedades</a:t>
            </a:r>
            <a:r>
              <a:rPr lang="es-419"/>
              <a:t> para abrir la ventana </a:t>
            </a:r>
            <a:r>
              <a:rPr b="1" lang="es-419"/>
              <a:t>Propiedades del Protocolo de Internet versión 4 (TCP / IPv4).</a:t>
            </a:r>
            <a:r>
              <a:rPr lang="es-419"/>
              <a:t> Luego, configure la información de la dirección IPv4 y la máscara de subred, y la puerta de enlace predeterminada.</a:t>
            </a:r>
            <a:endParaRPr/>
          </a:p>
          <a:p>
            <a:pPr indent="-84138" lvl="0" marL="169863" rtl="0" algn="l">
              <a:lnSpc>
                <a:spcPct val="85000"/>
              </a:lnSpc>
              <a:spcBef>
                <a:spcPts val="750"/>
              </a:spcBef>
              <a:spcAft>
                <a:spcPts val="0"/>
              </a:spcAft>
              <a:buSzPts val="1350"/>
              <a:buNone/>
            </a:pPr>
            <a:r>
              <a:t/>
            </a:r>
            <a:endParaRPr/>
          </a:p>
        </p:txBody>
      </p:sp>
      <p:sp>
        <p:nvSpPr>
          <p:cNvPr id="635" name="Google Shape;635;p63"/>
          <p:cNvSpPr/>
          <p:nvPr/>
        </p:nvSpPr>
        <p:spPr>
          <a:xfrm>
            <a:off x="5521613" y="3949232"/>
            <a:ext cx="316045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sz="1400">
                <a:solidFill>
                  <a:srgbClr val="000000"/>
                </a:solidFill>
                <a:latin typeface="Arial"/>
                <a:ea typeface="Arial"/>
                <a:cs typeface="Arial"/>
                <a:sym typeface="Arial"/>
              </a:rPr>
              <a:t>Nota</a:t>
            </a:r>
            <a:r>
              <a:rPr lang="es-419" sz="1400">
                <a:solidFill>
                  <a:srgbClr val="000000"/>
                </a:solidFill>
                <a:latin typeface="Arial"/>
                <a:ea typeface="Arial"/>
                <a:cs typeface="Arial"/>
                <a:sym typeface="Arial"/>
              </a:rPr>
              <a:t>: Las opciones de configuración y direccionamiento IPv6 son similares a IPv4. </a:t>
            </a:r>
            <a:endParaRPr/>
          </a:p>
        </p:txBody>
      </p:sp>
      <p:pic>
        <p:nvPicPr>
          <p:cNvPr id="636" name="Google Shape;636;p63"/>
          <p:cNvPicPr preferRelativeResize="0"/>
          <p:nvPr/>
        </p:nvPicPr>
        <p:blipFill rotWithShape="1">
          <a:blip r:embed="rId3">
            <a:alphaModFix/>
          </a:blip>
          <a:srcRect b="0" l="0" r="0" t="0"/>
          <a:stretch/>
        </p:blipFill>
        <p:spPr>
          <a:xfrm>
            <a:off x="5838190" y="938988"/>
            <a:ext cx="2527300" cy="2870200"/>
          </a:xfrm>
          <a:prstGeom prst="rect">
            <a:avLst/>
          </a:prstGeom>
          <a:noFill/>
          <a:ln>
            <a:noFill/>
          </a:ln>
        </p:spPr>
      </p:pic>
    </p:spTree>
  </p:cSld>
  <p:clrMapOvr>
    <a:masterClrMapping/>
  </p:clrMapOvr>
  <p:transition spd="slow">
    <p:fade thruBlk="1"/>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4"/>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Configurar direccionamiento IP </a:t>
            </a:r>
            <a:br>
              <a:rPr lang="es-419" sz="1400">
                <a:latin typeface="Arial"/>
                <a:ea typeface="Arial"/>
                <a:cs typeface="Arial"/>
                <a:sym typeface="Arial"/>
              </a:rPr>
            </a:br>
            <a:r>
              <a:rPr lang="es-419">
                <a:latin typeface="Arial"/>
                <a:ea typeface="Arial"/>
                <a:cs typeface="Arial"/>
                <a:sym typeface="Arial"/>
              </a:rPr>
              <a:t>Configuración automática de direcciones IP para dispositivos finales</a:t>
            </a:r>
            <a:endParaRPr/>
          </a:p>
        </p:txBody>
      </p:sp>
      <p:sp>
        <p:nvSpPr>
          <p:cNvPr id="643" name="Google Shape;643;p64"/>
          <p:cNvSpPr txBox="1"/>
          <p:nvPr>
            <p:ph idx="1" type="body"/>
          </p:nvPr>
        </p:nvSpPr>
        <p:spPr>
          <a:xfrm>
            <a:off x="145357" y="938988"/>
            <a:ext cx="4142163" cy="3663492"/>
          </a:xfrm>
          <a:prstGeom prst="rect">
            <a:avLst/>
          </a:prstGeom>
          <a:noFill/>
          <a:ln>
            <a:noFill/>
          </a:ln>
        </p:spPr>
        <p:txBody>
          <a:bodyPr anchorCtr="0" anchor="t" bIns="45700" lIns="91425" spcFirstLastPara="1" rIns="182875" wrap="square" tIns="45700">
            <a:noAutofit/>
          </a:bodyPr>
          <a:lstStyle/>
          <a:p>
            <a:pPr indent="-169863" lvl="0" marL="169863" rtl="0" algn="l">
              <a:lnSpc>
                <a:spcPct val="85000"/>
              </a:lnSpc>
              <a:spcBef>
                <a:spcPts val="0"/>
              </a:spcBef>
              <a:spcAft>
                <a:spcPts val="0"/>
              </a:spcAft>
              <a:buSzPts val="1440"/>
              <a:buFont typeface="Arial"/>
              <a:buChar char="•"/>
            </a:pPr>
            <a:r>
              <a:rPr lang="es-419" sz="1600"/>
              <a:t>DHCP permite la configuración automática de direcciones IPv4 para cada dispositivo final que tenga DHCP habilitado.</a:t>
            </a:r>
            <a:endParaRPr/>
          </a:p>
          <a:p>
            <a:pPr indent="-169863" lvl="0" marL="169863" rtl="0" algn="l">
              <a:lnSpc>
                <a:spcPct val="85000"/>
              </a:lnSpc>
              <a:spcBef>
                <a:spcPts val="1080"/>
              </a:spcBef>
              <a:spcAft>
                <a:spcPts val="0"/>
              </a:spcAft>
              <a:buSzPts val="1440"/>
              <a:buFont typeface="Arial"/>
              <a:buChar char="•"/>
            </a:pPr>
            <a:r>
              <a:rPr lang="es-419" sz="1600"/>
              <a:t>Los dispositivos finales utilizan DHCP de forma predeterminada para la configuración automática de direcciones IPv4.</a:t>
            </a:r>
            <a:endParaRPr/>
          </a:p>
          <a:p>
            <a:pPr indent="-215900" lvl="1" marL="358775" rtl="0" algn="l">
              <a:lnSpc>
                <a:spcPct val="85000"/>
              </a:lnSpc>
              <a:spcBef>
                <a:spcPts val="1020"/>
              </a:spcBef>
              <a:spcAft>
                <a:spcPts val="0"/>
              </a:spcAft>
              <a:buSzPts val="1400"/>
              <a:buChar char="•"/>
            </a:pPr>
            <a:r>
              <a:rPr lang="es-419"/>
              <a:t>Para configurar DHCP en una PC con Windows, abra el </a:t>
            </a:r>
            <a:r>
              <a:rPr b="1" lang="es-419"/>
              <a:t>Panel de control&gt; Centro de uso compartido de red&gt; Cambiar la configuración del adaptador</a:t>
            </a:r>
            <a:r>
              <a:rPr lang="es-419"/>
              <a:t> y elija el adaptador. A continuación, haga clic con el botón derecho y seleccione </a:t>
            </a:r>
            <a:r>
              <a:rPr b="1" lang="es-419"/>
              <a:t>Propiedades</a:t>
            </a:r>
            <a:r>
              <a:rPr lang="es-419"/>
              <a:t> para mostrar las Propiedades </a:t>
            </a:r>
            <a:r>
              <a:rPr b="1" lang="es-419"/>
              <a:t>de conexión de área local.</a:t>
            </a:r>
            <a:r>
              <a:rPr lang="es-419"/>
              <a:t>.</a:t>
            </a:r>
            <a:endParaRPr/>
          </a:p>
          <a:p>
            <a:pPr indent="-215900" lvl="1" marL="358775" rtl="0" algn="l">
              <a:lnSpc>
                <a:spcPct val="85000"/>
              </a:lnSpc>
              <a:spcBef>
                <a:spcPts val="720"/>
              </a:spcBef>
              <a:spcAft>
                <a:spcPts val="0"/>
              </a:spcAft>
              <a:buSzPts val="1400"/>
              <a:buChar char="•"/>
            </a:pPr>
            <a:r>
              <a:rPr lang="es-419"/>
              <a:t>A continuación, haga clic en </a:t>
            </a:r>
            <a:r>
              <a:rPr b="1" lang="es-419"/>
              <a:t>propiedades</a:t>
            </a:r>
            <a:r>
              <a:rPr lang="es-419"/>
              <a:t> para abrir la ventana </a:t>
            </a:r>
            <a:r>
              <a:rPr b="1" lang="es-419"/>
              <a:t>propiedades del Protocolo de Internet versión 4 (TCP / IPv4),</a:t>
            </a:r>
            <a:r>
              <a:rPr lang="es-419"/>
              <a:t> luego seleccione </a:t>
            </a:r>
            <a:r>
              <a:rPr b="1" lang="es-419"/>
              <a:t>obtener una dirección IP automáticamente</a:t>
            </a:r>
            <a:r>
              <a:rPr lang="es-419"/>
              <a:t> y </a:t>
            </a:r>
            <a:r>
              <a:rPr b="1" lang="es-419"/>
              <a:t>obtener la dirección del servidor DNS automáticamente.</a:t>
            </a:r>
            <a:endParaRPr/>
          </a:p>
          <a:p>
            <a:pPr indent="-84138" lvl="0" marL="169863" rtl="0" algn="l">
              <a:lnSpc>
                <a:spcPct val="85000"/>
              </a:lnSpc>
              <a:spcBef>
                <a:spcPts val="750"/>
              </a:spcBef>
              <a:spcAft>
                <a:spcPts val="0"/>
              </a:spcAft>
              <a:buSzPts val="1350"/>
              <a:buNone/>
            </a:pPr>
            <a:r>
              <a:t/>
            </a:r>
            <a:endParaRPr/>
          </a:p>
        </p:txBody>
      </p:sp>
      <p:sp>
        <p:nvSpPr>
          <p:cNvPr id="644" name="Google Shape;644;p64"/>
          <p:cNvSpPr/>
          <p:nvPr/>
        </p:nvSpPr>
        <p:spPr>
          <a:xfrm>
            <a:off x="4856480" y="3961932"/>
            <a:ext cx="414216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sz="1400">
                <a:solidFill>
                  <a:srgbClr val="000000"/>
                </a:solidFill>
                <a:latin typeface="Arial"/>
                <a:ea typeface="Arial"/>
                <a:cs typeface="Arial"/>
                <a:sym typeface="Arial"/>
              </a:rPr>
              <a:t>Nota</a:t>
            </a:r>
            <a:r>
              <a:rPr lang="es-419" sz="1400">
                <a:solidFill>
                  <a:srgbClr val="000000"/>
                </a:solidFill>
                <a:latin typeface="Arial"/>
                <a:ea typeface="Arial"/>
                <a:cs typeface="Arial"/>
                <a:sym typeface="Arial"/>
              </a:rPr>
              <a:t>: IPv6 utiliza DHCPv6 y SLAAC (configuración automática de direcciones sin estado) para la asignación dinámica de direcciones. </a:t>
            </a:r>
            <a:endParaRPr/>
          </a:p>
        </p:txBody>
      </p:sp>
      <p:pic>
        <p:nvPicPr>
          <p:cNvPr id="645" name="Google Shape;645;p64"/>
          <p:cNvPicPr preferRelativeResize="0"/>
          <p:nvPr/>
        </p:nvPicPr>
        <p:blipFill rotWithShape="1">
          <a:blip r:embed="rId3">
            <a:alphaModFix/>
          </a:blip>
          <a:srcRect b="0" l="0" r="0" t="0"/>
          <a:stretch/>
        </p:blipFill>
        <p:spPr>
          <a:xfrm>
            <a:off x="5679440" y="938988"/>
            <a:ext cx="2540000" cy="2882900"/>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0"/>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Acceso a Cisco IOS</a:t>
            </a:r>
            <a:br>
              <a:rPr lang="es-419"/>
            </a:br>
            <a:r>
              <a:rPr lang="es-419"/>
              <a:t>GUI</a:t>
            </a:r>
            <a:endParaRPr/>
          </a:p>
        </p:txBody>
      </p:sp>
      <p:sp>
        <p:nvSpPr>
          <p:cNvPr id="268" name="Google Shape;268;p20"/>
          <p:cNvSpPr txBox="1"/>
          <p:nvPr>
            <p:ph idx="1" type="body"/>
          </p:nvPr>
        </p:nvSpPr>
        <p:spPr>
          <a:xfrm>
            <a:off x="145357" y="798944"/>
            <a:ext cx="3939626" cy="3735939"/>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Arial"/>
              <a:buChar char="•"/>
            </a:pPr>
            <a:r>
              <a:rPr lang="es-419"/>
              <a:t>Una GUI permite al usuario interactuar con el sistema utilizando un entorno de iconos gráficos, menús y ventanas.</a:t>
            </a:r>
            <a:endParaRPr/>
          </a:p>
          <a:p>
            <a:pPr indent="-169863" lvl="0" marL="169863" rtl="0" algn="l">
              <a:lnSpc>
                <a:spcPct val="100000"/>
              </a:lnSpc>
              <a:spcBef>
                <a:spcPts val="1200"/>
              </a:spcBef>
              <a:spcAft>
                <a:spcPts val="0"/>
              </a:spcAft>
              <a:buSzPts val="1350"/>
              <a:buFont typeface="Arial"/>
              <a:buChar char="•"/>
            </a:pPr>
            <a:r>
              <a:rPr lang="es-419"/>
              <a:t>Una GUI es más fácil de usar y requiere menos conocimiento de la estructura de comandos subyacente que controla el sistema.</a:t>
            </a:r>
            <a:endParaRPr/>
          </a:p>
          <a:p>
            <a:pPr indent="-169863" lvl="0" marL="169863" rtl="0" algn="l">
              <a:lnSpc>
                <a:spcPct val="100000"/>
              </a:lnSpc>
              <a:spcBef>
                <a:spcPts val="1200"/>
              </a:spcBef>
              <a:spcAft>
                <a:spcPts val="0"/>
              </a:spcAft>
              <a:buSzPts val="1350"/>
              <a:buFont typeface="Arial"/>
              <a:buChar char="•"/>
            </a:pPr>
            <a:r>
              <a:rPr lang="es-419"/>
              <a:t>Ejemplos de estos son: Windows, macOS, Linux KDE, Apple iOS y Android.</a:t>
            </a:r>
            <a:endParaRPr/>
          </a:p>
          <a:p>
            <a:pPr indent="-169863" lvl="0" marL="169863" rtl="0" algn="l">
              <a:lnSpc>
                <a:spcPct val="100000"/>
              </a:lnSpc>
              <a:spcBef>
                <a:spcPts val="1200"/>
              </a:spcBef>
              <a:spcAft>
                <a:spcPts val="0"/>
              </a:spcAft>
              <a:buSzPts val="1350"/>
              <a:buFont typeface="Arial"/>
              <a:buChar char="•"/>
            </a:pPr>
            <a:r>
              <a:rPr lang="es-419"/>
              <a:t>Las GUI también pueden fallar, colapsar o simplemente no operar como se les indica. Por eso, se suele acceder a los dispositivos de red mediante una CLI.</a:t>
            </a:r>
            <a:endParaRPr/>
          </a:p>
        </p:txBody>
      </p:sp>
      <p:pic>
        <p:nvPicPr>
          <p:cNvPr id="269" name="Google Shape;269;p20"/>
          <p:cNvPicPr preferRelativeResize="0"/>
          <p:nvPr/>
        </p:nvPicPr>
        <p:blipFill rotWithShape="1">
          <a:blip r:embed="rId3">
            <a:alphaModFix/>
          </a:blip>
          <a:srcRect b="0" l="0" r="0" t="0"/>
          <a:stretch/>
        </p:blipFill>
        <p:spPr>
          <a:xfrm>
            <a:off x="4193871" y="1179476"/>
            <a:ext cx="4640912" cy="2784547"/>
          </a:xfrm>
          <a:prstGeom prst="rect">
            <a:avLst/>
          </a:prstGeom>
          <a:noFill/>
          <a:ln>
            <a:noFill/>
          </a:ln>
        </p:spPr>
      </p:pic>
    </p:spTree>
  </p:cSld>
  <p:clrMapOvr>
    <a:masterClrMapping/>
  </p:clrMapOvr>
  <p:transition spd="slow">
    <p:fade thruBlk="1"/>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65"/>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Configurar direccionamiento IP </a:t>
            </a:r>
            <a:br>
              <a:rPr lang="es-419">
                <a:latin typeface="Arial"/>
                <a:ea typeface="Arial"/>
                <a:cs typeface="Arial"/>
                <a:sym typeface="Arial"/>
              </a:rPr>
            </a:br>
            <a:r>
              <a:rPr lang="es-419">
                <a:latin typeface="Arial"/>
                <a:ea typeface="Arial"/>
                <a:cs typeface="Arial"/>
                <a:sym typeface="Arial"/>
              </a:rPr>
              <a:t>Cambiar la configuración de la interfaz virtual</a:t>
            </a:r>
            <a:endParaRPr/>
          </a:p>
        </p:txBody>
      </p:sp>
      <p:sp>
        <p:nvSpPr>
          <p:cNvPr id="652" name="Google Shape;652;p65"/>
          <p:cNvSpPr txBox="1"/>
          <p:nvPr>
            <p:ph idx="1" type="body"/>
          </p:nvPr>
        </p:nvSpPr>
        <p:spPr>
          <a:xfrm>
            <a:off x="661958" y="982574"/>
            <a:ext cx="7820083" cy="1763572"/>
          </a:xfrm>
          <a:prstGeom prst="rect">
            <a:avLst/>
          </a:prstGeom>
          <a:noFill/>
          <a:ln>
            <a:noFill/>
          </a:ln>
        </p:spPr>
        <p:txBody>
          <a:bodyPr anchorCtr="0" anchor="t" bIns="45700" lIns="91425" spcFirstLastPara="1" rIns="182875" wrap="square" tIns="45700">
            <a:noAutofit/>
          </a:bodyPr>
          <a:lstStyle/>
          <a:p>
            <a:pPr indent="0" lvl="0" marL="0" rtl="0" algn="l">
              <a:lnSpc>
                <a:spcPct val="85000"/>
              </a:lnSpc>
              <a:spcBef>
                <a:spcPts val="0"/>
              </a:spcBef>
              <a:spcAft>
                <a:spcPts val="0"/>
              </a:spcAft>
              <a:buSzPts val="1350"/>
              <a:buNone/>
            </a:pPr>
            <a:r>
              <a:rPr lang="es-419"/>
              <a:t>Para acceder al switch de manera remota, se deben configurar una dirección IP y una máscara de subred en la SVI. </a:t>
            </a:r>
            <a:endParaRPr/>
          </a:p>
          <a:p>
            <a:pPr indent="0" lvl="0" marL="0" rtl="0" algn="l">
              <a:lnSpc>
                <a:spcPct val="85000"/>
              </a:lnSpc>
              <a:spcBef>
                <a:spcPts val="1050"/>
              </a:spcBef>
              <a:spcAft>
                <a:spcPts val="0"/>
              </a:spcAft>
              <a:buSzPts val="1350"/>
              <a:buNone/>
            </a:pPr>
            <a:r>
              <a:rPr lang="es-419"/>
              <a:t>Para configurar un SVI en un switch:</a:t>
            </a:r>
            <a:endParaRPr/>
          </a:p>
          <a:p>
            <a:pPr indent="-215900" lvl="1" marL="358775" rtl="0" algn="l">
              <a:lnSpc>
                <a:spcPct val="85000"/>
              </a:lnSpc>
              <a:spcBef>
                <a:spcPts val="1020"/>
              </a:spcBef>
              <a:spcAft>
                <a:spcPts val="0"/>
              </a:spcAft>
              <a:buSzPts val="1400"/>
              <a:buChar char="•"/>
            </a:pPr>
            <a:r>
              <a:rPr lang="es-419"/>
              <a:t>Ingrese el comando </a:t>
            </a:r>
            <a:r>
              <a:rPr b="1" lang="es-419"/>
              <a:t>interface vlan 1 </a:t>
            </a:r>
            <a:r>
              <a:rPr lang="es-419"/>
              <a:t>en el modo de configuración global.</a:t>
            </a:r>
            <a:endParaRPr/>
          </a:p>
          <a:p>
            <a:pPr indent="-215900" lvl="1" marL="358775" rtl="0" algn="l">
              <a:lnSpc>
                <a:spcPct val="85000"/>
              </a:lnSpc>
              <a:spcBef>
                <a:spcPts val="720"/>
              </a:spcBef>
              <a:spcAft>
                <a:spcPts val="0"/>
              </a:spcAft>
              <a:buSzPts val="1400"/>
              <a:buChar char="•"/>
            </a:pPr>
            <a:r>
              <a:rPr lang="es-419"/>
              <a:t>A continuación, asigne una dirección IPv4 mediante el comando </a:t>
            </a:r>
            <a:r>
              <a:rPr b="1" lang="es-419"/>
              <a:t> ip address </a:t>
            </a:r>
            <a:r>
              <a:rPr i="1" lang="es-419"/>
              <a:t>ip-address subnet-mask </a:t>
            </a:r>
            <a:endParaRPr/>
          </a:p>
          <a:p>
            <a:pPr indent="-215900" lvl="1" marL="358775" rtl="0" algn="l">
              <a:lnSpc>
                <a:spcPct val="85000"/>
              </a:lnSpc>
              <a:spcBef>
                <a:spcPts val="720"/>
              </a:spcBef>
              <a:spcAft>
                <a:spcPts val="0"/>
              </a:spcAft>
              <a:buSzPts val="1400"/>
              <a:buChar char="•"/>
            </a:pPr>
            <a:r>
              <a:rPr lang="es-419"/>
              <a:t>Finalmente, habilite la interfaz virtual usando el comando </a:t>
            </a:r>
            <a:r>
              <a:rPr b="1" lang="es-419"/>
              <a:t>no shutdown</a:t>
            </a:r>
            <a:r>
              <a:rPr lang="es-419"/>
              <a:t>. </a:t>
            </a:r>
            <a:endParaRPr/>
          </a:p>
          <a:p>
            <a:pPr indent="-84138" lvl="0" marL="169863" rtl="0" algn="l">
              <a:lnSpc>
                <a:spcPct val="85000"/>
              </a:lnSpc>
              <a:spcBef>
                <a:spcPts val="750"/>
              </a:spcBef>
              <a:spcAft>
                <a:spcPts val="0"/>
              </a:spcAft>
              <a:buSzPts val="1350"/>
              <a:buNone/>
            </a:pPr>
            <a:r>
              <a:t/>
            </a:r>
            <a:endParaRPr/>
          </a:p>
        </p:txBody>
      </p:sp>
      <p:pic>
        <p:nvPicPr>
          <p:cNvPr id="653" name="Google Shape;653;p65"/>
          <p:cNvPicPr preferRelativeResize="0"/>
          <p:nvPr/>
        </p:nvPicPr>
        <p:blipFill rotWithShape="1">
          <a:blip r:embed="rId3">
            <a:alphaModFix/>
          </a:blip>
          <a:srcRect b="0" l="0" r="0" t="0"/>
          <a:stretch/>
        </p:blipFill>
        <p:spPr>
          <a:xfrm>
            <a:off x="1955799" y="3203284"/>
            <a:ext cx="5232400" cy="838200"/>
          </a:xfrm>
          <a:prstGeom prst="rect">
            <a:avLst/>
          </a:prstGeom>
          <a:noFill/>
          <a:ln>
            <a:noFill/>
          </a:ln>
        </p:spPr>
      </p:pic>
    </p:spTree>
  </p:cSld>
  <p:clrMapOvr>
    <a:masterClrMapping/>
  </p:clrMapOvr>
  <p:transition spd="slow">
    <p:fade thruBlk="1"/>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66"/>
          <p:cNvSpPr txBox="1"/>
          <p:nvPr>
            <p:ph type="title"/>
          </p:nvPr>
        </p:nvSpPr>
        <p:spPr>
          <a:xfrm>
            <a:off x="0" y="118872"/>
            <a:ext cx="9144000" cy="59292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Configurar direccionamiento IP </a:t>
            </a:r>
            <a:br>
              <a:rPr lang="es-419" sz="1600"/>
            </a:br>
            <a:r>
              <a:rPr lang="es-419"/>
              <a:t>Packet Tracer: Implementación de conectividad básica</a:t>
            </a:r>
            <a:endParaRPr/>
          </a:p>
        </p:txBody>
      </p:sp>
      <p:sp>
        <p:nvSpPr>
          <p:cNvPr id="660" name="Google Shape;660;p66"/>
          <p:cNvSpPr txBox="1"/>
          <p:nvPr>
            <p:ph idx="1" type="body"/>
          </p:nvPr>
        </p:nvSpPr>
        <p:spPr>
          <a:xfrm>
            <a:off x="179882" y="1034322"/>
            <a:ext cx="8649325" cy="352268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350"/>
              <a:buNone/>
            </a:pPr>
            <a:r>
              <a:rPr lang="es-419"/>
              <a:t>En este Packet Tracer, hará lo siguiente: </a:t>
            </a:r>
            <a:endParaRPr/>
          </a:p>
          <a:p>
            <a:pPr indent="-169863" lvl="0" marL="169863" rtl="0" algn="l">
              <a:lnSpc>
                <a:spcPct val="100000"/>
              </a:lnSpc>
              <a:spcBef>
                <a:spcPts val="1200"/>
              </a:spcBef>
              <a:spcAft>
                <a:spcPts val="0"/>
              </a:spcAft>
              <a:buSzPts val="1350"/>
              <a:buChar char="▪"/>
            </a:pPr>
            <a:r>
              <a:rPr lang="es-419"/>
              <a:t>Realice configuraciones básicas del switch</a:t>
            </a:r>
            <a:endParaRPr/>
          </a:p>
          <a:p>
            <a:pPr indent="-169863" lvl="0" marL="169863" rtl="0" algn="l">
              <a:lnSpc>
                <a:spcPct val="100000"/>
              </a:lnSpc>
              <a:spcBef>
                <a:spcPts val="1200"/>
              </a:spcBef>
              <a:spcAft>
                <a:spcPts val="0"/>
              </a:spcAft>
              <a:buSzPts val="1350"/>
              <a:buChar char="▪"/>
            </a:pPr>
            <a:r>
              <a:rPr lang="es-419"/>
              <a:t>Configurar las PCs</a:t>
            </a:r>
            <a:endParaRPr/>
          </a:p>
          <a:p>
            <a:pPr indent="-169863" lvl="0" marL="169863" rtl="0" algn="l">
              <a:lnSpc>
                <a:spcPct val="100000"/>
              </a:lnSpc>
              <a:spcBef>
                <a:spcPts val="1200"/>
              </a:spcBef>
              <a:spcAft>
                <a:spcPts val="0"/>
              </a:spcAft>
              <a:buSzPts val="1350"/>
              <a:buChar char="▪"/>
            </a:pPr>
            <a:r>
              <a:rPr lang="es-419"/>
              <a:t>Configurar la interfaz de administración de switches</a:t>
            </a:r>
            <a:endParaRPr/>
          </a:p>
          <a:p>
            <a:pPr indent="0" lvl="0" marL="0" rtl="0" algn="l">
              <a:lnSpc>
                <a:spcPct val="100000"/>
              </a:lnSpc>
              <a:spcBef>
                <a:spcPts val="1200"/>
              </a:spcBef>
              <a:spcAft>
                <a:spcPts val="0"/>
              </a:spcAft>
              <a:buSzPts val="1350"/>
              <a:buNone/>
            </a:pPr>
            <a:r>
              <a:t/>
            </a:r>
            <a:endParaRPr/>
          </a:p>
          <a:p>
            <a:pPr indent="-84138" lvl="0" marL="169863" rtl="0" algn="l">
              <a:lnSpc>
                <a:spcPct val="100000"/>
              </a:lnSpc>
              <a:spcBef>
                <a:spcPts val="1200"/>
              </a:spcBef>
              <a:spcAft>
                <a:spcPts val="0"/>
              </a:spcAft>
              <a:buSzPts val="1350"/>
              <a:buFont typeface="Noto Sans Symbols"/>
              <a:buNone/>
            </a:pPr>
            <a:r>
              <a:t/>
            </a:r>
            <a:endParaRPr/>
          </a:p>
        </p:txBody>
      </p:sp>
    </p:spTree>
  </p:cSld>
  <p:clrMapOvr>
    <a:masterClrMapping/>
  </p:clrMapOvr>
  <p:transition spd="slow">
    <p:fade thruBlk="1"/>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67"/>
          <p:cNvSpPr txBox="1"/>
          <p:nvPr>
            <p:ph type="ctrTitle"/>
          </p:nvPr>
        </p:nvSpPr>
        <p:spPr>
          <a:xfrm>
            <a:off x="416425" y="1838960"/>
            <a:ext cx="8231464" cy="8788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000"/>
              <a:buNone/>
            </a:pPr>
            <a:r>
              <a:rPr lang="es-419" sz="4000">
                <a:solidFill>
                  <a:srgbClr val="AEE8FA"/>
                </a:solidFill>
              </a:rPr>
              <a:t>2.8 Verificar la conectividad</a:t>
            </a:r>
            <a:endParaRPr/>
          </a:p>
        </p:txBody>
      </p:sp>
    </p:spTree>
  </p:cSld>
  <p:clrMapOvr>
    <a:masterClrMapping/>
  </p:clrMapOvr>
  <p:transition spd="slow">
    <p:fade thruBlk="1"/>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68"/>
          <p:cNvSpPr txBox="1"/>
          <p:nvPr>
            <p:ph type="title"/>
          </p:nvPr>
        </p:nvSpPr>
        <p:spPr>
          <a:xfrm>
            <a:off x="0" y="118872"/>
            <a:ext cx="9144000" cy="59292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Verificar la conectividad</a:t>
            </a:r>
            <a:br>
              <a:rPr lang="es-419"/>
            </a:br>
            <a:r>
              <a:rPr lang="es-419"/>
              <a:t>Video - Probar la asignación de interfaz</a:t>
            </a:r>
            <a:endParaRPr/>
          </a:p>
        </p:txBody>
      </p:sp>
      <p:sp>
        <p:nvSpPr>
          <p:cNvPr id="673" name="Google Shape;673;p68"/>
          <p:cNvSpPr txBox="1"/>
          <p:nvPr>
            <p:ph idx="1" type="body"/>
          </p:nvPr>
        </p:nvSpPr>
        <p:spPr>
          <a:xfrm>
            <a:off x="179882" y="1034322"/>
            <a:ext cx="8649325" cy="352268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350"/>
              <a:buNone/>
            </a:pPr>
            <a:r>
              <a:rPr lang="es-419"/>
              <a:t>Este video cubrirá lo siguiente: </a:t>
            </a:r>
            <a:endParaRPr/>
          </a:p>
          <a:p>
            <a:pPr indent="-169863" lvl="0" marL="169863" rtl="0" algn="l">
              <a:lnSpc>
                <a:spcPct val="100000"/>
              </a:lnSpc>
              <a:spcBef>
                <a:spcPts val="1200"/>
              </a:spcBef>
              <a:spcAft>
                <a:spcPts val="0"/>
              </a:spcAft>
              <a:buSzPts val="1350"/>
              <a:buChar char="▪"/>
            </a:pPr>
            <a:r>
              <a:rPr lang="es-419"/>
              <a:t>Conecte un cable de consola desde la PC al switch</a:t>
            </a:r>
            <a:endParaRPr/>
          </a:p>
          <a:p>
            <a:pPr indent="-169863" lvl="0" marL="169863" rtl="0" algn="l">
              <a:lnSpc>
                <a:spcPct val="100000"/>
              </a:lnSpc>
              <a:spcBef>
                <a:spcPts val="1200"/>
              </a:spcBef>
              <a:spcAft>
                <a:spcPts val="0"/>
              </a:spcAft>
              <a:buSzPts val="1350"/>
              <a:buChar char="▪"/>
            </a:pPr>
            <a:r>
              <a:rPr lang="es-419"/>
              <a:t>Utilice el programa de emulación de terminal y acepte los valores predeterminados para llevarlo a la línea de comandos</a:t>
            </a:r>
            <a:endParaRPr/>
          </a:p>
          <a:p>
            <a:pPr indent="-169863" lvl="0" marL="169863" rtl="0" algn="l">
              <a:lnSpc>
                <a:spcPct val="100000"/>
              </a:lnSpc>
              <a:spcBef>
                <a:spcPts val="1200"/>
              </a:spcBef>
              <a:spcAft>
                <a:spcPts val="0"/>
              </a:spcAft>
              <a:buSzPts val="1350"/>
              <a:buChar char="▪"/>
            </a:pPr>
            <a:r>
              <a:rPr lang="es-419"/>
              <a:t>Use enable para ingresar al modo EXEC privilegiado.</a:t>
            </a:r>
            <a:endParaRPr/>
          </a:p>
          <a:p>
            <a:pPr indent="-169863" lvl="0" marL="169863" rtl="0" algn="l">
              <a:lnSpc>
                <a:spcPct val="100000"/>
              </a:lnSpc>
              <a:spcBef>
                <a:spcPts val="1200"/>
              </a:spcBef>
              <a:spcAft>
                <a:spcPts val="0"/>
              </a:spcAft>
              <a:buSzPts val="1350"/>
              <a:buChar char="▪"/>
            </a:pPr>
            <a:r>
              <a:rPr lang="es-419"/>
              <a:t>Utilice el modo de configuración global y el modo de configuración de interfaz para ingresar al comando no shutdown</a:t>
            </a:r>
            <a:endParaRPr/>
          </a:p>
          <a:p>
            <a:pPr indent="0" lvl="0" marL="0" rtl="0" algn="l">
              <a:lnSpc>
                <a:spcPct val="100000"/>
              </a:lnSpc>
              <a:spcBef>
                <a:spcPts val="1200"/>
              </a:spcBef>
              <a:spcAft>
                <a:spcPts val="0"/>
              </a:spcAft>
              <a:buSzPts val="1350"/>
              <a:buNone/>
            </a:pPr>
            <a:r>
              <a:t/>
            </a:r>
            <a:endParaRPr/>
          </a:p>
          <a:p>
            <a:pPr indent="-84138" lvl="0" marL="169863" rtl="0" algn="l">
              <a:lnSpc>
                <a:spcPct val="100000"/>
              </a:lnSpc>
              <a:spcBef>
                <a:spcPts val="1200"/>
              </a:spcBef>
              <a:spcAft>
                <a:spcPts val="0"/>
              </a:spcAft>
              <a:buSzPts val="1350"/>
              <a:buFont typeface="Noto Sans Symbols"/>
              <a:buNone/>
            </a:pPr>
            <a:r>
              <a:t/>
            </a:r>
            <a:endParaRPr/>
          </a:p>
        </p:txBody>
      </p:sp>
    </p:spTree>
  </p:cSld>
  <p:clrMapOvr>
    <a:masterClrMapping/>
  </p:clrMapOvr>
  <p:transition spd="slow">
    <p:fade thruBlk="1"/>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69"/>
          <p:cNvSpPr txBox="1"/>
          <p:nvPr>
            <p:ph type="title"/>
          </p:nvPr>
        </p:nvSpPr>
        <p:spPr>
          <a:xfrm>
            <a:off x="0" y="118872"/>
            <a:ext cx="9144000" cy="59292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Verificar conectividad</a:t>
            </a:r>
            <a:br>
              <a:rPr lang="es-419"/>
            </a:br>
            <a:r>
              <a:rPr lang="es-419"/>
              <a:t>Video – Prueba de conectividad de extremo a extremo</a:t>
            </a:r>
            <a:endParaRPr/>
          </a:p>
        </p:txBody>
      </p:sp>
      <p:sp>
        <p:nvSpPr>
          <p:cNvPr id="680" name="Google Shape;680;p69"/>
          <p:cNvSpPr txBox="1"/>
          <p:nvPr>
            <p:ph idx="1" type="body"/>
          </p:nvPr>
        </p:nvSpPr>
        <p:spPr>
          <a:xfrm>
            <a:off x="179882" y="1034322"/>
            <a:ext cx="8649325" cy="352268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350"/>
              <a:buNone/>
            </a:pPr>
            <a:r>
              <a:rPr lang="es-419"/>
              <a:t>Este vídeo cubrirá el uso del comando ping para probar la conectividad tanto en switches como en ambos PC. </a:t>
            </a:r>
            <a:endParaRPr/>
          </a:p>
          <a:p>
            <a:pPr indent="-84138" lvl="0" marL="169863" rtl="0" algn="l">
              <a:lnSpc>
                <a:spcPct val="100000"/>
              </a:lnSpc>
              <a:spcBef>
                <a:spcPts val="1200"/>
              </a:spcBef>
              <a:spcAft>
                <a:spcPts val="0"/>
              </a:spcAft>
              <a:buSzPts val="1350"/>
              <a:buFont typeface="Noto Sans Symbols"/>
              <a:buNone/>
            </a:pPr>
            <a:r>
              <a:t/>
            </a:r>
            <a:endParaRPr/>
          </a:p>
          <a:p>
            <a:pPr indent="0" lvl="0" marL="0" rtl="0" algn="l">
              <a:lnSpc>
                <a:spcPct val="100000"/>
              </a:lnSpc>
              <a:spcBef>
                <a:spcPts val="1200"/>
              </a:spcBef>
              <a:spcAft>
                <a:spcPts val="0"/>
              </a:spcAft>
              <a:buSzPts val="1350"/>
              <a:buNone/>
            </a:pPr>
            <a:r>
              <a:t/>
            </a:r>
            <a:endParaRPr/>
          </a:p>
          <a:p>
            <a:pPr indent="-84138" lvl="0" marL="169863" rtl="0" algn="l">
              <a:lnSpc>
                <a:spcPct val="100000"/>
              </a:lnSpc>
              <a:spcBef>
                <a:spcPts val="1200"/>
              </a:spcBef>
              <a:spcAft>
                <a:spcPts val="0"/>
              </a:spcAft>
              <a:buSzPts val="1350"/>
              <a:buFont typeface="Noto Sans Symbols"/>
              <a:buNone/>
            </a:pPr>
            <a:r>
              <a:t/>
            </a:r>
            <a:endParaRPr/>
          </a:p>
        </p:txBody>
      </p:sp>
    </p:spTree>
  </p:cSld>
  <p:clrMapOvr>
    <a:masterClrMapping/>
  </p:clrMapOvr>
  <p:transition spd="slow">
    <p:fade thruBlk="1"/>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70"/>
          <p:cNvSpPr txBox="1"/>
          <p:nvPr>
            <p:ph type="ctrTitle"/>
          </p:nvPr>
        </p:nvSpPr>
        <p:spPr>
          <a:xfrm>
            <a:off x="416425" y="1747520"/>
            <a:ext cx="8280314" cy="97028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600"/>
              <a:buNone/>
            </a:pPr>
            <a:r>
              <a:rPr lang="es-419">
                <a:solidFill>
                  <a:srgbClr val="AEE8FA"/>
                </a:solidFill>
              </a:rPr>
              <a:t>2.9 Módulo de Práctica y Prueba</a:t>
            </a:r>
            <a:endParaRPr/>
          </a:p>
        </p:txBody>
      </p:sp>
    </p:spTree>
  </p:cSld>
  <p:clrMapOvr>
    <a:masterClrMapping/>
  </p:clrMapOvr>
  <p:transition spd="slow">
    <p:fade thruBlk="1"/>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71"/>
          <p:cNvSpPr txBox="1"/>
          <p:nvPr>
            <p:ph type="title"/>
          </p:nvPr>
        </p:nvSpPr>
        <p:spPr>
          <a:xfrm>
            <a:off x="0" y="133862"/>
            <a:ext cx="9144000" cy="59292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Módulo de Práctica y Prueba</a:t>
            </a:r>
            <a:br>
              <a:rPr lang="es-419" sz="1600"/>
            </a:br>
            <a:r>
              <a:rPr lang="es-419"/>
              <a:t>Packet Tracer –Configuración básica del Sitch y dispositivos finales</a:t>
            </a:r>
            <a:endParaRPr/>
          </a:p>
        </p:txBody>
      </p:sp>
      <p:sp>
        <p:nvSpPr>
          <p:cNvPr id="693" name="Google Shape;693;p71"/>
          <p:cNvSpPr txBox="1"/>
          <p:nvPr>
            <p:ph idx="1" type="body"/>
          </p:nvPr>
        </p:nvSpPr>
        <p:spPr>
          <a:xfrm>
            <a:off x="179882" y="1034322"/>
            <a:ext cx="8649325" cy="3522688"/>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350"/>
              <a:buNone/>
            </a:pPr>
            <a:r>
              <a:rPr lang="es-419"/>
              <a:t>En este Packet Tracer, hará lo siguiente:</a:t>
            </a:r>
            <a:endParaRPr/>
          </a:p>
          <a:p>
            <a:pPr indent="-169863" lvl="0" marL="169863" rtl="0" algn="l">
              <a:lnSpc>
                <a:spcPct val="100000"/>
              </a:lnSpc>
              <a:spcBef>
                <a:spcPts val="1200"/>
              </a:spcBef>
              <a:spcAft>
                <a:spcPts val="0"/>
              </a:spcAft>
              <a:buSzPts val="1350"/>
              <a:buChar char="▪"/>
            </a:pPr>
            <a:r>
              <a:rPr lang="es-419"/>
              <a:t>Configurar nombres de host y direcciones IP en dos switches</a:t>
            </a:r>
            <a:endParaRPr/>
          </a:p>
          <a:p>
            <a:pPr indent="-169863" lvl="0" marL="169863" rtl="0" algn="l">
              <a:lnSpc>
                <a:spcPct val="100000"/>
              </a:lnSpc>
              <a:spcBef>
                <a:spcPts val="1200"/>
              </a:spcBef>
              <a:spcAft>
                <a:spcPts val="0"/>
              </a:spcAft>
              <a:buSzPts val="1350"/>
              <a:buChar char="▪"/>
            </a:pPr>
            <a:r>
              <a:rPr lang="es-419"/>
              <a:t>Utilizar comandos de Cisco IOS para especificar o limitar el acceso a las configuraciones de dispositivos.</a:t>
            </a:r>
            <a:endParaRPr/>
          </a:p>
          <a:p>
            <a:pPr indent="-169863" lvl="0" marL="169863" rtl="0" algn="l">
              <a:lnSpc>
                <a:spcPct val="100000"/>
              </a:lnSpc>
              <a:spcBef>
                <a:spcPts val="1200"/>
              </a:spcBef>
              <a:spcAft>
                <a:spcPts val="0"/>
              </a:spcAft>
              <a:buSzPts val="1350"/>
              <a:buChar char="▪"/>
            </a:pPr>
            <a:r>
              <a:rPr lang="es-419"/>
              <a:t>Utilice los comandos de IOS para guardar la configuración en ejecución.</a:t>
            </a:r>
            <a:endParaRPr/>
          </a:p>
          <a:p>
            <a:pPr indent="-169863" lvl="0" marL="169863" rtl="0" algn="l">
              <a:lnSpc>
                <a:spcPct val="100000"/>
              </a:lnSpc>
              <a:spcBef>
                <a:spcPts val="1200"/>
              </a:spcBef>
              <a:spcAft>
                <a:spcPts val="0"/>
              </a:spcAft>
              <a:buSzPts val="1350"/>
              <a:buChar char="▪"/>
            </a:pPr>
            <a:r>
              <a:rPr lang="es-419"/>
              <a:t>Configurar dos dispositivos host con direcciones IP.</a:t>
            </a:r>
            <a:endParaRPr/>
          </a:p>
          <a:p>
            <a:pPr indent="-169863" lvl="0" marL="169863" rtl="0" algn="l">
              <a:lnSpc>
                <a:spcPct val="100000"/>
              </a:lnSpc>
              <a:spcBef>
                <a:spcPts val="1200"/>
              </a:spcBef>
              <a:spcAft>
                <a:spcPts val="0"/>
              </a:spcAft>
              <a:buSzPts val="1350"/>
              <a:buChar char="▪"/>
            </a:pPr>
            <a:r>
              <a:rPr lang="es-419"/>
              <a:t>Verifique la conectividad entre dos dispositivos finales.</a:t>
            </a:r>
            <a:endParaRPr/>
          </a:p>
          <a:p>
            <a:pPr indent="0" lvl="0" marL="0" rtl="0" algn="l">
              <a:lnSpc>
                <a:spcPct val="100000"/>
              </a:lnSpc>
              <a:spcBef>
                <a:spcPts val="1200"/>
              </a:spcBef>
              <a:spcAft>
                <a:spcPts val="0"/>
              </a:spcAft>
              <a:buSzPts val="1350"/>
              <a:buNone/>
            </a:pPr>
            <a:r>
              <a:t/>
            </a:r>
            <a:endParaRPr/>
          </a:p>
          <a:p>
            <a:pPr indent="-84138" lvl="0" marL="169863" rtl="0" algn="l">
              <a:lnSpc>
                <a:spcPct val="100000"/>
              </a:lnSpc>
              <a:spcBef>
                <a:spcPts val="1200"/>
              </a:spcBef>
              <a:spcAft>
                <a:spcPts val="0"/>
              </a:spcAft>
              <a:buSzPts val="1350"/>
              <a:buFont typeface="Noto Sans Symbols"/>
              <a:buNone/>
            </a:pPr>
            <a:r>
              <a:t/>
            </a:r>
            <a:endParaRPr/>
          </a:p>
        </p:txBody>
      </p:sp>
    </p:spTree>
  </p:cSld>
  <p:clrMapOvr>
    <a:masterClrMapping/>
  </p:clrMapOvr>
  <p:transition spd="slow">
    <p:fade thruBlk="1"/>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72"/>
          <p:cNvSpPr txBox="1"/>
          <p:nvPr>
            <p:ph type="title"/>
          </p:nvPr>
        </p:nvSpPr>
        <p:spPr>
          <a:xfrm>
            <a:off x="0" y="0"/>
            <a:ext cx="9144000" cy="152143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Módulo de Práctica y Prueba</a:t>
            </a:r>
            <a:br>
              <a:rPr lang="es-419"/>
            </a:br>
            <a:r>
              <a:rPr lang="es-419"/>
              <a:t> Packet Tracer – Configuración básica del Switch y dispositivos finales – Modo Físico</a:t>
            </a:r>
            <a:br>
              <a:rPr lang="es-419"/>
            </a:br>
            <a:r>
              <a:rPr lang="es-419"/>
              <a:t> Laboratorio – Configuración básica del Switch y dispositivos finales</a:t>
            </a:r>
            <a:endParaRPr/>
          </a:p>
        </p:txBody>
      </p:sp>
      <p:sp>
        <p:nvSpPr>
          <p:cNvPr id="700" name="Google Shape;700;p72"/>
          <p:cNvSpPr txBox="1"/>
          <p:nvPr>
            <p:ph idx="1" type="body"/>
          </p:nvPr>
        </p:nvSpPr>
        <p:spPr>
          <a:xfrm>
            <a:off x="247337" y="1902618"/>
            <a:ext cx="8649325" cy="2338969"/>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350"/>
              <a:buNone/>
            </a:pPr>
            <a:r>
              <a:rPr lang="es-419"/>
              <a:t>En esta actividad de Packet Tracer Modo Físico y en el laboratorio, completará los siguientes objetivos: </a:t>
            </a:r>
            <a:endParaRPr/>
          </a:p>
          <a:p>
            <a:pPr indent="-169863" lvl="0" marL="169863" rtl="0" algn="l">
              <a:lnSpc>
                <a:spcPct val="100000"/>
              </a:lnSpc>
              <a:spcBef>
                <a:spcPts val="1200"/>
              </a:spcBef>
              <a:spcAft>
                <a:spcPts val="0"/>
              </a:spcAft>
              <a:buSzPts val="1350"/>
              <a:buFont typeface="Arial"/>
              <a:buChar char="•"/>
            </a:pPr>
            <a:r>
              <a:rPr lang="es-419"/>
              <a:t>Configurar la topología de red</a:t>
            </a:r>
            <a:endParaRPr/>
          </a:p>
          <a:p>
            <a:pPr indent="-169863" lvl="0" marL="169863" rtl="0" algn="l">
              <a:lnSpc>
                <a:spcPct val="100000"/>
              </a:lnSpc>
              <a:spcBef>
                <a:spcPts val="1200"/>
              </a:spcBef>
              <a:spcAft>
                <a:spcPts val="0"/>
              </a:spcAft>
              <a:buSzPts val="1350"/>
              <a:buFont typeface="Arial"/>
              <a:buChar char="•"/>
            </a:pPr>
            <a:r>
              <a:rPr lang="es-419"/>
              <a:t>Configurar hosts de PC</a:t>
            </a:r>
            <a:endParaRPr/>
          </a:p>
          <a:p>
            <a:pPr indent="-169863" lvl="0" marL="169863" rtl="0" algn="l">
              <a:lnSpc>
                <a:spcPct val="100000"/>
              </a:lnSpc>
              <a:spcBef>
                <a:spcPts val="1200"/>
              </a:spcBef>
              <a:spcAft>
                <a:spcPts val="0"/>
              </a:spcAft>
              <a:buSzPts val="1350"/>
              <a:buFont typeface="Arial"/>
              <a:buChar char="•"/>
            </a:pPr>
            <a:r>
              <a:rPr lang="es-419"/>
              <a:t>Configurar y verificar los parámetros básicos del switch</a:t>
            </a:r>
            <a:endParaRPr/>
          </a:p>
          <a:p>
            <a:pPr indent="0" lvl="0" marL="0" rtl="0" algn="l">
              <a:lnSpc>
                <a:spcPct val="100000"/>
              </a:lnSpc>
              <a:spcBef>
                <a:spcPts val="1200"/>
              </a:spcBef>
              <a:spcAft>
                <a:spcPts val="0"/>
              </a:spcAft>
              <a:buSzPts val="1350"/>
              <a:buNone/>
            </a:pPr>
            <a:r>
              <a:t/>
            </a:r>
            <a:endParaRPr/>
          </a:p>
        </p:txBody>
      </p:sp>
    </p:spTree>
  </p:cSld>
  <p:clrMapOvr>
    <a:masterClrMapping/>
  </p:clrMapOvr>
  <p:transition spd="slow">
    <p:fade thruBlk="1"/>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Módulo de Práctica y Prueba</a:t>
            </a:r>
            <a:br>
              <a:rPr lang="es-419">
                <a:latin typeface="Arial"/>
                <a:ea typeface="Arial"/>
                <a:cs typeface="Arial"/>
                <a:sym typeface="Arial"/>
              </a:rPr>
            </a:br>
            <a:r>
              <a:rPr lang="es-419">
                <a:latin typeface="Arial"/>
                <a:ea typeface="Arial"/>
                <a:cs typeface="Arial"/>
                <a:sym typeface="Arial"/>
              </a:rPr>
              <a:t>¿Qué aprendió en este módulo?</a:t>
            </a:r>
            <a:endParaRPr/>
          </a:p>
        </p:txBody>
      </p:sp>
      <p:sp>
        <p:nvSpPr>
          <p:cNvPr id="707" name="Google Shape;707;p73"/>
          <p:cNvSpPr txBox="1"/>
          <p:nvPr>
            <p:ph idx="1" type="body"/>
          </p:nvPr>
        </p:nvSpPr>
        <p:spPr>
          <a:xfrm>
            <a:off x="145357" y="798944"/>
            <a:ext cx="5859203" cy="3539376"/>
          </a:xfrm>
          <a:prstGeom prst="rect">
            <a:avLst/>
          </a:prstGeom>
          <a:noFill/>
          <a:ln>
            <a:noFill/>
          </a:ln>
        </p:spPr>
        <p:txBody>
          <a:bodyPr anchorCtr="0" anchor="t" bIns="45700" lIns="91425" spcFirstLastPara="1" rIns="182875" wrap="square" tIns="45700">
            <a:noAutofit/>
          </a:bodyPr>
          <a:lstStyle/>
          <a:p>
            <a:pPr indent="-169863" lvl="0" marL="169863" rtl="0" algn="l">
              <a:lnSpc>
                <a:spcPct val="85000"/>
              </a:lnSpc>
              <a:spcBef>
                <a:spcPts val="0"/>
              </a:spcBef>
              <a:spcAft>
                <a:spcPts val="0"/>
              </a:spcAft>
              <a:buSzPts val="1215"/>
              <a:buFont typeface="Arial"/>
              <a:buChar char="•"/>
            </a:pPr>
            <a:r>
              <a:rPr lang="es-419" sz="1350"/>
              <a:t>Todos los dispositivos finales y dispositivos de red requieren un sistema operativo (SO).</a:t>
            </a:r>
            <a:endParaRPr/>
          </a:p>
          <a:p>
            <a:pPr indent="-169863" lvl="0" marL="169863" rtl="0" algn="l">
              <a:lnSpc>
                <a:spcPct val="85000"/>
              </a:lnSpc>
              <a:spcBef>
                <a:spcPts val="1005"/>
              </a:spcBef>
              <a:spcAft>
                <a:spcPts val="0"/>
              </a:spcAft>
              <a:buSzPts val="1215"/>
              <a:buFont typeface="Arial"/>
              <a:buChar char="•"/>
            </a:pPr>
            <a:r>
              <a:rPr lang="es-419" sz="1350"/>
              <a:t>El software Cisco IOS separa el acceso de administración en los siguientes dos modos de comando: Modo EXEC de usuario y Modo EXEC privilegiado.</a:t>
            </a:r>
            <a:endParaRPr/>
          </a:p>
          <a:p>
            <a:pPr indent="-169863" lvl="0" marL="169863" rtl="0" algn="l">
              <a:lnSpc>
                <a:spcPct val="85000"/>
              </a:lnSpc>
              <a:spcBef>
                <a:spcPts val="1005"/>
              </a:spcBef>
              <a:spcAft>
                <a:spcPts val="0"/>
              </a:spcAft>
              <a:buSzPts val="1215"/>
              <a:buFont typeface="Arial"/>
              <a:buChar char="•"/>
            </a:pPr>
            <a:r>
              <a:rPr lang="es-419" sz="1350"/>
              <a:t>Antes de acceder a otros modos de configuración específicos, se accede al modo de configuración global. Desde el modo de configuración global, el usuario puede ingresar a diferentes modos de subconfiguración.</a:t>
            </a:r>
            <a:endParaRPr/>
          </a:p>
          <a:p>
            <a:pPr indent="-169863" lvl="0" marL="169863" rtl="0" algn="l">
              <a:lnSpc>
                <a:spcPct val="85000"/>
              </a:lnSpc>
              <a:spcBef>
                <a:spcPts val="1005"/>
              </a:spcBef>
              <a:spcAft>
                <a:spcPts val="0"/>
              </a:spcAft>
              <a:buSzPts val="1215"/>
              <a:buFont typeface="Arial"/>
              <a:buChar char="•"/>
            </a:pPr>
            <a:r>
              <a:rPr lang="es-419" sz="1350"/>
              <a:t>Cada comando de IOS tiene una sintaxis o formato específico y puede ejecutarse solamente en el modo adecuado. </a:t>
            </a:r>
            <a:endParaRPr/>
          </a:p>
          <a:p>
            <a:pPr indent="-169863" lvl="0" marL="169863" rtl="0" algn="l">
              <a:lnSpc>
                <a:spcPct val="85000"/>
              </a:lnSpc>
              <a:spcBef>
                <a:spcPts val="1005"/>
              </a:spcBef>
              <a:spcAft>
                <a:spcPts val="0"/>
              </a:spcAft>
              <a:buSzPts val="1215"/>
              <a:buFont typeface="Arial"/>
              <a:buChar char="•"/>
            </a:pPr>
            <a:r>
              <a:rPr lang="es-419" sz="1350"/>
              <a:t>Configuraciones básicas del dispositivo: nombre de host, contraseña, encriptación de contraseñas y banner. </a:t>
            </a:r>
            <a:endParaRPr/>
          </a:p>
          <a:p>
            <a:pPr indent="-169863" lvl="0" marL="169863" rtl="0" algn="l">
              <a:lnSpc>
                <a:spcPct val="85000"/>
              </a:lnSpc>
              <a:spcBef>
                <a:spcPts val="1005"/>
              </a:spcBef>
              <a:spcAft>
                <a:spcPts val="0"/>
              </a:spcAft>
              <a:buSzPts val="1215"/>
              <a:buFont typeface="Arial"/>
              <a:buChar char="•"/>
            </a:pPr>
            <a:r>
              <a:rPr lang="es-419" sz="1350"/>
              <a:t>Hay dos archivos del sistema que almacenan la configuración del dispositivo: startup-config y running-config.</a:t>
            </a:r>
            <a:endParaRPr/>
          </a:p>
          <a:p>
            <a:pPr indent="-169863" lvl="0" marL="169863" rtl="0" algn="l">
              <a:lnSpc>
                <a:spcPct val="85000"/>
              </a:lnSpc>
              <a:spcBef>
                <a:spcPts val="1005"/>
              </a:spcBef>
              <a:spcAft>
                <a:spcPts val="0"/>
              </a:spcAft>
              <a:buSzPts val="1215"/>
              <a:buFont typeface="Arial"/>
              <a:buChar char="•"/>
            </a:pPr>
            <a:r>
              <a:rPr lang="es-419" sz="1350"/>
              <a:t>Las direcciones IP permiten a los dispositivos ubicarse entre sí y establecer una comunicación de extremo a extremo en Internet. Cada dispositivo final en una red se debe configurar con direcciones IP. </a:t>
            </a:r>
            <a:endParaRPr/>
          </a:p>
        </p:txBody>
      </p:sp>
      <p:pic>
        <p:nvPicPr>
          <p:cNvPr descr="cisco 350x series stackable managed network switches" id="708" name="Google Shape;708;p73"/>
          <p:cNvPicPr preferRelativeResize="0"/>
          <p:nvPr/>
        </p:nvPicPr>
        <p:blipFill rotWithShape="1">
          <a:blip r:embed="rId3">
            <a:alphaModFix/>
          </a:blip>
          <a:srcRect b="0" l="0" r="0" t="0"/>
          <a:stretch/>
        </p:blipFill>
        <p:spPr>
          <a:xfrm>
            <a:off x="6285113" y="2825273"/>
            <a:ext cx="2858887" cy="1626553"/>
          </a:xfrm>
          <a:prstGeom prst="rect">
            <a:avLst/>
          </a:prstGeom>
          <a:noFill/>
          <a:ln>
            <a:noFill/>
          </a:ln>
        </p:spPr>
      </p:pic>
    </p:spTree>
  </p:cSld>
  <p:clrMapOvr>
    <a:masterClrMapping/>
  </p:clrMapOvr>
  <p:transition spd="slow">
    <p:fade thruBlk="1"/>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74"/>
          <p:cNvSpPr txBox="1"/>
          <p:nvPr>
            <p:ph type="title"/>
          </p:nvPr>
        </p:nvSpPr>
        <p:spPr>
          <a:xfrm>
            <a:off x="1" y="41394"/>
            <a:ext cx="9144000" cy="60905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latin typeface="Arial"/>
                <a:ea typeface="Arial"/>
                <a:cs typeface="Arial"/>
                <a:sym typeface="Arial"/>
              </a:rPr>
              <a:t>Módulo 2: Configuración básica del Switch y dispositivos finales </a:t>
            </a:r>
            <a:br>
              <a:rPr lang="es-419">
                <a:latin typeface="Arial"/>
                <a:ea typeface="Arial"/>
                <a:cs typeface="Arial"/>
                <a:sym typeface="Arial"/>
              </a:rPr>
            </a:br>
            <a:r>
              <a:rPr lang="es-419">
                <a:latin typeface="Arial"/>
                <a:ea typeface="Arial"/>
                <a:cs typeface="Arial"/>
                <a:sym typeface="Arial"/>
              </a:rPr>
              <a:t>Nuevos términos y comandos</a:t>
            </a:r>
            <a:endParaRPr/>
          </a:p>
        </p:txBody>
      </p:sp>
      <p:graphicFrame>
        <p:nvGraphicFramePr>
          <p:cNvPr id="715" name="Google Shape;715;p74"/>
          <p:cNvGraphicFramePr/>
          <p:nvPr/>
        </p:nvGraphicFramePr>
        <p:xfrm>
          <a:off x="294640" y="650450"/>
          <a:ext cx="3000000" cy="3000000"/>
        </p:xfrm>
        <a:graphic>
          <a:graphicData uri="http://schemas.openxmlformats.org/drawingml/2006/table">
            <a:tbl>
              <a:tblPr bandRow="1" firstRow="1">
                <a:noFill/>
                <a:tableStyleId>{8FD46FF7-8AF0-4554-941D-DCDF99DAD29E}</a:tableStyleId>
              </a:tblPr>
              <a:tblGrid>
                <a:gridCol w="2581425"/>
                <a:gridCol w="2878225"/>
                <a:gridCol w="3061150"/>
              </a:tblGrid>
              <a:tr h="3911400">
                <a:tc>
                  <a:txBody>
                    <a:bodyPr/>
                    <a:lstStyle/>
                    <a:p>
                      <a:pPr indent="-173038" lvl="0" marL="173038" marR="0" rtl="0" algn="l">
                        <a:spcBef>
                          <a:spcPts val="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Sistema operativo (OS)</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CLI</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GUI</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Shell</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kernel</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Hardware</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consola</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Secure Shell (SSH)</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Telnet</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Programas de emulación de terminal</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Modo EXEC de usuario</a:t>
                      </a:r>
                      <a:endParaRPr/>
                    </a:p>
                    <a:p>
                      <a:pPr indent="-173038" lvl="0" marL="173038" marR="0" rtl="0" algn="l">
                        <a:lnSpc>
                          <a:spcPct val="100000"/>
                        </a:lnSpc>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Modo EXEC con privilegios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73038" lvl="0" marL="173038" marR="0" rtl="0" algn="l">
                        <a:spcBef>
                          <a:spcPts val="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Modo de configuración de línea</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Modo de configuración de interfaz</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Enable</a:t>
                      </a:r>
                      <a:endParaRPr/>
                    </a:p>
                    <a:p>
                      <a:pPr indent="-173038" lvl="0" marL="173038" marR="0" rtl="0" algn="l">
                        <a:spcBef>
                          <a:spcPts val="400"/>
                        </a:spcBef>
                        <a:spcAft>
                          <a:spcPts val="0"/>
                        </a:spcAft>
                        <a:buClr>
                          <a:schemeClr val="dk1"/>
                        </a:buClr>
                        <a:buSzPts val="1400"/>
                        <a:buFont typeface="Arial"/>
                        <a:buChar char="•"/>
                      </a:pPr>
                      <a:r>
                        <a:rPr b="1" lang="es-419" sz="1400" u="none" cap="none" strike="noStrike">
                          <a:solidFill>
                            <a:schemeClr val="dk1"/>
                          </a:solidFill>
                          <a:latin typeface="Arial"/>
                          <a:ea typeface="Arial"/>
                          <a:cs typeface="Arial"/>
                          <a:sym typeface="Arial"/>
                        </a:rPr>
                        <a:t>configure terminal</a:t>
                      </a:r>
                      <a:endParaRPr/>
                    </a:p>
                    <a:p>
                      <a:pPr indent="-173038" lvl="0" marL="173038" marR="0" rtl="0" algn="l">
                        <a:spcBef>
                          <a:spcPts val="400"/>
                        </a:spcBef>
                        <a:spcAft>
                          <a:spcPts val="0"/>
                        </a:spcAft>
                        <a:buClr>
                          <a:schemeClr val="dk1"/>
                        </a:buClr>
                        <a:buSzPts val="1400"/>
                        <a:buFont typeface="Arial"/>
                        <a:buChar char="•"/>
                      </a:pPr>
                      <a:r>
                        <a:rPr b="1" lang="es-419" sz="1400" u="none" cap="none" strike="noStrike">
                          <a:solidFill>
                            <a:schemeClr val="dk1"/>
                          </a:solidFill>
                          <a:latin typeface="Arial"/>
                          <a:ea typeface="Arial"/>
                          <a:cs typeface="Arial"/>
                          <a:sym typeface="Arial"/>
                        </a:rPr>
                        <a:t>exit</a:t>
                      </a:r>
                      <a:endParaRPr/>
                    </a:p>
                    <a:p>
                      <a:pPr indent="-173038" lvl="0" marL="173038" marR="0" rtl="0" algn="l">
                        <a:spcBef>
                          <a:spcPts val="400"/>
                        </a:spcBef>
                        <a:spcAft>
                          <a:spcPts val="0"/>
                        </a:spcAft>
                        <a:buClr>
                          <a:schemeClr val="dk1"/>
                        </a:buClr>
                        <a:buSzPts val="1400"/>
                        <a:buFont typeface="Arial"/>
                        <a:buChar char="•"/>
                      </a:pPr>
                      <a:r>
                        <a:rPr b="1" lang="es-419" sz="1400" u="none" cap="none" strike="noStrike">
                          <a:solidFill>
                            <a:schemeClr val="dk1"/>
                          </a:solidFill>
                          <a:latin typeface="Arial"/>
                          <a:ea typeface="Arial"/>
                          <a:cs typeface="Arial"/>
                          <a:sym typeface="Arial"/>
                        </a:rPr>
                        <a:t>end</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Argumento</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palabra clave</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Sintaxis del comando</a:t>
                      </a:r>
                      <a:endParaRPr/>
                    </a:p>
                    <a:p>
                      <a:pPr indent="-173038" lvl="0" marL="173038" marR="0" rtl="0" algn="l">
                        <a:spcBef>
                          <a:spcPts val="400"/>
                        </a:spcBef>
                        <a:spcAft>
                          <a:spcPts val="0"/>
                        </a:spcAft>
                        <a:buClr>
                          <a:schemeClr val="dk1"/>
                        </a:buClr>
                        <a:buSzPts val="1400"/>
                        <a:buFont typeface="Arial"/>
                        <a:buChar char="•"/>
                      </a:pPr>
                      <a:r>
                        <a:rPr b="1" lang="es-419" sz="1400" u="none" cap="none" strike="noStrike">
                          <a:solidFill>
                            <a:schemeClr val="dk1"/>
                          </a:solidFill>
                          <a:latin typeface="Arial"/>
                          <a:ea typeface="Arial"/>
                          <a:cs typeface="Arial"/>
                          <a:sym typeface="Arial"/>
                        </a:rPr>
                        <a:t>ping</a:t>
                      </a:r>
                      <a:endParaRPr/>
                    </a:p>
                    <a:p>
                      <a:pPr indent="-173038" lvl="0" marL="173038" marR="0" rtl="0" algn="l">
                        <a:spcBef>
                          <a:spcPts val="400"/>
                        </a:spcBef>
                        <a:spcAft>
                          <a:spcPts val="0"/>
                        </a:spcAft>
                        <a:buClr>
                          <a:schemeClr val="dk1"/>
                        </a:buClr>
                        <a:buSzPts val="1400"/>
                        <a:buFont typeface="Arial"/>
                        <a:buChar char="•"/>
                      </a:pPr>
                      <a:r>
                        <a:rPr b="1" lang="es-419" sz="1400" u="none" cap="none" strike="noStrike">
                          <a:solidFill>
                            <a:schemeClr val="dk1"/>
                          </a:solidFill>
                          <a:latin typeface="Arial"/>
                          <a:ea typeface="Arial"/>
                          <a:cs typeface="Arial"/>
                          <a:sym typeface="Arial"/>
                        </a:rPr>
                        <a:t>traceroute</a:t>
                      </a:r>
                      <a:endParaRPr/>
                    </a:p>
                    <a:p>
                      <a:pPr indent="-173038" lvl="0" marL="173038" marR="0" rtl="0" algn="l">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comando help "?"</a:t>
                      </a:r>
                      <a:endParaRPr/>
                    </a:p>
                    <a:p>
                      <a:pPr indent="-173038" lvl="0" marL="173038" marR="0" rtl="0" algn="l">
                        <a:lnSpc>
                          <a:spcPct val="100000"/>
                        </a:lnSpc>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teclas rápidas</a:t>
                      </a:r>
                      <a:endParaRPr/>
                    </a:p>
                    <a:p>
                      <a:pPr indent="-173038" lvl="0" marL="173038" marR="0" rtl="0" algn="l">
                        <a:lnSpc>
                          <a:spcPct val="100000"/>
                        </a:lnSpc>
                        <a:spcBef>
                          <a:spcPts val="400"/>
                        </a:spcBef>
                        <a:spcAft>
                          <a:spcPts val="0"/>
                        </a:spcAft>
                        <a:buClr>
                          <a:schemeClr val="dk1"/>
                        </a:buClr>
                        <a:buSzPts val="1400"/>
                        <a:buFont typeface="Arial"/>
                        <a:buChar char="•"/>
                      </a:pPr>
                      <a:r>
                        <a:rPr b="1" lang="es-419" sz="1400" u="none" cap="none" strike="noStrike">
                          <a:solidFill>
                            <a:schemeClr val="dk1"/>
                          </a:solidFill>
                          <a:latin typeface="Arial"/>
                          <a:ea typeface="Arial"/>
                          <a:cs typeface="Arial"/>
                          <a:sym typeface="Arial"/>
                        </a:rPr>
                        <a:t>Nombre del host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73038" lvl="0" marL="173038" marR="0" rtl="0" algn="l">
                        <a:lnSpc>
                          <a:spcPct val="100000"/>
                        </a:lnSpc>
                        <a:spcBef>
                          <a:spcPts val="0"/>
                        </a:spcBef>
                        <a:spcAft>
                          <a:spcPts val="0"/>
                        </a:spcAft>
                        <a:buClr>
                          <a:schemeClr val="dk1"/>
                        </a:buClr>
                        <a:buSzPts val="1400"/>
                        <a:buFont typeface="Arial"/>
                        <a:buChar char="•"/>
                      </a:pPr>
                      <a:r>
                        <a:rPr b="1" lang="es-419" sz="1400" u="none" cap="none" strike="noStrike">
                          <a:solidFill>
                            <a:schemeClr val="dk1"/>
                          </a:solidFill>
                          <a:latin typeface="Arial"/>
                          <a:ea typeface="Arial"/>
                          <a:cs typeface="Arial"/>
                          <a:sym typeface="Arial"/>
                        </a:rPr>
                        <a:t>consola </a:t>
                      </a:r>
                      <a:endParaRPr/>
                    </a:p>
                    <a:p>
                      <a:pPr indent="-173038" lvl="0" marL="173038" marR="0" rtl="0" algn="l">
                        <a:lnSpc>
                          <a:spcPct val="100000"/>
                        </a:lnSpc>
                        <a:spcBef>
                          <a:spcPts val="400"/>
                        </a:spcBef>
                        <a:spcAft>
                          <a:spcPts val="0"/>
                        </a:spcAft>
                        <a:buClr>
                          <a:schemeClr val="dk1"/>
                        </a:buClr>
                        <a:buSzPts val="1400"/>
                        <a:buFont typeface="Arial"/>
                        <a:buChar char="•"/>
                      </a:pPr>
                      <a:r>
                        <a:rPr b="1" lang="es-419" sz="1400" u="none" cap="none" strike="noStrike">
                          <a:solidFill>
                            <a:schemeClr val="dk1"/>
                          </a:solidFill>
                          <a:latin typeface="Arial"/>
                          <a:ea typeface="Arial"/>
                          <a:cs typeface="Arial"/>
                          <a:sym typeface="Arial"/>
                        </a:rPr>
                        <a:t>enable secret</a:t>
                      </a:r>
                      <a:endParaRPr/>
                    </a:p>
                    <a:p>
                      <a:pPr indent="-173038" lvl="0" marL="173038" marR="0" rtl="0" algn="l">
                        <a:lnSpc>
                          <a:spcPct val="100000"/>
                        </a:lnSpc>
                        <a:spcBef>
                          <a:spcPts val="400"/>
                        </a:spcBef>
                        <a:spcAft>
                          <a:spcPts val="0"/>
                        </a:spcAft>
                        <a:buClr>
                          <a:schemeClr val="dk1"/>
                        </a:buClr>
                        <a:buSzPts val="1400"/>
                        <a:buFont typeface="Arial"/>
                        <a:buChar char="•"/>
                      </a:pPr>
                      <a:r>
                        <a:rPr b="1" lang="es-419" sz="1400" u="none" cap="none" strike="noStrike">
                          <a:solidFill>
                            <a:schemeClr val="dk1"/>
                          </a:solidFill>
                          <a:latin typeface="Arial"/>
                          <a:ea typeface="Arial"/>
                          <a:cs typeface="Arial"/>
                          <a:sym typeface="Arial"/>
                        </a:rPr>
                        <a:t>líneas VTY </a:t>
                      </a:r>
                      <a:endParaRPr/>
                    </a:p>
                    <a:p>
                      <a:pPr indent="-173038" lvl="0" marL="173038" marR="0" rtl="0" algn="l">
                        <a:lnSpc>
                          <a:spcPct val="100000"/>
                        </a:lnSpc>
                        <a:spcBef>
                          <a:spcPts val="400"/>
                        </a:spcBef>
                        <a:spcAft>
                          <a:spcPts val="0"/>
                        </a:spcAft>
                        <a:buClr>
                          <a:schemeClr val="dk1"/>
                        </a:buClr>
                        <a:buSzPts val="1400"/>
                        <a:buFont typeface="Arial"/>
                        <a:buChar char="•"/>
                      </a:pPr>
                      <a:r>
                        <a:rPr b="1" lang="es-419" sz="1400" u="none" cap="none" strike="noStrike">
                          <a:solidFill>
                            <a:schemeClr val="dk1"/>
                          </a:solidFill>
                          <a:latin typeface="Arial"/>
                          <a:ea typeface="Arial"/>
                          <a:cs typeface="Arial"/>
                          <a:sym typeface="Arial"/>
                        </a:rPr>
                        <a:t>show running-config</a:t>
                      </a:r>
                      <a:endParaRPr/>
                    </a:p>
                    <a:p>
                      <a:pPr indent="-173038" lvl="0" marL="173038" marR="0" rtl="0" algn="l">
                        <a:lnSpc>
                          <a:spcPct val="100000"/>
                        </a:lnSpc>
                        <a:spcBef>
                          <a:spcPts val="400"/>
                        </a:spcBef>
                        <a:spcAft>
                          <a:spcPts val="0"/>
                        </a:spcAft>
                        <a:buClr>
                          <a:schemeClr val="dk1"/>
                        </a:buClr>
                        <a:buSzPts val="1400"/>
                        <a:buFont typeface="Arial"/>
                        <a:buChar char="•"/>
                      </a:pPr>
                      <a:r>
                        <a:rPr b="1" lang="es-419" sz="1400" u="none" cap="none" strike="noStrike">
                          <a:solidFill>
                            <a:schemeClr val="dk1"/>
                          </a:solidFill>
                          <a:latin typeface="Arial"/>
                          <a:ea typeface="Arial"/>
                          <a:cs typeface="Arial"/>
                          <a:sym typeface="Arial"/>
                        </a:rPr>
                        <a:t>banner motd</a:t>
                      </a:r>
                      <a:endParaRPr/>
                    </a:p>
                    <a:p>
                      <a:pPr indent="-173038" lvl="0" marL="173038" marR="0" rtl="0" algn="l">
                        <a:lnSpc>
                          <a:spcPct val="100000"/>
                        </a:lnSpc>
                        <a:spcBef>
                          <a:spcPts val="400"/>
                        </a:spcBef>
                        <a:spcAft>
                          <a:spcPts val="0"/>
                        </a:spcAft>
                        <a:buClr>
                          <a:schemeClr val="dk1"/>
                        </a:buClr>
                        <a:buSzPts val="1400"/>
                        <a:buFont typeface="Arial"/>
                        <a:buChar char="•"/>
                      </a:pPr>
                      <a:r>
                        <a:rPr b="1" lang="es-419" sz="1400" u="none" cap="none" strike="noStrike">
                          <a:solidFill>
                            <a:schemeClr val="dk1"/>
                          </a:solidFill>
                          <a:latin typeface="Arial"/>
                          <a:ea typeface="Arial"/>
                          <a:cs typeface="Arial"/>
                          <a:sym typeface="Arial"/>
                        </a:rPr>
                        <a:t>startup-config</a:t>
                      </a:r>
                      <a:endParaRPr/>
                    </a:p>
                    <a:p>
                      <a:pPr indent="-173038" lvl="0" marL="173038" marR="0" rtl="0" algn="l">
                        <a:lnSpc>
                          <a:spcPct val="100000"/>
                        </a:lnSpc>
                        <a:spcBef>
                          <a:spcPts val="400"/>
                        </a:spcBef>
                        <a:spcAft>
                          <a:spcPts val="0"/>
                        </a:spcAft>
                        <a:buClr>
                          <a:schemeClr val="dk1"/>
                        </a:buClr>
                        <a:buSzPts val="1400"/>
                        <a:buFont typeface="Arial"/>
                        <a:buChar char="•"/>
                      </a:pPr>
                      <a:r>
                        <a:rPr b="1" lang="es-419" sz="1400" u="none" cap="none" strike="noStrike">
                          <a:solidFill>
                            <a:schemeClr val="dk1"/>
                          </a:solidFill>
                          <a:latin typeface="Arial"/>
                          <a:ea typeface="Arial"/>
                          <a:cs typeface="Arial"/>
                          <a:sym typeface="Arial"/>
                        </a:rPr>
                        <a:t>running-config</a:t>
                      </a:r>
                      <a:endParaRPr/>
                    </a:p>
                    <a:p>
                      <a:pPr indent="-173038" lvl="0" marL="173038" marR="0" rtl="0" algn="l">
                        <a:lnSpc>
                          <a:spcPct val="100000"/>
                        </a:lnSpc>
                        <a:spcBef>
                          <a:spcPts val="400"/>
                        </a:spcBef>
                        <a:spcAft>
                          <a:spcPts val="0"/>
                        </a:spcAft>
                        <a:buClr>
                          <a:schemeClr val="dk1"/>
                        </a:buClr>
                        <a:buSzPts val="1400"/>
                        <a:buFont typeface="Arial"/>
                        <a:buChar char="•"/>
                      </a:pPr>
                      <a:r>
                        <a:rPr b="1" lang="es-419" sz="1400" u="none" cap="none" strike="noStrike">
                          <a:solidFill>
                            <a:schemeClr val="dk1"/>
                          </a:solidFill>
                          <a:latin typeface="Arial"/>
                          <a:ea typeface="Arial"/>
                          <a:cs typeface="Arial"/>
                          <a:sym typeface="Arial"/>
                        </a:rPr>
                        <a:t>reload</a:t>
                      </a:r>
                      <a:endParaRPr/>
                    </a:p>
                    <a:p>
                      <a:pPr indent="-173038" lvl="0" marL="173038" marR="0" rtl="0" algn="l">
                        <a:lnSpc>
                          <a:spcPct val="100000"/>
                        </a:lnSpc>
                        <a:spcBef>
                          <a:spcPts val="400"/>
                        </a:spcBef>
                        <a:spcAft>
                          <a:spcPts val="0"/>
                        </a:spcAft>
                        <a:buClr>
                          <a:schemeClr val="dk1"/>
                        </a:buClr>
                        <a:buSzPts val="1400"/>
                        <a:buFont typeface="Arial"/>
                        <a:buChar char="•"/>
                      </a:pPr>
                      <a:r>
                        <a:rPr b="1" lang="es-419" sz="1400" u="none" cap="none" strike="noStrike">
                          <a:solidFill>
                            <a:schemeClr val="dk1"/>
                          </a:solidFill>
                          <a:latin typeface="Arial"/>
                          <a:ea typeface="Arial"/>
                          <a:cs typeface="Arial"/>
                          <a:sym typeface="Arial"/>
                        </a:rPr>
                        <a:t>erase startup-config</a:t>
                      </a:r>
                      <a:endParaRPr/>
                    </a:p>
                    <a:p>
                      <a:pPr indent="-173038" lvl="0" marL="173038" marR="0" rtl="0" algn="l">
                        <a:lnSpc>
                          <a:spcPct val="100000"/>
                        </a:lnSpc>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DHCP</a:t>
                      </a:r>
                      <a:endParaRPr/>
                    </a:p>
                    <a:p>
                      <a:pPr indent="-173038" lvl="0" marL="173038" marR="0" rtl="0" algn="l">
                        <a:lnSpc>
                          <a:spcPct val="100000"/>
                        </a:lnSpc>
                        <a:spcBef>
                          <a:spcPts val="400"/>
                        </a:spcBef>
                        <a:spcAft>
                          <a:spcPts val="0"/>
                        </a:spcAft>
                        <a:buClr>
                          <a:schemeClr val="dk1"/>
                        </a:buClr>
                        <a:buSzPts val="1400"/>
                        <a:buFont typeface="Arial"/>
                        <a:buChar char="•"/>
                      </a:pPr>
                      <a:r>
                        <a:rPr b="0" lang="es-419" sz="1400" u="none" cap="none" strike="noStrike">
                          <a:solidFill>
                            <a:schemeClr val="dk1"/>
                          </a:solidFill>
                          <a:latin typeface="Arial"/>
                          <a:ea typeface="Arial"/>
                          <a:cs typeface="Arial"/>
                          <a:sym typeface="Arial"/>
                        </a:rPr>
                        <a:t>interfaz virtual de switch (SVI)</a:t>
                      </a:r>
                      <a:endParaRPr/>
                    </a:p>
                    <a:p>
                      <a:pPr indent="-173038" lvl="0" marL="173038" marR="0" rtl="0" algn="l">
                        <a:lnSpc>
                          <a:spcPct val="100000"/>
                        </a:lnSpc>
                        <a:spcBef>
                          <a:spcPts val="400"/>
                        </a:spcBef>
                        <a:spcAft>
                          <a:spcPts val="0"/>
                        </a:spcAft>
                        <a:buClr>
                          <a:schemeClr val="dk1"/>
                        </a:buClr>
                        <a:buSzPts val="1400"/>
                        <a:buFont typeface="Arial"/>
                        <a:buChar char="•"/>
                      </a:pPr>
                      <a:r>
                        <a:rPr b="1" lang="es-419" sz="1400" u="none" cap="none" strike="noStrike">
                          <a:solidFill>
                            <a:schemeClr val="dk1"/>
                          </a:solidFill>
                          <a:latin typeface="Arial"/>
                          <a:ea typeface="Arial"/>
                          <a:cs typeface="Arial"/>
                          <a:sym typeface="Arial"/>
                        </a:rPr>
                        <a:t>ipconfig</a:t>
                      </a:r>
                      <a:endParaRPr/>
                    </a:p>
                    <a:p>
                      <a:pPr indent="-173038" lvl="0" marL="173038" marR="0" rtl="0" algn="l">
                        <a:lnSpc>
                          <a:spcPct val="100000"/>
                        </a:lnSpc>
                        <a:spcBef>
                          <a:spcPts val="400"/>
                        </a:spcBef>
                        <a:spcAft>
                          <a:spcPts val="0"/>
                        </a:spcAft>
                        <a:buClr>
                          <a:schemeClr val="dk1"/>
                        </a:buClr>
                        <a:buSzPts val="1400"/>
                        <a:buFont typeface="Arial"/>
                        <a:buChar char="•"/>
                      </a:pPr>
                      <a:r>
                        <a:rPr b="1" lang="es-419" sz="1400" u="none" cap="none" strike="noStrike">
                          <a:solidFill>
                            <a:schemeClr val="dk1"/>
                          </a:solidFill>
                          <a:latin typeface="Arial"/>
                          <a:ea typeface="Arial"/>
                          <a:cs typeface="Arial"/>
                          <a:sym typeface="Arial"/>
                        </a:rPr>
                        <a:t>show ip int brief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1"/>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Cisco IOS </a:t>
            </a:r>
            <a:br>
              <a:rPr lang="es-419"/>
            </a:br>
            <a:r>
              <a:rPr lang="es-419"/>
              <a:t>Propósito del OS</a:t>
            </a:r>
            <a:endParaRPr/>
          </a:p>
        </p:txBody>
      </p:sp>
      <p:sp>
        <p:nvSpPr>
          <p:cNvPr id="276" name="Google Shape;276;p21"/>
          <p:cNvSpPr txBox="1"/>
          <p:nvPr>
            <p:ph idx="1" type="body"/>
          </p:nvPr>
        </p:nvSpPr>
        <p:spPr>
          <a:xfrm>
            <a:off x="145357" y="925513"/>
            <a:ext cx="3939626" cy="1612619"/>
          </a:xfrm>
          <a:prstGeom prst="rect">
            <a:avLst/>
          </a:prstGeom>
          <a:noFill/>
          <a:ln>
            <a:noFill/>
          </a:ln>
        </p:spPr>
        <p:txBody>
          <a:bodyPr anchorCtr="0" anchor="t" bIns="45700" lIns="91425" spcFirstLastPara="1" rIns="182875" wrap="square" tIns="45700">
            <a:noAutofit/>
          </a:bodyPr>
          <a:lstStyle/>
          <a:p>
            <a:pPr indent="0" lvl="0" marL="0" rtl="0" algn="l">
              <a:lnSpc>
                <a:spcPct val="100000"/>
              </a:lnSpc>
              <a:spcBef>
                <a:spcPts val="0"/>
              </a:spcBef>
              <a:spcAft>
                <a:spcPts val="0"/>
              </a:spcAft>
              <a:buSzPts val="1350"/>
              <a:buNone/>
            </a:pPr>
            <a:r>
              <a:rPr lang="es-419"/>
              <a:t>El sistema operativo de PC permite al usuario hacer lo siguiente:</a:t>
            </a:r>
            <a:endParaRPr/>
          </a:p>
          <a:p>
            <a:pPr indent="-215900" lvl="1" marL="358775" rtl="0" algn="l">
              <a:lnSpc>
                <a:spcPct val="100000"/>
              </a:lnSpc>
              <a:spcBef>
                <a:spcPts val="400"/>
              </a:spcBef>
              <a:spcAft>
                <a:spcPts val="0"/>
              </a:spcAft>
              <a:buSzPts val="1600"/>
              <a:buChar char="•"/>
            </a:pPr>
            <a:r>
              <a:rPr lang="es-419" sz="1600"/>
              <a:t>Utilice un mouse para hacer selecciones y ejecutar programas.</a:t>
            </a:r>
            <a:endParaRPr/>
          </a:p>
          <a:p>
            <a:pPr indent="-215900" lvl="1" marL="358775" rtl="0" algn="l">
              <a:lnSpc>
                <a:spcPct val="100000"/>
              </a:lnSpc>
              <a:spcBef>
                <a:spcPts val="400"/>
              </a:spcBef>
              <a:spcAft>
                <a:spcPts val="0"/>
              </a:spcAft>
              <a:buSzPts val="1600"/>
              <a:buChar char="•"/>
            </a:pPr>
            <a:r>
              <a:rPr lang="es-419" sz="1600"/>
              <a:t>Introduzca texto y comandos de texto.</a:t>
            </a:r>
            <a:endParaRPr/>
          </a:p>
          <a:p>
            <a:pPr indent="-215900" lvl="1" marL="358775" rtl="0" algn="l">
              <a:lnSpc>
                <a:spcPct val="100000"/>
              </a:lnSpc>
              <a:spcBef>
                <a:spcPts val="400"/>
              </a:spcBef>
              <a:spcAft>
                <a:spcPts val="0"/>
              </a:spcAft>
              <a:buSzPts val="1600"/>
              <a:buChar char="•"/>
            </a:pPr>
            <a:r>
              <a:rPr lang="es-419" sz="1600"/>
              <a:t>Vea resultados en un monitor.</a:t>
            </a:r>
            <a:endParaRPr/>
          </a:p>
          <a:p>
            <a:pPr indent="-84138" lvl="0" marL="169863" rtl="0" algn="l">
              <a:lnSpc>
                <a:spcPct val="100000"/>
              </a:lnSpc>
              <a:spcBef>
                <a:spcPts val="700"/>
              </a:spcBef>
              <a:spcAft>
                <a:spcPts val="0"/>
              </a:spcAft>
              <a:buSzPts val="1350"/>
              <a:buFont typeface="Noto Sans Symbols"/>
              <a:buNone/>
            </a:pPr>
            <a:r>
              <a:t/>
            </a:r>
            <a:endParaRPr/>
          </a:p>
        </p:txBody>
      </p:sp>
      <p:pic>
        <p:nvPicPr>
          <p:cNvPr id="277" name="Google Shape;277;p21"/>
          <p:cNvPicPr preferRelativeResize="0"/>
          <p:nvPr/>
        </p:nvPicPr>
        <p:blipFill rotWithShape="1">
          <a:blip r:embed="rId3">
            <a:alphaModFix/>
          </a:blip>
          <a:srcRect b="0" l="0" r="0" t="0"/>
          <a:stretch/>
        </p:blipFill>
        <p:spPr>
          <a:xfrm>
            <a:off x="4467639" y="3277329"/>
            <a:ext cx="4572000" cy="477175"/>
          </a:xfrm>
          <a:prstGeom prst="rect">
            <a:avLst/>
          </a:prstGeom>
          <a:noFill/>
          <a:ln>
            <a:noFill/>
          </a:ln>
        </p:spPr>
      </p:pic>
      <p:sp>
        <p:nvSpPr>
          <p:cNvPr id="278" name="Google Shape;278;p21"/>
          <p:cNvSpPr txBox="1"/>
          <p:nvPr/>
        </p:nvSpPr>
        <p:spPr>
          <a:xfrm>
            <a:off x="4651513" y="925513"/>
            <a:ext cx="4204251"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419" sz="1500">
                <a:solidFill>
                  <a:srgbClr val="000000"/>
                </a:solidFill>
                <a:latin typeface="Arial"/>
                <a:ea typeface="Arial"/>
                <a:cs typeface="Arial"/>
                <a:sym typeface="Arial"/>
              </a:rPr>
              <a:t>El sistema operativo de red basado en CLI permite a un técnico de red hacer lo siguiente:</a:t>
            </a:r>
            <a:endParaRPr/>
          </a:p>
          <a:p>
            <a:pPr indent="-285750" lvl="1" marL="742950" marR="0" rtl="0" algn="l">
              <a:spcBef>
                <a:spcPts val="0"/>
              </a:spcBef>
              <a:spcAft>
                <a:spcPts val="0"/>
              </a:spcAft>
              <a:buClr>
                <a:schemeClr val="dk1"/>
              </a:buClr>
              <a:buSzPts val="1600"/>
              <a:buFont typeface="Arial"/>
              <a:buChar char="•"/>
            </a:pPr>
            <a:r>
              <a:rPr b="0" i="0" lang="es-419" sz="1600" u="none" cap="none" strike="noStrike">
                <a:solidFill>
                  <a:srgbClr val="000000"/>
                </a:solidFill>
                <a:latin typeface="Arial"/>
                <a:ea typeface="Arial"/>
                <a:cs typeface="Arial"/>
                <a:sym typeface="Arial"/>
              </a:rPr>
              <a:t>Utilice un teclado para ejecutar programas de red basados en la CLI.</a:t>
            </a:r>
            <a:endParaRPr/>
          </a:p>
          <a:p>
            <a:pPr indent="-285750" lvl="1" marL="742950" marR="0" rtl="0" algn="l">
              <a:spcBef>
                <a:spcPts val="0"/>
              </a:spcBef>
              <a:spcAft>
                <a:spcPts val="0"/>
              </a:spcAft>
              <a:buClr>
                <a:schemeClr val="dk1"/>
              </a:buClr>
              <a:buSzPts val="1600"/>
              <a:buFont typeface="Arial"/>
              <a:buChar char="•"/>
            </a:pPr>
            <a:r>
              <a:rPr b="0" i="0" lang="es-419" sz="1600" u="none" cap="none" strike="noStrike">
                <a:solidFill>
                  <a:srgbClr val="000000"/>
                </a:solidFill>
                <a:latin typeface="Arial"/>
                <a:ea typeface="Arial"/>
                <a:cs typeface="Arial"/>
                <a:sym typeface="Arial"/>
              </a:rPr>
              <a:t>Utilice un teclado para introducir texto y comandos basados en texto.</a:t>
            </a:r>
            <a:endParaRPr/>
          </a:p>
          <a:p>
            <a:pPr indent="-285750" lvl="1" marL="742950" marR="0" rtl="0" algn="l">
              <a:spcBef>
                <a:spcPts val="0"/>
              </a:spcBef>
              <a:spcAft>
                <a:spcPts val="0"/>
              </a:spcAft>
              <a:buClr>
                <a:schemeClr val="dk1"/>
              </a:buClr>
              <a:buSzPts val="1600"/>
              <a:buFont typeface="Arial"/>
              <a:buChar char="•"/>
            </a:pPr>
            <a:r>
              <a:rPr b="0" i="0" lang="es-419" sz="1600" u="none" cap="none" strike="noStrike">
                <a:solidFill>
                  <a:srgbClr val="000000"/>
                </a:solidFill>
                <a:latin typeface="Arial"/>
                <a:ea typeface="Arial"/>
                <a:cs typeface="Arial"/>
                <a:sym typeface="Arial"/>
              </a:rPr>
              <a:t>Vea resultados en un monitor.</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79" name="Google Shape;279;p21"/>
          <p:cNvPicPr preferRelativeResize="0"/>
          <p:nvPr/>
        </p:nvPicPr>
        <p:blipFill rotWithShape="1">
          <a:blip r:embed="rId4">
            <a:alphaModFix/>
          </a:blip>
          <a:srcRect b="0" l="0" r="0" t="0"/>
          <a:stretch/>
        </p:blipFill>
        <p:spPr>
          <a:xfrm>
            <a:off x="364018" y="2605368"/>
            <a:ext cx="3035165" cy="1821099"/>
          </a:xfrm>
          <a:prstGeom prst="rect">
            <a:avLst/>
          </a:prstGeom>
          <a:noFill/>
          <a:ln>
            <a:noFill/>
          </a:ln>
        </p:spPr>
      </p:pic>
    </p:spTree>
  </p:cSld>
  <p:clrMapOvr>
    <a:masterClrMapping/>
  </p:clrMapOvr>
  <p:transition spd="slow">
    <p:fade thruBlk="1"/>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2"/>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Acceso a Cisco IOS </a:t>
            </a:r>
            <a:br>
              <a:rPr lang="es-419"/>
            </a:br>
            <a:r>
              <a:rPr lang="es-419"/>
              <a:t>Métodos de acceso</a:t>
            </a:r>
            <a:endParaRPr/>
          </a:p>
        </p:txBody>
      </p:sp>
      <p:sp>
        <p:nvSpPr>
          <p:cNvPr id="286" name="Google Shape;286;p22"/>
          <p:cNvSpPr txBox="1"/>
          <p:nvPr>
            <p:ph idx="1" type="body"/>
          </p:nvPr>
        </p:nvSpPr>
        <p:spPr>
          <a:xfrm>
            <a:off x="145357" y="823049"/>
            <a:ext cx="3939626" cy="3848341"/>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350"/>
              <a:buFont typeface="Arial"/>
              <a:buChar char="•"/>
            </a:pPr>
            <a:r>
              <a:rPr b="1" lang="es-419"/>
              <a:t>Consola</a:t>
            </a:r>
            <a:r>
              <a:rPr lang="es-419"/>
              <a:t> – Puerto de administración física utilizado para acceder a un dispositivo con el fin de proporcionar mantenimiento, como realizar las configuraciones iniciales. </a:t>
            </a:r>
            <a:endParaRPr/>
          </a:p>
          <a:p>
            <a:pPr indent="-169863" lvl="0" marL="169863" rtl="0" algn="l">
              <a:lnSpc>
                <a:spcPct val="100000"/>
              </a:lnSpc>
              <a:spcBef>
                <a:spcPts val="1200"/>
              </a:spcBef>
              <a:spcAft>
                <a:spcPts val="0"/>
              </a:spcAft>
              <a:buSzPts val="1350"/>
              <a:buFont typeface="Arial"/>
              <a:buChar char="•"/>
            </a:pPr>
            <a:r>
              <a:rPr b="1" lang="es-419"/>
              <a:t>Secure Shell (SSH) </a:t>
            </a:r>
            <a:r>
              <a:rPr lang="es-419"/>
              <a:t>– Establece una conexión CLI remota segura a un dispositivo, a través de una interfaz virtual, a través de una red. (</a:t>
            </a:r>
            <a:r>
              <a:rPr lang="es-419" sz="1400"/>
              <a:t>Nota: Este es el método recomendado para conectarse remotamente a un dispositivo.) </a:t>
            </a:r>
            <a:endParaRPr/>
          </a:p>
          <a:p>
            <a:pPr indent="-169863" lvl="0" marL="169863" rtl="0" algn="l">
              <a:lnSpc>
                <a:spcPct val="100000"/>
              </a:lnSpc>
              <a:spcBef>
                <a:spcPts val="1200"/>
              </a:spcBef>
              <a:spcAft>
                <a:spcPts val="0"/>
              </a:spcAft>
              <a:buSzPts val="1350"/>
              <a:buFont typeface="Arial"/>
              <a:buChar char="•"/>
            </a:pPr>
            <a:r>
              <a:rPr b="1" lang="es-419"/>
              <a:t>Telnet</a:t>
            </a:r>
            <a:r>
              <a:rPr lang="es-419"/>
              <a:t> – Establece una conexión CLI remota insegura a un dispositivo a través de la red. </a:t>
            </a:r>
            <a:r>
              <a:rPr b="1" lang="es-419"/>
              <a:t> </a:t>
            </a:r>
            <a:r>
              <a:rPr lang="es-419" sz="1400"/>
              <a:t>(Nota: La autenticación de usuario, las contraseñas y los comandos se envían por la red en texto simple.)</a:t>
            </a:r>
            <a:r>
              <a:rPr b="1" lang="es-419"/>
              <a:t> </a:t>
            </a:r>
            <a:endParaRPr/>
          </a:p>
          <a:p>
            <a:pPr indent="-84138" lvl="0" marL="169863" rtl="0" algn="l">
              <a:lnSpc>
                <a:spcPct val="100000"/>
              </a:lnSpc>
              <a:spcBef>
                <a:spcPts val="1200"/>
              </a:spcBef>
              <a:spcAft>
                <a:spcPts val="0"/>
              </a:spcAft>
              <a:buSzPts val="1350"/>
              <a:buFont typeface="Noto Sans Symbols"/>
              <a:buNone/>
            </a:pPr>
            <a:r>
              <a:t/>
            </a:r>
            <a:endParaRPr/>
          </a:p>
        </p:txBody>
      </p:sp>
      <p:pic>
        <p:nvPicPr>
          <p:cNvPr descr="Computer, Utp, Network, Cisco, Color, Jack, Electronics" id="287" name="Google Shape;287;p22"/>
          <p:cNvPicPr preferRelativeResize="0"/>
          <p:nvPr/>
        </p:nvPicPr>
        <p:blipFill rotWithShape="1">
          <a:blip r:embed="rId3">
            <a:alphaModFix/>
          </a:blip>
          <a:srcRect b="0" l="0" r="0" t="0"/>
          <a:stretch/>
        </p:blipFill>
        <p:spPr>
          <a:xfrm>
            <a:off x="5486719" y="420168"/>
            <a:ext cx="2255201" cy="1689055"/>
          </a:xfrm>
          <a:prstGeom prst="rect">
            <a:avLst/>
          </a:prstGeom>
          <a:noFill/>
          <a:ln>
            <a:noFill/>
          </a:ln>
        </p:spPr>
      </p:pic>
      <p:pic>
        <p:nvPicPr>
          <p:cNvPr id="288" name="Google Shape;288;p22"/>
          <p:cNvPicPr preferRelativeResize="0"/>
          <p:nvPr/>
        </p:nvPicPr>
        <p:blipFill rotWithShape="1">
          <a:blip r:embed="rId4">
            <a:alphaModFix/>
          </a:blip>
          <a:srcRect b="0" l="0" r="0" t="0"/>
          <a:stretch/>
        </p:blipFill>
        <p:spPr>
          <a:xfrm>
            <a:off x="4215114" y="2455883"/>
            <a:ext cx="4805378" cy="2041663"/>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3"/>
          <p:cNvSpPr txBox="1"/>
          <p:nvPr>
            <p:ph type="title"/>
          </p:nvPr>
        </p:nvSpPr>
        <p:spPr>
          <a:xfrm>
            <a:off x="1" y="41393"/>
            <a:ext cx="9144000" cy="75755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s-419" sz="1600"/>
              <a:t>Acceso a Cisco IOS </a:t>
            </a:r>
            <a:br>
              <a:rPr lang="es-419"/>
            </a:br>
            <a:r>
              <a:rPr lang="es-419"/>
              <a:t>Programa de emulación de terminal</a:t>
            </a:r>
            <a:endParaRPr/>
          </a:p>
        </p:txBody>
      </p:sp>
      <p:sp>
        <p:nvSpPr>
          <p:cNvPr id="295" name="Google Shape;295;p23"/>
          <p:cNvSpPr txBox="1"/>
          <p:nvPr>
            <p:ph idx="1" type="body"/>
          </p:nvPr>
        </p:nvSpPr>
        <p:spPr>
          <a:xfrm>
            <a:off x="145357" y="823049"/>
            <a:ext cx="8710408" cy="1125021"/>
          </a:xfrm>
          <a:prstGeom prst="rect">
            <a:avLst/>
          </a:prstGeom>
          <a:noFill/>
          <a:ln>
            <a:noFill/>
          </a:ln>
        </p:spPr>
        <p:txBody>
          <a:bodyPr anchorCtr="0" anchor="t" bIns="45700" lIns="91425" spcFirstLastPara="1" rIns="182875" wrap="square" tIns="45700">
            <a:noAutofit/>
          </a:bodyPr>
          <a:lstStyle/>
          <a:p>
            <a:pPr indent="-169863" lvl="0" marL="169863" rtl="0" algn="l">
              <a:lnSpc>
                <a:spcPct val="100000"/>
              </a:lnSpc>
              <a:spcBef>
                <a:spcPts val="0"/>
              </a:spcBef>
              <a:spcAft>
                <a:spcPts val="0"/>
              </a:spcAft>
              <a:buSzPts val="1440"/>
              <a:buFont typeface="Arial"/>
              <a:buChar char="•"/>
            </a:pPr>
            <a:r>
              <a:rPr lang="es-419" sz="1600"/>
              <a:t>Los programas de emulación de terminal se utilizan para conectarse a un dispositivo de red mediante un puerto de consola o mediante una conexión SSH/TelNet. </a:t>
            </a:r>
            <a:endParaRPr/>
          </a:p>
          <a:p>
            <a:pPr indent="-169863" lvl="0" marL="169863" rtl="0" algn="l">
              <a:lnSpc>
                <a:spcPct val="100000"/>
              </a:lnSpc>
              <a:spcBef>
                <a:spcPts val="1200"/>
              </a:spcBef>
              <a:spcAft>
                <a:spcPts val="0"/>
              </a:spcAft>
              <a:buSzPts val="1440"/>
              <a:buFont typeface="Arial"/>
              <a:buChar char="•"/>
            </a:pPr>
            <a:r>
              <a:rPr lang="es-419" sz="1600"/>
              <a:t>Hay varios programas de emulación terminal para elegir como PuTTY, Tera Term y SecureCRT. </a:t>
            </a:r>
            <a:endParaRPr/>
          </a:p>
          <a:p>
            <a:pPr indent="-84138" lvl="0" marL="169863" rtl="0" algn="l">
              <a:lnSpc>
                <a:spcPct val="100000"/>
              </a:lnSpc>
              <a:spcBef>
                <a:spcPts val="1200"/>
              </a:spcBef>
              <a:spcAft>
                <a:spcPts val="0"/>
              </a:spcAft>
              <a:buSzPts val="1350"/>
              <a:buFont typeface="Noto Sans Symbols"/>
              <a:buNone/>
            </a:pPr>
            <a:r>
              <a:t/>
            </a:r>
            <a:endParaRPr/>
          </a:p>
        </p:txBody>
      </p:sp>
      <p:pic>
        <p:nvPicPr>
          <p:cNvPr id="296" name="Google Shape;296;p23"/>
          <p:cNvPicPr preferRelativeResize="0"/>
          <p:nvPr/>
        </p:nvPicPr>
        <p:blipFill rotWithShape="1">
          <a:blip r:embed="rId3">
            <a:alphaModFix/>
          </a:blip>
          <a:srcRect b="0" l="0" r="0" t="0"/>
          <a:stretch/>
        </p:blipFill>
        <p:spPr>
          <a:xfrm>
            <a:off x="1266412" y="2255384"/>
            <a:ext cx="2353048" cy="2318343"/>
          </a:xfrm>
          <a:prstGeom prst="rect">
            <a:avLst/>
          </a:prstGeom>
          <a:noFill/>
          <a:ln>
            <a:noFill/>
          </a:ln>
        </p:spPr>
      </p:pic>
      <p:pic>
        <p:nvPicPr>
          <p:cNvPr id="297" name="Google Shape;297;p23"/>
          <p:cNvPicPr preferRelativeResize="0"/>
          <p:nvPr/>
        </p:nvPicPr>
        <p:blipFill rotWithShape="1">
          <a:blip r:embed="rId4">
            <a:alphaModFix/>
          </a:blip>
          <a:srcRect b="0" l="0" r="0" t="0"/>
          <a:stretch/>
        </p:blipFill>
        <p:spPr>
          <a:xfrm>
            <a:off x="4379782" y="2255384"/>
            <a:ext cx="4091609" cy="2297824"/>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4"/>
          <p:cNvSpPr txBox="1"/>
          <p:nvPr>
            <p:ph type="ctrTitle"/>
          </p:nvPr>
        </p:nvSpPr>
        <p:spPr>
          <a:xfrm>
            <a:off x="416425" y="1788160"/>
            <a:ext cx="8231464" cy="929640"/>
          </a:xfrm>
          <a:prstGeom prst="rect">
            <a:avLst/>
          </a:prstGeom>
          <a:noFill/>
          <a:ln>
            <a:noFill/>
          </a:ln>
        </p:spPr>
        <p:txBody>
          <a:bodyPr anchorCtr="0" anchor="b" bIns="45700" lIns="91400" spcFirstLastPara="1" rIns="91400" wrap="square" tIns="45700">
            <a:noAutofit/>
          </a:bodyPr>
          <a:lstStyle/>
          <a:p>
            <a:pPr indent="0" lvl="0" marL="0" rtl="0" algn="l">
              <a:lnSpc>
                <a:spcPct val="90000"/>
              </a:lnSpc>
              <a:spcBef>
                <a:spcPts val="0"/>
              </a:spcBef>
              <a:spcAft>
                <a:spcPts val="0"/>
              </a:spcAft>
              <a:buClr>
                <a:srgbClr val="AEE8FA"/>
              </a:buClr>
              <a:buSzPts val="4000"/>
              <a:buNone/>
            </a:pPr>
            <a:r>
              <a:rPr lang="es-419" sz="4000">
                <a:solidFill>
                  <a:srgbClr val="AEE8FA"/>
                </a:solidFill>
              </a:rPr>
              <a:t>2.2 – Navegación del IOS</a:t>
            </a:r>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