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BB76B0-F58D-42A0-9C0E-195D7B61714B}">
  <a:tblStyle styleId="{CBBB76B0-F58D-42A0-9C0E-195D7B61714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EA"/>
          </a:solidFill>
        </a:fill>
      </a:tcStyle>
    </a:wholeTbl>
    <a:band1H>
      <a:tcTxStyle/>
      <a:tcStyle>
        <a:fill>
          <a:solidFill>
            <a:srgbClr val="CACED3"/>
          </a:solidFill>
        </a:fill>
      </a:tcStyle>
    </a:band1H>
    <a:band2H>
      <a:tcTxStyle/>
    </a:band2H>
    <a:band1V>
      <a:tcTxStyle/>
      <a:tcStyle>
        <a:fill>
          <a:solidFill>
            <a:srgbClr val="CACED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861A8A2-F4BD-4962-B5D4-0D7C51B91C1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fill>
          <a:solidFill>
            <a:schemeClr val="accent3"/>
          </a:solidFill>
        </a:fill>
      </a:tcStyle>
    </a:band1H>
    <a:band2H>
      <a:tcTxStyle/>
    </a:band2H>
    <a:band1V>
      <a:tcTxStyle/>
      <a:tcStyle>
        <a:fill>
          <a:solidFill>
            <a:schemeClr val="accent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/>
              <a:t>Cisco Networking Academy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/>
              <a:t>Introducción a Redes v7.0 (ITN)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Módulo 3: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</p:txBody>
      </p:sp>
      <p:sp>
        <p:nvSpPr>
          <p:cNvPr id="236" name="Google Shape;23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3.1.5 </a:t>
            </a:r>
            <a:r>
              <a:rPr b="0" lang="es-419" sz="1200"/>
              <a:t>— </a:t>
            </a:r>
            <a:r>
              <a:rPr lang="es-419"/>
              <a:t>Requisitos del protocolo de red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3.1.6 </a:t>
            </a:r>
            <a:r>
              <a:rPr b="0" lang="es-419" sz="1200"/>
              <a:t>– </a:t>
            </a:r>
            <a:r>
              <a:rPr lang="es-419"/>
              <a:t> Codificación del mensaje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3.1.7 </a:t>
            </a:r>
            <a:r>
              <a:rPr b="0" lang="es-419" sz="1200"/>
              <a:t>– </a:t>
            </a:r>
            <a:r>
              <a:rPr lang="es-419"/>
              <a:t>Formato y encapsulamiento del mensaje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3.1.8 </a:t>
            </a:r>
            <a:r>
              <a:rPr b="0" lang="es-419" sz="1200"/>
              <a:t>– </a:t>
            </a:r>
            <a:r>
              <a:rPr lang="es-419"/>
              <a:t>Tamaño del mensaje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3.1.9 </a:t>
            </a:r>
            <a:r>
              <a:rPr b="0" lang="es-419" sz="1200"/>
              <a:t>– </a:t>
            </a:r>
            <a:r>
              <a:rPr lang="es-419"/>
              <a:t>Sincronización del mensaje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3.1.10 </a:t>
            </a:r>
            <a:r>
              <a:rPr b="0" lang="es-419" sz="1200"/>
              <a:t>– </a:t>
            </a:r>
            <a:r>
              <a:rPr lang="es-419"/>
              <a:t>Opciones de entrega del mensaje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3.1.11 </a:t>
            </a:r>
            <a:r>
              <a:rPr b="0" lang="es-419" sz="1200"/>
              <a:t>— </a:t>
            </a:r>
            <a:r>
              <a:rPr lang="es-419"/>
              <a:t>Una nota sobre el icono del nodo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3.1.12 </a:t>
            </a:r>
            <a:r>
              <a:rPr lang="es-419" sz="1200"/>
              <a:t>— Compruebe su comprensión — Las reglas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3.2 — Protocolos</a:t>
            </a:r>
            <a:endParaRPr/>
          </a:p>
        </p:txBody>
      </p:sp>
      <p:sp>
        <p:nvSpPr>
          <p:cNvPr id="362" name="Google Shape;36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3.2 — Protocolos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3.2.1 — </a:t>
            </a:r>
            <a:r>
              <a:rPr lang="es-419"/>
              <a:t>Descripción general del protocolo de red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3.2 — Protocolos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3.2.2 — </a:t>
            </a:r>
            <a:r>
              <a:rPr lang="es-419"/>
              <a:t>Funciones de protocolo de red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/>
        </p:nvSpPr>
        <p:spPr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419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3.0 – Introducción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3.0.2 – </a:t>
            </a: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aprenderé a hacer en este módulo?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3.2 — Protocolos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3.2.3 – </a:t>
            </a:r>
            <a:r>
              <a:rPr lang="es-419"/>
              <a:t>Interacción de protocolos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3.2.4 </a:t>
            </a:r>
            <a:r>
              <a:rPr lang="es-419" sz="1200"/>
              <a:t>– Verifique su compresión: - </a:t>
            </a:r>
            <a:r>
              <a:rPr b="0" lang="es-419" sz="1200"/>
              <a:t>Protocolos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3.3 – Suitesde protocolos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3.3 – Suites de protocolos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3.3.1 – Suites de protocolo de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3.3 – Suites de protocolos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3.3.2 — </a:t>
            </a:r>
            <a:r>
              <a:rPr lang="es-419"/>
              <a:t>Evolución de los conjuntos de protocolos </a:t>
            </a:r>
            <a:endParaRPr/>
          </a:p>
        </p:txBody>
      </p:sp>
      <p:sp>
        <p:nvSpPr>
          <p:cNvPr id="408" name="Google Shape;40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3.3 – Suitesde protocolos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3.3.3 — </a:t>
            </a:r>
            <a:r>
              <a:rPr lang="es-419"/>
              <a:t>Ejemplo de protocolo TCP/IP </a:t>
            </a:r>
            <a:endParaRPr/>
          </a:p>
        </p:txBody>
      </p:sp>
      <p:sp>
        <p:nvSpPr>
          <p:cNvPr id="416" name="Google Shape;41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3.3 – Suitesde protocolos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3.3.4 – </a:t>
            </a:r>
            <a:r>
              <a:rPr lang="es-419"/>
              <a:t>Suite de protocolos TCP/IP</a:t>
            </a:r>
            <a:endParaRPr/>
          </a:p>
        </p:txBody>
      </p:sp>
      <p:sp>
        <p:nvSpPr>
          <p:cNvPr id="424" name="Google Shape;42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3.3 – Suitesde protocolos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3.3.5 – </a:t>
            </a:r>
            <a:r>
              <a:rPr lang="es-419"/>
              <a:t>Proceso de comunicación TCP/IP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3.3.6 </a:t>
            </a:r>
            <a:r>
              <a:rPr lang="es-419" sz="1200"/>
              <a:t>— Compruebe su comprensión — </a:t>
            </a:r>
            <a:r>
              <a:rPr b="0" lang="es-419" sz="1200"/>
              <a:t>Protocolos conjuntos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2" name="Google Shape;43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3.4 –Organizaciones estándares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3.4 –Organizaciones estándares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3.4.1 – Estándares abiertos</a:t>
            </a:r>
            <a:endParaRPr/>
          </a:p>
        </p:txBody>
      </p:sp>
      <p:sp>
        <p:nvSpPr>
          <p:cNvPr id="448" name="Google Shape;448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3.4 –Organizaciones estándares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3.4.2 –Estándares de Internet</a:t>
            </a:r>
            <a:endParaRPr/>
          </a:p>
        </p:txBody>
      </p:sp>
      <p:sp>
        <p:nvSpPr>
          <p:cNvPr id="456" name="Google Shape;456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/>
        </p:nvSpPr>
        <p:spPr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419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3.0 – Introducción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3.0.3 – </a:t>
            </a:r>
            <a:r>
              <a:rPr lang="es-419"/>
              <a:t>Actividad de clase: diseño de un sistema de comunicaciones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3.4 –Organizaciones estándares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3.4.2 –Estándares de Internet (Cont.)</a:t>
            </a:r>
            <a:endParaRPr/>
          </a:p>
        </p:txBody>
      </p:sp>
      <p:sp>
        <p:nvSpPr>
          <p:cNvPr id="464" name="Google Shape;464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3.4 –Organizaciones estándares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3.4.3 – estándares para comunicaciones y electrónica</a:t>
            </a:r>
            <a:endParaRPr/>
          </a:p>
        </p:txBody>
      </p:sp>
      <p:sp>
        <p:nvSpPr>
          <p:cNvPr id="472" name="Google Shape;47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3.4 –Organizaciones estándares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3.4.4 – laboratorio: Investigación de normas de redes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3.4.5 </a:t>
            </a:r>
            <a:r>
              <a:rPr lang="es-419" sz="1200"/>
              <a:t>— Compruebe su comprensión — Organizaciones de Estándares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3.5 – Modelos de referencia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3.5 – Modelos de referencia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3.5.1 – </a:t>
            </a:r>
            <a:r>
              <a:rPr lang="es-419"/>
              <a:t>Beneficios del uso de un modelo en capas</a:t>
            </a:r>
            <a:endParaRPr/>
          </a:p>
        </p:txBody>
      </p:sp>
      <p:sp>
        <p:nvSpPr>
          <p:cNvPr id="492" name="Google Shape;492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3.5 – Modelos de referencia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3.5.1 – </a:t>
            </a:r>
            <a:r>
              <a:rPr lang="es-419"/>
              <a:t>Beneficios del uso de un modelo en capas(Cont.)</a:t>
            </a:r>
            <a:endParaRPr/>
          </a:p>
        </p:txBody>
      </p:sp>
      <p:sp>
        <p:nvSpPr>
          <p:cNvPr id="500" name="Google Shape;50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3.5 – Modelos de referencia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3.5.2 – </a:t>
            </a:r>
            <a:r>
              <a:rPr lang="es-419" sz="1200"/>
              <a:t>Modelo de referencia OSI</a:t>
            </a:r>
            <a:endParaRPr/>
          </a:p>
        </p:txBody>
      </p:sp>
      <p:sp>
        <p:nvSpPr>
          <p:cNvPr id="507" name="Google Shape;507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3.5 – Modelos de referencia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3.5.3 – </a:t>
            </a:r>
            <a:r>
              <a:rPr lang="es-419" sz="1200"/>
              <a:t>Modelo de referencia TCP/IPl</a:t>
            </a:r>
            <a:endParaRPr/>
          </a:p>
        </p:txBody>
      </p:sp>
      <p:sp>
        <p:nvSpPr>
          <p:cNvPr id="514" name="Google Shape;51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3.5 – Modelos de referencia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3.5.4 – </a:t>
            </a:r>
            <a:r>
              <a:rPr lang="es-419"/>
              <a:t>Comparación del modelo OSI y el modelo TCP/IP</a:t>
            </a:r>
            <a:endParaRPr/>
          </a:p>
        </p:txBody>
      </p:sp>
      <p:sp>
        <p:nvSpPr>
          <p:cNvPr id="521" name="Google Shape;521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3.5 – Modelos de referencia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3.5.5 – </a:t>
            </a:r>
            <a:r>
              <a:rPr lang="es-419"/>
              <a:t>Packet Tracer: Investigación de los modelos TCP/IP y OSI en acción</a:t>
            </a:r>
            <a:endParaRPr/>
          </a:p>
        </p:txBody>
      </p:sp>
      <p:sp>
        <p:nvSpPr>
          <p:cNvPr id="529" name="Google Shape;529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3.6 – Encapsulamiento de datos</a:t>
            </a:r>
            <a:endParaRPr/>
          </a:p>
        </p:txBody>
      </p:sp>
      <p:sp>
        <p:nvSpPr>
          <p:cNvPr id="536" name="Google Shape;536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3.6 – Encapsulamiento de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3.6.1 – Segmentación del mensajes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3.6 – Encapsulamiento de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3.6.2 – Secuenciación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3.6 – Encapsulamiento de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3.6.3 – </a:t>
            </a:r>
            <a:r>
              <a:rPr lang="es-419"/>
              <a:t>Unidades de datos del protocolo</a:t>
            </a:r>
            <a:r>
              <a:rPr lang="es-419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3.6 – Encapsulamiento de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3.6.4 —</a:t>
            </a:r>
            <a:r>
              <a:rPr lang="es-419"/>
              <a:t>Ejemplo  de encapsulación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6" name="Google Shape;566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3.6 – Encapsulamiento de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3.6.5 – </a:t>
            </a:r>
            <a:r>
              <a:rPr lang="es-419"/>
              <a:t>Ejemplo de desencapsulamiento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3.6.6 </a:t>
            </a:r>
            <a:r>
              <a:rPr lang="es-419" sz="1200"/>
              <a:t>— Compruebe su comprensión — </a:t>
            </a:r>
            <a:r>
              <a:rPr b="0" lang="es-419" sz="1200"/>
              <a:t> Encapsulación dedatos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4" name="Google Shape;574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— Acceso adatos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3.7.1 — Direcciones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3.7.2 – </a:t>
            </a:r>
            <a:r>
              <a:rPr lang="es-419"/>
              <a:t>Dirección lógica de capa 3</a:t>
            </a:r>
            <a:endParaRPr/>
          </a:p>
        </p:txBody>
      </p:sp>
      <p:sp>
        <p:nvSpPr>
          <p:cNvPr id="596" name="Google Shape;596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3.7.2 — </a:t>
            </a:r>
            <a:r>
              <a:rPr lang="es-419"/>
              <a:t>Dirección lógica de capa 3 (cont.) </a:t>
            </a:r>
            <a:endParaRPr/>
          </a:p>
        </p:txBody>
      </p:sp>
      <p:sp>
        <p:nvSpPr>
          <p:cNvPr id="604" name="Google Shape;604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3.1.1 — </a:t>
            </a:r>
            <a:r>
              <a:rPr lang="es-419"/>
              <a:t>Vídeo — Dispositivos en una burbuja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3.7.3 — </a:t>
            </a:r>
            <a:r>
              <a:rPr lang="es-419"/>
              <a:t>Dispositivos en la misma red-</a:t>
            </a:r>
            <a:endParaRPr/>
          </a:p>
        </p:txBody>
      </p:sp>
      <p:sp>
        <p:nvSpPr>
          <p:cNvPr id="612" name="Google Shape;612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3.7.4 — </a:t>
            </a:r>
            <a:r>
              <a:rPr lang="es-419" sz="1200"/>
              <a:t>Rol de las direcciones de la capa de enlace de datos: misma red IP</a:t>
            </a:r>
            <a:endParaRPr/>
          </a:p>
        </p:txBody>
      </p:sp>
      <p:sp>
        <p:nvSpPr>
          <p:cNvPr id="620" name="Google Shape;620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3.7.5 – </a:t>
            </a:r>
            <a:r>
              <a:rPr lang="es-419"/>
              <a:t>Dispositivos en una red remota</a:t>
            </a:r>
            <a:endParaRPr/>
          </a:p>
        </p:txBody>
      </p:sp>
      <p:sp>
        <p:nvSpPr>
          <p:cNvPr id="628" name="Google Shape;628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3.7.6 – </a:t>
            </a:r>
            <a:r>
              <a:rPr lang="es-419"/>
              <a:t>Función de las direcciones de capa de red</a:t>
            </a:r>
            <a:endParaRPr/>
          </a:p>
        </p:txBody>
      </p:sp>
      <p:sp>
        <p:nvSpPr>
          <p:cNvPr id="636" name="Google Shape;636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3.7.7 — </a:t>
            </a:r>
            <a:r>
              <a:rPr lang="es-419" sz="1200"/>
              <a:t>Rol de las direcciones de la capa de enlace de datos: diferentes redes IP</a:t>
            </a:r>
            <a:endParaRPr/>
          </a:p>
        </p:txBody>
      </p:sp>
      <p:sp>
        <p:nvSpPr>
          <p:cNvPr id="644" name="Google Shape;644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3.7.7 — </a:t>
            </a:r>
            <a:r>
              <a:rPr lang="es-419"/>
              <a:t>Rol de las Direcciones de Capa de Enlace de Datos: Diferentes Redes IP (Cont.) </a:t>
            </a:r>
            <a:endParaRPr/>
          </a:p>
        </p:txBody>
      </p:sp>
      <p:sp>
        <p:nvSpPr>
          <p:cNvPr id="652" name="Google Shape;652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3.7.8 – </a:t>
            </a:r>
            <a:r>
              <a:rPr lang="es-419"/>
              <a:t>Direcciones de enlace de datos</a:t>
            </a:r>
            <a:endParaRPr/>
          </a:p>
        </p:txBody>
      </p:sp>
      <p:sp>
        <p:nvSpPr>
          <p:cNvPr id="660" name="Google Shape;660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3.7.8 – </a:t>
            </a:r>
            <a:r>
              <a:rPr lang="es-419"/>
              <a:t>Dirección de enlace de datos (Cont.)</a:t>
            </a:r>
            <a:endParaRPr/>
          </a:p>
        </p:txBody>
      </p:sp>
      <p:sp>
        <p:nvSpPr>
          <p:cNvPr id="668" name="Google Shape;668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3.7.8 – </a:t>
            </a:r>
            <a:r>
              <a:rPr lang="es-419"/>
              <a:t>Dirección de enlace de datos (Cont.)</a:t>
            </a:r>
            <a:endParaRPr/>
          </a:p>
        </p:txBody>
      </p:sp>
      <p:sp>
        <p:nvSpPr>
          <p:cNvPr id="676" name="Google Shape;676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3.7.8 – </a:t>
            </a:r>
            <a:r>
              <a:rPr lang="es-419"/>
              <a:t>Dirección de enlace de datos (Cont.)</a:t>
            </a:r>
            <a:endParaRPr/>
          </a:p>
        </p:txBody>
      </p:sp>
      <p:sp>
        <p:nvSpPr>
          <p:cNvPr id="684" name="Google Shape;684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3.1.2 </a:t>
            </a:r>
            <a:r>
              <a:rPr b="0" lang="es-419" sz="1200"/>
              <a:t>–</a:t>
            </a:r>
            <a:r>
              <a:rPr lang="es-419"/>
              <a:t>Fundamentos de la comunicación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3.7.9 – L</a:t>
            </a:r>
            <a:r>
              <a:rPr lang="es-419"/>
              <a:t>aboratorio: Instalación de Wireshark</a:t>
            </a:r>
            <a:endParaRPr/>
          </a:p>
        </p:txBody>
      </p:sp>
      <p:sp>
        <p:nvSpPr>
          <p:cNvPr id="692" name="Google Shape;692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3.7 – Accesos a los  datos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3.7.10 – L</a:t>
            </a:r>
            <a:r>
              <a:rPr lang="es-419"/>
              <a:t>aboratorio:utilice Wireshark para ver el tráfico de la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3.7.11 — </a:t>
            </a:r>
            <a:r>
              <a:rPr lang="es-419" sz="1200"/>
              <a:t>Compruebe su comprensión — </a:t>
            </a:r>
            <a:r>
              <a:rPr b="0" lang="es-419" sz="1200"/>
              <a:t> Acceso a datos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99" name="Google Shape;699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3.8 – </a:t>
            </a:r>
            <a:r>
              <a:rPr lang="es-419">
                <a:solidFill>
                  <a:srgbClr val="B6DDE7"/>
                </a:solidFill>
              </a:rPr>
              <a:t>Práctica del módulo y cuestionario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3.8 – </a:t>
            </a:r>
            <a:r>
              <a:rPr lang="es-419">
                <a:solidFill>
                  <a:srgbClr val="B6DDE7"/>
                </a:solidFill>
              </a:rPr>
              <a:t>Práctica del módulo y cuestionario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3.8.1 – </a:t>
            </a:r>
            <a:r>
              <a:rPr lang="es-419"/>
              <a:t>Qué aprendí en este módulo?</a:t>
            </a:r>
            <a:endParaRPr/>
          </a:p>
        </p:txBody>
      </p:sp>
      <p:sp>
        <p:nvSpPr>
          <p:cNvPr id="712" name="Google Shape;712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3.8 – </a:t>
            </a:r>
            <a:r>
              <a:rPr lang="es-419">
                <a:solidFill>
                  <a:srgbClr val="B6DDE7"/>
                </a:solidFill>
              </a:rPr>
              <a:t>Práctica del módulo y cuestionario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3.8.1 – </a:t>
            </a:r>
            <a:r>
              <a:rPr lang="es-419"/>
              <a:t>¿Qué aprendí en este módulo? (continuación)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3.8.2 — Módulo Quiz — Protocolos y modelos </a:t>
            </a:r>
            <a:endParaRPr/>
          </a:p>
        </p:txBody>
      </p:sp>
      <p:sp>
        <p:nvSpPr>
          <p:cNvPr id="719" name="Google Shape;719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6" name="Google Shape;72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3 - 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Nuevos Términos y Comandos</a:t>
            </a:r>
            <a:endParaRPr b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3" name="Google Shape;73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Protocols and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/>
              <a:t>New Terms and Commands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3.1.3 </a:t>
            </a:r>
            <a:r>
              <a:rPr b="0" lang="es-419" sz="1200"/>
              <a:t>– </a:t>
            </a:r>
            <a:r>
              <a:rPr lang="es-419"/>
              <a:t>Protocolos de comunicación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3.1.4 </a:t>
            </a:r>
            <a:r>
              <a:rPr b="0" lang="es-419" sz="1200"/>
              <a:t>– </a:t>
            </a:r>
            <a:r>
              <a:rPr lang="es-419"/>
              <a:t>Establecimiento de reglas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 – </a:t>
            </a:r>
            <a:r>
              <a:rPr lang="es-419" sz="1200">
                <a:solidFill>
                  <a:srgbClr val="B6DDE7"/>
                </a:solidFill>
              </a:rPr>
              <a:t>Protocolos y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s-419" sz="1200"/>
              <a:t>3.1 — El Reglamento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3.1.4 </a:t>
            </a:r>
            <a:r>
              <a:rPr b="0" lang="es-419" sz="1200"/>
              <a:t>– </a:t>
            </a:r>
            <a:r>
              <a:rPr lang="es-419"/>
              <a:t>Establecimiento de reglas(Cont.)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2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36" name="Google Shape;36;p2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ircled_Bullets">
  <p:cSld name="2_Circled_Bulle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49F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1"/>
          <p:cNvSpPr txBox="1"/>
          <p:nvPr>
            <p:ph idx="2" type="body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1"/>
          <p:cNvSpPr txBox="1"/>
          <p:nvPr>
            <p:ph idx="3" type="body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1"/>
          <p:cNvSpPr txBox="1"/>
          <p:nvPr>
            <p:ph idx="4" type="body"/>
          </p:nvPr>
        </p:nvSpPr>
        <p:spPr>
          <a:xfrm>
            <a:off x="575610" y="255255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1"/>
          <p:cNvSpPr txBox="1"/>
          <p:nvPr>
            <p:ph idx="5" type="body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1"/>
          <p:cNvSpPr txBox="1"/>
          <p:nvPr>
            <p:ph idx="6" type="body"/>
          </p:nvPr>
        </p:nvSpPr>
        <p:spPr>
          <a:xfrm>
            <a:off x="575610" y="1427248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ircled_Bullets">
  <p:cSld name="5_Circled_Bulle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2"/>
          <p:cNvSpPr txBox="1"/>
          <p:nvPr>
            <p:ph idx="2" type="body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2"/>
          <p:cNvSpPr txBox="1"/>
          <p:nvPr>
            <p:ph idx="3" type="body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2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2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2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 txBox="1"/>
          <p:nvPr>
            <p:ph idx="7" type="body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2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2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2"/>
          <p:cNvSpPr txBox="1"/>
          <p:nvPr>
            <p:ph idx="9" type="body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12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ircled_Bullets">
  <p:cSld name="6_Circled_Bulle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2" type="body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3" type="body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13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3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/>
          <p:nvPr>
            <p:ph idx="7" type="body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13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>
            <p:ph idx="9" type="body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13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3"/>
          <p:cNvSpPr txBox="1"/>
          <p:nvPr>
            <p:ph idx="14" type="body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15" type="body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16" type="body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17" type="body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18" type="body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idx="19" type="body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3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>
            <p:ph idx="20" type="body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3"/>
          <p:cNvSpPr txBox="1"/>
          <p:nvPr>
            <p:ph idx="21" type="body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3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"/>
          <p:cNvSpPr txBox="1"/>
          <p:nvPr>
            <p:ph idx="22" type="body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23" type="body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accent5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4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03" name="Google Shape;203;p1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losing Slide" showMasterSp="0">
  <p:cSld name="3_Closing Slide">
    <p:bg>
      <p:bgPr>
        <a:solidFill>
          <a:schemeClr val="accent5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5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19" name="Google Shape;219;p15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 showMasterSp="0">
  <p:cSld name="3_Segu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Arial"/>
              <a:buNone/>
              <a:defRPr b="0" i="0"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2016 Cisco y/o sus filiales. Todos los derechos reservados.   Información confidencial de Cisco</a:t>
            </a: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60" name="Google Shape;60;p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losing Slide" showMasterSp="0">
  <p:cSld name="1_Closing Slide"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6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79" name="Google Shape;79;p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7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7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7" name="Google Shape;97;p7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98" name="Google Shape;98;p7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8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9" name="Google Shape;119;p8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120" name="Google Shape;120;p8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8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8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_Slide">
  <p:cSld name="Multi_Slid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9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2016 Cisco y/o sus filiales. Todos los derechos reservados.   Información confidencial de Cisco</a:t>
            </a:r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14" name="Google Shape;14;p1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ctrTitle"/>
          </p:nvPr>
        </p:nvSpPr>
        <p:spPr>
          <a:xfrm>
            <a:off x="291366" y="2125682"/>
            <a:ext cx="7237590" cy="12709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 sz="4600">
                <a:solidFill>
                  <a:srgbClr val="AEE8FA"/>
                </a:solidFill>
              </a:rPr>
              <a:t>Módulo 3:Protocolos y modelos</a:t>
            </a:r>
            <a:endParaRPr/>
          </a:p>
        </p:txBody>
      </p:sp>
      <p:sp>
        <p:nvSpPr>
          <p:cNvPr id="239" name="Google Shape;239;p16"/>
          <p:cNvSpPr txBox="1"/>
          <p:nvPr>
            <p:ph idx="1" type="subTitle"/>
          </p:nvPr>
        </p:nvSpPr>
        <p:spPr>
          <a:xfrm>
            <a:off x="469497" y="3809526"/>
            <a:ext cx="2368954" cy="902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s-419">
                <a:solidFill>
                  <a:srgbClr val="AEE8FA"/>
                </a:solidFill>
              </a:rPr>
              <a:t>Introducción a Redes 7.0 (ITN)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Requisitos del protocolo de red</a:t>
            </a:r>
            <a:r>
              <a:rPr lang="es-419" sz="1600"/>
              <a:t> de reglas</a:t>
            </a:r>
            <a:endParaRPr/>
          </a:p>
        </p:txBody>
      </p:sp>
      <p:sp>
        <p:nvSpPr>
          <p:cNvPr id="306" name="Google Shape;306;p25"/>
          <p:cNvSpPr txBox="1"/>
          <p:nvPr>
            <p:ph idx="1" type="body"/>
          </p:nvPr>
        </p:nvSpPr>
        <p:spPr>
          <a:xfrm>
            <a:off x="100858" y="858445"/>
            <a:ext cx="8853286" cy="306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Los protocolos informáticos comunes deben estar de acuerdo e incluir los siguientes requisitos: 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Codificación de los mensajes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Formato y encapsulamiento del mensaje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Tamaño del mensaje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Sincronización del mensaje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Opciones de entrega del mensaje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Las reglas</a:t>
            </a:r>
            <a:br>
              <a:rPr lang="es-419"/>
            </a:br>
            <a:r>
              <a:rPr lang="es-419"/>
              <a:t>Codificación del mensaje</a:t>
            </a:r>
            <a:endParaRPr/>
          </a:p>
        </p:txBody>
      </p:sp>
      <p:sp>
        <p:nvSpPr>
          <p:cNvPr id="313" name="Google Shape;313;p26"/>
          <p:cNvSpPr txBox="1"/>
          <p:nvPr>
            <p:ph idx="1" type="body"/>
          </p:nvPr>
        </p:nvSpPr>
        <p:spPr>
          <a:xfrm>
            <a:off x="124609" y="894073"/>
            <a:ext cx="8853286" cy="106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La codificación es el proceso mediante el cual la información se convierte en otra forma aceptable para la transmisión.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La decodificación revierte este proceso para interpretar la idea. </a:t>
            </a:r>
            <a:endParaRPr/>
          </a:p>
        </p:txBody>
      </p:sp>
      <p:pic>
        <p:nvPicPr>
          <p:cNvPr id="314" name="Google Shape;3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91" y="2089750"/>
            <a:ext cx="4263365" cy="2328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8167" y="2089750"/>
            <a:ext cx="4344573" cy="24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Las reglas</a:t>
            </a:r>
            <a:br>
              <a:rPr lang="es-419"/>
            </a:br>
            <a:r>
              <a:rPr lang="es-419"/>
              <a:t>Formato y encapsulamiento del mensaje</a:t>
            </a:r>
            <a:endParaRPr/>
          </a:p>
        </p:txBody>
      </p:sp>
      <p:sp>
        <p:nvSpPr>
          <p:cNvPr id="322" name="Google Shape;322;p27"/>
          <p:cNvSpPr txBox="1"/>
          <p:nvPr>
            <p:ph idx="1" type="body"/>
          </p:nvPr>
        </p:nvSpPr>
        <p:spPr>
          <a:xfrm>
            <a:off x="124609" y="894074"/>
            <a:ext cx="8853286" cy="1065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Cuando se envía un mensaje se debe utilizar un formato o estructura específicos.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Los formatos de los mensajes dependen del tipo de mensaje y el canal que se utilice para entregar el mensaje. </a:t>
            </a:r>
            <a:endParaRPr/>
          </a:p>
        </p:txBody>
      </p:sp>
      <p:pic>
        <p:nvPicPr>
          <p:cNvPr id="323" name="Google Shape;3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531" y="2054560"/>
            <a:ext cx="2578325" cy="279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054559"/>
            <a:ext cx="4197785" cy="279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Las reglas</a:t>
            </a:r>
            <a:br>
              <a:rPr lang="es-419"/>
            </a:br>
            <a:r>
              <a:rPr lang="es-419"/>
              <a:t>Tamaño del mensaje</a:t>
            </a:r>
            <a:endParaRPr/>
          </a:p>
        </p:txBody>
      </p:sp>
      <p:sp>
        <p:nvSpPr>
          <p:cNvPr id="331" name="Google Shape;331;p28"/>
          <p:cNvSpPr txBox="1"/>
          <p:nvPr>
            <p:ph idx="1" type="body"/>
          </p:nvPr>
        </p:nvSpPr>
        <p:spPr>
          <a:xfrm>
            <a:off x="124609" y="894073"/>
            <a:ext cx="8853286" cy="129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La codificación entre hosts debe tener el formato adecuado para el medio.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Los mensajes enviados a través de la red se convierten en bits.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Los bits están codificados en un patrón de luz, sonido o impulsos eléctricos.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El host de destino recibe y decodifica las señales para interpretar el mensaje.</a:t>
            </a:r>
            <a:endParaRPr/>
          </a:p>
        </p:txBody>
      </p:sp>
      <p:pic>
        <p:nvPicPr>
          <p:cNvPr id="332" name="Google Shape;3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428" y="2424227"/>
            <a:ext cx="2867706" cy="179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0361" y="2424227"/>
            <a:ext cx="2719055" cy="175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Las reglas</a:t>
            </a:r>
            <a:br>
              <a:rPr lang="es-419"/>
            </a:br>
            <a:r>
              <a:rPr lang="es-419"/>
              <a:t>Temporización del mensaje</a:t>
            </a:r>
            <a:endParaRPr/>
          </a:p>
        </p:txBody>
      </p:sp>
      <p:sp>
        <p:nvSpPr>
          <p:cNvPr id="340" name="Google Shape;340;p29"/>
          <p:cNvSpPr txBox="1"/>
          <p:nvPr>
            <p:ph idx="1" type="body"/>
          </p:nvPr>
        </p:nvSpPr>
        <p:spPr>
          <a:xfrm>
            <a:off x="124609" y="894073"/>
            <a:ext cx="8853286" cy="395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El tiempo de los mensajes incluye lo siguiente: </a:t>
            </a:r>
            <a:endParaRPr/>
          </a:p>
          <a:p>
            <a:pPr indent="0" lvl="1" marL="1428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b="1" lang="es-419" sz="1600"/>
              <a:t>Control de flujo:</a:t>
            </a:r>
            <a:r>
              <a:rPr lang="es-419" sz="1600"/>
              <a:t> administra la velocidad de transmisión de datos y define cuánta información se puede enviar y la velocidad a la que se puede entregar. </a:t>
            </a:r>
            <a:endParaRPr/>
          </a:p>
          <a:p>
            <a:pPr indent="0" lvl="1" marL="142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419" sz="1600"/>
              <a:t>Tiempo de espera de respuesta:</a:t>
            </a:r>
            <a:r>
              <a:rPr lang="es-419" sz="1600"/>
              <a:t> administra el tiempo que espera un dispositivo cuando no escucha una respuesta del destino. </a:t>
            </a:r>
            <a:endParaRPr/>
          </a:p>
          <a:p>
            <a:pPr indent="0" lvl="1" marL="142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419" sz="1600"/>
              <a:t>El método de acceso--</a:t>
            </a:r>
            <a:r>
              <a:rPr lang="es-419" sz="1600"/>
              <a:t> determina en qué momento alguien puede enviar un mensaje.</a:t>
            </a:r>
            <a:r>
              <a:rPr b="1" lang="es-419" sz="1600"/>
              <a:t> 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Puede haber varias reglas que rijan cuestiones como las «colisiones». Esto es cuando más de un dispositivo envía tráfico al mismo tiempo y los mensajes se dañan. 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Algunos protocolos son proactivos e intentan evitar colisiones; otros protocolos son reactivos y establecen un método de recuperación después de que se produzca la colisión.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Las reglas</a:t>
            </a:r>
            <a:br>
              <a:rPr lang="es-419"/>
            </a:br>
            <a:r>
              <a:rPr lang="es-419"/>
              <a:t>Opciones de entrega del mensaje</a:t>
            </a:r>
            <a:endParaRPr/>
          </a:p>
        </p:txBody>
      </p:sp>
      <p:sp>
        <p:nvSpPr>
          <p:cNvPr id="347" name="Google Shape;347;p30"/>
          <p:cNvSpPr txBox="1"/>
          <p:nvPr>
            <p:ph idx="1" type="body"/>
          </p:nvPr>
        </p:nvSpPr>
        <p:spPr>
          <a:xfrm>
            <a:off x="145357" y="798944"/>
            <a:ext cx="8853286" cy="2252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La entrega de mensajes puede ser uno de los métodos siguientes: 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b="1" lang="es-419" sz="1600"/>
              <a:t>Unidifusión –</a:t>
            </a:r>
            <a:r>
              <a:rPr lang="es-419" sz="1600"/>
              <a:t> comunicación uno a uno.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1" lang="es-419" sz="1600"/>
              <a:t>Multidifusión – de</a:t>
            </a:r>
            <a:r>
              <a:rPr lang="es-419" sz="1600"/>
              <a:t> uno a muchos, normalmente no todos los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1" lang="es-419" sz="1600"/>
              <a:t>Difusión </a:t>
            </a:r>
            <a:r>
              <a:rPr lang="es-419" sz="1600"/>
              <a:t>— uno para todos</a:t>
            </a:r>
            <a:endParaRPr/>
          </a:p>
          <a:p>
            <a:pPr indent="-1143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40"/>
              <a:buNone/>
            </a:pPr>
            <a:r>
              <a:rPr b="1" lang="es-419" sz="1600"/>
              <a:t>Nota: Las</a:t>
            </a:r>
            <a:r>
              <a:rPr lang="es-419" sz="1600"/>
              <a:t> transmisiones se utilizan en redes IPv4, pero no son una opción para IPv6. Más adelante también veremos «Anycast» como una opción de entrega adicional para IPv6.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id="348" name="Google Shape;3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649" y="3170930"/>
            <a:ext cx="1802265" cy="134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117" y="3170930"/>
            <a:ext cx="1843139" cy="134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362" y="3170929"/>
            <a:ext cx="1864324" cy="1345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Reglas</a:t>
            </a:r>
            <a:br>
              <a:rPr lang="es-419"/>
            </a:br>
            <a:r>
              <a:rPr lang="es-419"/>
              <a:t>Una nota sobre el icono de nodo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124609" y="894074"/>
            <a:ext cx="8853286" cy="760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Los documentos pueden utilizar el ícono de nodo, normalmente un círculo, para representar todos los dispositivos.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 figura ilustra el uso del ícono de nodo para las opciones de entrega.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id="358" name="Google Shape;3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873" y="1955142"/>
            <a:ext cx="5194253" cy="259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ctrTitle"/>
          </p:nvPr>
        </p:nvSpPr>
        <p:spPr>
          <a:xfrm>
            <a:off x="416425" y="915409"/>
            <a:ext cx="7598042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3.2 Protocolos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Protocolos</a:t>
            </a:r>
            <a:br>
              <a:rPr lang="es-419"/>
            </a:br>
            <a:r>
              <a:rPr lang="es-419"/>
              <a:t>Descripción general del protocolo de red</a:t>
            </a:r>
            <a:endParaRPr/>
          </a:p>
        </p:txBody>
      </p:sp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183681" y="957943"/>
            <a:ext cx="2757714" cy="3468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s-419" sz="1400"/>
              <a:t>Los protocolos de red definen un conjunto común de reglas.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Se puede implementar en dispositivos en: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Software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Hardware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Ambos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Los protocolos tienen sus propios: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Función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Formato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medición</a:t>
            </a:r>
            <a:endParaRPr/>
          </a:p>
        </p:txBody>
      </p:sp>
      <p:graphicFrame>
        <p:nvGraphicFramePr>
          <p:cNvPr id="372" name="Google Shape;372;p33"/>
          <p:cNvGraphicFramePr/>
          <p:nvPr/>
        </p:nvGraphicFramePr>
        <p:xfrm>
          <a:off x="2774731" y="11085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{CBBB76B0-F58D-42A0-9C0E-195D7B61714B}</a:tableStyleId>
              </a:tblPr>
              <a:tblGrid>
                <a:gridCol w="2144100"/>
                <a:gridCol w="3905850"/>
              </a:tblGrid>
              <a:tr h="418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Tipo de protocolo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Descripción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Comunicaciones de 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permitir que dos o más dispositivos se comuniquen a través de una o más redes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seguridadde redes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datos seguros para proporcionar autenticación, integridad de datos y cifrado de datos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Tabla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permitir que los routers intercambien información de ruta, comparen información de ruta y seleccionen la mejor ruta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Detección de servicios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utilizado para la detección automática de dispositivos o servicios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0" y="41393"/>
            <a:ext cx="5538951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Protocolos</a:t>
            </a:r>
            <a:br>
              <a:rPr lang="es-419"/>
            </a:br>
            <a:r>
              <a:rPr lang="es-419"/>
              <a:t>Funciones de protocolo de red</a:t>
            </a:r>
            <a:endParaRPr/>
          </a:p>
        </p:txBody>
      </p:sp>
      <p:sp>
        <p:nvSpPr>
          <p:cNvPr id="379" name="Google Shape;379;p34"/>
          <p:cNvSpPr txBox="1"/>
          <p:nvPr>
            <p:ph idx="1" type="body"/>
          </p:nvPr>
        </p:nvSpPr>
        <p:spPr>
          <a:xfrm>
            <a:off x="261256" y="856343"/>
            <a:ext cx="3715657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Los dispositivos usan protocolos acordados para comunicarse.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Los protocolos pueden tener una o funciones.</a:t>
            </a:r>
            <a:endParaRPr/>
          </a:p>
        </p:txBody>
      </p:sp>
      <p:graphicFrame>
        <p:nvGraphicFramePr>
          <p:cNvPr id="380" name="Google Shape;380;p34"/>
          <p:cNvGraphicFramePr/>
          <p:nvPr/>
        </p:nvGraphicFramePr>
        <p:xfrm>
          <a:off x="377146" y="2319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{CBBB76B0-F58D-42A0-9C0E-195D7B61714B}</a:tableStyleId>
              </a:tblPr>
              <a:tblGrid>
                <a:gridCol w="2351550"/>
                <a:gridCol w="5965375"/>
              </a:tblGrid>
              <a:tr h="31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Función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Descripción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Direccionamiento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Un emisor y un receptor identificados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Confianza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Proporciona entrega garantizada.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Control de flujo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Garantiza flujos de datos a una velocidad eficiente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Secuenciación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Etiqueta de forma exclusiva cada segmento de datos transmitido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Detección de errores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Determina si los datos se dañaron durante la transmisión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Interfaz de la aplicación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Comunicaciones de proceso a proceso entre aplicaciones de red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81" name="Google Shape;3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9143" y="0"/>
            <a:ext cx="4491945" cy="2176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1" y="41394"/>
            <a:ext cx="9144000" cy="6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del módulo</a:t>
            </a:r>
            <a:endParaRPr/>
          </a:p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101841" y="513350"/>
            <a:ext cx="8769026" cy="889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s-419"/>
              <a:t>Título del módulo</a:t>
            </a:r>
            <a:r>
              <a:rPr lang="es-419"/>
              <a:t>: Protocolos y modelos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1350"/>
              <a:buNone/>
            </a:pPr>
            <a:r>
              <a:rPr b="1" lang="es-419"/>
              <a:t>Objetivo del módulo</a:t>
            </a:r>
            <a:r>
              <a:rPr lang="es-419"/>
              <a:t>: Explicar cómo los protocolos de red permiten que los dispositivos tengan acceso a recursos de red local y remota.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89297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89297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graphicFrame>
        <p:nvGraphicFramePr>
          <p:cNvPr id="247" name="Google Shape;247;p17"/>
          <p:cNvGraphicFramePr/>
          <p:nvPr/>
        </p:nvGraphicFramePr>
        <p:xfrm>
          <a:off x="487933" y="153134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{CBBB76B0-F58D-42A0-9C0E-195D7B61714B}</a:tableStyleId>
              </a:tblPr>
              <a:tblGrid>
                <a:gridCol w="2656500"/>
                <a:gridCol w="5511625"/>
              </a:tblGrid>
              <a:tr h="18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Título del tema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Objetivo del tema</a:t>
                      </a:r>
                      <a:endParaRPr/>
                    </a:p>
                  </a:txBody>
                  <a:tcPr marT="0" marB="0" marR="68575" marL="68575"/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Las reglas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Describir los tipos de reglas que se necesitan para que la comunicación se realice correctamente.</a:t>
                      </a:r>
                      <a:endParaRPr/>
                    </a:p>
                  </a:txBody>
                  <a:tcPr marT="0" marB="0" marR="68575" marL="68575"/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Protocolos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Explicar por qué los protocolos son necesarios en la comunicación de redes.</a:t>
                      </a:r>
                      <a:endParaRPr/>
                    </a:p>
                  </a:txBody>
                  <a:tcPr marT="0" marB="0" marR="68575" marL="68575"/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Suites de protocolos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Explicar el propósito de adherirse a una suite de protocolos.</a:t>
                      </a:r>
                      <a:endParaRPr/>
                    </a:p>
                  </a:txBody>
                  <a:tcPr marT="0" marB="0" marR="68575" marL="68575"/>
                </a:tc>
              </a:tr>
              <a:tr h="55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Organizaciones estándares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Explicar la función de las organizaciones de estandarización en el establecimiento de protocolos para la interoperabilidad de redes.</a:t>
                      </a:r>
                      <a:endParaRPr/>
                    </a:p>
                  </a:txBody>
                  <a:tcPr marT="0" marB="0" marR="68575" marL="68575"/>
                </a:tc>
              </a:tr>
              <a:tr h="55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Modelos de referencia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Explicar la forma en que se utilizan los modelos TCP/IP y OSI para facilitar la estandarización en el proceso de comunicación.</a:t>
                      </a:r>
                      <a:endParaRPr/>
                    </a:p>
                  </a:txBody>
                  <a:tcPr marT="0" marB="0" marR="68575" marL="68575"/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Encapsulamiento de datos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Explicar la forma en que el encapsulamiento de datos permite que estos se transporten a través de la red.</a:t>
                      </a:r>
                      <a:endParaRPr/>
                    </a:p>
                  </a:txBody>
                  <a:tcPr marT="0" marB="0" marR="68575" marL="68575"/>
                </a:tc>
              </a:tr>
              <a:tr h="37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Acceso a los datos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Explique la forma en que los hosts locales acceden a recursos locales en una red.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294824" y="85089"/>
            <a:ext cx="4688113" cy="829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Protocolos</a:t>
            </a:r>
            <a:br>
              <a:rPr lang="es-419"/>
            </a:br>
            <a:r>
              <a:rPr lang="es-419"/>
              <a:t>Interacción de protocolos</a:t>
            </a:r>
            <a:endParaRPr/>
          </a:p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203201" y="986971"/>
            <a:ext cx="4572000" cy="9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Las redes requieren el uso de varios protocolos.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Cada protocolo tiene su propia función y formato.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graphicFrame>
        <p:nvGraphicFramePr>
          <p:cNvPr id="389" name="Google Shape;389;p35"/>
          <p:cNvGraphicFramePr/>
          <p:nvPr/>
        </p:nvGraphicFramePr>
        <p:xfrm>
          <a:off x="413544" y="2338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{CBBB76B0-F58D-42A0-9C0E-195D7B61714B}</a:tableStyleId>
              </a:tblPr>
              <a:tblGrid>
                <a:gridCol w="2451150"/>
                <a:gridCol w="5865775"/>
              </a:tblGrid>
              <a:tr h="30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 Internet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Función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Protocolo de transferencia de hipertexto (HTTP)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s-419" sz="1400" u="none" cap="none" strike="noStrike"/>
                        <a:t>Rige la manera en que interactúan un servidor web y un cliente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s-419" sz="1400" u="none" cap="none" strike="noStrike"/>
                        <a:t>Define el contenido y el formato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Protocolo de control de transmisión (TCP)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s-419" sz="1400" u="none" cap="none" strike="noStrike"/>
                        <a:t>Seguimiento de conversaciones individuales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s-419" sz="1400" u="none" cap="none" strike="noStrike"/>
                        <a:t>Proporciona entrega garantizada.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s-419" sz="1400" u="none" cap="none" strike="noStrike"/>
                        <a:t>Administra el control de flujo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Protocolo de Internet (IP)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Entrega mensajes globalmente desde el remitente al receptor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Ethernet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Entrega mensajes de una NIC a otra NIC en la misma red de área local (LAN) Ethernet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90" name="Google Shape;3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399" y="0"/>
            <a:ext cx="3362777" cy="216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ctrTitle"/>
          </p:nvPr>
        </p:nvSpPr>
        <p:spPr>
          <a:xfrm>
            <a:off x="416425" y="915409"/>
            <a:ext cx="8231464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3.3 Suites de protocolos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Suites de protocolos</a:t>
            </a:r>
            <a:br>
              <a:rPr lang="es-419"/>
            </a:br>
            <a:r>
              <a:rPr lang="es-419"/>
              <a:t>de red conjuntos de protocolos</a:t>
            </a:r>
            <a:endParaRPr/>
          </a:p>
        </p:txBody>
      </p:sp>
      <p:sp>
        <p:nvSpPr>
          <p:cNvPr id="403" name="Google Shape;403;p37"/>
          <p:cNvSpPr txBox="1"/>
          <p:nvPr>
            <p:ph idx="1" type="body"/>
          </p:nvPr>
        </p:nvSpPr>
        <p:spPr>
          <a:xfrm>
            <a:off x="123574" y="867946"/>
            <a:ext cx="4349274" cy="38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419"/>
              <a:t>Los protocolos deben poder trabajar con otros protocolos.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</a:pPr>
            <a:r>
              <a:rPr lang="es-419"/>
              <a:t>Suite de protocolos: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</a:pPr>
            <a:r>
              <a:rPr lang="es-419" sz="1500"/>
              <a:t>Un grupo de protocolos interrelacionados que son necesarios para realizar una función de comunicación.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s-419" sz="1500"/>
              <a:t>conjuntos de reglas que funcionan conjuntamente para ayudar a resolver un problema.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</a:pPr>
            <a:r>
              <a:rPr lang="es-419"/>
              <a:t>Los protocolos se ven en términos de capas: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</a:pPr>
            <a:r>
              <a:rPr lang="es-419" sz="1500"/>
              <a:t>Capas superiores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s-419" sz="1500"/>
              <a:t>Capas inferiores: se preocupan por mover datos y proporcionar servicios a las capas superiores.</a:t>
            </a:r>
            <a:endParaRPr/>
          </a:p>
        </p:txBody>
      </p:sp>
      <p:pic>
        <p:nvPicPr>
          <p:cNvPr id="404" name="Google Shape;4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39516"/>
            <a:ext cx="4448426" cy="283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type="title"/>
          </p:nvPr>
        </p:nvSpPr>
        <p:spPr>
          <a:xfrm>
            <a:off x="0" y="220683"/>
            <a:ext cx="9144000" cy="453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Evolución de los conjuntos de protocolos</a:t>
            </a:r>
            <a:endParaRPr/>
          </a:p>
        </p:txBody>
      </p:sp>
      <p:sp>
        <p:nvSpPr>
          <p:cNvPr id="411" name="Google Shape;411;p38"/>
          <p:cNvSpPr txBox="1"/>
          <p:nvPr>
            <p:ph idx="1" type="body"/>
          </p:nvPr>
        </p:nvSpPr>
        <p:spPr>
          <a:xfrm>
            <a:off x="124427" y="791746"/>
            <a:ext cx="4100732" cy="3856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Hay varios conjuntos de protocolos.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b="1" lang="es-419" sz="1400"/>
              <a:t>Suite de protocolos de Internet o TCP / IP - </a:t>
            </a:r>
            <a:r>
              <a:rPr lang="es-419" sz="1400"/>
              <a:t>El</a:t>
            </a:r>
            <a:r>
              <a:rPr b="1" lang="es-419" sz="1400"/>
              <a:t> </a:t>
            </a:r>
            <a:r>
              <a:rPr lang="es-419" sz="1400"/>
              <a:t>conjunto de protocolos más común y mantenido por Internet Engineering Task Force (IETF)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b="1" lang="es-419" sz="1400"/>
              <a:t>Protocolos de interconexión de sistemas abiertos (OSI) - </a:t>
            </a:r>
            <a:r>
              <a:rPr lang="es-419" sz="1400"/>
              <a:t>Desarrollados</a:t>
            </a:r>
            <a:r>
              <a:rPr b="1" lang="es-419" sz="1400"/>
              <a:t> </a:t>
            </a:r>
            <a:r>
              <a:rPr lang="es-419" sz="1400"/>
              <a:t>por la Organización Internacional de Normalización (ISO) y la Unión Internacional de Telecomunicaciones (UIT)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b="1" lang="es-419" sz="1400"/>
              <a:t>AppleTalk - </a:t>
            </a:r>
            <a:r>
              <a:rPr lang="es-419" sz="1400"/>
              <a:t>Lanzamiento de la suite propietaria por Apple Inc.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b="1" lang="es-419" sz="1400"/>
              <a:t>Novell NetWare - </a:t>
            </a:r>
            <a:r>
              <a:rPr lang="es-419" sz="1400"/>
              <a:t>Suite propietaria desarrollada por Novell Inc.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12" name="Google Shape;4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057" y="1093522"/>
            <a:ext cx="5021943" cy="290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Suites de protocolos</a:t>
            </a:r>
            <a:br>
              <a:rPr lang="es-419"/>
            </a:br>
            <a:r>
              <a:rPr lang="es-419"/>
              <a:t>Ejemplo de protocolo TCP/IP</a:t>
            </a:r>
            <a:endParaRPr/>
          </a:p>
        </p:txBody>
      </p:sp>
      <p:sp>
        <p:nvSpPr>
          <p:cNvPr id="419" name="Google Shape;419;p39"/>
          <p:cNvSpPr txBox="1"/>
          <p:nvPr>
            <p:ph idx="1" type="body"/>
          </p:nvPr>
        </p:nvSpPr>
        <p:spPr>
          <a:xfrm>
            <a:off x="123574" y="867947"/>
            <a:ext cx="3359855" cy="3733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Los protocolos TCP/IP operan en  las capas Aplicación, Transporte e Internet.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Los protocolos LAN de capa de acceso a la red más comunes son Ethernet y WLAN (LAN inalámbrica).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20" name="Google Shape;4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933" y="955448"/>
            <a:ext cx="5388352" cy="323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Suites de protocolos</a:t>
            </a:r>
            <a:br>
              <a:rPr lang="es-419"/>
            </a:br>
            <a:r>
              <a:rPr lang="es-419"/>
              <a:t>Suite de protocolo TCP/IP</a:t>
            </a:r>
            <a:endParaRPr/>
          </a:p>
        </p:txBody>
      </p:sp>
      <p:sp>
        <p:nvSpPr>
          <p:cNvPr id="427" name="Google Shape;427;p40"/>
          <p:cNvSpPr txBox="1"/>
          <p:nvPr>
            <p:ph idx="1" type="body"/>
          </p:nvPr>
        </p:nvSpPr>
        <p:spPr>
          <a:xfrm>
            <a:off x="167116" y="820322"/>
            <a:ext cx="3359855" cy="394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TCP/IP es el conjunto de protocolos utilizado por Internet e incluye muchos protocolos.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TCP/IP es: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Un conjunto de protocolos estándar abierto que está disponible gratuitamente para el público y que puede ser utilizado por cualquier proveedor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Un protocolo basado en estándares es un proceso que </a:t>
            </a:r>
            <a:r>
              <a:rPr lang="es-419" sz="1400"/>
              <a:t>recibió el aval del sector de redes y fue aprobado por una organización de estandarización.</a:t>
            </a:r>
            <a:endParaRPr/>
          </a:p>
          <a:p>
            <a:pPr indent="-1397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pic>
        <p:nvPicPr>
          <p:cNvPr id="428" name="Google Shape;4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971" y="890281"/>
            <a:ext cx="5480277" cy="3411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Suites de protocolos</a:t>
            </a:r>
            <a:br>
              <a:rPr lang="es-419"/>
            </a:br>
            <a:r>
              <a:rPr lang="es-419"/>
              <a:t>Proceso de comunicación TCP/IP</a:t>
            </a:r>
            <a:endParaRPr/>
          </a:p>
        </p:txBody>
      </p:sp>
      <p:sp>
        <p:nvSpPr>
          <p:cNvPr id="435" name="Google Shape;435;p41"/>
          <p:cNvSpPr txBox="1"/>
          <p:nvPr>
            <p:ph idx="1" type="body"/>
          </p:nvPr>
        </p:nvSpPr>
        <p:spPr>
          <a:xfrm>
            <a:off x="123574" y="867947"/>
            <a:ext cx="4361340" cy="859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Un servidor web encapsulando y enviando una página web a un cliente.</a:t>
            </a:r>
            <a:endParaRPr/>
          </a:p>
        </p:txBody>
      </p:sp>
      <p:sp>
        <p:nvSpPr>
          <p:cNvPr id="436" name="Google Shape;436;p41"/>
          <p:cNvSpPr txBox="1"/>
          <p:nvPr/>
        </p:nvSpPr>
        <p:spPr>
          <a:xfrm>
            <a:off x="4659086" y="867947"/>
            <a:ext cx="4361340" cy="859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cliente que desencapsula la página web para el navegador web</a:t>
            </a:r>
            <a:endParaRPr/>
          </a:p>
        </p:txBody>
      </p:sp>
      <p:pic>
        <p:nvPicPr>
          <p:cNvPr id="437" name="Google Shape;43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63" y="2017471"/>
            <a:ext cx="4230816" cy="2573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179" y="2090057"/>
            <a:ext cx="4286817" cy="242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/>
          <p:nvPr>
            <p:ph type="ctrTitle"/>
          </p:nvPr>
        </p:nvSpPr>
        <p:spPr>
          <a:xfrm>
            <a:off x="416425" y="915409"/>
            <a:ext cx="8231464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3.4 Organizaciones estándares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type="title"/>
          </p:nvPr>
        </p:nvSpPr>
        <p:spPr>
          <a:xfrm>
            <a:off x="0" y="0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Organizaciones de estándares</a:t>
            </a:r>
            <a:br>
              <a:rPr lang="es-419" sz="1600"/>
            </a:br>
            <a:r>
              <a:rPr lang="es-419"/>
              <a:t> Estándares abiertos</a:t>
            </a:r>
            <a:endParaRPr/>
          </a:p>
        </p:txBody>
      </p:sp>
      <p:sp>
        <p:nvSpPr>
          <p:cNvPr id="451" name="Google Shape;451;p43"/>
          <p:cNvSpPr txBox="1"/>
          <p:nvPr>
            <p:ph idx="1" type="body"/>
          </p:nvPr>
        </p:nvSpPr>
        <p:spPr>
          <a:xfrm>
            <a:off x="4572000" y="757551"/>
            <a:ext cx="4401766" cy="395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Los estándares abiertos fomentan: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Interoperabilidad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 competencia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Empresarial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Las organizaciones estándares son: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Vendedor-neutral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Organizaciones sin fines de lucro.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establecido para desarrollar y promover el concepto de normas abiertas. </a:t>
            </a:r>
            <a:endParaRPr/>
          </a:p>
        </p:txBody>
      </p:sp>
      <p:pic>
        <p:nvPicPr>
          <p:cNvPr id="452" name="Google Shape;45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58" y="832640"/>
            <a:ext cx="4308835" cy="30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/>
          <p:nvPr>
            <p:ph type="title"/>
          </p:nvPr>
        </p:nvSpPr>
        <p:spPr>
          <a:xfrm>
            <a:off x="0" y="0"/>
            <a:ext cx="4499429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Organizaciones de estándares</a:t>
            </a:r>
            <a:br>
              <a:rPr lang="es-419" sz="1600"/>
            </a:br>
            <a:r>
              <a:rPr lang="es-419"/>
              <a:t>Estándares de Internet</a:t>
            </a:r>
            <a:endParaRPr/>
          </a:p>
        </p:txBody>
      </p:sp>
      <p:sp>
        <p:nvSpPr>
          <p:cNvPr id="459" name="Google Shape;459;p44"/>
          <p:cNvSpPr txBox="1"/>
          <p:nvPr>
            <p:ph idx="1" type="body"/>
          </p:nvPr>
        </p:nvSpPr>
        <p:spPr>
          <a:xfrm>
            <a:off x="4499429" y="220523"/>
            <a:ext cx="4401766" cy="432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s-419" sz="1600"/>
              <a:t>Sociedad de Internet (ISOC)</a:t>
            </a:r>
            <a:r>
              <a:rPr lang="es-419" sz="1600"/>
              <a:t> -promueve el desarrollo y la evolución abiertos del uso de Internet en todo el mundo.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s-419" sz="1600"/>
              <a:t>Consejo de Arquitectura de Internet (IAB)</a:t>
            </a:r>
            <a:r>
              <a:rPr lang="es-419" sz="1600"/>
              <a:t>es responsable de la administración y el desarrollo general de los estándares de Internet.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s-419" sz="1600"/>
              <a:t>Grupo de trabajo de ingeniería de Internet (IETF)</a:t>
            </a:r>
            <a:r>
              <a:rPr lang="es-419" sz="1600"/>
              <a:t>desarrolla, actualiza y mantiene las tecnologías de Internet y de TCP/IP.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s-419" sz="1600"/>
              <a:t>Grupo de trabajo de investigación de Internet (IRTF)</a:t>
            </a:r>
            <a:r>
              <a:rPr lang="es-419" sz="1600"/>
              <a:t>- está enfocado en la investigación a largo plazo en relación con los protocolos de Internet y TCP/IP.</a:t>
            </a:r>
            <a:endParaRPr/>
          </a:p>
        </p:txBody>
      </p:sp>
      <p:pic>
        <p:nvPicPr>
          <p:cNvPr id="460" name="Google Shape;46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44" y="1006420"/>
            <a:ext cx="4354285" cy="328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1" y="41394"/>
            <a:ext cx="9144000" cy="6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de clase: diseño de un sistema de comunicaciones</a:t>
            </a:r>
            <a:endParaRPr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112908" y="707995"/>
            <a:ext cx="8769026" cy="2088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Diseñar un sistema de comunicaciones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</a:pPr>
            <a:r>
              <a:rPr b="1" lang="es-419" sz="1800"/>
              <a:t>Objetivos: 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Explicar la función de los protocolos y de las organizaciones de estandarización para facilitar la interoperabilidad en las comunicaciones de red.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/>
          <p:cNvSpPr txBox="1"/>
          <p:nvPr>
            <p:ph type="title"/>
          </p:nvPr>
        </p:nvSpPr>
        <p:spPr>
          <a:xfrm>
            <a:off x="0" y="0"/>
            <a:ext cx="8955314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Organizaciones de estándares</a:t>
            </a:r>
            <a:br>
              <a:rPr lang="es-419" sz="1600"/>
            </a:br>
            <a:r>
              <a:rPr lang="es-419"/>
              <a:t>Estándares de Internet(Cont.)</a:t>
            </a:r>
            <a:endParaRPr/>
          </a:p>
        </p:txBody>
      </p:sp>
      <p:sp>
        <p:nvSpPr>
          <p:cNvPr id="467" name="Google Shape;467;p45"/>
          <p:cNvSpPr txBox="1"/>
          <p:nvPr>
            <p:ph idx="1" type="body"/>
          </p:nvPr>
        </p:nvSpPr>
        <p:spPr>
          <a:xfrm>
            <a:off x="4648898" y="782410"/>
            <a:ext cx="4247972" cy="3672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419"/>
              <a:t>Organizaciones de estándares involucradas en el desarrollo y soporte de TCP/IP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</a:pPr>
            <a:r>
              <a:rPr b="1" lang="es-419" sz="1500"/>
              <a:t>Corporación de Internet para la Asignación de Nombres y Números (ICANN):</a:t>
            </a:r>
            <a:r>
              <a:rPr lang="es-419" sz="1500"/>
              <a:t> con base en los Estados Unidos, coordina la asignación de direcciones IP, la administración de nombres de dominio y la asignación de otra información utilizada por los protocolos TCP/IP.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b="1" lang="es-419" sz="1500"/>
              <a:t>Autoridad de Números Asignados de Internet (IANA):</a:t>
            </a:r>
            <a:r>
              <a:rPr lang="es-419" sz="1500"/>
              <a:t> administra la asignación de direcciones IP, la administración de nombres de dominio y los identificadores de protocolos para ICANN.</a:t>
            </a:r>
            <a:endParaRPr/>
          </a:p>
        </p:txBody>
      </p:sp>
      <p:pic>
        <p:nvPicPr>
          <p:cNvPr id="468" name="Google Shape;4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18" y="1329809"/>
            <a:ext cx="4378082" cy="274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title"/>
          </p:nvPr>
        </p:nvSpPr>
        <p:spPr>
          <a:xfrm>
            <a:off x="0" y="0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Organizaciones de estándares </a:t>
            </a:r>
            <a:br>
              <a:rPr lang="es-419" sz="1600"/>
            </a:br>
            <a:r>
              <a:rPr lang="es-419"/>
              <a:t>Organizaciones de estándares de comunicaciones y electrónica</a:t>
            </a:r>
            <a:endParaRPr/>
          </a:p>
        </p:txBody>
      </p:sp>
      <p:sp>
        <p:nvSpPr>
          <p:cNvPr id="475" name="Google Shape;475;p46"/>
          <p:cNvSpPr txBox="1"/>
          <p:nvPr>
            <p:ph idx="1" type="body"/>
          </p:nvPr>
        </p:nvSpPr>
        <p:spPr>
          <a:xfrm>
            <a:off x="116114" y="821051"/>
            <a:ext cx="8785081" cy="379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Instituto de Ingenieros en Electricidad y Electrónica </a:t>
            </a:r>
            <a:r>
              <a:rPr b="1" lang="es-419" sz="1600"/>
              <a:t>(</a:t>
            </a:r>
            <a:r>
              <a:rPr lang="es-419" sz="1600"/>
              <a:t>IEEE</a:t>
            </a:r>
            <a:r>
              <a:rPr b="1" lang="es-419" sz="1600"/>
              <a:t>): organización de electrónica e ingeniería eléctrica dedicada a avanzar en innovación tecnológica y a elaborar estándares en una amplia gama de sectores, que incluyen energía, servicios de salud, telecomunicaciones y redes.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Asociación de Industrias Electrónicas (EIA): </a:t>
            </a:r>
            <a:r>
              <a:rPr b="1" lang="es-419" sz="1600"/>
              <a:t>es conocida principalmente por sus estándares relacionados con el cableado eléctrico, los conectores y los racks que se utilizan para montar equipos de red.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Asociación de las Industrias de las Telecomunicaciones (TIA): </a:t>
            </a:r>
            <a:r>
              <a:rPr b="1" lang="es-419" sz="1600"/>
              <a:t> estándares para equipos de radio, torres de telefonía móvil, dispositivos de voz sobre IP (VoIP) y comunicaciones satelitales.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Sector de Normalización de las Telecomunicaciones de la Unión Internacional de Telecomunicaciones (ITU-T)</a:t>
            </a:r>
            <a:r>
              <a:rPr b="1" lang="es-419" sz="1600"/>
              <a:t>: estándares para la compresión de videos, televisión de protocolo de Internet (IPTV) y comunicaciones de banda ancha.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0" y="0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Organizaciones de estándares</a:t>
            </a:r>
            <a:br>
              <a:rPr lang="es-419" sz="1600"/>
            </a:br>
            <a:r>
              <a:rPr lang="es-419"/>
              <a:t>Práctica de laboratorio: Investigar estándares de redes</a:t>
            </a:r>
            <a:endParaRPr/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116114" y="821051"/>
            <a:ext cx="8785081" cy="379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En este laboratorio, hará lo siguiente: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•"/>
            </a:pPr>
            <a:r>
              <a:rPr lang="es-419" sz="1700"/>
              <a:t>Parte 1: Investigar las organizaciones de estandarización de redes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s-419" sz="1700"/>
              <a:t>Parte 2: Reflexionar sobre las experiencias de Internet y redes informáticas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 txBox="1"/>
          <p:nvPr>
            <p:ph type="ctrTitle"/>
          </p:nvPr>
        </p:nvSpPr>
        <p:spPr>
          <a:xfrm>
            <a:off x="416425" y="915409"/>
            <a:ext cx="8231464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3.5 Modelos de referencia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9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Modelos de referencia</a:t>
            </a:r>
            <a:br>
              <a:rPr lang="es-419"/>
            </a:br>
            <a:r>
              <a:rPr lang="es-419"/>
              <a:t>Beneficios del uso de un modelo en capas</a:t>
            </a:r>
            <a:endParaRPr/>
          </a:p>
        </p:txBody>
      </p:sp>
      <p:sp>
        <p:nvSpPr>
          <p:cNvPr id="495" name="Google Shape;495;p49"/>
          <p:cNvSpPr txBox="1"/>
          <p:nvPr>
            <p:ph idx="1" type="body"/>
          </p:nvPr>
        </p:nvSpPr>
        <p:spPr>
          <a:xfrm>
            <a:off x="5453349" y="1019280"/>
            <a:ext cx="3690651" cy="332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Conceptos complejos, como el funcionamiento de una red, pueden ser difíciles de explicar y comprender. Por esta razón, se usa un modelo en capas.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Dos modelos en capas describen las operaciones de red: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modelo de referencia de interconexión de sistemas abiertos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Modelo de referencia TCP/IP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96" name="Google Shape;49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957" y="913898"/>
            <a:ext cx="4936485" cy="39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Modelos de referencia</a:t>
            </a:r>
            <a:br>
              <a:rPr lang="es-419"/>
            </a:br>
            <a:r>
              <a:rPr lang="es-419"/>
              <a:t>Beneficios del uso de un modelo en capas (Cont.)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290286" y="798944"/>
            <a:ext cx="8853715" cy="335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Estos son beneficios del uso de un modelo en capas: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Ayuda en el diseño de protocolos, ya que los protocolos que operan en una capa específica tienen información definida según la cual actúan, y una interfaz definida para las capas superiores e inferiores.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Fomenta la competencia, ya que los productos de distintos proveedores pueden trabajar en conjunto.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Evita que los cambios en la tecnología o en las funcionalidades de una capa afecten otras capas superiores e inferiores.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s-419" sz="1800"/>
              <a:t>Proporciona un lenguaje común para describir las funciones y capacidades de red. 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"/>
          <p:cNvSpPr txBox="1"/>
          <p:nvPr>
            <p:ph type="title"/>
          </p:nvPr>
        </p:nvSpPr>
        <p:spPr>
          <a:xfrm>
            <a:off x="1" y="101601"/>
            <a:ext cx="8783638" cy="75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Modelos de referencia</a:t>
            </a:r>
            <a:br>
              <a:rPr lang="es-419"/>
            </a:br>
            <a:r>
              <a:rPr lang="es-419" sz="2400"/>
              <a:t>Modelo de referencia OSI</a:t>
            </a:r>
            <a:endParaRPr/>
          </a:p>
        </p:txBody>
      </p:sp>
      <p:graphicFrame>
        <p:nvGraphicFramePr>
          <p:cNvPr id="510" name="Google Shape;510;p51"/>
          <p:cNvGraphicFramePr/>
          <p:nvPr/>
        </p:nvGraphicFramePr>
        <p:xfrm>
          <a:off x="362857" y="95522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{CBBB76B0-F58D-42A0-9C0E-195D7B61714B}</a:tableStyleId>
              </a:tblPr>
              <a:tblGrid>
                <a:gridCol w="1865325"/>
                <a:gridCol w="6349750"/>
              </a:tblGrid>
              <a:tr h="31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capa del modelo OSI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Descripción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7 - Aplicación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Contiene protocolos utilizados para comunicaciones proceso a proceso.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6 - Presentación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Proporciona una representación común de los datos transferidos entre los servicios de la capa de aplicación.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5 - Sesión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Proporciona servicios a la capa de presentación  y administrar el intercambio de datos.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4-Transporte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define los servicios para segmentar, transferir y reensamblar los datos para las comunicaciones individuales.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3 - Red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proporciona servicios para intercambiar las porciones de datos individuales en la red.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2 - Enlace de datos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describe métodos para intercambiar marcos de datos entre dispositivos en un medio común.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1-Física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Describe los medios para activar, mantener y desactivar las conexiones físicas.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"/>
          <p:cNvSpPr txBox="1"/>
          <p:nvPr>
            <p:ph type="title"/>
          </p:nvPr>
        </p:nvSpPr>
        <p:spPr>
          <a:xfrm>
            <a:off x="1" y="101601"/>
            <a:ext cx="8783638" cy="75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Modelos de referencia</a:t>
            </a:r>
            <a:br>
              <a:rPr lang="es-419"/>
            </a:br>
            <a:r>
              <a:rPr lang="es-419" sz="2400"/>
              <a:t>Modelo de referencia TCP/IP </a:t>
            </a:r>
            <a:endParaRPr/>
          </a:p>
        </p:txBody>
      </p:sp>
      <p:graphicFrame>
        <p:nvGraphicFramePr>
          <p:cNvPr id="517" name="Google Shape;517;p52"/>
          <p:cNvGraphicFramePr/>
          <p:nvPr/>
        </p:nvGraphicFramePr>
        <p:xfrm>
          <a:off x="362857" y="95522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{CBBB76B0-F58D-42A0-9C0E-195D7B61714B}</a:tableStyleId>
              </a:tblPr>
              <a:tblGrid>
                <a:gridCol w="1685350"/>
                <a:gridCol w="6529750"/>
              </a:tblGrid>
              <a:tr h="361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Capa del modelo TCP/IP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Descripción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Aplicación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Representa datos para el usuario más el control de codificación y de diálogo.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Transporte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Admite la comunicación entre distintos dispositivos a través de diversas redes.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Internet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Determina el mejor camino a través de una red.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00" u="none" cap="none" strike="noStrike"/>
                        <a:t> Acceso a la red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 u="none" cap="none" strike="noStrike"/>
                        <a:t>Controla los dispositivos del hardware y los medios que forman la red.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Modelos de referencia</a:t>
            </a:r>
            <a:br>
              <a:rPr lang="es-419"/>
            </a:br>
            <a:r>
              <a:rPr lang="es-419"/>
              <a:t>Comparación del modelo OSI y del modelo TCP/IP</a:t>
            </a:r>
            <a:endParaRPr/>
          </a:p>
        </p:txBody>
      </p:sp>
      <p:sp>
        <p:nvSpPr>
          <p:cNvPr id="524" name="Google Shape;524;p53"/>
          <p:cNvSpPr txBox="1"/>
          <p:nvPr>
            <p:ph idx="1" type="body"/>
          </p:nvPr>
        </p:nvSpPr>
        <p:spPr>
          <a:xfrm>
            <a:off x="5321029" y="1176316"/>
            <a:ext cx="3822971" cy="332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El modelo OSI divide la capa de acceso a la red y la capa de aplicación del modelo TCP/IP en varias capas.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El conjunto de protocolos TCP/IP no específica qué protocolos utilizar al transmitir a través de un medio físico.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Las capas 1 y 2 de OSI tratan los procedimientos necesarios para acceder a los medios y las maneras físicas de enviar datos por la red.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525" name="Google Shape;52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71" y="947480"/>
            <a:ext cx="5065486" cy="35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"/>
          <p:cNvSpPr txBox="1"/>
          <p:nvPr>
            <p:ph type="title"/>
          </p:nvPr>
        </p:nvSpPr>
        <p:spPr>
          <a:xfrm>
            <a:off x="0" y="283131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Modelos de referencia</a:t>
            </a:r>
            <a:br>
              <a:rPr lang="es-419"/>
            </a:br>
            <a:r>
              <a:rPr lang="es-419"/>
              <a:t>Packet Tracer: Investigación de los modelos TCP/IP y OSI en acción</a:t>
            </a:r>
            <a:endParaRPr/>
          </a:p>
        </p:txBody>
      </p:sp>
      <p:sp>
        <p:nvSpPr>
          <p:cNvPr id="532" name="Google Shape;532;p54"/>
          <p:cNvSpPr txBox="1"/>
          <p:nvPr>
            <p:ph idx="1" type="body"/>
          </p:nvPr>
        </p:nvSpPr>
        <p:spPr>
          <a:xfrm>
            <a:off x="284209" y="1220213"/>
            <a:ext cx="8575582" cy="3168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Esta actividad de simulación tiene como objetivo proporcionar una base para comprender la suite de protocolos TCP/IP y la relación con el modelo OSI. El modo de simulación le permite ver el contenido de los datos que se envían a través de la red en cada capa.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En este Packet Tracer, usted: 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Parte 1: Examinar el tráfico web HTTP 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Parte 2: Mostrar elementos de la suite de protocolos TCP/IP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ctrTitle"/>
          </p:nvPr>
        </p:nvSpPr>
        <p:spPr>
          <a:xfrm>
            <a:off x="416425" y="915409"/>
            <a:ext cx="7598042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3.1 El Reglamento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/>
          <p:nvPr>
            <p:ph type="ctrTitle"/>
          </p:nvPr>
        </p:nvSpPr>
        <p:spPr>
          <a:xfrm>
            <a:off x="416425" y="915409"/>
            <a:ext cx="8231464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3.6 Encapsulamiento de datos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>
            <p:ph type="title"/>
          </p:nvPr>
        </p:nvSpPr>
        <p:spPr>
          <a:xfrm>
            <a:off x="87549" y="41393"/>
            <a:ext cx="4687651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Encapsulamiento de datos</a:t>
            </a:r>
            <a:br>
              <a:rPr lang="es-419"/>
            </a:br>
            <a:r>
              <a:rPr lang="es-419"/>
              <a:t>segmentación del mensaje</a:t>
            </a:r>
            <a:endParaRPr/>
          </a:p>
        </p:txBody>
      </p:sp>
      <p:sp>
        <p:nvSpPr>
          <p:cNvPr id="545" name="Google Shape;545;p56"/>
          <p:cNvSpPr txBox="1"/>
          <p:nvPr>
            <p:ph idx="1" type="body"/>
          </p:nvPr>
        </p:nvSpPr>
        <p:spPr>
          <a:xfrm>
            <a:off x="4951379" y="322866"/>
            <a:ext cx="4192621" cy="435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La segmentación es el proceso de dividir los mensajes en unidades más pequeñas. La multiplexación es el proceso de tomar múltiples flujos de datos segmentados y entrelazarlos juntos.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La segmentación de mensajes tiene dos beneficios principales.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s-419" sz="1600"/>
              <a:t>Aumenta la velocidad</a:t>
            </a:r>
            <a:r>
              <a:rPr lang="es-419" sz="1600"/>
              <a:t> : se pueden enviar grandes cantidades de datos a través de la red sin atar un enlace de comunicaciones.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s-419" sz="1600"/>
              <a:t>Aumenta la eficiencia</a:t>
            </a:r>
            <a:r>
              <a:rPr lang="es-419" sz="1600"/>
              <a:t> : solo los segmentos que no llegan al destino necesitan ser retransmitidos, no todo el flujo de datos</a:t>
            </a:r>
            <a:r>
              <a:rPr lang="es-419"/>
              <a:t>. </a:t>
            </a:r>
            <a:endParaRPr/>
          </a:p>
        </p:txBody>
      </p:sp>
      <p:pic>
        <p:nvPicPr>
          <p:cNvPr id="546" name="Google Shape;54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" y="1000420"/>
            <a:ext cx="4673600" cy="353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/>
          <p:nvPr>
            <p:ph type="title"/>
          </p:nvPr>
        </p:nvSpPr>
        <p:spPr>
          <a:xfrm>
            <a:off x="87549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Encapsulamiento de datos</a:t>
            </a:r>
            <a:br>
              <a:rPr lang="es-419"/>
            </a:br>
            <a:r>
              <a:rPr lang="es-419"/>
              <a:t>Secuenciación</a:t>
            </a:r>
            <a:endParaRPr/>
          </a:p>
        </p:txBody>
      </p:sp>
      <p:sp>
        <p:nvSpPr>
          <p:cNvPr id="553" name="Google Shape;553;p57"/>
          <p:cNvSpPr txBox="1"/>
          <p:nvPr>
            <p:ph idx="1" type="body"/>
          </p:nvPr>
        </p:nvSpPr>
        <p:spPr>
          <a:xfrm>
            <a:off x="4951379" y="1339753"/>
            <a:ext cx="4192621" cy="3146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La secuenciación de mensajes es el proceso de numerar los segmentos para que el mensaje pueda volver a ensamblarse en el destino.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TCP es responsable de secuenciar los segmentos individuales.</a:t>
            </a:r>
            <a:endParaRPr/>
          </a:p>
        </p:txBody>
      </p:sp>
      <p:pic>
        <p:nvPicPr>
          <p:cNvPr id="554" name="Google Shape;55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91" y="968435"/>
            <a:ext cx="4658179" cy="3517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8"/>
          <p:cNvSpPr txBox="1"/>
          <p:nvPr>
            <p:ph type="title"/>
          </p:nvPr>
        </p:nvSpPr>
        <p:spPr>
          <a:xfrm>
            <a:off x="87549" y="41393"/>
            <a:ext cx="4789251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Encapsulamiento de datos</a:t>
            </a:r>
            <a:br>
              <a:rPr lang="es-419"/>
            </a:br>
            <a:r>
              <a:rPr lang="es-419"/>
              <a:t>Unidades de datos del protocolo</a:t>
            </a:r>
            <a:endParaRPr/>
          </a:p>
        </p:txBody>
      </p:sp>
      <p:sp>
        <p:nvSpPr>
          <p:cNvPr id="561" name="Google Shape;561;p58"/>
          <p:cNvSpPr txBox="1"/>
          <p:nvPr>
            <p:ph idx="1" type="body"/>
          </p:nvPr>
        </p:nvSpPr>
        <p:spPr>
          <a:xfrm>
            <a:off x="4619625" y="171450"/>
            <a:ext cx="4456282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419"/>
              <a:t>La encapsulación es el proceso en el que los protocolos agregan su información a los datos.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En cada etapa del proceso, una PDU tiene un nombre distinto para reflejar sus funciones nuevas.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Aunque no existe una convención universal de nombres para las PDU, en este curso se denominan de acuerdo con los protocolos de la suite TCP/IP.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Las PDU que pasan por la pila son las siguientes:</a:t>
            </a:r>
            <a:endParaRPr/>
          </a:p>
          <a:p>
            <a:pPr indent="-342900" lvl="1" marL="485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s-419" sz="1500"/>
              <a:t>Datos (corriente de datos).</a:t>
            </a:r>
            <a:endParaRPr/>
          </a:p>
          <a:p>
            <a:pPr indent="-342900" lvl="1" marL="485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s-419" sz="1500"/>
              <a:t>Segmento.</a:t>
            </a:r>
            <a:endParaRPr/>
          </a:p>
          <a:p>
            <a:pPr indent="-342900" lvl="1" marL="485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s-419" sz="1500"/>
              <a:t>Paquete.</a:t>
            </a:r>
            <a:endParaRPr/>
          </a:p>
          <a:p>
            <a:pPr indent="-342900" lvl="1" marL="485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s-419" sz="1500"/>
              <a:t>Trama.</a:t>
            </a:r>
            <a:endParaRPr/>
          </a:p>
          <a:p>
            <a:pPr indent="-342900" lvl="1" marL="485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s-419" sz="1500"/>
              <a:t>Bits (secuencia de bits).</a:t>
            </a:r>
            <a:endParaRPr/>
          </a:p>
        </p:txBody>
      </p:sp>
      <p:pic>
        <p:nvPicPr>
          <p:cNvPr id="562" name="Google Shape;56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60" y="1087233"/>
            <a:ext cx="4463365" cy="346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Encapsulamiento de datos</a:t>
            </a:r>
            <a:br>
              <a:rPr lang="es-419"/>
            </a:br>
            <a:r>
              <a:rPr lang="es-419"/>
              <a:t>Ejemplo de encapsulamiento</a:t>
            </a:r>
            <a:endParaRPr/>
          </a:p>
        </p:txBody>
      </p:sp>
      <p:sp>
        <p:nvSpPr>
          <p:cNvPr id="569" name="Google Shape;569;p59"/>
          <p:cNvSpPr txBox="1"/>
          <p:nvPr>
            <p:ph idx="1" type="body"/>
          </p:nvPr>
        </p:nvSpPr>
        <p:spPr>
          <a:xfrm>
            <a:off x="123574" y="867946"/>
            <a:ext cx="3060301" cy="3689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 encapsulación es un proceso descendente.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El nivel anterior hace su proceso y luego lo pasa al siguiente nivel del modelo. Este proceso es repetido por cada capa hasta que se envía como una secuencia de bits.</a:t>
            </a:r>
            <a:endParaRPr/>
          </a:p>
        </p:txBody>
      </p:sp>
      <p:pic>
        <p:nvPicPr>
          <p:cNvPr id="570" name="Google Shape;5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963" y="1001471"/>
            <a:ext cx="5632037" cy="3425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0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Encapsulamiento de datos</a:t>
            </a:r>
            <a:br>
              <a:rPr lang="es-419"/>
            </a:br>
            <a:r>
              <a:rPr lang="es-419"/>
              <a:t>ejemplo de Des-encapsulamiento</a:t>
            </a:r>
            <a:endParaRPr/>
          </a:p>
        </p:txBody>
      </p:sp>
      <p:sp>
        <p:nvSpPr>
          <p:cNvPr id="577" name="Google Shape;577;p60"/>
          <p:cNvSpPr txBox="1"/>
          <p:nvPr>
            <p:ph idx="1" type="body"/>
          </p:nvPr>
        </p:nvSpPr>
        <p:spPr>
          <a:xfrm>
            <a:off x="123573" y="896975"/>
            <a:ext cx="4012998" cy="3805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Los datos se desencapsulan a medida que se mueven hacia arriba en la pila.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Cuando una capa completa su proceso, esa capa elimina su encabezado y lo pasa al siguiente nivel que se va a procesar. Esto se repite en cada capa hasta que se trata de un flujo de datos que la aplicación puede procesar.</a:t>
            </a:r>
            <a:endParaRPr/>
          </a:p>
          <a:p>
            <a:pPr indent="-342900" lvl="1" marL="485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s-419" sz="1500"/>
              <a:t>Recibido como bits (secuencia de bits).</a:t>
            </a:r>
            <a:endParaRPr/>
          </a:p>
          <a:p>
            <a:pPr indent="-342900" lvl="1" marL="485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s-419" sz="1500"/>
              <a:t>Etiquetada.</a:t>
            </a:r>
            <a:endParaRPr/>
          </a:p>
          <a:p>
            <a:pPr indent="-342900" lvl="1" marL="485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s-419" sz="1500"/>
              <a:t>Paquete.</a:t>
            </a:r>
            <a:endParaRPr/>
          </a:p>
          <a:p>
            <a:pPr indent="-342900" lvl="1" marL="485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s-419" sz="1500"/>
              <a:t>Segmento.</a:t>
            </a:r>
            <a:endParaRPr/>
          </a:p>
          <a:p>
            <a:pPr indent="-342900" lvl="1" marL="485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s-419" sz="1500"/>
              <a:t>Datos (corriente de datos).</a:t>
            </a:r>
            <a:endParaRPr/>
          </a:p>
        </p:txBody>
      </p:sp>
      <p:pic>
        <p:nvPicPr>
          <p:cNvPr id="578" name="Google Shape;5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6571" y="1451428"/>
            <a:ext cx="5007429" cy="2836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1"/>
          <p:cNvSpPr txBox="1"/>
          <p:nvPr>
            <p:ph type="ctrTitle"/>
          </p:nvPr>
        </p:nvSpPr>
        <p:spPr>
          <a:xfrm>
            <a:off x="416425" y="915409"/>
            <a:ext cx="8231464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3.7 Acceso a datos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2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a los datos</a:t>
            </a:r>
            <a:br>
              <a:rPr lang="es-419"/>
            </a:br>
            <a:r>
              <a:rPr lang="es-419"/>
              <a:t>Direcciones de red</a:t>
            </a:r>
            <a:endParaRPr/>
          </a:p>
        </p:txBody>
      </p:sp>
      <p:sp>
        <p:nvSpPr>
          <p:cNvPr id="591" name="Google Shape;591;p62"/>
          <p:cNvSpPr txBox="1"/>
          <p:nvPr>
            <p:ph idx="1" type="body"/>
          </p:nvPr>
        </p:nvSpPr>
        <p:spPr>
          <a:xfrm>
            <a:off x="349304" y="744498"/>
            <a:ext cx="8445389" cy="2242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Tanto el enlace de datos como las capas de red utilizan direccionamiento para entregar datos desde el origen hasta el destino.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Direcciones de origen y de destino de la capa de red:</a:t>
            </a:r>
            <a:r>
              <a:rPr b="1" lang="es-419" sz="1600"/>
              <a:t> son responsables de enviar el paquete IP desde el dispositivo de origen hasta el dispositivo final, ya sea en la misma red o a una red remota.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1" lang="es-419" sz="1600"/>
              <a:t>Direcciones de origen y de destino de la capa de enlace de datos:</a:t>
            </a:r>
            <a:r>
              <a:rPr lang="es-419" sz="1600"/>
              <a:t>– son responsables de enviar la trama de enlace de datos desde una tarjeta de interfaz de red (NIC) a otra en la misma red..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84138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592" name="Google Shape;59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285" y="3184845"/>
            <a:ext cx="68294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a los datos</a:t>
            </a:r>
            <a:br>
              <a:rPr lang="es-419"/>
            </a:br>
            <a:r>
              <a:rPr lang="es-419"/>
              <a:t>Dirección lógica de capa 3</a:t>
            </a:r>
            <a:endParaRPr/>
          </a:p>
        </p:txBody>
      </p:sp>
      <p:sp>
        <p:nvSpPr>
          <p:cNvPr id="599" name="Google Shape;599;p63"/>
          <p:cNvSpPr txBox="1"/>
          <p:nvPr>
            <p:ph idx="1" type="body"/>
          </p:nvPr>
        </p:nvSpPr>
        <p:spPr>
          <a:xfrm>
            <a:off x="99502" y="1037994"/>
            <a:ext cx="3802452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Los paquetes IP contienen dos direcciones IP: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b="1" lang="es-419" sz="1600"/>
              <a:t>Dirección IP de origen</a:t>
            </a:r>
            <a:r>
              <a:rPr lang="es-419" sz="1600"/>
              <a:t>- la dirección IP del dispositivo emisor, la fuente de origen del paquete..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1" lang="es-419" sz="1600"/>
              <a:t>Dirección IP de destino:</a:t>
            </a:r>
            <a:r>
              <a:rPr lang="es-419" sz="1600"/>
              <a:t> - la dirección IP del dispositivo receptor, es decir, el destino final del paquete..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Estas direcciones pueden estar en el mismo enlace o remoto.</a:t>
            </a:r>
            <a:endParaRPr/>
          </a:p>
          <a:p>
            <a:pPr indent="-84138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id="600" name="Google Shape;60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8224" y="1232861"/>
            <a:ext cx="4880714" cy="266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4"/>
          <p:cNvSpPr txBox="1"/>
          <p:nvPr>
            <p:ph type="title"/>
          </p:nvPr>
        </p:nvSpPr>
        <p:spPr>
          <a:xfrm>
            <a:off x="0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a los datos</a:t>
            </a:r>
            <a:br>
              <a:rPr lang="es-419"/>
            </a:br>
            <a:r>
              <a:rPr lang="es-419"/>
              <a:t>Dirección lógica de capa 3 (cont.)</a:t>
            </a:r>
            <a:endParaRPr/>
          </a:p>
        </p:txBody>
      </p:sp>
      <p:sp>
        <p:nvSpPr>
          <p:cNvPr id="607" name="Google Shape;607;p64"/>
          <p:cNvSpPr txBox="1"/>
          <p:nvPr>
            <p:ph idx="1" type="body"/>
          </p:nvPr>
        </p:nvSpPr>
        <p:spPr>
          <a:xfrm>
            <a:off x="100013" y="885824"/>
            <a:ext cx="4303036" cy="407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Un paquete IP contiene dos partes: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s-419" sz="1600"/>
              <a:t>Parte de red (IPv4) o Prefijo (IPv6)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</a:pPr>
            <a:r>
              <a:rPr lang="es-419" sz="1500"/>
              <a:t>la sección más a la izquierda de la dirección que indica la red de la que es miembro la dirección IP.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s-419" sz="1500"/>
              <a:t>Cada LAN o WAN tendrá la misma porción de red.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s-419" sz="1600"/>
              <a:t>Parte del host (IPv4) o ID de interfaz (IPv6)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</a:pPr>
            <a:r>
              <a:rPr lang="es-419" sz="1500"/>
              <a:t>La parte restante de la dirección identifica un dispositivo específico dentro del grupo. 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</a:pPr>
            <a:r>
              <a:rPr lang="es-419" sz="1500"/>
              <a:t>La sección de host es única para cada dispositivo en la red.</a:t>
            </a:r>
            <a:endParaRPr/>
          </a:p>
          <a:p>
            <a:pPr indent="-84138" lvl="0" marL="169863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5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id="608" name="Google Shape;60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062" y="1237106"/>
            <a:ext cx="4640938" cy="266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1" y="41393"/>
            <a:ext cx="9144000" cy="78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Las reglas</a:t>
            </a:r>
            <a:br>
              <a:rPr lang="es-419"/>
            </a:br>
            <a:r>
              <a:rPr lang="es-419"/>
              <a:t>Video — Dispositivos en una burbuja</a:t>
            </a:r>
            <a:endParaRPr/>
          </a:p>
        </p:txBody>
      </p:sp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118753" y="834569"/>
            <a:ext cx="8853286" cy="125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84138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Este vídeo explicará los protocolos que utilizan los dispositivos para ver su lugar en la red y comunicarse con otros dispositivos.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5"/>
          <p:cNvSpPr txBox="1"/>
          <p:nvPr>
            <p:ph type="title"/>
          </p:nvPr>
        </p:nvSpPr>
        <p:spPr>
          <a:xfrm>
            <a:off x="0" y="41393"/>
            <a:ext cx="9144000" cy="81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a los datos</a:t>
            </a:r>
            <a:br>
              <a:rPr lang="es-419" sz="1600"/>
            </a:br>
            <a:r>
              <a:rPr lang="es-419"/>
              <a:t>Dispositivos en la misma red</a:t>
            </a:r>
            <a:endParaRPr/>
          </a:p>
        </p:txBody>
      </p:sp>
      <p:sp>
        <p:nvSpPr>
          <p:cNvPr id="615" name="Google Shape;615;p65"/>
          <p:cNvSpPr txBox="1"/>
          <p:nvPr>
            <p:ph idx="1" type="body"/>
          </p:nvPr>
        </p:nvSpPr>
        <p:spPr>
          <a:xfrm>
            <a:off x="177155" y="1185062"/>
            <a:ext cx="3788917" cy="3435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Cuando los dispositivos están en la misma red, el origen y el destino tendrán el mismo número en la porción de red de la dirección.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PC1: </a:t>
            </a:r>
            <a:r>
              <a:rPr lang="es-419" sz="1600" u="sng">
                <a:solidFill>
                  <a:schemeClr val="accent6"/>
                </a:solidFill>
              </a:rPr>
              <a:t>192.168.1</a:t>
            </a:r>
            <a:r>
              <a:rPr lang="es-419" sz="1600"/>
              <a:t>.110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Servidor FTP: </a:t>
            </a:r>
            <a:r>
              <a:rPr lang="es-419" sz="1600" u="sng">
                <a:solidFill>
                  <a:schemeClr val="accent6"/>
                </a:solidFill>
              </a:rPr>
              <a:t>192.168.1</a:t>
            </a:r>
            <a:r>
              <a:rPr lang="es-419" sz="1600"/>
              <a:t>.9</a:t>
            </a:r>
            <a:endParaRPr/>
          </a:p>
        </p:txBody>
      </p:sp>
      <p:pic>
        <p:nvPicPr>
          <p:cNvPr id="616" name="Google Shape;61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29" y="977494"/>
            <a:ext cx="4643258" cy="298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6"/>
          <p:cNvSpPr txBox="1"/>
          <p:nvPr>
            <p:ph type="title"/>
          </p:nvPr>
        </p:nvSpPr>
        <p:spPr>
          <a:xfrm>
            <a:off x="0" y="41393"/>
            <a:ext cx="9144000" cy="81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Rol de acceso</a:t>
            </a:r>
            <a:br>
              <a:rPr lang="es-419" sz="2300"/>
            </a:br>
            <a:r>
              <a:rPr lang="es-419" sz="2300"/>
              <a:t>Rol de las direcciones de la capa de enlace de datos: misma red IP</a:t>
            </a:r>
            <a:endParaRPr sz="2300"/>
          </a:p>
        </p:txBody>
      </p:sp>
      <p:sp>
        <p:nvSpPr>
          <p:cNvPr id="623" name="Google Shape;623;p66"/>
          <p:cNvSpPr txBox="1"/>
          <p:nvPr>
            <p:ph idx="1" type="body"/>
          </p:nvPr>
        </p:nvSpPr>
        <p:spPr>
          <a:xfrm>
            <a:off x="114300" y="861387"/>
            <a:ext cx="4029075" cy="3435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Cuando los dispositivos están en la misma red Ethernet, el marco de enlace de datos utilizará la dirección MAC real de la NIC de destino.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Las direcciones MAC están integradas físicamente a la NIC Ethernet y son direcciones locales.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 dirección MAC de origen será la del iniciador en el enlace.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 dirección MAC de destino siempre estará en el mismo enlace que el origen, incluso si el destino final es remoto.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id="624" name="Google Shape;62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9440" y="861386"/>
            <a:ext cx="4472943" cy="293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 txBox="1"/>
          <p:nvPr>
            <p:ph type="title"/>
          </p:nvPr>
        </p:nvSpPr>
        <p:spPr>
          <a:xfrm>
            <a:off x="0" y="41393"/>
            <a:ext cx="9143999" cy="81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a los datos</a:t>
            </a:r>
            <a:br>
              <a:rPr lang="es-419"/>
            </a:br>
            <a:r>
              <a:rPr lang="es-419"/>
              <a:t>Dispositivos en una red remota</a:t>
            </a:r>
            <a:endParaRPr/>
          </a:p>
        </p:txBody>
      </p:sp>
      <p:sp>
        <p:nvSpPr>
          <p:cNvPr id="631" name="Google Shape;631;p67"/>
          <p:cNvSpPr txBox="1"/>
          <p:nvPr>
            <p:ph idx="1" type="body"/>
          </p:nvPr>
        </p:nvSpPr>
        <p:spPr>
          <a:xfrm>
            <a:off x="114301" y="861387"/>
            <a:ext cx="3935186" cy="3592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¿Qué sucede cuando el destino real (último) no está en la misma LAN y es remoto?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¿Qué sucede cuando PC1 intenta llegar al servidor Web?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¿Esto afecta a las capas de enlace de datos y red?</a:t>
            </a:r>
            <a:endParaRPr/>
          </a:p>
          <a:p>
            <a:pPr indent="0" lvl="1" marL="1428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id="632" name="Google Shape;63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75" y="1037350"/>
            <a:ext cx="4884533" cy="3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8"/>
          <p:cNvSpPr txBox="1"/>
          <p:nvPr>
            <p:ph type="title"/>
          </p:nvPr>
        </p:nvSpPr>
        <p:spPr>
          <a:xfrm>
            <a:off x="1" y="41393"/>
            <a:ext cx="9144000" cy="81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de datos </a:t>
            </a:r>
            <a:br>
              <a:rPr lang="es-419"/>
            </a:br>
            <a:r>
              <a:rPr lang="es-419"/>
              <a:t>Función de las direcciones de capa de red</a:t>
            </a:r>
            <a:endParaRPr/>
          </a:p>
        </p:txBody>
      </p:sp>
      <p:sp>
        <p:nvSpPr>
          <p:cNvPr id="639" name="Google Shape;639;p68"/>
          <p:cNvSpPr txBox="1"/>
          <p:nvPr>
            <p:ph idx="1" type="body"/>
          </p:nvPr>
        </p:nvSpPr>
        <p:spPr>
          <a:xfrm>
            <a:off x="114301" y="861387"/>
            <a:ext cx="3862788" cy="3592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Cuando el origen y el destino tienen una parte de red diferente, esto significa que están en redes diferentes.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PC1 — 192.168.1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Servidor Web: 172.16.1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id="640" name="Google Shape;64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75" y="1037350"/>
            <a:ext cx="4884533" cy="3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9"/>
          <p:cNvSpPr txBox="1"/>
          <p:nvPr>
            <p:ph type="title"/>
          </p:nvPr>
        </p:nvSpPr>
        <p:spPr>
          <a:xfrm>
            <a:off x="1" y="41394"/>
            <a:ext cx="9144000" cy="743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a los datos</a:t>
            </a:r>
            <a:br>
              <a:rPr lang="es-419"/>
            </a:br>
            <a:r>
              <a:rPr lang="es-419" sz="2000"/>
              <a:t>Rol de las direcciones de la capa de enlace de datos: diferentes redes IP</a:t>
            </a:r>
            <a:endParaRPr sz="2000"/>
          </a:p>
        </p:txBody>
      </p:sp>
      <p:sp>
        <p:nvSpPr>
          <p:cNvPr id="647" name="Google Shape;647;p69"/>
          <p:cNvSpPr txBox="1"/>
          <p:nvPr>
            <p:ph idx="1" type="body"/>
          </p:nvPr>
        </p:nvSpPr>
        <p:spPr>
          <a:xfrm>
            <a:off x="114301" y="914400"/>
            <a:ext cx="4036523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lang="es-419" sz="1300"/>
              <a:t>Cuando el destino final es remoto, la Capa 3 proporcionará a la Capa 2 la dirección IP predeterminada local de la puerta de enlace, también conocida como dirección del router.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70"/>
              <a:buFont typeface="Arial"/>
              <a:buChar char="•"/>
            </a:pPr>
            <a:r>
              <a:rPr lang="es-419" sz="1300"/>
              <a:t>La puerta de enlace predeterminada (DGW) es la dirección IP de la interfaz del router que forma parte de esta LAN y será la «puerta» o «puerta de enlace» a todas las demás ubicaciones remotas.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70"/>
              <a:buFont typeface="Arial"/>
              <a:buChar char="•"/>
            </a:pPr>
            <a:r>
              <a:rPr lang="es-419" sz="1300"/>
              <a:t>Todos los dispositivos de la LAN deben recibir información sobre esta dirección o su tráfico se limitará únicamente a la LAN. 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70"/>
              <a:buFont typeface="Arial"/>
              <a:buChar char="•"/>
            </a:pPr>
            <a:r>
              <a:rPr lang="es-419" sz="1300"/>
              <a:t>Una vez que la Capa 2 en PC1 se reenvía a la puerta de enlace predeterminada (Router), el router puede iniciar el proceso de enrutamiento para obtener la información al destino real.</a:t>
            </a:r>
            <a:endParaRPr/>
          </a:p>
        </p:txBody>
      </p:sp>
      <p:pic>
        <p:nvPicPr>
          <p:cNvPr id="648" name="Google Shape;64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0824" y="1188719"/>
            <a:ext cx="4878875" cy="3310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0"/>
          <p:cNvSpPr txBox="1"/>
          <p:nvPr>
            <p:ph type="title"/>
          </p:nvPr>
        </p:nvSpPr>
        <p:spPr>
          <a:xfrm>
            <a:off x="-10510" y="30884"/>
            <a:ext cx="9280633" cy="86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Acceso a los datos</a:t>
            </a:r>
            <a:br>
              <a:rPr lang="es-419"/>
            </a:br>
            <a:r>
              <a:rPr lang="es-419" sz="2000"/>
              <a:t>Rol de las direcciones de la capa de enlace de datos: diferentes redes IP (Cont.) </a:t>
            </a:r>
            <a:endParaRPr/>
          </a:p>
        </p:txBody>
      </p:sp>
      <p:sp>
        <p:nvSpPr>
          <p:cNvPr id="655" name="Google Shape;655;p70"/>
          <p:cNvSpPr txBox="1"/>
          <p:nvPr>
            <p:ph idx="1" type="body"/>
          </p:nvPr>
        </p:nvSpPr>
        <p:spPr>
          <a:xfrm>
            <a:off x="114301" y="1303282"/>
            <a:ext cx="3935186" cy="34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El direccionamiento de enlace de datos es direccionamiento local, por lo que tendrá un origen y un destino para cada enlace.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Font typeface="Arial"/>
              <a:buChar char="•"/>
            </a:pPr>
            <a:r>
              <a:rPr lang="es-419" sz="1400"/>
              <a:t>El direccionamiento MAC para el primer segmento es: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Origen — AA-AA-AA-AA-AA (PC1) Envía la trama.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Destino — 11-11-11-11-11 (R1- MAC de puerta de enlace predeterminada) Recibe la trama.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None/>
            </a:pPr>
            <a:r>
              <a:rPr b="1" lang="es-419" sz="1400"/>
              <a:t>Nota: </a:t>
            </a:r>
            <a:r>
              <a:rPr lang="es-419" sz="1400"/>
              <a:t>Aunque el direccionamiento local L2 cambiará de enlace a enlace o salto a salto, el direccionamiento L3 sigue siendo el mismo.</a:t>
            </a:r>
            <a:endParaRPr/>
          </a:p>
        </p:txBody>
      </p:sp>
      <p:pic>
        <p:nvPicPr>
          <p:cNvPr id="656" name="Google Shape;65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362" y="1547189"/>
            <a:ext cx="4215838" cy="269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1"/>
          <p:cNvSpPr txBox="1"/>
          <p:nvPr>
            <p:ph type="title"/>
          </p:nvPr>
        </p:nvSpPr>
        <p:spPr>
          <a:xfrm>
            <a:off x="1" y="1"/>
            <a:ext cx="5759668" cy="861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a los datos</a:t>
            </a:r>
            <a:br>
              <a:rPr lang="es-419"/>
            </a:br>
            <a:r>
              <a:rPr lang="es-419"/>
              <a:t>Direcciones de enlace de datos</a:t>
            </a:r>
            <a:endParaRPr/>
          </a:p>
        </p:txBody>
      </p:sp>
      <p:sp>
        <p:nvSpPr>
          <p:cNvPr id="663" name="Google Shape;663;p71"/>
          <p:cNvSpPr txBox="1"/>
          <p:nvPr>
            <p:ph idx="1" type="body"/>
          </p:nvPr>
        </p:nvSpPr>
        <p:spPr>
          <a:xfrm>
            <a:off x="161925" y="861388"/>
            <a:ext cx="8505825" cy="167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Dado que el direccionamiento de enlace de datos es direccionamiento local, tendrá un origen y un destino para cada segmento o salto del viaje al destino.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El direccionamiento MAC para el primer segmento es: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Origen: (NIC PC1) envía tramas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Destino: (primer router - interfaz DGW) recibe trama</a:t>
            </a:r>
            <a:endParaRPr/>
          </a:p>
        </p:txBody>
      </p:sp>
      <p:pic>
        <p:nvPicPr>
          <p:cNvPr id="664" name="Google Shape;66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5841" y="2571750"/>
            <a:ext cx="4470787" cy="216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2"/>
          <p:cNvSpPr txBox="1"/>
          <p:nvPr>
            <p:ph type="title"/>
          </p:nvPr>
        </p:nvSpPr>
        <p:spPr>
          <a:xfrm>
            <a:off x="0" y="1"/>
            <a:ext cx="5959366" cy="861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a los datos</a:t>
            </a:r>
            <a:br>
              <a:rPr lang="es-419"/>
            </a:br>
            <a:r>
              <a:rPr lang="es-419"/>
              <a:t>Direcciones de enlace de datos (Cont.)</a:t>
            </a:r>
            <a:endParaRPr/>
          </a:p>
        </p:txBody>
      </p:sp>
      <p:sp>
        <p:nvSpPr>
          <p:cNvPr id="671" name="Google Shape;671;p72"/>
          <p:cNvSpPr txBox="1"/>
          <p:nvPr>
            <p:ph idx="1" type="body"/>
          </p:nvPr>
        </p:nvSpPr>
        <p:spPr>
          <a:xfrm>
            <a:off x="190500" y="851863"/>
            <a:ext cx="8248650" cy="114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El direccionamiento MAC para el segundo salto es: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Origen — (interfaz de salida del primer router) envía trama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Destino: (segundo router) recibe trama</a:t>
            </a:r>
            <a:endParaRPr/>
          </a:p>
        </p:txBody>
      </p:sp>
      <p:pic>
        <p:nvPicPr>
          <p:cNvPr id="672" name="Google Shape;67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0042" y="2080004"/>
            <a:ext cx="5223916" cy="23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3"/>
          <p:cNvSpPr txBox="1"/>
          <p:nvPr>
            <p:ph type="title"/>
          </p:nvPr>
        </p:nvSpPr>
        <p:spPr>
          <a:xfrm>
            <a:off x="0" y="1"/>
            <a:ext cx="7020910" cy="861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a los datos</a:t>
            </a:r>
            <a:br>
              <a:rPr lang="es-419"/>
            </a:br>
            <a:r>
              <a:rPr lang="es-419"/>
              <a:t>Direcciones de enlace de datos (Cont.)</a:t>
            </a:r>
            <a:endParaRPr/>
          </a:p>
        </p:txBody>
      </p:sp>
      <p:sp>
        <p:nvSpPr>
          <p:cNvPr id="679" name="Google Shape;679;p73"/>
          <p:cNvSpPr txBox="1"/>
          <p:nvPr>
            <p:ph idx="1" type="body"/>
          </p:nvPr>
        </p:nvSpPr>
        <p:spPr>
          <a:xfrm>
            <a:off x="180975" y="842338"/>
            <a:ext cx="7791449" cy="120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419" sz="1600"/>
              <a:t>El direccionamiento MAC para el último segmento es: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Origen — (interfaz de salida del segundo router) envía trama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s-419" sz="1600"/>
              <a:t>Destino: (NIC de servidor Web) recibe trama</a:t>
            </a:r>
            <a:endParaRPr/>
          </a:p>
        </p:txBody>
      </p:sp>
      <p:pic>
        <p:nvPicPr>
          <p:cNvPr id="680" name="Google Shape;68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21" y="2147668"/>
            <a:ext cx="5176758" cy="2279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4"/>
          <p:cNvSpPr txBox="1"/>
          <p:nvPr>
            <p:ph type="title"/>
          </p:nvPr>
        </p:nvSpPr>
        <p:spPr>
          <a:xfrm>
            <a:off x="0" y="1"/>
            <a:ext cx="6579475" cy="861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a los datos</a:t>
            </a:r>
            <a:br>
              <a:rPr lang="es-419"/>
            </a:br>
            <a:r>
              <a:rPr lang="es-419"/>
              <a:t>Direcciones de enlace de datos (Cont.)</a:t>
            </a:r>
            <a:endParaRPr/>
          </a:p>
        </p:txBody>
      </p:sp>
      <p:sp>
        <p:nvSpPr>
          <p:cNvPr id="687" name="Google Shape;687;p74"/>
          <p:cNvSpPr txBox="1"/>
          <p:nvPr>
            <p:ph idx="1" type="body"/>
          </p:nvPr>
        </p:nvSpPr>
        <p:spPr>
          <a:xfrm>
            <a:off x="200025" y="832813"/>
            <a:ext cx="8620125" cy="120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Observe que el paquete no se modifica, pero el marco se cambia, por lo tanto, el direccionamiento IP L3 no cambia de segmento a segmento como el direccionamiento MAC L2.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El direccionamiento L3 sigue siendo el mismo ya que es global y el destino final sigue siendo el servidor Web.</a:t>
            </a:r>
            <a:endParaRPr/>
          </a:p>
        </p:txBody>
      </p:sp>
      <p:pic>
        <p:nvPicPr>
          <p:cNvPr id="688" name="Google Shape;68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660" y="2182128"/>
            <a:ext cx="5221729" cy="2279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Las reglas</a:t>
            </a:r>
            <a:br>
              <a:rPr lang="es-419"/>
            </a:br>
            <a:r>
              <a:rPr lang="es-419"/>
              <a:t>Aspectos básicos de la comunicación</a:t>
            </a:r>
            <a:endParaRPr/>
          </a:p>
        </p:txBody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124609" y="905949"/>
            <a:ext cx="8853286" cy="2475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Las redes pueden variar en tamaño y complejidad. No es suficiente tener una conexión, los dispositivos deben ponerse de acuerdo sobre «cómo» comunicarse.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Hay tres elementos para cualquier comunicación: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Habrá una fuente (remitente).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Habrá un destino (receptor).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Habrá un canal (medios) que proporciona la ruta de las comunicaciones a ocurrir.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5"/>
          <p:cNvSpPr txBox="1"/>
          <p:nvPr>
            <p:ph type="title"/>
          </p:nvPr>
        </p:nvSpPr>
        <p:spPr>
          <a:xfrm>
            <a:off x="1" y="41393"/>
            <a:ext cx="9144000" cy="81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a datos</a:t>
            </a:r>
            <a:br>
              <a:rPr lang="es-419"/>
            </a:br>
            <a:r>
              <a:rPr lang="es-419"/>
              <a:t>Laboratorio: Instalación de Wireshark</a:t>
            </a:r>
            <a:endParaRPr/>
          </a:p>
        </p:txBody>
      </p:sp>
      <p:sp>
        <p:nvSpPr>
          <p:cNvPr id="695" name="Google Shape;695;p75"/>
          <p:cNvSpPr txBox="1"/>
          <p:nvPr>
            <p:ph idx="1" type="body"/>
          </p:nvPr>
        </p:nvSpPr>
        <p:spPr>
          <a:xfrm>
            <a:off x="114300" y="861387"/>
            <a:ext cx="8846820" cy="3811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En este laboratorio hará lo siguiente: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Descargar e instalar Wireshark </a:t>
            </a:r>
            <a:endParaRPr/>
          </a:p>
          <a:p>
            <a:pPr indent="-84138" lvl="0" marL="169863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35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6"/>
          <p:cNvSpPr txBox="1"/>
          <p:nvPr>
            <p:ph type="title"/>
          </p:nvPr>
        </p:nvSpPr>
        <p:spPr>
          <a:xfrm>
            <a:off x="0" y="41393"/>
            <a:ext cx="9143999" cy="81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Acceso de datos</a:t>
            </a:r>
            <a:br>
              <a:rPr lang="es-419"/>
            </a:br>
            <a:r>
              <a:rPr lang="es-419"/>
              <a:t>Laboratorio: utilice  Wireshark para ver el tráfico de la red</a:t>
            </a:r>
            <a:endParaRPr/>
          </a:p>
        </p:txBody>
      </p:sp>
      <p:sp>
        <p:nvSpPr>
          <p:cNvPr id="702" name="Google Shape;702;p76"/>
          <p:cNvSpPr txBox="1"/>
          <p:nvPr>
            <p:ph idx="1" type="body"/>
          </p:nvPr>
        </p:nvSpPr>
        <p:spPr>
          <a:xfrm>
            <a:off x="114301" y="861387"/>
            <a:ext cx="8580966" cy="3811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En este laboratorio, hará lo siguiente: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Parte 1: Capturar y analizar datos ICMP locales en Wireshark 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Parte 2: Capturar y analizar datos ICMP remotos en Wireshark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7"/>
          <p:cNvSpPr txBox="1"/>
          <p:nvPr>
            <p:ph type="ctrTitle"/>
          </p:nvPr>
        </p:nvSpPr>
        <p:spPr>
          <a:xfrm>
            <a:off x="416425" y="915409"/>
            <a:ext cx="8231464" cy="1802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3.8 - Módulo de práctica y cuestionario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8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Práctica del módulo y cuestionario</a:t>
            </a:r>
            <a:br>
              <a:rPr lang="es-419"/>
            </a:br>
            <a:r>
              <a:rPr lang="es-419"/>
              <a:t>¿Qué aprendí en este módulo?</a:t>
            </a:r>
            <a:endParaRPr/>
          </a:p>
        </p:txBody>
      </p:sp>
      <p:sp>
        <p:nvSpPr>
          <p:cNvPr id="715" name="Google Shape;715;p78"/>
          <p:cNvSpPr txBox="1"/>
          <p:nvPr>
            <p:ph idx="1" type="body"/>
          </p:nvPr>
        </p:nvSpPr>
        <p:spPr>
          <a:xfrm>
            <a:off x="0" y="801475"/>
            <a:ext cx="8840141" cy="378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1" marL="1428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419" sz="1600"/>
              <a:t>Las reglas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Los protocolos deben tener un remitente y un receptor.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Los protocolos de red determinan la codificación, el formato, la encapsulación, el tamaño, la distribución y las opciones de entrega del mensaje.</a:t>
            </a:r>
            <a:endParaRPr/>
          </a:p>
          <a:p>
            <a:pPr indent="0" lvl="1" marL="142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419" sz="1600"/>
              <a:t>Protocolos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Para enviar un mensaje a través de la red se requiere el uso de varios protocolos.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Cada protocolo de red tiene su propia función, formato y reglas para las comunicaciones.</a:t>
            </a:r>
            <a:endParaRPr/>
          </a:p>
          <a:p>
            <a:pPr indent="0" lvl="1" marL="142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419" sz="1600"/>
              <a:t>Suites de protocolos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Un conjunto de protocolos es un grupo de protocolos interrelacionados.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El conjunto de protocolos TCP/IP son los protocolos utilizados hoy en día.</a:t>
            </a:r>
            <a:endParaRPr/>
          </a:p>
          <a:p>
            <a:pPr indent="0" lvl="1" marL="142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419" sz="1600"/>
              <a:t>Organizaciones estándares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s-419" sz="1600"/>
              <a:t>Los estándares abiertos fomentan la interoperabilidad, la competencia y la innovación.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9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Práctica del módulo y cuestionario</a:t>
            </a:r>
            <a:br>
              <a:rPr lang="es-419"/>
            </a:br>
            <a:r>
              <a:rPr lang="es-419"/>
              <a:t>¿Qué aprendí en este módulo? (continuación)</a:t>
            </a:r>
            <a:endParaRPr/>
          </a:p>
        </p:txBody>
      </p:sp>
      <p:sp>
        <p:nvSpPr>
          <p:cNvPr id="722" name="Google Shape;722;p79"/>
          <p:cNvSpPr txBox="1"/>
          <p:nvPr>
            <p:ph idx="1" type="body"/>
          </p:nvPr>
        </p:nvSpPr>
        <p:spPr>
          <a:xfrm>
            <a:off x="0" y="801475"/>
            <a:ext cx="8840141" cy="3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1" marL="1428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s-419" sz="1500"/>
              <a:t>Modelos de referencia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s-419" sz="1500"/>
              <a:t>Los dos modelos utilizados en la red son el modelo TCP/IP y el modelo OSI.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s-419" sz="1500"/>
              <a:t>El modelo OSI tiene siete capas y el modelo TCP/IP tiene cuatro.</a:t>
            </a:r>
            <a:endParaRPr/>
          </a:p>
          <a:p>
            <a:pPr indent="0" lvl="1" marL="142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1" lang="es-419" sz="1500"/>
              <a:t>Encapsulamiento de datos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s-419" sz="1500"/>
              <a:t>La manera que adopta una porción de datos en cualquier capa se denomina </a:t>
            </a:r>
            <a:r>
              <a:rPr i="1" lang="es-419" sz="1500"/>
              <a:t>unidad de datos del protocolo(PDU)</a:t>
            </a:r>
            <a:r>
              <a:rPr lang="es-419" sz="1500"/>
              <a:t>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s-419" sz="1500"/>
              <a:t>Hay cinco PDU diferentes utilizadas en el proceso de encapsulación de datos: datos, segmento, paquete, trama y bits</a:t>
            </a:r>
            <a:endParaRPr/>
          </a:p>
          <a:p>
            <a:pPr indent="0" lvl="1" marL="1428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1" lang="es-419" sz="1500"/>
              <a:t>Acceso a los datos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s-419" sz="1500"/>
              <a:t>Las capas Red y Enlace de datos proporcionarán direccionamiento para mover datos a través de la red.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s-419" sz="1500"/>
              <a:t>La capa 3 proporcionará direccionamiento IP y la capa 2 proporcionará direccionamiento MAC.</a:t>
            </a:r>
            <a:endParaRPr/>
          </a:p>
          <a:p>
            <a:pPr indent="-169863" lvl="2" marL="431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lang="es-419" sz="1500"/>
              <a:t>La forma en que estas capas manejan el direccionamiento dependerá de si el origen y el destino están en la misma red o si el destino está en una red diferente de la fuente.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0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3 - Protocolos y modelos</a:t>
            </a:r>
            <a:br>
              <a:rPr lang="es-419"/>
            </a:br>
            <a:r>
              <a:rPr lang="es-419"/>
              <a:t>Nuevos Términos y Comandos</a:t>
            </a:r>
            <a:endParaRPr/>
          </a:p>
        </p:txBody>
      </p:sp>
      <p:graphicFrame>
        <p:nvGraphicFramePr>
          <p:cNvPr id="729" name="Google Shape;729;p80"/>
          <p:cNvGraphicFramePr/>
          <p:nvPr/>
        </p:nvGraphicFramePr>
        <p:xfrm>
          <a:off x="166196" y="8431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{A861A8A2-F4BD-4962-B5D4-0D7C51B91C13}</a:tableStyleId>
              </a:tblPr>
              <a:tblGrid>
                <a:gridCol w="4152575"/>
                <a:gridCol w="4152575"/>
              </a:tblGrid>
              <a:tr h="3665800">
                <a:tc>
                  <a:txBody>
                    <a:bodyPr/>
                    <a:lstStyle/>
                    <a:p>
                      <a:pPr indent="-173038" lvl="0" marL="173038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encoding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channel 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flow control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response timeout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acknowledgement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unicast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multicast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broadcast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 suite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Ethernet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proprietary protocol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3038" lvl="0" marL="173038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802.3 (Ethernet)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802.11 (wireless Ethernet)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segmentation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gateway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Hypertext Transfer Protocol (HTTP)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 Mail Transfer Protocol (SMTP)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 Office Protocol (POP)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Transmission Control Protocol (TCP)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transport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link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network access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Advanced Research Projects Agency Network (ARPANET)</a:t>
                      </a:r>
                      <a:endParaRPr/>
                    </a:p>
                    <a:p>
                      <a:pPr indent="-714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1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3 - Protocolos y modelos</a:t>
            </a:r>
            <a:br>
              <a:rPr lang="es-419"/>
            </a:br>
            <a:r>
              <a:rPr lang="es-419"/>
              <a:t>Nuevos Términos y Comandos</a:t>
            </a:r>
            <a:endParaRPr/>
          </a:p>
        </p:txBody>
      </p:sp>
      <p:graphicFrame>
        <p:nvGraphicFramePr>
          <p:cNvPr id="736" name="Google Shape;736;p81"/>
          <p:cNvGraphicFramePr/>
          <p:nvPr/>
        </p:nvGraphicFramePr>
        <p:xfrm>
          <a:off x="133558" y="9050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{A861A8A2-F4BD-4962-B5D4-0D7C51B91C13}</a:tableStyleId>
              </a:tblPr>
              <a:tblGrid>
                <a:gridCol w="4236450"/>
                <a:gridCol w="4236450"/>
              </a:tblGrid>
              <a:tr h="3494600">
                <a:tc>
                  <a:txBody>
                    <a:bodyPr/>
                    <a:lstStyle/>
                    <a:p>
                      <a:pPr indent="-173038" lvl="0" marL="173038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 Message Access Protocol (IMAP)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 Transfer Protocol (FTP)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Trivial File Transfer Protocol (TFTP)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Datagram Protocol (UDP)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Network Address Translation (NAT)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 Control Messaging Protocol (ICMP)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Shortest Path First (OSPF)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Enhanced Interior Gateway Routing Protocol (EIGRP)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 Resolution Protocol (ARP)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 Host Configuration (DHCP)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3038" lvl="0" marL="173038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encapsulation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de-encapsulation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 data unit (PDU)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segment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packet</a:t>
                      </a:r>
                      <a:endParaRPr/>
                    </a:p>
                    <a:p>
                      <a:pPr indent="-1730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s-419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714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71438" lvl="0" marL="173038" marR="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Las Reglas </a:t>
            </a:r>
            <a:br>
              <a:rPr lang="es-419"/>
            </a:br>
            <a:r>
              <a:rPr lang="es-419"/>
              <a:t>Protocolos de Comunicaciones</a:t>
            </a:r>
            <a:endParaRPr/>
          </a:p>
        </p:txBody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124609" y="894073"/>
            <a:ext cx="8853286" cy="126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Todas las comunicaciones se rigen por protocolos.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Los protocolos son las reglas que seguirán las comunicaciones.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Estas reglas variarán en función del protocolo.</a:t>
            </a:r>
            <a:endParaRPr/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90" y="2224873"/>
            <a:ext cx="3911188" cy="240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4468" y="2224873"/>
            <a:ext cx="4128904" cy="232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Las reglas</a:t>
            </a:r>
            <a:br>
              <a:rPr lang="es-419"/>
            </a:br>
            <a:r>
              <a:rPr lang="es-419"/>
              <a:t>Establecimiento de reglas</a:t>
            </a:r>
            <a:endParaRPr/>
          </a:p>
        </p:txBody>
      </p:sp>
      <p:sp>
        <p:nvSpPr>
          <p:cNvPr id="290" name="Google Shape;290;p23"/>
          <p:cNvSpPr txBox="1"/>
          <p:nvPr>
            <p:ph idx="1" type="body"/>
          </p:nvPr>
        </p:nvSpPr>
        <p:spPr>
          <a:xfrm>
            <a:off x="100858" y="858446"/>
            <a:ext cx="8853286" cy="1339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Las personas deben utilizar reglas o acuerdos establecidos que rijan la conversación.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s-419" sz="1600"/>
              <a:t>El primer mensaje es difícil de leer porque no está formateado correctamente. El segundo muestra el mensaje correctamente formateado</a:t>
            </a:r>
            <a:endParaRPr/>
          </a:p>
        </p:txBody>
      </p:sp>
      <p:pic>
        <p:nvPicPr>
          <p:cNvPr id="291" name="Google Shape;2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728" y="2024578"/>
            <a:ext cx="6282050" cy="116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053" y="3424014"/>
            <a:ext cx="6373400" cy="120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Las reglas</a:t>
            </a:r>
            <a:br>
              <a:rPr lang="es-419"/>
            </a:br>
            <a:r>
              <a:rPr lang="es-419"/>
              <a:t>Establecimiento de reglas</a:t>
            </a:r>
            <a:endParaRPr/>
          </a:p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100858" y="858446"/>
            <a:ext cx="8853286" cy="1827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s-419" sz="1800"/>
              <a:t>Los protocolos deben dar cuenta de los siguientes requisitos: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Un emisor y un receptor identificados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Idioma y gramática común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Velocidad y momento de entrega</a:t>
            </a:r>
            <a:endParaRPr/>
          </a:p>
          <a:p>
            <a:pPr indent="-2159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s-419" sz="1800"/>
              <a:t>Requisitos de confirmación o acuse de recibo</a:t>
            </a:r>
            <a:endParaRPr/>
          </a:p>
          <a:p>
            <a:pPr indent="-127000" lvl="1" marL="3587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