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75A7D-431E-4E0E-A685-349304838CED}">
  <a:tblStyle styleId="{74B75A7D-431E-4E0E-A685-349304838CE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EA"/>
          </a:solidFill>
        </a:fill>
      </a:tcStyle>
    </a:wholeTbl>
    <a:band1H>
      <a:tcTxStyle/>
      <a:tcStyle>
        <a:fill>
          <a:solidFill>
            <a:srgbClr val="CACED3"/>
          </a:solidFill>
        </a:fill>
      </a:tcStyle>
    </a:band1H>
    <a:band2H>
      <a:tcTxStyle/>
    </a:band2H>
    <a:band1V>
      <a:tcTxStyle/>
      <a:tcStyle>
        <a:fill>
          <a:solidFill>
            <a:srgbClr val="CACED3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1586FD5-2D4A-45B3-9677-51C9E33B2CB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6E6"/>
          </a:solidFill>
        </a:fill>
      </a:tcStyle>
    </a:wholeTbl>
    <a:band1H>
      <a:tcTxStyle/>
      <a:tcStyle>
        <a:fill>
          <a:solidFill>
            <a:srgbClr val="DECACA"/>
          </a:solidFill>
        </a:fill>
      </a:tcStyle>
    </a:band1H>
    <a:band2H>
      <a:tcTxStyle/>
    </a:band2H>
    <a:band1V>
      <a:tcTxStyle/>
      <a:tcStyle>
        <a:fill>
          <a:solidFill>
            <a:srgbClr val="DE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68FD5FE7-06CC-4D6D-90A8-297BB7C5710A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BED"/>
          </a:solidFill>
        </a:fill>
      </a:tcStyle>
    </a:wholeTbl>
    <a:band1H>
      <a:tcTxStyle/>
      <a:tcStyle>
        <a:fill>
          <a:solidFill>
            <a:srgbClr val="CCD4D9"/>
          </a:solidFill>
        </a:fill>
      </a:tcStyle>
    </a:band1H>
    <a:band2H>
      <a:tcTxStyle/>
    </a:band2H>
    <a:band1V>
      <a:tcTxStyle/>
      <a:tcStyle>
        <a:fill>
          <a:solidFill>
            <a:srgbClr val="CCD4D9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Cisco Networking Academy ProgramPrograma de la Academia de Redes de Cisco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Redes v7.0 (ITN)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5: Sistemas de numeración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– Sistemas de numeración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5.1.8 – Ejemplo de conversión de decimal a binario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5.1.9 - Actividad - Conversiones de decimal a binario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5.1.10 – Actividad: Juego binario</a:t>
            </a:r>
            <a:endParaRPr/>
          </a:p>
        </p:txBody>
      </p:sp>
      <p:sp>
        <p:nvSpPr>
          <p:cNvPr id="320" name="Google Shape;32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– Sistemas de numeración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5.1.11 — Direcciones IPv4</a:t>
            </a:r>
            <a:endParaRPr/>
          </a:p>
        </p:txBody>
      </p:sp>
      <p:sp>
        <p:nvSpPr>
          <p:cNvPr id="330" name="Google Shape;33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5-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5.2 - Sistema de números hexadecimales</a:t>
            </a:r>
            <a:endParaRPr/>
          </a:p>
        </p:txBody>
      </p:sp>
      <p:sp>
        <p:nvSpPr>
          <p:cNvPr id="338" name="Google Shape;33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 – Sistemas de números hexadecimales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5.2.1: Direcciones hexadecimales e IPv6</a:t>
            </a:r>
            <a:endParaRPr/>
          </a:p>
        </p:txBody>
      </p:sp>
      <p:sp>
        <p:nvSpPr>
          <p:cNvPr id="344" name="Google Shape;34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 – Sistemas de números hexadecimales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5.2.1: Direcciones hexadecimales e IPv6</a:t>
            </a:r>
            <a:endParaRPr/>
          </a:p>
        </p:txBody>
      </p:sp>
      <p:sp>
        <p:nvSpPr>
          <p:cNvPr id="352" name="Google Shape;35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 – Sistemas de números hexadecimales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5.2.2 — Vídeo — Conversión entre sistemas de numeración hexadecimal y decimal</a:t>
            </a:r>
            <a:endParaRPr/>
          </a:p>
        </p:txBody>
      </p:sp>
      <p:sp>
        <p:nvSpPr>
          <p:cNvPr id="360" name="Google Shape;36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 – Sistemas de números hexadecimales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5.2.3 – </a:t>
            </a:r>
            <a:r>
              <a:rPr lang="es-419" sz="1200"/>
              <a:t>Decimal to Hexadecimal Conversions</a:t>
            </a:r>
            <a:endParaRPr/>
          </a:p>
        </p:txBody>
      </p:sp>
      <p:sp>
        <p:nvSpPr>
          <p:cNvPr id="367" name="Google Shape;36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 – Sistemas de números hexadecimales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5.2.4 - </a:t>
            </a:r>
            <a:r>
              <a:rPr lang="es-419" sz="1200"/>
              <a:t>Hexadecimal to Decimal Conversions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5.2.5 — Compruebe su comprensión — Sistema numérico hexadecimal</a:t>
            </a:r>
            <a:endParaRPr/>
          </a:p>
        </p:txBody>
      </p:sp>
      <p:sp>
        <p:nvSpPr>
          <p:cNvPr id="374" name="Google Shape;37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5 -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5.3 - Módulo de práctica y cuestionario</a:t>
            </a:r>
            <a:endParaRPr/>
          </a:p>
        </p:txBody>
      </p:sp>
      <p:sp>
        <p:nvSpPr>
          <p:cNvPr id="381" name="Google Shape;38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5.3 Módulo de Práctica y Cuestionario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5.3.1 – ¿Qué aprendí en este módulo?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5.3.2 – Preguntas del módulo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/>
          <p:nvPr/>
        </p:nvSpPr>
        <p:spPr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5.0 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419"/>
              <a:t>5.0.2 – ¿Qué aprenderé en este módulo?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5 -Sistemas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Sistema de numeración binaria</a:t>
            </a:r>
            <a:endParaRPr/>
          </a:p>
        </p:txBody>
      </p:sp>
      <p:sp>
        <p:nvSpPr>
          <p:cNvPr id="251" name="Google Shape;25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– Sistemas de numeración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5.1.1 — Direcciones binarias e IPv4</a:t>
            </a:r>
            <a:endParaRPr/>
          </a:p>
        </p:txBody>
      </p:sp>
      <p:sp>
        <p:nvSpPr>
          <p:cNvPr id="257" name="Google Shape;25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– Sistemas de numeración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5.1.2 – Video - Convertir entre sistemas de numeración binarios y decimales</a:t>
            </a:r>
            <a:endParaRPr/>
          </a:p>
        </p:txBody>
      </p:sp>
      <p:sp>
        <p:nvSpPr>
          <p:cNvPr id="267" name="Google Shape;26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– Sistemas de numeración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5.1.3 – Notación de posición binaria</a:t>
            </a:r>
            <a:endParaRPr/>
          </a:p>
        </p:txBody>
      </p:sp>
      <p:sp>
        <p:nvSpPr>
          <p:cNvPr id="274" name="Google Shape;27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– Sistemas de numeración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5.1.3 – Notación de posición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5.1.4 — Compruebe su comprensión — Sistema de números binarios</a:t>
            </a:r>
            <a:endParaRPr/>
          </a:p>
        </p:txBody>
      </p:sp>
      <p:sp>
        <p:nvSpPr>
          <p:cNvPr id="284" name="Google Shape;28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– Sistemas de numeración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5.1.5 - Convertir binario a decimal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5.1.6 – Actividad - Conversión de sistema binario a decimal</a:t>
            </a:r>
            <a:endParaRPr/>
          </a:p>
        </p:txBody>
      </p:sp>
      <p:sp>
        <p:nvSpPr>
          <p:cNvPr id="294" name="Google Shape;29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 – Sistemas numéricos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– Sistemas de numeración binaria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5.1.7 – Conversión de sistema decimal a binario</a:t>
            </a:r>
            <a:endParaRPr/>
          </a:p>
        </p:txBody>
      </p:sp>
      <p:sp>
        <p:nvSpPr>
          <p:cNvPr id="311" name="Google Shape;31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-animated gradient" showMasterSp="0">
  <p:cSld name="3_Title Slide-animated gradient">
    <p:bg>
      <p:bgPr>
        <a:solidFill>
          <a:schemeClr val="accent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2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36" name="Google Shape;36;p2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ircled_Bullets">
  <p:cSld name="5_Circled_Bullet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1"/>
          <p:cNvSpPr txBox="1"/>
          <p:nvPr>
            <p:ph idx="2" type="body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1"/>
          <p:cNvSpPr txBox="1"/>
          <p:nvPr>
            <p:ph idx="3" type="body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1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1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1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11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>
            <p:ph idx="7" type="body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1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>
            <p:ph idx="9" type="body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ircled_Bullets">
  <p:cSld name="6_Circled_Bulle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2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2" type="body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2"/>
          <p:cNvSpPr txBox="1"/>
          <p:nvPr>
            <p:ph idx="3" type="body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4" type="body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5" type="body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6" type="body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2"/>
          <p:cNvSpPr txBox="1"/>
          <p:nvPr>
            <p:ph idx="7" type="body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8" type="body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2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>
            <p:ph idx="9" type="body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2"/>
          <p:cNvSpPr txBox="1"/>
          <p:nvPr>
            <p:ph idx="13" type="body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2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"/>
          <p:cNvSpPr txBox="1"/>
          <p:nvPr>
            <p:ph idx="14" type="body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15" type="body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6" type="body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2"/>
          <p:cNvSpPr txBox="1"/>
          <p:nvPr>
            <p:ph idx="17" type="body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2"/>
          <p:cNvSpPr txBox="1"/>
          <p:nvPr>
            <p:ph idx="18" type="body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2"/>
          <p:cNvSpPr txBox="1"/>
          <p:nvPr>
            <p:ph idx="19" type="body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12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>
            <p:ph idx="20" type="body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2"/>
          <p:cNvSpPr txBox="1"/>
          <p:nvPr>
            <p:ph idx="21" type="body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2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rgbClr val="00384E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>
            <p:ph idx="22" type="body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4C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23" type="body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3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01" name="Google Shape;201;p13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losing Slide" showMasterSp="0">
  <p:cSld name="3_Closing Slide">
    <p:bg>
      <p:bgPr>
        <a:solidFill>
          <a:schemeClr val="accent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4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217" name="Google Shape;217;p1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38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52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Noto Sans Symbols"/>
              <a:buChar char="▪"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gue" showMasterSp="0">
  <p:cSld name="3_Segu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600"/>
              <a:buFont typeface="Arial"/>
              <a:buNone/>
              <a:defRPr b="0" i="0" sz="4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solidFill>
                <a:srgbClr val="076D8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rgbClr val="076D8E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59" name="Google Shape;59;p4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60" name="Google Shape;60;p4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_Slide">
  <p:cSld name="Multi_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body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4C69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losing Slide" showMasterSp="0">
  <p:cSld name="1_Closing Slide"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3999" cy="5165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6"/>
          <p:cNvGrpSpPr/>
          <p:nvPr/>
        </p:nvGrpSpPr>
        <p:grpSpPr>
          <a:xfrm>
            <a:off x="3746294" y="2129856"/>
            <a:ext cx="1617944" cy="860542"/>
            <a:chOff x="310" y="249"/>
            <a:chExt cx="502" cy="267"/>
          </a:xfrm>
        </p:grpSpPr>
        <p:sp>
          <p:nvSpPr>
            <p:cNvPr id="80" name="Google Shape;80;p6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-animated gradient" showMasterSp="0">
  <p:cSld name="5_Title Slide-animated gradient">
    <p:bg>
      <p:bgPr>
        <a:solidFill>
          <a:schemeClr val="accent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7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8" name="Google Shape;98;p7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99" name="Google Shape;99;p7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04C6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7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-animated gradient" showMasterSp="0">
  <p:cSld name="6_Title Slide-animated gradient"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>
            <p:ph idx="1" type="subTitle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98989A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rgbClr val="98989A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300"/>
              </a:spcBef>
              <a:spcAft>
                <a:spcPts val="0"/>
              </a:spcAft>
              <a:buClr>
                <a:srgbClr val="98989A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98989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" type="body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8"/>
          <p:cNvSpPr txBox="1"/>
          <p:nvPr>
            <p:ph idx="3" type="body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0" name="Google Shape;120;p8"/>
          <p:cNvGrpSpPr/>
          <p:nvPr/>
        </p:nvGrpSpPr>
        <p:grpSpPr>
          <a:xfrm>
            <a:off x="492125" y="395288"/>
            <a:ext cx="796924" cy="423863"/>
            <a:chOff x="310" y="249"/>
            <a:chExt cx="502" cy="267"/>
          </a:xfrm>
        </p:grpSpPr>
        <p:sp>
          <p:nvSpPr>
            <p:cNvPr id="121" name="Google Shape;121;p8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8"/>
          <p:cNvSpPr txBox="1"/>
          <p:nvPr>
            <p:ph idx="4" type="body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8"/>
          <p:cNvSpPr txBox="1"/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C6F4"/>
              </a:buClr>
              <a:buSzPts val="3600"/>
              <a:buFont typeface="Arial"/>
              <a:buNone/>
              <a:defRPr b="0" i="0" sz="3600">
                <a:solidFill>
                  <a:srgbClr val="38C6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 thruBlk="1"/>
  </p:transition>
  <p:extLst>
    <p:ext uri="{DCECCB84-F9BA-43D5-87BE-67443E8EF086}">
      <p15:sldGuideLst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ircled_Bullets">
  <p:cSld name="2_Circled_Bulle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49F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2" type="body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10"/>
          <p:cNvSpPr txBox="1"/>
          <p:nvPr>
            <p:ph idx="3" type="body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10"/>
          <p:cNvSpPr txBox="1"/>
          <p:nvPr>
            <p:ph idx="4" type="body"/>
          </p:nvPr>
        </p:nvSpPr>
        <p:spPr>
          <a:xfrm>
            <a:off x="575610" y="255255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5" type="body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6" type="body"/>
          </p:nvPr>
        </p:nvSpPr>
        <p:spPr>
          <a:xfrm>
            <a:off x="575610" y="1427248"/>
            <a:ext cx="698624" cy="693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-228600" lvl="0" marL="457200" marR="0" rtl="0" algn="ctr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5000"/>
              </a:lnSpc>
              <a:spcBef>
                <a:spcPts val="625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/>
          <p:nvPr/>
        </p:nvSpPr>
        <p:spPr>
          <a:xfrm>
            <a:off x="8515707" y="4742907"/>
            <a:ext cx="218414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867508" y="4741653"/>
            <a:ext cx="2658018" cy="154518"/>
          </a:xfrm>
          <a:prstGeom prst="rect">
            <a:avLst/>
          </a:prstGeom>
          <a:noFill/>
          <a:ln>
            <a:noFill/>
          </a:ln>
        </p:spPr>
        <p:txBody>
          <a:bodyPr anchorCtr="0" anchor="b" bIns="30775" lIns="61575" spcFirstLastPara="1" rIns="61575" wrap="square" tIns="30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© 2016 Cisco y/o sus filiales. Todos los derechos reservados.   Información confidencial de Cisco</a:t>
            </a:r>
            <a:endParaRPr/>
          </a:p>
        </p:txBody>
      </p:sp>
      <p:grpSp>
        <p:nvGrpSpPr>
          <p:cNvPr id="13" name="Google Shape;13;p1"/>
          <p:cNvGrpSpPr/>
          <p:nvPr/>
        </p:nvGrpSpPr>
        <p:grpSpPr>
          <a:xfrm>
            <a:off x="508039" y="4715197"/>
            <a:ext cx="340257" cy="180974"/>
            <a:chOff x="310" y="249"/>
            <a:chExt cx="502" cy="267"/>
          </a:xfrm>
        </p:grpSpPr>
        <p:sp>
          <p:nvSpPr>
            <p:cNvPr id="14" name="Google Shape;14;p1"/>
            <p:cNvSpPr/>
            <p:nvPr/>
          </p:nvSpPr>
          <p:spPr>
            <a:xfrm>
              <a:off x="452" y="426"/>
              <a:ext cx="22" cy="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585" y="425"/>
              <a:ext cx="66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55" y="425"/>
              <a:ext cx="67" cy="91"/>
            </a:xfrm>
            <a:custGeom>
              <a:rect b="b" l="l" r="r" t="t"/>
              <a:pathLst>
                <a:path extrusionOk="0" h="69" w="51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75" y="425"/>
              <a:ext cx="91" cy="91"/>
            </a:xfrm>
            <a:custGeom>
              <a:rect b="b" l="l" r="r" t="t"/>
              <a:pathLst>
                <a:path extrusionOk="0" h="69" w="70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03" y="425"/>
              <a:ext cx="60" cy="91"/>
            </a:xfrm>
            <a:custGeom>
              <a:rect b="b" l="l" r="r" t="t"/>
              <a:pathLst>
                <a:path extrusionOk="0" h="69" w="46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7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43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9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55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1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70" y="249"/>
              <a:ext cx="22" cy="139"/>
            </a:xfrm>
            <a:custGeom>
              <a:rect b="b" l="l" r="r" t="t"/>
              <a:pathLst>
                <a:path extrusionOk="0" h="106" w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30" y="291"/>
              <a:ext cx="22" cy="75"/>
            </a:xfrm>
            <a:custGeom>
              <a:rect b="b" l="l" r="r" t="t"/>
              <a:pathLst>
                <a:path extrusionOk="0" h="57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90" y="321"/>
              <a:ext cx="22" cy="45"/>
            </a:xfrm>
            <a:custGeom>
              <a:rect b="b" l="l" r="r" t="t"/>
              <a:pathLst>
                <a:path extrusionOk="0" h="34" w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ctrTitle"/>
          </p:nvPr>
        </p:nvSpPr>
        <p:spPr>
          <a:xfrm>
            <a:off x="469497" y="2316480"/>
            <a:ext cx="6672708" cy="10801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3600"/>
              <a:buNone/>
            </a:pPr>
            <a:r>
              <a:rPr lang="es-419">
                <a:solidFill>
                  <a:srgbClr val="AEE8FA"/>
                </a:solidFill>
              </a:rPr>
              <a:t>Módulo 5: Sistemas de numeración</a:t>
            </a:r>
            <a:endParaRPr/>
          </a:p>
        </p:txBody>
      </p:sp>
      <p:sp>
        <p:nvSpPr>
          <p:cNvPr id="239" name="Google Shape;239;p16"/>
          <p:cNvSpPr txBox="1"/>
          <p:nvPr/>
        </p:nvSpPr>
        <p:spPr>
          <a:xfrm>
            <a:off x="469497" y="3646043"/>
            <a:ext cx="2368954" cy="9021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</a:pPr>
            <a:r>
              <a:rPr b="0" i="0" lang="es-419" sz="1200">
                <a:solidFill>
                  <a:srgbClr val="AEE8FA"/>
                </a:solidFill>
                <a:latin typeface="Arial"/>
                <a:ea typeface="Arial"/>
                <a:cs typeface="Arial"/>
                <a:sym typeface="Arial"/>
              </a:rPr>
              <a:t>Introducción a Redes v7.0 (ITN)</a:t>
            </a:r>
            <a:endParaRPr/>
          </a:p>
          <a:p>
            <a:pPr indent="0" lvl="0" marL="0" marR="0" rtl="0" algn="l">
              <a:lnSpc>
                <a:spcPct val="95000"/>
              </a:lnSpc>
              <a:spcBef>
                <a:spcPts val="107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None/>
            </a:pPr>
            <a:r>
              <a:t/>
            </a:r>
            <a:endParaRPr b="0" i="0" sz="1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0" y="31899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 de numeración binaria</a:t>
            </a:r>
            <a:br>
              <a:rPr lang="es-419"/>
            </a:br>
            <a:r>
              <a:rPr lang="es-419" sz="2400"/>
              <a:t>Ejemplo de conversión de decimal a binario</a:t>
            </a:r>
            <a:endParaRPr/>
          </a:p>
        </p:txBody>
      </p:sp>
      <p:sp>
        <p:nvSpPr>
          <p:cNvPr id="323" name="Google Shape;323;p25"/>
          <p:cNvSpPr txBox="1"/>
          <p:nvPr>
            <p:ph idx="1" type="body"/>
          </p:nvPr>
        </p:nvSpPr>
        <p:spPr>
          <a:xfrm>
            <a:off x="474661" y="786907"/>
            <a:ext cx="8280057" cy="448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419">
                <a:solidFill>
                  <a:srgbClr val="000000"/>
                </a:solidFill>
              </a:rPr>
              <a:t>Convertir decimal 168 a binario</a:t>
            </a:r>
            <a:endParaRPr/>
          </a:p>
        </p:txBody>
      </p:sp>
      <p:sp>
        <p:nvSpPr>
          <p:cNvPr id="324" name="Google Shape;324;p25"/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¿Es 168 &gt; 128?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Sí, escriba 1 en la posición 128 y restar 128 (168-128=40)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¿Es 40 &gt; 64?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No, escribe 0 en la posición 64 y sigue adelante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¿Es 40 &gt; 32?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Sí, escriba 1 en la posición 32 y restar 32 (40-32=8)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¿Es 8 &gt; 16?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No, escribe 0 en la posición 16 y sigue adelante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¿Es 8 &gt; 8?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Igual Introduzca 1 en la posición 8 y restar 8 (8-8=0)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quedan valores. Introduzca 0 en las posiciones binarias restantes</a:t>
            </a:r>
            <a:endParaRPr/>
          </a:p>
        </p:txBody>
      </p:sp>
      <p:graphicFrame>
        <p:nvGraphicFramePr>
          <p:cNvPr id="325" name="Google Shape;325;p25"/>
          <p:cNvGraphicFramePr/>
          <p:nvPr/>
        </p:nvGraphicFramePr>
        <p:xfrm>
          <a:off x="1524000" y="37206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{74B75A7D-431E-4E0E-A685-349304838CED}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6" name="Google Shape;326;p25"/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 168 se escribe como 10101000 en binario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0" y="31899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Sistema de numeración binaria</a:t>
            </a:r>
            <a:br>
              <a:rPr lang="es-419" sz="2400"/>
            </a:br>
            <a:r>
              <a:rPr lang="es-419" sz="2400"/>
              <a:t>Direcciones IPv4</a:t>
            </a:r>
            <a:endParaRPr sz="1600"/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474662" y="861238"/>
            <a:ext cx="8280057" cy="106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419" sz="1800">
                <a:solidFill>
                  <a:srgbClr val="000000"/>
                </a:solidFill>
              </a:rPr>
              <a:t>Los Routers y las computadoras solo entienden el binario, mientras que los humanos trabajan en decimal. Es importante que usted conozca a fondo estos dos sistemas de numeración y cómo se utilizan en redes.</a:t>
            </a:r>
            <a:endParaRPr/>
          </a:p>
        </p:txBody>
      </p:sp>
      <p:pic>
        <p:nvPicPr>
          <p:cNvPr id="334" name="Google Shape;3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368" y="2027902"/>
            <a:ext cx="7803263" cy="199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ctrTitle"/>
          </p:nvPr>
        </p:nvSpPr>
        <p:spPr>
          <a:xfrm>
            <a:off x="416425" y="1788160"/>
            <a:ext cx="7848344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5.2 Sistema de números hexadecimales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0" y="31899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 de números hexadecimales</a:t>
            </a:r>
            <a:br>
              <a:rPr lang="es-419" sz="1600"/>
            </a:br>
            <a:r>
              <a:rPr lang="es-419" sz="2400"/>
              <a:t>Direcciones hexadecimales e IPv6</a:t>
            </a:r>
            <a:endParaRPr/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474663" y="763736"/>
            <a:ext cx="3331794" cy="3657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Para entender las direcciones IPv6, debe ser capaz de convertir hexadecimal a decimal y viceversa.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Hexadecimal es un sistema de numeración de base dieciséis, que utiliza los dígitos del 0 al 9 y las letras A a F.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Es más fácil expresar un valor como un solo dígito hexadecimal que como cuatro bits binarios.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Hexadecimal se usa para representar direcciones IPv6 y direcciones MAC.</a:t>
            </a:r>
            <a:endParaRPr/>
          </a:p>
        </p:txBody>
      </p:sp>
      <p:pic>
        <p:nvPicPr>
          <p:cNvPr id="348" name="Google Shape;3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0337" y="763736"/>
            <a:ext cx="4699000" cy="3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0" y="31899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 de numeración hexadecimal</a:t>
            </a:r>
            <a:br>
              <a:rPr lang="es-419" sz="1600"/>
            </a:br>
            <a:r>
              <a:rPr lang="es-419" sz="2400"/>
              <a:t>Direcciones hexadecimales e IPv6 (Cont.)</a:t>
            </a:r>
            <a:endParaRPr/>
          </a:p>
        </p:txBody>
      </p:sp>
      <p:sp>
        <p:nvSpPr>
          <p:cNvPr id="355" name="Google Shape;355;p29"/>
          <p:cNvSpPr txBox="1"/>
          <p:nvPr>
            <p:ph idx="1" type="body"/>
          </p:nvPr>
        </p:nvSpPr>
        <p:spPr>
          <a:xfrm>
            <a:off x="474663" y="763736"/>
            <a:ext cx="3331794" cy="3657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Las direcciones IPv6 tienen 128 bits de longitud. Cada 4 bits está representado por un solo dígito hexadecimal. Esto hace que la dirección IPv6 tenga un total de 32 valores hexadecimales.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La figura muestra el método preferido para escribir una dirección IPv6, con cada X representando cuatro valores hexadecimales.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Cada grupo de cuatro caracteres hexadecimales se conoce como hexteto.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8422" y="949381"/>
            <a:ext cx="4859344" cy="3244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0" y="251707"/>
            <a:ext cx="91440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Sistema de numeración hexadecimal</a:t>
            </a:r>
            <a:br>
              <a:rPr lang="es-419" sz="1400"/>
            </a:br>
            <a:r>
              <a:rPr lang="es-419" sz="2400"/>
              <a:t>Video Conversión entre sistemas de numeración hexadecimales y decimales</a:t>
            </a:r>
            <a:endParaRPr sz="2400"/>
          </a:p>
        </p:txBody>
      </p:sp>
      <p:sp>
        <p:nvSpPr>
          <p:cNvPr id="363" name="Google Shape;363;p30"/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video cubrirá lo siguiente:</a:t>
            </a:r>
            <a:endParaRPr/>
          </a:p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419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del sistema hexadecimal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419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Convertir de hexadecimal a decimal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419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Convertir de Decimal a Hexadecimal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/>
          <p:nvPr>
            <p:ph type="title"/>
          </p:nvPr>
        </p:nvSpPr>
        <p:spPr>
          <a:xfrm>
            <a:off x="0" y="31899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 de numeración hexadecimal</a:t>
            </a:r>
            <a:br>
              <a:rPr lang="es-419" sz="1600"/>
            </a:br>
            <a:r>
              <a:rPr lang="es-419" sz="2400"/>
              <a:t>Conversiones decimales a hexadecimales</a:t>
            </a:r>
            <a:endParaRPr/>
          </a:p>
        </p:txBody>
      </p:sp>
      <p:sp>
        <p:nvSpPr>
          <p:cNvPr id="370" name="Google Shape;370;p31"/>
          <p:cNvSpPr txBox="1"/>
          <p:nvPr>
            <p:ph idx="1" type="body"/>
          </p:nvPr>
        </p:nvSpPr>
        <p:spPr>
          <a:xfrm>
            <a:off x="431971" y="1228675"/>
            <a:ext cx="8280057" cy="2921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690" lvl="0" marL="285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Siga los pasos indicados para convertir números decimales a valores hexadecimales: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Convertir el número decimal a cadenas binarias de 8 bits.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Divida las cadenas binarias en grupos de cuatro comenzando desde la posición más a la derecha.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Convierta cada cuatro números binarios en su dígito hexadecimal equivalente.</a:t>
            </a:r>
            <a:endParaRPr/>
          </a:p>
          <a:p>
            <a:pPr indent="-285690" lvl="0" marL="28569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85690" lvl="0" marL="28569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Por ejemplo, 168 convertido en hexadecimal usando el proceso de tres pasos.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168 en binario es 10101000.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10101000 en dos grupos de cuatro dígitos binarios es 1010 y 1000.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1010 es hex A y 1000 es hex 8, por lo que 168 es A8 en hexadecimal.</a:t>
            </a:r>
            <a:endParaRPr/>
          </a:p>
          <a:p>
            <a:pPr indent="-285690" lvl="0" marL="28569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0" y="31899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 de números hexadecimales</a:t>
            </a:r>
            <a:br>
              <a:rPr lang="es-419" sz="2400"/>
            </a:br>
            <a:r>
              <a:rPr lang="es-419" sz="2400"/>
              <a:t>Conversiones hexadecimales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474662" y="850605"/>
            <a:ext cx="8280057" cy="3571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690" lvl="0" marL="2856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Siga los pasos indicados para convertir números hexadecimales en valores decimales: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Convertir el número hexadecimal en cadenas binarias de 4 bits.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Cree una agrupación binaria de 8 bits comenzando desde la posición más a la derecha.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Convierta cada agrupación binaria de 8 bits en su dígito decimal equivalente.</a:t>
            </a:r>
            <a:endParaRPr/>
          </a:p>
          <a:p>
            <a:pPr indent="-285690" lvl="0" marL="28569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85690" lvl="0" marL="28569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Por ejemplo, D2 convertido a decimal mediante el proceso de tres pasos: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D2 en cadenas binarias de 4 bits es 1110 y 0010.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1110 y 0010 es 11100010 en un grupo de 8 bits.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11100010 en binario es equivalente a 210 en decimal, por lo que D2 es 210 es decimal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ctrTitle"/>
          </p:nvPr>
        </p:nvSpPr>
        <p:spPr>
          <a:xfrm>
            <a:off x="416425" y="1747520"/>
            <a:ext cx="8280314" cy="97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5.3 - Módulo de práctica y cuestionario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Práctica del módulo y cuestionario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¿Qué aprendí en este módulo?</a:t>
            </a:r>
            <a:endParaRPr/>
          </a:p>
        </p:txBody>
      </p:sp>
      <p:sp>
        <p:nvSpPr>
          <p:cNvPr id="390" name="Google Shape;390;p34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Binary es un sistema de numeración de base dos que consta de los números 0 y 1, llamados bits.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Decimal es un sistema de numeración base de diez que consta de los números del 0 al 9.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Binary es lo que los hosts, servidores y equipos de red utilizan para identificarse entre sí.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El hexadecimal es un sistema de numeración de base dieciséis que consta de los números del 0 al 9 y las letras de la A a la F.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Hexadecimal se usa para representar direcciones IPv6 y direcciones MAC.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Las direcciones IPv6 tienen una longitud de 128 bits, y cada 4 bits está representado por un dígito hexadecimal para un total de 32 dígitos hexadecimales.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Para convertir hexadecimal a decimal, primero debe convertir el hexadecimal a binario y, a continuación, convertir el binario a decimal.</a:t>
            </a:r>
            <a:endParaRPr/>
          </a:p>
          <a:p>
            <a:pPr indent="-115887" lvl="0" marL="1158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Para convertir decimal a hexadecimal, primero debe convertir el decimal a binario y, a continuación, el binario a hexadecimal.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del módulo</a:t>
            </a:r>
            <a:endParaRPr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del módulo: </a:t>
            </a:r>
            <a:r>
              <a:rPr lang="es-419" sz="1600">
                <a:solidFill>
                  <a:schemeClr val="dk1"/>
                </a:solidFill>
              </a:rPr>
              <a:t>Sistemas de numeración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del módulo</a:t>
            </a:r>
            <a:r>
              <a:rPr b="0" i="0" lang="es-419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419" sz="1600">
                <a:solidFill>
                  <a:schemeClr val="dk1"/>
                </a:solidFill>
              </a:rPr>
              <a:t>Calcular números entre sistemas decimales, binarios y hexadecimales.</a:t>
            </a:r>
            <a:endParaRPr/>
          </a:p>
        </p:txBody>
      </p:sp>
      <p:graphicFrame>
        <p:nvGraphicFramePr>
          <p:cNvPr id="247" name="Google Shape;247;p17"/>
          <p:cNvGraphicFramePr/>
          <p:nvPr/>
        </p:nvGraphicFramePr>
        <p:xfrm>
          <a:off x="1080754" y="205071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{74B75A7D-431E-4E0E-A685-349304838CED}</a:tableStyleId>
              </a:tblPr>
              <a:tblGrid>
                <a:gridCol w="3490450"/>
                <a:gridCol w="3490450"/>
              </a:tblGrid>
              <a:tr h="21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Título del tema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Objetivo del tema</a:t>
                      </a:r>
                      <a:endParaRPr/>
                    </a:p>
                  </a:txBody>
                  <a:tcPr marT="0" marB="0" marR="68575" marL="68575"/>
                </a:tc>
              </a:tr>
              <a:tr h="44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Sistema de numeración binaria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>
                          <a:solidFill>
                            <a:srgbClr val="000000"/>
                          </a:solidFill>
                        </a:rPr>
                        <a:t>Calcule los números entre los sistemas decimales y binarios.</a:t>
                      </a:r>
                      <a:endParaRPr/>
                    </a:p>
                  </a:txBody>
                  <a:tcPr marT="0" marB="0" marR="68575" marL="68575"/>
                </a:tc>
              </a:tr>
              <a:tr h="3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/>
                        <a:t>Sistema numérico hexadecimal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u="none" cap="none" strike="noStrike">
                          <a:solidFill>
                            <a:srgbClr val="000000"/>
                          </a:solidFill>
                        </a:rPr>
                        <a:t>Calcule los números entre los sistemas decimales y hexadecimales.</a:t>
                      </a:r>
                      <a:endParaRPr/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1" y="41394"/>
            <a:ext cx="9144000" cy="609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latin typeface="Arial"/>
                <a:ea typeface="Arial"/>
                <a:cs typeface="Arial"/>
                <a:sym typeface="Arial"/>
              </a:rPr>
              <a:t>Módulo 5: Sistemas de numeración</a:t>
            </a:r>
            <a:br>
              <a:rPr lang="es-419">
                <a:latin typeface="Arial"/>
                <a:ea typeface="Arial"/>
                <a:cs typeface="Arial"/>
                <a:sym typeface="Arial"/>
              </a:rPr>
            </a:br>
            <a:r>
              <a:rPr lang="es-419">
                <a:latin typeface="Arial"/>
                <a:ea typeface="Arial"/>
                <a:cs typeface="Arial"/>
                <a:sym typeface="Arial"/>
              </a:rPr>
              <a:t>Nuevos Términos y Comandos</a:t>
            </a:r>
            <a:endParaRPr/>
          </a:p>
        </p:txBody>
      </p:sp>
      <p:sp>
        <p:nvSpPr>
          <p:cNvPr id="397" name="Google Shape;397;p35"/>
          <p:cNvSpPr txBox="1"/>
          <p:nvPr>
            <p:ph idx="1" type="body"/>
          </p:nvPr>
        </p:nvSpPr>
        <p:spPr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82875" wrap="square" tIns="45700">
            <a:noAutofit/>
          </a:bodyPr>
          <a:lstStyle/>
          <a:p>
            <a:pPr indent="-169863" lvl="0" marL="1698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dotted decimal notation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positional notation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base 10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base 16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radix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octet</a:t>
            </a:r>
            <a:endParaRPr/>
          </a:p>
          <a:p>
            <a:pPr indent="-169863" lvl="0" marL="1698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lang="es-419"/>
              <a:t>hextet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ctrTitle"/>
          </p:nvPr>
        </p:nvSpPr>
        <p:spPr>
          <a:xfrm>
            <a:off x="416425" y="1788160"/>
            <a:ext cx="7598042" cy="929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E8FA"/>
              </a:buClr>
              <a:buSzPts val="4600"/>
              <a:buNone/>
            </a:pPr>
            <a:r>
              <a:rPr lang="es-419">
                <a:solidFill>
                  <a:srgbClr val="AEE8FA"/>
                </a:solidFill>
              </a:rPr>
              <a:t>5.1 Sistema de numeración binaria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 de numeración binaria</a:t>
            </a:r>
            <a:br>
              <a:rPr lang="es-419" sz="1600"/>
            </a:br>
            <a:r>
              <a:rPr lang="es-419" sz="2400"/>
              <a:t>Direcciones binarias e IPv4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431971" y="855419"/>
            <a:ext cx="8531276" cy="174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</a:rPr>
              <a:t>El sistema de numeración binaria consta de 1s y 0s, llamados bits.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</a:rPr>
              <a:t>Sistema de numeración decimal consta de dígitos del 0 al 9.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</a:rPr>
              <a:t>Hosts, servidores y equipos de red que utilizan direccionamiento binario para identificarse entre sí.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</a:rPr>
              <a:t>Cada dirección está compuesta por una cadena de 32 bits, dividida en cuatro secciones llamadas octetos.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</a:rPr>
              <a:t>Cada octeto contiene 8 bits (o 1 byte) separados por un punto.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-419" sz="1400">
                <a:solidFill>
                  <a:srgbClr val="000000"/>
                </a:solidFill>
              </a:rPr>
              <a:t>Para facilitar el uso de las personas, esta notación punteada se convierte en decimal punteado.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141" y="2855069"/>
            <a:ext cx="3473597" cy="1745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/>
          <p:nvPr/>
        </p:nvSpPr>
        <p:spPr>
          <a:xfrm>
            <a:off x="4194749" y="3466038"/>
            <a:ext cx="520995" cy="23986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6A4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4324" y="2841933"/>
            <a:ext cx="3227909" cy="174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-1" y="154991"/>
            <a:ext cx="9144001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 de numeración binaria</a:t>
            </a:r>
            <a:br>
              <a:rPr lang="es-419"/>
            </a:br>
            <a:r>
              <a:rPr lang="es-419" sz="2400"/>
              <a:t>Video - Convertir entre sistemas de numeración binarios y decimales</a:t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video cubrirá lo siguiente:</a:t>
            </a:r>
            <a:endParaRPr/>
          </a:p>
          <a:p>
            <a:pPr indent="0" lvl="0" marL="57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Revisión de notación posicional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Revisión de potencias de 10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Decimal: revisión de numeración base 10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Binaria: revisión de numeración base 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Convertir una dirección IP en numeración binaria a decimal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0" y="31899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 de numeración binaria</a:t>
            </a:r>
            <a:br>
              <a:rPr lang="es-419"/>
            </a:br>
            <a:r>
              <a:rPr lang="es-419" sz="2400"/>
              <a:t>Notación Posicional Binaria</a:t>
            </a:r>
            <a:endParaRPr/>
          </a:p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474662" y="839972"/>
            <a:ext cx="8280057" cy="1005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El término "notación de posición" significa que un dígito representa diferentes valores según la "posición" que el dígito ocupa en la secuencia de números.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s-419" sz="1600">
                <a:solidFill>
                  <a:srgbClr val="000000"/>
                </a:solidFill>
              </a:rPr>
              <a:t>El sistema de notación posicional decimal funciona como se muestra en las siguientes tablas.</a:t>
            </a:r>
            <a:endParaRPr/>
          </a:p>
        </p:txBody>
      </p:sp>
      <p:graphicFrame>
        <p:nvGraphicFramePr>
          <p:cNvPr id="278" name="Google Shape;278;p21"/>
          <p:cNvGraphicFramePr/>
          <p:nvPr/>
        </p:nvGraphicFramePr>
        <p:xfrm>
          <a:off x="389281" y="2464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{74B75A7D-431E-4E0E-A685-349304838CED}</a:tableStyleId>
              </a:tblPr>
              <a:tblGrid>
                <a:gridCol w="1318425"/>
                <a:gridCol w="465700"/>
                <a:gridCol w="490700"/>
                <a:gridCol w="480275"/>
                <a:gridCol w="647325"/>
              </a:tblGrid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Posición en número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Cálculo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(10</a:t>
                      </a:r>
                      <a:r>
                        <a:rPr baseline="30000" lang="es-419" sz="1000" u="none" cap="none" strike="noStrike"/>
                        <a:t>3</a:t>
                      </a:r>
                      <a:r>
                        <a:rPr lang="es-419" sz="1000" u="none" cap="none" strike="noStrike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(10</a:t>
                      </a:r>
                      <a:r>
                        <a:rPr baseline="30000" lang="es-419" sz="1000" u="none" cap="none" strike="noStrike"/>
                        <a:t>2</a:t>
                      </a:r>
                      <a:r>
                        <a:rPr lang="es-419" sz="1000" u="none" cap="none" strike="noStrike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(10</a:t>
                      </a:r>
                      <a:r>
                        <a:rPr baseline="30000" lang="es-419" sz="1000" u="none" cap="none" strike="noStrike"/>
                        <a:t>1</a:t>
                      </a:r>
                      <a:r>
                        <a:rPr lang="es-419" sz="1000" u="none" cap="none" strike="noStrike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(10</a:t>
                      </a:r>
                      <a:r>
                        <a:rPr baseline="30000" lang="es-419" sz="1000" u="none" cap="none" strike="noStrike"/>
                        <a:t>0</a:t>
                      </a:r>
                      <a:r>
                        <a:rPr lang="es-419" sz="1000" u="none" cap="none" strike="noStrike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Valor de la posición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21"/>
          <p:cNvSpPr/>
          <p:nvPr/>
        </p:nvSpPr>
        <p:spPr>
          <a:xfrm>
            <a:off x="3846144" y="2975788"/>
            <a:ext cx="381044" cy="19227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6A4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0" name="Google Shape;280;p21"/>
          <p:cNvGraphicFramePr/>
          <p:nvPr/>
        </p:nvGraphicFramePr>
        <p:xfrm>
          <a:off x="4285498" y="22867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{E1586FD5-2D4A-45B3-9677-51C9E33B2CB8}</a:tableStyleId>
              </a:tblPr>
              <a:tblGrid>
                <a:gridCol w="1562975"/>
                <a:gridCol w="914400"/>
                <a:gridCol w="776175"/>
                <a:gridCol w="659225"/>
                <a:gridCol w="556450"/>
              </a:tblGrid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Millares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Centenas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Decenas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Unidades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Valor de posición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Número decimal (1234)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Cálculo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 x 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 x 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3 x 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4 x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Súmelos...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+ 200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+ 30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1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Resultado</a:t>
                      </a:r>
                      <a:endParaRPr/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1234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0" y="31899"/>
            <a:ext cx="921433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Notación posicionalbinaria del sistema de números binarios (cont.) </a:t>
            </a:r>
            <a:endParaRPr/>
          </a:p>
        </p:txBody>
      </p:sp>
      <p:sp>
        <p:nvSpPr>
          <p:cNvPr id="287" name="Google Shape;287;p22"/>
          <p:cNvSpPr txBox="1"/>
          <p:nvPr>
            <p:ph idx="1" type="body"/>
          </p:nvPr>
        </p:nvSpPr>
        <p:spPr>
          <a:xfrm>
            <a:off x="474662" y="839972"/>
            <a:ext cx="8280057" cy="334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El sistema de notación posicional binaria funciona como se muestra en las siguientes tablas.</a:t>
            </a:r>
            <a:endParaRPr/>
          </a:p>
        </p:txBody>
      </p:sp>
      <p:graphicFrame>
        <p:nvGraphicFramePr>
          <p:cNvPr id="288" name="Google Shape;288;p22"/>
          <p:cNvGraphicFramePr/>
          <p:nvPr/>
        </p:nvGraphicFramePr>
        <p:xfrm>
          <a:off x="474662" y="15476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{74B75A7D-431E-4E0E-A685-349304838CED}</a:tableStyleId>
              </a:tblPr>
              <a:tblGrid>
                <a:gridCol w="1980500"/>
                <a:gridCol w="499725"/>
                <a:gridCol w="457200"/>
                <a:gridCol w="435925"/>
                <a:gridCol w="435925"/>
                <a:gridCol w="499725"/>
                <a:gridCol w="457200"/>
                <a:gridCol w="478475"/>
                <a:gridCol w="489100"/>
              </a:tblGrid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Posición en número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Cálculo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(2</a:t>
                      </a:r>
                      <a:r>
                        <a:rPr baseline="30000" lang="es-419" sz="1000"/>
                        <a:t>7</a:t>
                      </a:r>
                      <a:r>
                        <a:rPr lang="es-419" sz="10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(2</a:t>
                      </a:r>
                      <a:r>
                        <a:rPr baseline="30000" lang="es-419" sz="1000"/>
                        <a:t>6</a:t>
                      </a:r>
                      <a:r>
                        <a:rPr lang="es-419" sz="10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(2</a:t>
                      </a:r>
                      <a:r>
                        <a:rPr baseline="30000" lang="es-419" sz="1000"/>
                        <a:t>5</a:t>
                      </a:r>
                      <a:r>
                        <a:rPr lang="es-419" sz="10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(2</a:t>
                      </a:r>
                      <a:r>
                        <a:rPr baseline="30000" lang="es-419" sz="1000"/>
                        <a:t>4</a:t>
                      </a:r>
                      <a:r>
                        <a:rPr lang="es-419" sz="10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(2</a:t>
                      </a:r>
                      <a:r>
                        <a:rPr baseline="30000" lang="es-419" sz="1000"/>
                        <a:t>3</a:t>
                      </a:r>
                      <a:r>
                        <a:rPr lang="es-419" sz="10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(2</a:t>
                      </a:r>
                      <a:r>
                        <a:rPr baseline="30000" lang="es-419" sz="1000"/>
                        <a:t>2</a:t>
                      </a:r>
                      <a:r>
                        <a:rPr lang="es-419" sz="10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(2</a:t>
                      </a:r>
                      <a:r>
                        <a:rPr baseline="30000" lang="es-419" sz="1000"/>
                        <a:t>1</a:t>
                      </a:r>
                      <a:r>
                        <a:rPr lang="es-419" sz="10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(2</a:t>
                      </a:r>
                      <a:r>
                        <a:rPr baseline="30000" lang="es-419" sz="1000"/>
                        <a:t>0</a:t>
                      </a:r>
                      <a:r>
                        <a:rPr lang="es-419" sz="100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Valor de la posición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9" name="Google Shape;289;p22"/>
          <p:cNvSpPr/>
          <p:nvPr/>
        </p:nvSpPr>
        <p:spPr>
          <a:xfrm rot="5400000">
            <a:off x="3868251" y="2945445"/>
            <a:ext cx="381044" cy="19227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6A4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0" name="Google Shape;290;p22"/>
          <p:cNvGraphicFramePr/>
          <p:nvPr/>
        </p:nvGraphicFramePr>
        <p:xfrm>
          <a:off x="2778749" y="32833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{E1586FD5-2D4A-45B3-9677-51C9E33B2CB8}</a:tableStyleId>
              </a:tblPr>
              <a:tblGrid>
                <a:gridCol w="1800825"/>
                <a:gridCol w="584800"/>
                <a:gridCol w="489100"/>
                <a:gridCol w="499725"/>
                <a:gridCol w="478475"/>
                <a:gridCol w="456125"/>
                <a:gridCol w="457200"/>
                <a:gridCol w="478475"/>
                <a:gridCol w="489100"/>
              </a:tblGrid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Valor de posición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Número binario (11000000)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Cálculo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1x128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1x64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0x32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0x16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0x8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0x4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0X2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0x1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Añádelas...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/>
                        <a:t>Resultado</a:t>
                      </a:r>
                      <a:endParaRPr/>
                    </a:p>
                  </a:txBody>
                  <a:tcPr marT="45725" marB="45725" marR="91450" marL="91450"/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192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type="title"/>
          </p:nvPr>
        </p:nvSpPr>
        <p:spPr>
          <a:xfrm>
            <a:off x="0" y="31900"/>
            <a:ext cx="8345488" cy="6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Sistema de numeración binaria</a:t>
            </a:r>
            <a:br>
              <a:rPr lang="es-419"/>
            </a:br>
            <a:r>
              <a:rPr lang="es-419" sz="2400"/>
              <a:t>Convertir binario a decimal</a:t>
            </a: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Convertir 11000000.10101000.00001011.00001010 a decimal.</a:t>
            </a:r>
            <a:endParaRPr/>
          </a:p>
        </p:txBody>
      </p:sp>
      <p:graphicFrame>
        <p:nvGraphicFramePr>
          <p:cNvPr id="298" name="Google Shape;298;p23"/>
          <p:cNvGraphicFramePr/>
          <p:nvPr/>
        </p:nvGraphicFramePr>
        <p:xfrm>
          <a:off x="457201" y="8700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{68FD5FE7-06CC-4D6D-90A8-297BB7C5710A}</a:tableStyleId>
              </a:tblPr>
              <a:tblGrid>
                <a:gridCol w="1650425"/>
                <a:gridCol w="530850"/>
                <a:gridCol w="443975"/>
                <a:gridCol w="453625"/>
                <a:gridCol w="434325"/>
                <a:gridCol w="414050"/>
                <a:gridCol w="415025"/>
                <a:gridCol w="434325"/>
                <a:gridCol w="443975"/>
              </a:tblGrid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Valor de posición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Número binario (11000000)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Cálculo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1x128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1x64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Añádelas...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Número binario (10101000)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Cálculo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1x128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1x32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1x8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Añádelas...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Número binario (00001011)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Cálculo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1x8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1x2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 x 1.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Añádelas...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Número binario (00001010)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Cálculo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1x8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1x2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0x1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85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Añádelas...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/>
                        <a:t>+ 0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9" name="Google Shape;299;p23"/>
          <p:cNvSpPr/>
          <p:nvPr/>
        </p:nvSpPr>
        <p:spPr>
          <a:xfrm>
            <a:off x="5760005" y="1774309"/>
            <a:ext cx="381044" cy="19227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6A4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3"/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192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5760005" y="2630210"/>
            <a:ext cx="381044" cy="19227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6A4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168</a:t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>
            <a:off x="5760005" y="3453770"/>
            <a:ext cx="381044" cy="19227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6A4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5760005" y="4277330"/>
            <a:ext cx="381044" cy="19227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36A4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192.168.11.10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title"/>
          </p:nvPr>
        </p:nvSpPr>
        <p:spPr>
          <a:xfrm>
            <a:off x="0" y="31899"/>
            <a:ext cx="8345488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Conversióndecimal del sistema de números binarios a binario</a:t>
            </a:r>
            <a:endParaRPr/>
          </a:p>
        </p:txBody>
      </p:sp>
      <p:sp>
        <p:nvSpPr>
          <p:cNvPr id="314" name="Google Shape;314;p24"/>
          <p:cNvSpPr txBox="1"/>
          <p:nvPr>
            <p:ph idx="1" type="body"/>
          </p:nvPr>
        </p:nvSpPr>
        <p:spPr>
          <a:xfrm>
            <a:off x="358285" y="753957"/>
            <a:ext cx="8169608" cy="61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 sz="1600">
                <a:solidFill>
                  <a:srgbClr val="000000"/>
                </a:solidFill>
              </a:rPr>
              <a:t>La tabla de valores posicionales binarios es útil para convertir una dirección IPv4 decimal punteada a binaria.</a:t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49" lvl="2" marL="43185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Comience en la posición 128 (el bit más significativo). ¿Es el número decimal del octeto (n) igual o mayor que 128?</a:t>
            </a:r>
            <a:endParaRPr/>
          </a:p>
          <a:p>
            <a:pPr indent="-285749" lvl="2" marL="43185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no, registre un 0 binario en el valor posicional 128 y muévase al valor posicional 64.</a:t>
            </a:r>
            <a:endParaRPr/>
          </a:p>
          <a:p>
            <a:pPr indent="-285749" lvl="2" marL="43185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caso afirmativo, registre un 1 binario en el valor posicional 128, reste 128 del número decimal y vaya al valor posicional 64.</a:t>
            </a:r>
            <a:endParaRPr/>
          </a:p>
          <a:p>
            <a:pPr indent="-285749" lvl="2" marL="43185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Repita estos pasos a través del valor posicional 1.</a:t>
            </a:r>
            <a:endParaRPr/>
          </a:p>
        </p:txBody>
      </p:sp>
      <p:pic>
        <p:nvPicPr>
          <p:cNvPr id="316" name="Google Shape;3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0930" y="1383647"/>
            <a:ext cx="4680513" cy="28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