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8DABFC-1211-4A21-8A77-F2482CD831D9}">
  <a:tblStyle styleId="{BD8DABFC-1211-4A21-8A77-F2482CD831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1763126-E494-42D9-9FF8-FF9A9C9D1D0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Cisco Networking Academy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6: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6.2.2 – Topologías WAN</a:t>
            </a:r>
            <a:endParaRPr/>
          </a:p>
        </p:txBody>
      </p:sp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6.2.3– Topología WAN de punto a punto</a:t>
            </a:r>
            <a:endParaRPr/>
          </a:p>
        </p:txBody>
      </p:sp>
      <p:sp>
        <p:nvSpPr>
          <p:cNvPr id="308" name="Google Shape;30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6.2.4 – Topologías LAN</a:t>
            </a:r>
            <a:endParaRPr/>
          </a:p>
        </p:txBody>
      </p:sp>
      <p:sp>
        <p:nvSpPr>
          <p:cNvPr id="316" name="Google Shape;31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6.2.5 — Comunicación dúplex medio y completo</a:t>
            </a:r>
            <a:endParaRPr/>
          </a:p>
        </p:txBody>
      </p:sp>
      <p:sp>
        <p:nvSpPr>
          <p:cNvPr id="324" name="Google Shape;3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—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6.2.6 – Métodos de control de acceso</a:t>
            </a:r>
            <a:endParaRPr/>
          </a:p>
        </p:txBody>
      </p:sp>
      <p:sp>
        <p:nvSpPr>
          <p:cNvPr id="331" name="Google Shape;33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6.2.7 – Acceso basado en la contención – CSMA/CD</a:t>
            </a:r>
            <a:endParaRPr/>
          </a:p>
        </p:txBody>
      </p:sp>
      <p:sp>
        <p:nvSpPr>
          <p:cNvPr id="338" name="Google Shape;33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6.2.8 – Acceso basado en la contención – CSMA/CA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6.2.9 — Compruebe su comprensión - Topologías</a:t>
            </a:r>
            <a:endParaRPr/>
          </a:p>
        </p:txBody>
      </p:sp>
      <p:sp>
        <p:nvSpPr>
          <p:cNvPr id="345" name="Google Shape;34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6 -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6.3 - Trama del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 – Trama del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6.3.1 — La trama</a:t>
            </a:r>
            <a:endParaRPr/>
          </a:p>
        </p:txBody>
      </p:sp>
      <p:sp>
        <p:nvSpPr>
          <p:cNvPr id="358" name="Google Shape;35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 – Trama del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6.3.2 – Campos de trama</a:t>
            </a:r>
            <a:endParaRPr/>
          </a:p>
        </p:txBody>
      </p:sp>
      <p:sp>
        <p:nvSpPr>
          <p:cNvPr id="365" name="Google Shape;36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6.0 - Capa de enlace de datos - 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6.0.2 – ¿Qué aprenderé a hacer en este módulo?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 – Trama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6.3.3 – Dirección de Capa 2</a:t>
            </a:r>
            <a:endParaRPr/>
          </a:p>
        </p:txBody>
      </p:sp>
      <p:sp>
        <p:nvSpPr>
          <p:cNvPr id="373" name="Google Shape;37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 – Trama del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6.3.4 – Tramas LAN y 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6.3.5 — Verifique su conocimiento — Trama de enlace de datos</a:t>
            </a:r>
            <a:endParaRPr/>
          </a:p>
        </p:txBody>
      </p:sp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6.4 Módulo de práctica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6.4.1 - ¿Qué aprendí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6.4.2 — Prueba del módulo — Capa de enlace de datos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6 -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6.1 - Propósito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 – Propósito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6.1.1 – La capa de enlace de datos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 – Propósito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6.1.2 — Subcapas de enlace de datos IEEE 802 LAN/MAN</a:t>
            </a:r>
            <a:endParaRPr/>
          </a:p>
        </p:txBody>
      </p:sp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 – Propósito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6.1.3 – Provisión de acceso a los medios</a:t>
            </a:r>
            <a:endParaRPr/>
          </a:p>
        </p:txBody>
      </p:sp>
      <p:sp>
        <p:nvSpPr>
          <p:cNvPr id="273" name="Google Shape;27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 – Propósito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6.1.4 – Estándares de la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6.1.5 — Compruebe su comprensión — Propósito de la capa de enlace de datos</a:t>
            </a:r>
            <a:endParaRPr/>
          </a:p>
        </p:txBody>
      </p:sp>
      <p:sp>
        <p:nvSpPr>
          <p:cNvPr id="280" name="Google Shape;28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6 -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6.2 -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– Capa de enlace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 — Topologías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6.2.1 – Topologías Física y Lógica</a:t>
            </a:r>
            <a:endParaRPr/>
          </a:p>
        </p:txBody>
      </p:sp>
      <p:sp>
        <p:nvSpPr>
          <p:cNvPr id="294" name="Google Shape;29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1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2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2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2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2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2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80" name="Google Shape;80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9" name="Google Shape;99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0" name="Google Shape;120;p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1" name="Google Shape;121;p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3600"/>
              <a:buNone/>
            </a:pPr>
            <a:r>
              <a:rPr lang="es-419">
                <a:solidFill>
                  <a:srgbClr val="AEE8FA"/>
                </a:solidFill>
              </a:rPr>
              <a:t>Módulo 6: Capa de enlace de datos</a:t>
            </a:r>
            <a:endParaRPr/>
          </a:p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s-419">
                <a:solidFill>
                  <a:srgbClr val="AEE8FA"/>
                </a:solidFill>
              </a:rPr>
              <a:t>Introducción a Redes v7.0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Topologías</a:t>
            </a:r>
            <a:br>
              <a:rPr lang="es-419"/>
            </a:br>
            <a:r>
              <a:rPr lang="es-419" sz="2400"/>
              <a:t>Topologías WAN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431800" y="943508"/>
            <a:ext cx="8280400" cy="28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Existen tres topologías WAN físicas comunes: 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s-419" sz="1800">
                <a:solidFill>
                  <a:srgbClr val="000000"/>
                </a:solidFill>
              </a:rPr>
              <a:t>Punto a punto</a:t>
            </a:r>
            <a:r>
              <a:rPr lang="es-419" sz="1800">
                <a:solidFill>
                  <a:srgbClr val="000000"/>
                </a:solidFill>
              </a:rPr>
              <a:t> : la topología WAN más simple y común. Consiste en un enlace permanente entre dos puntos finales.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s-419" sz="1800">
                <a:solidFill>
                  <a:srgbClr val="000000"/>
                </a:solidFill>
              </a:rPr>
              <a:t>Hub and spoke </a:t>
            </a:r>
            <a:r>
              <a:rPr lang="es-419" sz="1800">
                <a:solidFill>
                  <a:srgbClr val="000000"/>
                </a:solidFill>
              </a:rPr>
              <a:t>– similar a una topología en estrella donde un sitio central interconecta sitios de sucursal a través de enlaces punto a punto.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s-419" sz="1800">
                <a:solidFill>
                  <a:srgbClr val="000000"/>
                </a:solidFill>
              </a:rPr>
              <a:t>Malla</a:t>
            </a:r>
            <a:r>
              <a:rPr lang="es-419" sz="1800">
                <a:solidFill>
                  <a:srgbClr val="000000"/>
                </a:solidFill>
              </a:rPr>
              <a:t> – proporciona alta disponibilidad pero requiere que cada sistema final esté conectado a cualquier otro sistema final.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Topologías</a:t>
            </a:r>
            <a:br>
              <a:rPr lang="es-419"/>
            </a:br>
            <a:r>
              <a:rPr lang="es-419" sz="2400"/>
              <a:t>Topología WAN de punto a punto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431800" y="1035050"/>
            <a:ext cx="82804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Las topologías físicas punto a punto conectan directamente dos nodos.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Es posible que los nodos no compartan los medios con otros hosts.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Debido a que todas las tramas de los medios sólo pueden viajar hacia o desde los dos nodos, los protocolos WAN punto a punto pueden ser muy simples.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10" y="2874963"/>
            <a:ext cx="6666667" cy="15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Topologías</a:t>
            </a:r>
            <a:br>
              <a:rPr lang="es-419"/>
            </a:br>
            <a:r>
              <a:rPr lang="es-419" sz="2400"/>
              <a:t>Topologías LAN</a:t>
            </a:r>
            <a:endParaRPr/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138440" y="826265"/>
            <a:ext cx="4047061" cy="361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Los dispositivos finales de las LAN suelen estar interconectados mediante una topología de estrella o estrella extendida. Las topologías estrella y de estrella extendida son fáciles de instalar, muy escalables y fáciles de solucionar.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Las tecnologías Early Ethernet y Token Ring heredado proporcionan dos topologías adicionales: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419" sz="1600">
                <a:solidFill>
                  <a:srgbClr val="000000"/>
                </a:solidFill>
              </a:rPr>
              <a:t>Bus</a:t>
            </a:r>
            <a:r>
              <a:rPr lang="es-419" sz="1600">
                <a:solidFill>
                  <a:srgbClr val="000000"/>
                </a:solidFill>
              </a:rPr>
              <a:t> – Todos los sistemas finales se encadenan entre sí y terminan de algún modo en cada extremo.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419" sz="1600">
                <a:solidFill>
                  <a:srgbClr val="000000"/>
                </a:solidFill>
              </a:rPr>
              <a:t>Anillo </a:t>
            </a:r>
            <a:r>
              <a:rPr lang="es-419" sz="1600">
                <a:solidFill>
                  <a:srgbClr val="000000"/>
                </a:solidFill>
              </a:rPr>
              <a:t>: Cada sistema final está conectado a sus respectivos vecinos para formar un anillo. 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5501" y="681400"/>
            <a:ext cx="4820059" cy="378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/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Topologías</a:t>
            </a:r>
            <a:br>
              <a:rPr lang="es-419" sz="32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24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Comunicación dúplex medio y completo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431800" y="1035050"/>
            <a:ext cx="8280400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Comunicación semidúplex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Solo permite que un dispositivo envíe o reciba a la vez en un medio compartido.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WLAN y topologías de bus heredadas con hubs Ethernet.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Comunicación dúplex completo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Permite que ambos dispositivos transmitan y reciban simultáneamente en un medio compartido.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Ethernet funcionan en modo full-duplex.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/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Topologías</a:t>
            </a:r>
            <a:br>
              <a:rPr lang="es-419" sz="32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24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Métodos de control de acceso</a:t>
            </a:r>
            <a:endParaRPr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431800" y="1035050"/>
            <a:ext cx="8280400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Acceso basado en la contención</a:t>
            </a:r>
            <a:endParaRPr/>
          </a:p>
          <a:p>
            <a:pPr indent="0" lvl="1" marL="73085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Todos los nodos que operan en semidúplex, compitiendo por el uso del medio. Pueden citarse como ejemplo: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detection (CSMA/CD) como se usa en Ethernet de topología de bus heredada.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avoidance (CSMA/CA) como se usa en LAN inalámbricas.</a:t>
            </a:r>
            <a:endParaRPr/>
          </a:p>
          <a:p>
            <a:pPr indent="0" lvl="2" marL="14611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Acceso controlado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Acceso determinista donde cada nodo tiene su propio tiempo en el medio.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redes heredadas como Token Ring y ARCNET.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Topologías</a:t>
            </a:r>
            <a:br>
              <a:rPr lang="es-419" sz="32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24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Acceso basado en la contención – CSMA/CD</a:t>
            </a:r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431800" y="1035049"/>
            <a:ext cx="8280400" cy="3393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CSMA/CD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LAN Ethernet heredadas.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semidúplex, donde solo un dispositivo envía o recibe a la vez.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detección de colisión para controlar cuándo puede enviar un dispositivo y qué sucede si varios dispositivos envían al mismo tiempo.</a:t>
            </a:r>
            <a:endParaRPr/>
          </a:p>
          <a:p>
            <a:pPr indent="0" lvl="1" marL="73085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1" marL="73085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Proceso de detección de colisiones CSMA/CD</a:t>
            </a:r>
            <a:r>
              <a:rPr lang="es-419" sz="1600">
                <a:solidFill>
                  <a:srgbClr val="000000"/>
                </a:solidFill>
              </a:rPr>
              <a:t>: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que transmiten simultáneamente provocarán una colisión de señal en el medio compartido.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detectan la colisión.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esperan un período aleatorio de tiempo y retransmiten datos.</a:t>
            </a:r>
            <a:endParaRPr/>
          </a:p>
          <a:p>
            <a:pPr indent="0" lvl="2" marL="14611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/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Topologías</a:t>
            </a:r>
            <a:br>
              <a:rPr lang="es-419" sz="32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2400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Acceso basado en la contención – CSMA/CA</a:t>
            </a:r>
            <a:endParaRPr/>
          </a:p>
        </p:txBody>
      </p: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431800" y="1035050"/>
            <a:ext cx="8280400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CSMA/CA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WLAN IEEE 802.11.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 donde solo un dispositivo envía o recibe a la vez.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prevención de colisiones para determinar cuándo puede enviar un dispositivo y qué sucede si varios dispositivos envían al mismo tiempo.</a:t>
            </a:r>
            <a:endParaRPr/>
          </a:p>
          <a:p>
            <a:pPr indent="0" lvl="1" marL="73085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es-419" sz="1600">
                <a:solidFill>
                  <a:srgbClr val="000000"/>
                </a:solidFill>
              </a:rPr>
              <a:t>Proceso de prevención de colisiones CSMA/CA</a:t>
            </a:r>
            <a:r>
              <a:rPr lang="es-419" sz="1600">
                <a:solidFill>
                  <a:srgbClr val="000000"/>
                </a:solidFill>
              </a:rPr>
              <a:t>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Al transmitir, los dispositivos también incluyen la duración de tiempo necesaria para la transmisión.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Otros dispositivos del medio compartido reciben la información de duración del tiempo y saben cuánto tiempo el medio no estará disponible.</a:t>
            </a:r>
            <a:endParaRPr/>
          </a:p>
          <a:p>
            <a:pPr indent="-2666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6.3 Trama del enlace de datos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Trama de enlace de datos</a:t>
            </a:r>
            <a:br>
              <a:rPr lang="es-419"/>
            </a:br>
            <a:r>
              <a:rPr lang="es-419" sz="2400"/>
              <a:t>La trama</a:t>
            </a:r>
            <a:endParaRPr/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431971" y="902311"/>
            <a:ext cx="8280057" cy="350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Los datos son encapsulados por la capa de enlace de datos con un encabezado y un remolque para formar una trama.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Una trama de enlace de datos consta de tres partes: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Encabezado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Datos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Tráiler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Los campos del encabezado y del remolque varían según el protocolo de capa de enlace de datos.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La cantidad de información de control que se lleva en la trama varía según la información de control de acceso y la topología lógica.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Trama del enlace de datos</a:t>
            </a:r>
            <a:br>
              <a:rPr lang="es-419"/>
            </a:br>
            <a:r>
              <a:rPr lang="es-419" sz="2400"/>
              <a:t>Campos de trama</a:t>
            </a:r>
            <a:endParaRPr/>
          </a:p>
        </p:txBody>
      </p:sp>
      <p:graphicFrame>
        <p:nvGraphicFramePr>
          <p:cNvPr id="368" name="Google Shape;368;p34"/>
          <p:cNvGraphicFramePr/>
          <p:nvPr/>
        </p:nvGraphicFramePr>
        <p:xfrm>
          <a:off x="474662" y="2749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{BD8DABFC-1211-4A21-8A77-F2482CD831D9}</a:tableStyleId>
              </a:tblPr>
              <a:tblGrid>
                <a:gridCol w="2501850"/>
                <a:gridCol w="57355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/>
                        <a:t>Campo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Trama de Inicio y Alto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Identifica el inicio y el final de la trama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Direccionamiento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Indica los nodos de origen y destino.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Tipo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Identifica el protocolo de capa 3 encapsulado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Control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Identifica los servicios de control de flujo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Datos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Contiene la carga útil de la trama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Detección de errores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none" cap="none" strike="noStrike">
                          <a:solidFill>
                            <a:srgbClr val="000000"/>
                          </a:solidFill>
                        </a:rPr>
                        <a:t>Se utiliza para determinar errores de transmisión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9" name="Google Shape;3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925" y="565149"/>
            <a:ext cx="5524833" cy="201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módulo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módulo: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 de enlace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del módulo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:Explique cómo el control de acceso a medios en la capa de enlace de datos admite la comunicación a través de redes</a:t>
            </a: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17"/>
          <p:cNvGraphicFramePr/>
          <p:nvPr/>
        </p:nvGraphicFramePr>
        <p:xfrm>
          <a:off x="457677" y="21520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{BD8DABFC-1211-4A21-8A77-F2482CD831D9}</a:tableStyleId>
              </a:tblPr>
              <a:tblGrid>
                <a:gridCol w="3913125"/>
                <a:gridCol w="3913125"/>
              </a:tblGrid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Título del tema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Objetivo del tema</a:t>
                      </a:r>
                      <a:endParaRPr/>
                    </a:p>
                  </a:txBody>
                  <a:tcPr marT="0" marB="0" marR="68575" marL="68575"/>
                </a:tc>
              </a:tr>
              <a:tr h="78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Propósito de la capa de enlace de datos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Describa el objetivo y la función de la capa de enlace de datos en la preparación de comunicaciones para su transmisión por medios específicos.</a:t>
                      </a:r>
                      <a:endParaRPr/>
                    </a:p>
                  </a:txBody>
                  <a:tcPr marT="0" marB="0" marR="68575" marL="68575"/>
                </a:tc>
              </a:tr>
              <a:tr h="51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Topologías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las características de los métodos de control de acceso a medios en las topologías de WAN y LAN.</a:t>
                      </a:r>
                      <a:endParaRPr/>
                    </a:p>
                  </a:txBody>
                  <a:tcPr marT="0" marB="0" marR="68575" marL="68575"/>
                </a:tc>
              </a:tr>
              <a:tr h="6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Trama de enlace de datos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Describa las características y las funciones de la trama de enlace de datos.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Trama de enlace de datos</a:t>
            </a:r>
            <a:br>
              <a:rPr lang="es-419"/>
            </a:br>
            <a:r>
              <a:rPr lang="es-419" sz="2400"/>
              <a:t>Direcciones de capa 2</a:t>
            </a:r>
            <a:endParaRPr/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431971" y="902311"/>
            <a:ext cx="8280057" cy="1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También se conoce como una dirección física.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Contenido en el encabezado de la trama.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sólo para la entrega local de una trama en el enlace.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Actualizado por cada dispositivo que reenvía la trama.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644" y="2149311"/>
            <a:ext cx="4778709" cy="229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Trama de enlace de datos</a:t>
            </a:r>
            <a:br>
              <a:rPr lang="es-419"/>
            </a:br>
            <a:r>
              <a:rPr lang="es-419" sz="2400"/>
              <a:t>Tramas LAN y WAN</a:t>
            </a:r>
            <a:endParaRPr/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431971" y="902311"/>
            <a:ext cx="8280057" cy="350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La topología lógica y los medios físicos determinan el protocolo de enlace de datos utilizado: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Ethernet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802.11 inalámbrico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Point-to-Point (PPP)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Control de enlace de datos de alto nivel (HDLC, High-Level Data Link Control)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Frame-Relay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Cada protocolo realiza control de acceso a medios para topologías lógicas específicas.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ctrTitle"/>
          </p:nvPr>
        </p:nvSpPr>
        <p:spPr>
          <a:xfrm>
            <a:off x="416425" y="1747520"/>
            <a:ext cx="8280314" cy="97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6.4 - Módulo de práctica y cuestionario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Práctica del módulo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¿Qué aprendí en este módulo?</a:t>
            </a:r>
            <a:endParaRPr/>
          </a:p>
        </p:txBody>
      </p:sp>
      <p:sp>
        <p:nvSpPr>
          <p:cNvPr id="397" name="Google Shape;397;p38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 capa de enlace de datos del modelo OSI (Capa 2) prepara los datos de la red para la red física.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 capa de enlace de datos es responsable de las comunicaciones de tarjeta de interfaz de red (NIC) a tarjeta de interfaz de red.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 capa de enlace de datos IEEE 802 LAN/MAN consta de las dos subcapas siguientes: LLC y MAC. 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Los dos tipos de topologías utilizadas en redes LAN y WAN son físicas y lógicas. 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Tres tipos comunes de topologías WAN físicas son: punto a punto, concentrador y radial, y malla. 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Las comunicaciones semidúplex intercambian datos en una dirección a la vez. Full-duplex envía y recibe datos simultáneamente.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En redes multiacceso basadas en contencion, todos los nodos funcionan en semidúplex.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Ejemplos de métodos de acceso basados en contencion incluyen: CSMA/CD para LAN Ethernet de topología de bus y CSMA/CA para WLAN.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 trama de enlace de datos tiene tres partes básicas: encabezado, datos y remolque.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Los campos de trama incluyen: indicadores de inicio y parada de trama, direccionamiento, tipo, control, datos y detección de errores.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Las direcciones de enlace de datos también se conocen como direcciones físicas.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Las direcciones de enlace de datos sólo se utilizan para la entrega local de enlaces de tramas.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1" y="41394"/>
            <a:ext cx="9144000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6: Capa de enlace de datos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 Términos y Condiciones</a:t>
            </a:r>
            <a:endParaRPr/>
          </a:p>
        </p:txBody>
      </p:sp>
      <p:graphicFrame>
        <p:nvGraphicFramePr>
          <p:cNvPr id="404" name="Google Shape;404;p39"/>
          <p:cNvGraphicFramePr/>
          <p:nvPr/>
        </p:nvGraphicFramePr>
        <p:xfrm>
          <a:off x="99152" y="798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{21763126-E494-42D9-9FF8-FF9A9C9D1D03}</a:tableStyleId>
              </a:tblPr>
              <a:tblGrid>
                <a:gridCol w="4472050"/>
                <a:gridCol w="4426750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Physical Topology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Logical Topology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Half-duplex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Full-duplex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CSMA/CD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CSMA/CA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Contention-based access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rgbClr val="000000"/>
                          </a:solidFill>
                        </a:rPr>
                        <a:t>Controlled access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416425" y="1244338"/>
            <a:ext cx="7598042" cy="147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6.1 Propósito de la capa de enlace de datos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Propósito de la capa de enlace de datos</a:t>
            </a:r>
            <a:br>
              <a:rPr lang="es-419"/>
            </a:br>
            <a:r>
              <a:rPr lang="es-419" sz="2400"/>
              <a:t>Capa de enlace de datos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431972" y="855419"/>
            <a:ext cx="4140028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 capa enlace de datos es responsable de las comunicaciones entre las tarjetas de interfaz de red del dispositivo final.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Permite que los protocolos de capa superior accedan a los medios de capa física y encapsula los paquetes de capa 3 (IPv4 e IPv6) en tramas de capa 2.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También realiza la detección de errores y rechaza las tramas corruptas.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746" y="1046747"/>
            <a:ext cx="3823810" cy="20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Propósito de la capa de enlace de datos</a:t>
            </a:r>
            <a:br>
              <a:rPr lang="es-419"/>
            </a:br>
            <a:r>
              <a:rPr lang="es-419" sz="2400"/>
              <a:t>subcapas de enlace de datos IEEE 802 LAN / MAN</a:t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197964" y="855419"/>
            <a:ext cx="4305820" cy="3683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Los estándares IEEE 802 LAN/MAN son específicos para el tipo de red (Ethernet, WLAN, WPAN, etc.).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La capa de enlace de datos consta de dos subcapas. </a:t>
            </a:r>
            <a:r>
              <a:rPr b="1" lang="es-419" sz="1600">
                <a:solidFill>
                  <a:srgbClr val="000000"/>
                </a:solidFill>
              </a:rPr>
              <a:t>Control de enlaces lógicos (LLC)</a:t>
            </a:r>
            <a:r>
              <a:rPr lang="es-419" sz="1600">
                <a:solidFill>
                  <a:srgbClr val="000000"/>
                </a:solidFill>
              </a:rPr>
              <a:t> y </a:t>
            </a:r>
            <a:r>
              <a:rPr b="1" lang="es-419" sz="1600">
                <a:solidFill>
                  <a:srgbClr val="000000"/>
                </a:solidFill>
              </a:rPr>
              <a:t>Control de acceso a medios (MAC). 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 subcapa LLC se comunica entre el software de red en las capas superiores y el hardware del dispositivo en las capas inferiores.</a:t>
            </a:r>
            <a:endParaRPr/>
          </a:p>
          <a:p>
            <a:pPr indent="-3428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 subcapa MAC es responsable de la encapsulación de datos y el control de acceso a los medios.</a:t>
            </a:r>
            <a:endParaRPr/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783" y="855419"/>
            <a:ext cx="4640217" cy="36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Propósito de la capa de enlace de datos</a:t>
            </a:r>
            <a:br>
              <a:rPr lang="es-419"/>
            </a:br>
            <a:r>
              <a:rPr lang="es-419" sz="2400"/>
              <a:t>Proporciona acceso a los medios</a:t>
            </a:r>
            <a:endParaRPr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431972" y="855419"/>
            <a:ext cx="7913516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Los paquetes intercambiados entre nodos pueden experimentar numerosas capas de enlace de datos y transiciones de medios.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En cada salto a lo largo de la ruta, un router realiza cuatro funciones básicas de Capa 2: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Acepta una trama del medio de red.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Desencapsula la trama para exponer el paquete encapsulado.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>
                <a:solidFill>
                  <a:srgbClr val="000000"/>
                </a:solidFill>
              </a:rPr>
              <a:t>Vuelve a encapsular el paquete en una nueva trama.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>
                <a:solidFill>
                  <a:srgbClr val="000000"/>
                </a:solidFill>
              </a:rPr>
              <a:t>Reenvía la nueva trama en el medio del siguiente segmento de red.</a:t>
            </a:r>
            <a:endParaRPr/>
          </a:p>
          <a:p>
            <a:pPr indent="-2539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0" y="0"/>
            <a:ext cx="8345488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Propósito de la capa de enlace de datos</a:t>
            </a:r>
            <a:br>
              <a:rPr lang="es-419"/>
            </a:br>
            <a:r>
              <a:rPr lang="es-419" sz="2400"/>
              <a:t>Estándares de la capa de enlace de datos</a:t>
            </a:r>
            <a:endParaRPr/>
          </a:p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431972" y="855419"/>
            <a:ext cx="3746328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Los protocolos de capa de enlace de datos los definen las organizaciones de ingeniería: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Institute for Electrical and Electronic Engineers (IEEE).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International Telecommunications Union (ITU).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International Organizations for Standardization (ISO).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American National Standards Institute (ANSI).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55419"/>
            <a:ext cx="4055062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6.2 Topologías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Topologías</a:t>
            </a:r>
            <a:br>
              <a:rPr lang="es-419"/>
            </a:br>
            <a:r>
              <a:rPr lang="es-419" sz="2400"/>
              <a:t>Topologías Físicas y Lógicas</a:t>
            </a:r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431800" y="1035050"/>
            <a:ext cx="8280400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La topología de una red es la disposición y relación de los dispositivos de red y las interconexiones entre ellos.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rgbClr val="000000"/>
                </a:solidFill>
              </a:rPr>
              <a:t>Existen dos tipos de topologías utilizadas al describir redes: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s-419" sz="1800">
                <a:solidFill>
                  <a:srgbClr val="000000"/>
                </a:solidFill>
              </a:rPr>
              <a:t>Topología física </a:t>
            </a:r>
            <a:r>
              <a:rPr lang="es-419" sz="1800">
                <a:solidFill>
                  <a:srgbClr val="000000"/>
                </a:solidFill>
              </a:rPr>
              <a:t>: muestra las conexiones físicas y cómo los dispositivos están interconectados. </a:t>
            </a:r>
            <a:endParaRPr/>
          </a:p>
          <a:p>
            <a:pPr indent="-342899" lvl="1" marL="415984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s-419" sz="1800">
                <a:solidFill>
                  <a:srgbClr val="000000"/>
                </a:solidFill>
              </a:rPr>
              <a:t>Topología lógica </a:t>
            </a:r>
            <a:r>
              <a:rPr lang="es-419" sz="1800">
                <a:solidFill>
                  <a:srgbClr val="000000"/>
                </a:solidFill>
              </a:rPr>
              <a:t>: identifica las conexiones virtuales entre dispositivos mediante interfaces de dispositivos y esquemas de direccionamiento IP. 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199" lvl="2" marL="489009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